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373" r:id="rId3"/>
    <p:sldId id="484" r:id="rId4"/>
    <p:sldId id="309" r:id="rId5"/>
    <p:sldId id="330" r:id="rId6"/>
    <p:sldId id="331" r:id="rId7"/>
    <p:sldId id="341" r:id="rId8"/>
    <p:sldId id="343" r:id="rId9"/>
    <p:sldId id="324" r:id="rId10"/>
    <p:sldId id="336" r:id="rId11"/>
    <p:sldId id="337" r:id="rId12"/>
    <p:sldId id="339" r:id="rId13"/>
    <p:sldId id="308" r:id="rId14"/>
    <p:sldId id="325" r:id="rId15"/>
    <p:sldId id="350" r:id="rId16"/>
    <p:sldId id="352" r:id="rId17"/>
    <p:sldId id="314" r:id="rId18"/>
    <p:sldId id="315" r:id="rId19"/>
    <p:sldId id="364" r:id="rId20"/>
    <p:sldId id="365" r:id="rId21"/>
    <p:sldId id="366" r:id="rId22"/>
    <p:sldId id="362" r:id="rId23"/>
    <p:sldId id="316" r:id="rId24"/>
    <p:sldId id="367" r:id="rId25"/>
    <p:sldId id="317" r:id="rId26"/>
    <p:sldId id="318" r:id="rId27"/>
    <p:sldId id="319" r:id="rId28"/>
    <p:sldId id="323" r:id="rId29"/>
    <p:sldId id="363" r:id="rId30"/>
    <p:sldId id="369" r:id="rId31"/>
    <p:sldId id="326" r:id="rId32"/>
    <p:sldId id="371" r:id="rId33"/>
    <p:sldId id="342" r:id="rId34"/>
  </p:sldIdLst>
  <p:sldSz cx="9144000" cy="6858000" type="screen4x3"/>
  <p:notesSz cx="7010400" cy="9296400"/>
  <p:defaultTextStyle>
    <a:defPPr>
      <a:defRPr lang="it-IT"/>
    </a:defPPr>
    <a:lvl1pPr algn="l" rtl="0" fontAlgn="base">
      <a:spcBef>
        <a:spcPct val="0"/>
      </a:spcBef>
      <a:spcAft>
        <a:spcPct val="0"/>
      </a:spcAft>
      <a:defRPr sz="2400" b="1" kern="1200">
        <a:solidFill>
          <a:schemeClr val="tx1"/>
        </a:solidFill>
        <a:latin typeface="Comic Sans MS" charset="0"/>
        <a:ea typeface="ヒラギノ角ゴ Pro W3" charset="0"/>
        <a:cs typeface="ヒラギノ角ゴ Pro W3" charset="0"/>
      </a:defRPr>
    </a:lvl1pPr>
    <a:lvl2pPr marL="457200" algn="l" rtl="0" fontAlgn="base">
      <a:spcBef>
        <a:spcPct val="0"/>
      </a:spcBef>
      <a:spcAft>
        <a:spcPct val="0"/>
      </a:spcAft>
      <a:defRPr sz="2400" b="1" kern="1200">
        <a:solidFill>
          <a:schemeClr val="tx1"/>
        </a:solidFill>
        <a:latin typeface="Comic Sans MS" charset="0"/>
        <a:ea typeface="ヒラギノ角ゴ Pro W3" charset="0"/>
        <a:cs typeface="ヒラギノ角ゴ Pro W3" charset="0"/>
      </a:defRPr>
    </a:lvl2pPr>
    <a:lvl3pPr marL="914400" algn="l" rtl="0" fontAlgn="base">
      <a:spcBef>
        <a:spcPct val="0"/>
      </a:spcBef>
      <a:spcAft>
        <a:spcPct val="0"/>
      </a:spcAft>
      <a:defRPr sz="2400" b="1" kern="1200">
        <a:solidFill>
          <a:schemeClr val="tx1"/>
        </a:solidFill>
        <a:latin typeface="Comic Sans MS" charset="0"/>
        <a:ea typeface="ヒラギノ角ゴ Pro W3" charset="0"/>
        <a:cs typeface="ヒラギノ角ゴ Pro W3" charset="0"/>
      </a:defRPr>
    </a:lvl3pPr>
    <a:lvl4pPr marL="1371600" algn="l" rtl="0" fontAlgn="base">
      <a:spcBef>
        <a:spcPct val="0"/>
      </a:spcBef>
      <a:spcAft>
        <a:spcPct val="0"/>
      </a:spcAft>
      <a:defRPr sz="2400" b="1" kern="1200">
        <a:solidFill>
          <a:schemeClr val="tx1"/>
        </a:solidFill>
        <a:latin typeface="Comic Sans MS" charset="0"/>
        <a:ea typeface="ヒラギノ角ゴ Pro W3" charset="0"/>
        <a:cs typeface="ヒラギノ角ゴ Pro W3" charset="0"/>
      </a:defRPr>
    </a:lvl4pPr>
    <a:lvl5pPr marL="1828800" algn="l" rtl="0" fontAlgn="base">
      <a:spcBef>
        <a:spcPct val="0"/>
      </a:spcBef>
      <a:spcAft>
        <a:spcPct val="0"/>
      </a:spcAft>
      <a:defRPr sz="2400" b="1" kern="1200">
        <a:solidFill>
          <a:schemeClr val="tx1"/>
        </a:solidFill>
        <a:latin typeface="Comic Sans MS" charset="0"/>
        <a:ea typeface="ヒラギノ角ゴ Pro W3" charset="0"/>
        <a:cs typeface="ヒラギノ角ゴ Pro W3" charset="0"/>
      </a:defRPr>
    </a:lvl5pPr>
    <a:lvl6pPr marL="2286000" algn="l" defTabSz="457200" rtl="0" eaLnBrk="1" latinLnBrk="0" hangingPunct="1">
      <a:defRPr sz="2400" b="1" kern="1200">
        <a:solidFill>
          <a:schemeClr val="tx1"/>
        </a:solidFill>
        <a:latin typeface="Comic Sans MS" charset="0"/>
        <a:ea typeface="ヒラギノ角ゴ Pro W3" charset="0"/>
        <a:cs typeface="ヒラギノ角ゴ Pro W3" charset="0"/>
      </a:defRPr>
    </a:lvl6pPr>
    <a:lvl7pPr marL="2743200" algn="l" defTabSz="457200" rtl="0" eaLnBrk="1" latinLnBrk="0" hangingPunct="1">
      <a:defRPr sz="2400" b="1" kern="1200">
        <a:solidFill>
          <a:schemeClr val="tx1"/>
        </a:solidFill>
        <a:latin typeface="Comic Sans MS" charset="0"/>
        <a:ea typeface="ヒラギノ角ゴ Pro W3" charset="0"/>
        <a:cs typeface="ヒラギノ角ゴ Pro W3" charset="0"/>
      </a:defRPr>
    </a:lvl7pPr>
    <a:lvl8pPr marL="3200400" algn="l" defTabSz="457200" rtl="0" eaLnBrk="1" latinLnBrk="0" hangingPunct="1">
      <a:defRPr sz="2400" b="1" kern="1200">
        <a:solidFill>
          <a:schemeClr val="tx1"/>
        </a:solidFill>
        <a:latin typeface="Comic Sans MS" charset="0"/>
        <a:ea typeface="ヒラギノ角ゴ Pro W3" charset="0"/>
        <a:cs typeface="ヒラギノ角ゴ Pro W3" charset="0"/>
      </a:defRPr>
    </a:lvl8pPr>
    <a:lvl9pPr marL="3657600" algn="l" defTabSz="457200" rtl="0" eaLnBrk="1" latinLnBrk="0" hangingPunct="1">
      <a:defRPr sz="2400" b="1" kern="1200">
        <a:solidFill>
          <a:schemeClr val="tx1"/>
        </a:solidFill>
        <a:latin typeface="Comic Sans MS"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22" autoAdjust="0"/>
    <p:restoredTop sz="94714"/>
  </p:normalViewPr>
  <p:slideViewPr>
    <p:cSldViewPr>
      <p:cViewPr varScale="1">
        <p:scale>
          <a:sx n="112" d="100"/>
          <a:sy n="112" d="100"/>
        </p:scale>
        <p:origin x="180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F4F90E1-DFFA-9545-8010-D9844983765E}" type="datetimeFigureOut">
              <a:rPr lang="it-IT" smtClean="0"/>
              <a:t>06/11/18</a:t>
            </a:fld>
            <a:endParaRPr lang="it-IT"/>
          </a:p>
        </p:txBody>
      </p:sp>
      <p:sp>
        <p:nvSpPr>
          <p:cNvPr id="4" name="Segnaposto immagine diapositiva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GB"/>
              <a:t>Fare clic per modificare gli stili del testo dello schema</a:t>
            </a:r>
          </a:p>
          <a:p>
            <a:pPr lvl="1"/>
            <a:r>
              <a:rPr lang="en-GB"/>
              <a:t>Secondo livello</a:t>
            </a:r>
          </a:p>
          <a:p>
            <a:pPr lvl="2"/>
            <a:r>
              <a:rPr lang="en-GB"/>
              <a:t>Terzo livello</a:t>
            </a:r>
          </a:p>
          <a:p>
            <a:pPr lvl="3"/>
            <a:r>
              <a:rPr lang="en-GB"/>
              <a:t>Quarto livello</a:t>
            </a:r>
          </a:p>
          <a:p>
            <a:pPr lvl="4"/>
            <a:r>
              <a:rPr lang="en-GB"/>
              <a:t>Quinto livello</a:t>
            </a:r>
            <a:endParaRPr lang="it-IT"/>
          </a:p>
        </p:txBody>
      </p:sp>
      <p:sp>
        <p:nvSpPr>
          <p:cNvPr id="6" name="Segnaposto piè di pagina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AB2397C1-E310-3D41-A5D1-BEC45E15FA1D}" type="slidenum">
              <a:rPr lang="it-IT" smtClean="0"/>
              <a:t>‹N›</a:t>
            </a:fld>
            <a:endParaRPr lang="it-IT"/>
          </a:p>
        </p:txBody>
      </p:sp>
    </p:spTree>
    <p:extLst>
      <p:ext uri="{BB962C8B-B14F-4D97-AF65-F5344CB8AC3E}">
        <p14:creationId xmlns:p14="http://schemas.microsoft.com/office/powerpoint/2010/main" val="5528542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B2397C1-E310-3D41-A5D1-BEC45E15FA1D}" type="slidenum">
              <a:rPr lang="it-IT" smtClean="0"/>
              <a:t>4</a:t>
            </a:fld>
            <a:endParaRPr lang="it-IT"/>
          </a:p>
        </p:txBody>
      </p:sp>
    </p:spTree>
    <p:extLst>
      <p:ext uri="{BB962C8B-B14F-4D97-AF65-F5344CB8AC3E}">
        <p14:creationId xmlns:p14="http://schemas.microsoft.com/office/powerpoint/2010/main" val="493971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E93894-E244-EE46-BBD6-F7F71763D058}" type="slidenum">
              <a:rPr lang="fr-FR"/>
              <a:pPr/>
              <a:t>8</a:t>
            </a:fld>
            <a:endParaRPr lang="fr-FR"/>
          </a:p>
        </p:txBody>
      </p:sp>
      <p:sp>
        <p:nvSpPr>
          <p:cNvPr id="638978" name="Rectangle 2"/>
          <p:cNvSpPr>
            <a:spLocks noGrp="1" noRot="1" noChangeAspect="1" noChangeArrowheads="1" noTextEdit="1"/>
          </p:cNvSpPr>
          <p:nvPr>
            <p:ph type="sldImg"/>
          </p:nvPr>
        </p:nvSpPr>
        <p:spPr bwMode="auto">
          <a:xfrm>
            <a:off x="1181100" y="698500"/>
            <a:ext cx="4649788"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38979" name="Rectangle 3"/>
          <p:cNvSpPr>
            <a:spLocks noGrp="1" noChangeArrowheads="1"/>
          </p:cNvSpPr>
          <p:nvPr>
            <p:ph type="body" idx="1"/>
          </p:nvPr>
        </p:nvSpPr>
        <p:spPr bwMode="auto">
          <a:xfrm>
            <a:off x="933949" y="4416090"/>
            <a:ext cx="5142502" cy="4182481"/>
          </a:xfrm>
          <a:prstGeom prst="rect">
            <a:avLst/>
          </a:prstGeom>
          <a:solidFill>
            <a:srgbClr val="FFFFFF"/>
          </a:solidFill>
          <a:ln>
            <a:solidFill>
              <a:srgbClr val="000000"/>
            </a:solidFill>
            <a:miter lim="800000"/>
            <a:headEnd/>
            <a:tailEnd/>
          </a:ln>
        </p:spPr>
        <p:txBody>
          <a:bodyPr/>
          <a:lstStyle/>
          <a:p>
            <a:r>
              <a:rPr lang="fr-FR" dirty="0"/>
              <a:t>Corrigé 10-22 --&gt; 10-29 (5 protons par m3 ou &lt;1 </a:t>
            </a:r>
            <a:r>
              <a:rPr lang="fr-FR" dirty="0" err="1"/>
              <a:t>galaxy</a:t>
            </a:r>
            <a:r>
              <a:rPr lang="fr-FR" dirty="0"/>
              <a:t> par Mpc3</a:t>
            </a:r>
          </a:p>
          <a:p>
            <a:r>
              <a:rPr lang="fr-FR" dirty="0"/>
              <a:t>Ade</a:t>
            </a:r>
            <a:r>
              <a:rPr lang="fr-FR" baseline="0" dirty="0"/>
              <a:t> xvi Table 5 </a:t>
            </a:r>
            <a:r>
              <a:rPr lang="en-US" sz="1200" b="0" i="0" u="none" strike="noStrike" kern="1200" baseline="0" dirty="0" err="1">
                <a:solidFill>
                  <a:schemeClr val="tx1"/>
                </a:solidFill>
                <a:latin typeface="Arial" charset="0"/>
                <a:ea typeface="ＭＳ Ｐゴシック" charset="0"/>
                <a:cs typeface="+mn-cs"/>
              </a:rPr>
              <a:t>Planck+lensing+WP+highL</a:t>
            </a:r>
            <a:endParaRPr lang="en-US" dirty="0"/>
          </a:p>
          <a:p>
            <a:r>
              <a:rPr lang="en-US" sz="600" dirty="0">
                <a:solidFill>
                  <a:schemeClr val="hlink"/>
                </a:solidFill>
                <a:latin typeface="Times New Roman" charset="0"/>
              </a:rPr>
              <a:t>Dunkley et al. 2008; Komatsu et al. 2008</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8EE7A8-8EBF-AC46-96FE-60094FEE8F8C}" type="slidenum">
              <a:rPr lang="fr-FR"/>
              <a:pPr/>
              <a:t>11</a:t>
            </a:fld>
            <a:endParaRPr lang="fr-FR"/>
          </a:p>
        </p:txBody>
      </p:sp>
      <p:sp>
        <p:nvSpPr>
          <p:cNvPr id="609282" name="Rectangle 2"/>
          <p:cNvSpPr>
            <a:spLocks noGrp="1" noRot="1" noChangeAspect="1" noChangeArrowheads="1"/>
          </p:cNvSpPr>
          <p:nvPr>
            <p:ph type="sldImg"/>
          </p:nvPr>
        </p:nvSpPr>
        <p:spPr bwMode="auto">
          <a:xfrm>
            <a:off x="1181100" y="698500"/>
            <a:ext cx="4649788"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09283" name="Rectangle 3"/>
          <p:cNvSpPr>
            <a:spLocks noGrp="1" noChangeArrowheads="1"/>
          </p:cNvSpPr>
          <p:nvPr>
            <p:ph type="body" idx="1"/>
          </p:nvPr>
        </p:nvSpPr>
        <p:spPr bwMode="auto">
          <a:xfrm>
            <a:off x="700875" y="4416090"/>
            <a:ext cx="5608651" cy="4182481"/>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B37FD1-4961-5244-B8B6-0D408ADA64A3}" type="slidenum">
              <a:rPr lang="fr-FR"/>
              <a:pPr/>
              <a:t>12</a:t>
            </a:fld>
            <a:endParaRPr lang="fr-FR"/>
          </a:p>
        </p:txBody>
      </p:sp>
      <p:sp>
        <p:nvSpPr>
          <p:cNvPr id="641026" name="Rectangle 2"/>
          <p:cNvSpPr>
            <a:spLocks noGrp="1" noRot="1" noChangeAspect="1" noChangeArrowheads="1"/>
          </p:cNvSpPr>
          <p:nvPr>
            <p:ph type="sldImg"/>
          </p:nvPr>
        </p:nvSpPr>
        <p:spPr bwMode="auto">
          <a:xfrm>
            <a:off x="940561" y="697829"/>
            <a:ext cx="5130931" cy="34861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41027" name="Rectangle 3"/>
          <p:cNvSpPr>
            <a:spLocks noGrp="1" noChangeArrowheads="1"/>
          </p:cNvSpPr>
          <p:nvPr>
            <p:ph type="body" idx="1"/>
          </p:nvPr>
        </p:nvSpPr>
        <p:spPr bwMode="auto">
          <a:xfrm>
            <a:off x="700875" y="4416090"/>
            <a:ext cx="5608651" cy="4182481"/>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6AFE45-F373-5A49-8512-43C02BFB26F7}" type="slidenum">
              <a:rPr lang="fr-FR"/>
              <a:pPr/>
              <a:t>33</a:t>
            </a:fld>
            <a:endParaRPr lang="fr-FR"/>
          </a:p>
        </p:txBody>
      </p:sp>
      <p:sp>
        <p:nvSpPr>
          <p:cNvPr id="155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5651" name="Rectangle 3"/>
          <p:cNvSpPr>
            <a:spLocks noGrp="1" noChangeArrowheads="1"/>
          </p:cNvSpPr>
          <p:nvPr>
            <p:ph type="body" idx="1"/>
          </p:nvPr>
        </p:nvSpPr>
        <p:spPr/>
        <p:txBody>
          <a:bodyPr/>
          <a:lstStyle/>
          <a:p>
            <a:r>
              <a:rPr lang="en-US" dirty="0"/>
              <a:t>http://</a:t>
            </a:r>
            <a:r>
              <a:rPr lang="en-US" dirty="0" err="1"/>
              <a:t>lambda.gsfc.nasa.gov</a:t>
            </a:r>
            <a:r>
              <a:rPr lang="en-US" dirty="0"/>
              <a:t>/product/map/dr4/</a:t>
            </a:r>
            <a:r>
              <a:rPr lang="en-US" dirty="0" err="1"/>
              <a:t>m_images.cfm</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Komatsu</a:t>
            </a:r>
            <a:r>
              <a:rPr lang="en-US" baseline="0" dirty="0"/>
              <a:t> et al. </a:t>
            </a:r>
            <a:r>
              <a:rPr lang="fr-FR" sz="1200" b="0" i="0" u="none" strike="noStrike" kern="1200" baseline="0" dirty="0">
                <a:solidFill>
                  <a:schemeClr val="tx1"/>
                </a:solidFill>
                <a:latin typeface="Arial" charset="0"/>
                <a:ea typeface="ＭＳ Ｐゴシック" charset="0"/>
                <a:cs typeface="+mn-cs"/>
              </a:rPr>
              <a:t>The </a:t>
            </a:r>
            <a:r>
              <a:rPr lang="fr-FR" sz="1200" b="0" i="0" u="none" strike="noStrike" kern="1200" baseline="0" dirty="0" err="1">
                <a:solidFill>
                  <a:schemeClr val="tx1"/>
                </a:solidFill>
                <a:latin typeface="Arial" charset="0"/>
                <a:ea typeface="ＭＳ Ｐゴシック" charset="0"/>
                <a:cs typeface="+mn-cs"/>
              </a:rPr>
              <a:t>Astrophysical</a:t>
            </a:r>
            <a:r>
              <a:rPr lang="fr-FR" sz="1200" b="0" i="0" u="none" strike="noStrike" kern="1200" baseline="0" dirty="0">
                <a:solidFill>
                  <a:schemeClr val="tx1"/>
                </a:solidFill>
                <a:latin typeface="Arial" charset="0"/>
                <a:ea typeface="ＭＳ Ｐゴシック" charset="0"/>
                <a:cs typeface="+mn-cs"/>
              </a:rPr>
              <a:t> Journal </a:t>
            </a:r>
            <a:r>
              <a:rPr lang="fr-FR" sz="1200" b="0" i="0" u="none" strike="noStrike" kern="1200" baseline="0" dirty="0" err="1">
                <a:solidFill>
                  <a:schemeClr val="tx1"/>
                </a:solidFill>
                <a:latin typeface="Arial" charset="0"/>
                <a:ea typeface="ＭＳ Ｐゴシック" charset="0"/>
                <a:cs typeface="+mn-cs"/>
              </a:rPr>
              <a:t>Supplement</a:t>
            </a:r>
            <a:r>
              <a:rPr lang="fr-FR" sz="1200" b="0" i="0" u="none" strike="noStrike" kern="1200" baseline="0" dirty="0">
                <a:solidFill>
                  <a:schemeClr val="tx1"/>
                </a:solidFill>
                <a:latin typeface="Arial" charset="0"/>
                <a:ea typeface="ＭＳ Ｐゴシック" charset="0"/>
                <a:cs typeface="+mn-cs"/>
              </a:rPr>
              <a:t> </a:t>
            </a:r>
            <a:r>
              <a:rPr lang="fr-FR" sz="1200" b="0" i="0" u="none" strike="noStrike" kern="1200" baseline="0" dirty="0" err="1">
                <a:solidFill>
                  <a:schemeClr val="tx1"/>
                </a:solidFill>
                <a:latin typeface="Arial" charset="0"/>
                <a:ea typeface="ＭＳ Ｐゴシック" charset="0"/>
                <a:cs typeface="+mn-cs"/>
              </a:rPr>
              <a:t>Series</a:t>
            </a:r>
            <a:r>
              <a:rPr lang="fr-FR" sz="1200" b="0" i="0" u="none" strike="noStrike" kern="1200" baseline="0" dirty="0">
                <a:solidFill>
                  <a:schemeClr val="tx1"/>
                </a:solidFill>
                <a:latin typeface="Arial" charset="0"/>
                <a:ea typeface="ＭＳ Ｐゴシック" charset="0"/>
                <a:cs typeface="+mn-cs"/>
              </a:rPr>
              <a:t>, 192:18 (47pp), 2011 </a:t>
            </a:r>
            <a:r>
              <a:rPr lang="fr-FR" sz="1200" b="0" i="0" u="none" strike="noStrike" kern="1200" baseline="0" dirty="0" err="1">
                <a:solidFill>
                  <a:schemeClr val="tx1"/>
                </a:solidFill>
                <a:latin typeface="Arial" charset="0"/>
                <a:ea typeface="ＭＳ Ｐゴシック" charset="0"/>
                <a:cs typeface="+mn-cs"/>
              </a:rPr>
              <a:t>February</a:t>
            </a:r>
            <a:r>
              <a:rPr lang="fr-FR" sz="1200" b="0" i="0" u="none" strike="noStrike" kern="1200" baseline="0" dirty="0">
                <a:solidFill>
                  <a:schemeClr val="tx1"/>
                </a:solidFill>
                <a:latin typeface="Arial" charset="0"/>
                <a:ea typeface="ＭＳ Ｐゴシック" charset="0"/>
                <a:cs typeface="+mn-cs"/>
              </a:rPr>
              <a:t>, Table 1, </a:t>
            </a:r>
            <a:r>
              <a:rPr lang="fr-FR" sz="1200" b="0" i="1" u="none" strike="noStrike" kern="1200" baseline="0" dirty="0">
                <a:solidFill>
                  <a:schemeClr val="tx1"/>
                </a:solidFill>
                <a:latin typeface="Arial" charset="0"/>
                <a:ea typeface="ＭＳ Ｐゴシック" charset="0"/>
                <a:cs typeface="+mn-cs"/>
              </a:rPr>
              <a:t>WMAP </a:t>
            </a:r>
            <a:r>
              <a:rPr lang="fr-FR" sz="1200" b="0" i="0" u="none" strike="noStrike" kern="1200" baseline="0" dirty="0" err="1">
                <a:solidFill>
                  <a:schemeClr val="tx1"/>
                </a:solidFill>
                <a:latin typeface="Arial" charset="0"/>
                <a:ea typeface="ＭＳ Ｐゴシック" charset="0"/>
                <a:cs typeface="+mn-cs"/>
              </a:rPr>
              <a:t>Seven-year</a:t>
            </a:r>
            <a:r>
              <a:rPr lang="fr-FR" sz="1200" b="0" i="0" u="none" strike="noStrike" kern="1200" baseline="0" dirty="0">
                <a:solidFill>
                  <a:schemeClr val="tx1"/>
                </a:solidFill>
                <a:latin typeface="Arial" charset="0"/>
                <a:ea typeface="ＭＳ Ｐゴシック" charset="0"/>
                <a:cs typeface="+mn-cs"/>
              </a:rPr>
              <a:t> </a:t>
            </a:r>
            <a:r>
              <a:rPr lang="fr-FR" sz="1200" b="0" i="0" u="none" strike="noStrike" kern="1200" baseline="0" dirty="0" err="1">
                <a:solidFill>
                  <a:schemeClr val="tx1"/>
                </a:solidFill>
                <a:latin typeface="Arial" charset="0"/>
                <a:ea typeface="ＭＳ Ｐゴシック" charset="0"/>
                <a:cs typeface="+mn-cs"/>
              </a:rPr>
              <a:t>Mean</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E873B7D1-2E7E-8A4B-B5FF-20FA3C03FC95}" type="slidenum">
              <a:rPr lang="it-IT"/>
              <a:pPr/>
              <a:t>‹N›</a:t>
            </a:fld>
            <a:endParaRPr lang="it-IT"/>
          </a:p>
        </p:txBody>
      </p:sp>
    </p:spTree>
    <p:extLst>
      <p:ext uri="{BB962C8B-B14F-4D97-AF65-F5344CB8AC3E}">
        <p14:creationId xmlns:p14="http://schemas.microsoft.com/office/powerpoint/2010/main" val="3830013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ECFFDEA9-DC92-7C43-9285-47D138A29A29}" type="slidenum">
              <a:rPr lang="it-IT"/>
              <a:pPr/>
              <a:t>‹N›</a:t>
            </a:fld>
            <a:endParaRPr lang="it-IT"/>
          </a:p>
        </p:txBody>
      </p:sp>
    </p:spTree>
    <p:extLst>
      <p:ext uri="{BB962C8B-B14F-4D97-AF65-F5344CB8AC3E}">
        <p14:creationId xmlns:p14="http://schemas.microsoft.com/office/powerpoint/2010/main" val="2961026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8433A8EC-C11F-CA4C-AAE5-0F015D9BBE2D}" type="slidenum">
              <a:rPr lang="it-IT"/>
              <a:pPr/>
              <a:t>‹N›</a:t>
            </a:fld>
            <a:endParaRPr lang="it-IT"/>
          </a:p>
        </p:txBody>
      </p:sp>
    </p:spTree>
    <p:extLst>
      <p:ext uri="{BB962C8B-B14F-4D97-AF65-F5344CB8AC3E}">
        <p14:creationId xmlns:p14="http://schemas.microsoft.com/office/powerpoint/2010/main" val="3023183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fld id="{8C1D76D6-FE6D-AE40-ACA2-D9D2E5C90559}" type="slidenum">
              <a:rPr lang="it-IT"/>
              <a:pPr/>
              <a:t>‹N›</a:t>
            </a:fld>
            <a:endParaRPr lang="it-IT"/>
          </a:p>
        </p:txBody>
      </p:sp>
    </p:spTree>
    <p:extLst>
      <p:ext uri="{BB962C8B-B14F-4D97-AF65-F5344CB8AC3E}">
        <p14:creationId xmlns:p14="http://schemas.microsoft.com/office/powerpoint/2010/main" val="3176824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0D4E2DAD-0D5B-AE4B-BE07-1D9F2FCCB084}" type="slidenum">
              <a:rPr lang="it-IT"/>
              <a:pPr/>
              <a:t>‹N›</a:t>
            </a:fld>
            <a:endParaRPr lang="it-IT"/>
          </a:p>
        </p:txBody>
      </p:sp>
    </p:spTree>
    <p:extLst>
      <p:ext uri="{BB962C8B-B14F-4D97-AF65-F5344CB8AC3E}">
        <p14:creationId xmlns:p14="http://schemas.microsoft.com/office/powerpoint/2010/main" val="408294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5502FF7E-854D-884B-B524-99F23341BED4}" type="slidenum">
              <a:rPr lang="it-IT"/>
              <a:pPr/>
              <a:t>‹N›</a:t>
            </a:fld>
            <a:endParaRPr lang="it-IT"/>
          </a:p>
        </p:txBody>
      </p:sp>
    </p:spTree>
    <p:extLst>
      <p:ext uri="{BB962C8B-B14F-4D97-AF65-F5344CB8AC3E}">
        <p14:creationId xmlns:p14="http://schemas.microsoft.com/office/powerpoint/2010/main" val="3910773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E54CBF5A-CAA1-E641-AC11-65BC0897A60D}" type="slidenum">
              <a:rPr lang="it-IT"/>
              <a:pPr/>
              <a:t>‹N›</a:t>
            </a:fld>
            <a:endParaRPr lang="it-IT"/>
          </a:p>
        </p:txBody>
      </p:sp>
    </p:spTree>
    <p:extLst>
      <p:ext uri="{BB962C8B-B14F-4D97-AF65-F5344CB8AC3E}">
        <p14:creationId xmlns:p14="http://schemas.microsoft.com/office/powerpoint/2010/main" val="526917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fld id="{DA6ECA35-3447-154D-97D6-9229756D9849}" type="slidenum">
              <a:rPr lang="it-IT"/>
              <a:pPr/>
              <a:t>‹N›</a:t>
            </a:fld>
            <a:endParaRPr lang="it-IT"/>
          </a:p>
        </p:txBody>
      </p:sp>
    </p:spTree>
    <p:extLst>
      <p:ext uri="{BB962C8B-B14F-4D97-AF65-F5344CB8AC3E}">
        <p14:creationId xmlns:p14="http://schemas.microsoft.com/office/powerpoint/2010/main" val="639944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fld id="{00EF1FF1-B644-A142-8141-CD83886B605D}" type="slidenum">
              <a:rPr lang="it-IT"/>
              <a:pPr/>
              <a:t>‹N›</a:t>
            </a:fld>
            <a:endParaRPr lang="it-IT"/>
          </a:p>
        </p:txBody>
      </p:sp>
    </p:spTree>
    <p:extLst>
      <p:ext uri="{BB962C8B-B14F-4D97-AF65-F5344CB8AC3E}">
        <p14:creationId xmlns:p14="http://schemas.microsoft.com/office/powerpoint/2010/main" val="227786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fld id="{9D6CA26E-2244-1B42-9715-F509EB9B0107}" type="slidenum">
              <a:rPr lang="it-IT"/>
              <a:pPr/>
              <a:t>‹N›</a:t>
            </a:fld>
            <a:endParaRPr lang="it-IT"/>
          </a:p>
        </p:txBody>
      </p:sp>
    </p:spTree>
    <p:extLst>
      <p:ext uri="{BB962C8B-B14F-4D97-AF65-F5344CB8AC3E}">
        <p14:creationId xmlns:p14="http://schemas.microsoft.com/office/powerpoint/2010/main" val="635017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9AF4CAE9-4340-C24D-B28A-7F6EC2FB3154}" type="slidenum">
              <a:rPr lang="it-IT"/>
              <a:pPr/>
              <a:t>‹N›</a:t>
            </a:fld>
            <a:endParaRPr lang="it-IT"/>
          </a:p>
        </p:txBody>
      </p:sp>
    </p:spTree>
    <p:extLst>
      <p:ext uri="{BB962C8B-B14F-4D97-AF65-F5344CB8AC3E}">
        <p14:creationId xmlns:p14="http://schemas.microsoft.com/office/powerpoint/2010/main" val="28390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031AD953-9BB8-5345-99EF-07685031C0A2}" type="slidenum">
              <a:rPr lang="it-IT"/>
              <a:pPr/>
              <a:t>‹N›</a:t>
            </a:fld>
            <a:endParaRPr lang="it-IT"/>
          </a:p>
        </p:txBody>
      </p:sp>
    </p:spTree>
    <p:extLst>
      <p:ext uri="{BB962C8B-B14F-4D97-AF65-F5344CB8AC3E}">
        <p14:creationId xmlns:p14="http://schemas.microsoft.com/office/powerpoint/2010/main" val="281194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fld id="{04DF17A2-56E5-3D48-8238-04818026BDFA}"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ヒラギノ角ゴ Pro W3" charset="-128"/>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ヒラギノ角ゴ Pro W3" charset="-128"/>
        </a:defRPr>
      </a:lvl6pPr>
      <a:lvl7pPr marL="2971800" indent="-228600" algn="l" rtl="0" fontAlgn="base">
        <a:spcBef>
          <a:spcPct val="20000"/>
        </a:spcBef>
        <a:spcAft>
          <a:spcPct val="0"/>
        </a:spcAft>
        <a:buChar char="»"/>
        <a:defRPr sz="2000">
          <a:solidFill>
            <a:schemeClr val="tx1"/>
          </a:solidFill>
          <a:latin typeface="+mn-lt"/>
          <a:ea typeface="ヒラギノ角ゴ Pro W3" charset="-128"/>
        </a:defRPr>
      </a:lvl7pPr>
      <a:lvl8pPr marL="3429000" indent="-228600" algn="l" rtl="0" fontAlgn="base">
        <a:spcBef>
          <a:spcPct val="20000"/>
        </a:spcBef>
        <a:spcAft>
          <a:spcPct val="0"/>
        </a:spcAft>
        <a:buChar char="»"/>
        <a:defRPr sz="2000">
          <a:solidFill>
            <a:schemeClr val="tx1"/>
          </a:solidFill>
          <a:latin typeface="+mn-lt"/>
          <a:ea typeface="ヒラギノ角ゴ Pro W3" charset="-128"/>
        </a:defRPr>
      </a:lvl8pPr>
      <a:lvl9pPr marL="3886200" indent="-228600" algn="l" rtl="0" fontAlgn="base">
        <a:spcBef>
          <a:spcPct val="20000"/>
        </a:spcBef>
        <a:spcAft>
          <a:spcPct val="0"/>
        </a:spcAft>
        <a:buChar char="»"/>
        <a:defRPr sz="2000">
          <a:solidFill>
            <a:schemeClr val="tx1"/>
          </a:solidFill>
          <a:latin typeface="+mn-lt"/>
          <a:ea typeface="ヒラギノ角ゴ Pro W3"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unict.it/" TargetMode="External"/><Relationship Id="rId7" Type="http://schemas.openxmlformats.org/officeDocument/2006/relationships/image" Target="../media/image5.tif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1.emf"/><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emf"/><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2.xml"/><Relationship Id="rId4" Type="http://schemas.openxmlformats.org/officeDocument/2006/relationships/image" Target="../media/image47.emf"/></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3.jpeg"/><Relationship Id="rId1" Type="http://schemas.openxmlformats.org/officeDocument/2006/relationships/slideLayout" Target="../slideLayouts/slideLayout12.xml"/><Relationship Id="rId6" Type="http://schemas.openxmlformats.org/officeDocument/2006/relationships/image" Target="../media/image55.jpeg"/><Relationship Id="rId5" Type="http://schemas.microsoft.com/office/2007/relationships/hdphoto" Target="../media/hdphoto2.wdp"/><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tiff"/></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1.bin"/><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32041" y="4092600"/>
            <a:ext cx="4243284" cy="2792784"/>
          </a:xfrm>
          <a:prstGeom prst="rect">
            <a:avLst/>
          </a:prstGeom>
        </p:spPr>
      </p:pic>
      <p:sp>
        <p:nvSpPr>
          <p:cNvPr id="8" name="Rectangle 2"/>
          <p:cNvSpPr txBox="1">
            <a:spLocks noChangeArrowheads="1"/>
          </p:cNvSpPr>
          <p:nvPr/>
        </p:nvSpPr>
        <p:spPr bwMode="auto">
          <a:xfrm>
            <a:off x="827584" y="116905"/>
            <a:ext cx="7772400" cy="1143000"/>
          </a:xfrm>
          <a:prstGeom prst="rect">
            <a:avLst/>
          </a:prstGeom>
          <a:noFill/>
          <a:ln w="9525">
            <a:noFill/>
            <a:miter lim="800000"/>
            <a:headEnd/>
            <a:tailEnd/>
          </a:ln>
          <a:effectLst/>
        </p:spPr>
        <p:txBody>
          <a:bodyPr anchor="ctr"/>
          <a:lstStyle>
            <a:lvl1pPr eaLnBrk="0" hangingPunct="0">
              <a:defRPr sz="2400" b="1">
                <a:solidFill>
                  <a:schemeClr val="tx1"/>
                </a:solidFill>
                <a:latin typeface="Comic Sans MS" charset="0"/>
                <a:ea typeface="ヒラギノ角ゴ Pro W3" charset="0"/>
                <a:cs typeface="ヒラギノ角ゴ Pro W3" charset="0"/>
              </a:defRPr>
            </a:lvl1pPr>
            <a:lvl2pPr marL="37931725" indent="-37474525" eaLnBrk="0" hangingPunct="0">
              <a:defRPr sz="2400" b="1">
                <a:solidFill>
                  <a:schemeClr val="tx1"/>
                </a:solidFill>
                <a:latin typeface="Comic Sans MS" charset="0"/>
                <a:ea typeface="ヒラギノ角ゴ Pro W3" charset="0"/>
                <a:cs typeface="ヒラギノ角ゴ Pro W3" charset="0"/>
              </a:defRPr>
            </a:lvl2pPr>
            <a:lvl3pPr eaLnBrk="0" hangingPunct="0">
              <a:defRPr sz="2400" b="1">
                <a:solidFill>
                  <a:schemeClr val="tx1"/>
                </a:solidFill>
                <a:latin typeface="Comic Sans MS" charset="0"/>
                <a:ea typeface="ヒラギノ角ゴ Pro W3" charset="0"/>
                <a:cs typeface="ヒラギノ角ゴ Pro W3" charset="0"/>
              </a:defRPr>
            </a:lvl3pPr>
            <a:lvl4pPr eaLnBrk="0" hangingPunct="0">
              <a:defRPr sz="2400" b="1">
                <a:solidFill>
                  <a:schemeClr val="tx1"/>
                </a:solidFill>
                <a:latin typeface="Comic Sans MS" charset="0"/>
                <a:ea typeface="ヒラギノ角ゴ Pro W3" charset="0"/>
                <a:cs typeface="ヒラギノ角ゴ Pro W3" charset="0"/>
              </a:defRPr>
            </a:lvl4pPr>
            <a:lvl5pPr eaLnBrk="0" hangingPunct="0">
              <a:defRPr sz="2400" b="1">
                <a:solidFill>
                  <a:schemeClr val="tx1"/>
                </a:solidFill>
                <a:latin typeface="Comic Sans M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r>
              <a:rPr lang="en-IE" sz="4000" dirty="0">
                <a:solidFill>
                  <a:srgbClr val="CC0000"/>
                </a:solidFill>
                <a:effectLst>
                  <a:outerShdw blurRad="38100" dist="38100" dir="2700000" algn="tl">
                    <a:srgbClr val="DDDDDD"/>
                  </a:outerShdw>
                </a:effectLst>
              </a:rPr>
              <a:t>Probing the Early Universe through nuclear physics</a:t>
            </a:r>
          </a:p>
        </p:txBody>
      </p:sp>
      <p:pic>
        <p:nvPicPr>
          <p:cNvPr id="14344" name="Picture 22" descr="INFNLogo">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5733256"/>
            <a:ext cx="1371600"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Text Box 26"/>
          <p:cNvSpPr txBox="1">
            <a:spLocks noChangeArrowheads="1"/>
          </p:cNvSpPr>
          <p:nvPr/>
        </p:nvSpPr>
        <p:spPr bwMode="auto">
          <a:xfrm>
            <a:off x="4932041" y="5178618"/>
            <a:ext cx="4248471" cy="1569660"/>
          </a:xfrm>
          <a:prstGeom prst="rect">
            <a:avLst/>
          </a:prstGeom>
          <a:solidFill>
            <a:schemeClr val="accent2">
              <a:alpha val="45000"/>
            </a:schemeClr>
          </a:solidFill>
          <a:ln>
            <a:noFill/>
          </a:ln>
          <a:extLst/>
        </p:spPr>
        <p:txBody>
          <a:bodyPr wrap="square">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37931725" indent="-37474525" eaLnBrk="0" hangingPunct="0">
              <a:defRPr sz="2400" b="1">
                <a:solidFill>
                  <a:schemeClr val="tx1"/>
                </a:solidFill>
                <a:latin typeface="Comic Sans MS" charset="0"/>
                <a:ea typeface="ヒラギノ角ゴ Pro W3" charset="0"/>
                <a:cs typeface="ヒラギノ角ゴ Pro W3" charset="0"/>
              </a:defRPr>
            </a:lvl2pPr>
            <a:lvl3pPr eaLnBrk="0" hangingPunct="0">
              <a:defRPr sz="2400" b="1">
                <a:solidFill>
                  <a:schemeClr val="tx1"/>
                </a:solidFill>
                <a:latin typeface="Comic Sans MS" charset="0"/>
                <a:ea typeface="ヒラギノ角ゴ Pro W3" charset="0"/>
                <a:cs typeface="ヒラギノ角ゴ Pro W3" charset="0"/>
              </a:defRPr>
            </a:lvl3pPr>
            <a:lvl4pPr eaLnBrk="0" hangingPunct="0">
              <a:defRPr sz="2400" b="1">
                <a:solidFill>
                  <a:schemeClr val="tx1"/>
                </a:solidFill>
                <a:latin typeface="Comic Sans MS" charset="0"/>
                <a:ea typeface="ヒラギノ角ゴ Pro W3" charset="0"/>
                <a:cs typeface="ヒラギノ角ゴ Pro W3" charset="0"/>
              </a:defRPr>
            </a:lvl4pPr>
            <a:lvl5pPr eaLnBrk="0" hangingPunct="0">
              <a:defRPr sz="2400" b="1">
                <a:solidFill>
                  <a:schemeClr val="tx1"/>
                </a:solidFill>
                <a:latin typeface="Comic Sans M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it-IT" b="0" dirty="0">
                <a:solidFill>
                  <a:schemeClr val="bg1"/>
                </a:solidFill>
              </a:rPr>
              <a:t>Rosario Gianluca Pizzone</a:t>
            </a:r>
          </a:p>
          <a:p>
            <a:pPr algn="ctr" eaLnBrk="1" hangingPunct="1">
              <a:spcBef>
                <a:spcPct val="50000"/>
              </a:spcBef>
            </a:pPr>
            <a:r>
              <a:rPr lang="it-IT" b="0" dirty="0">
                <a:solidFill>
                  <a:schemeClr val="bg1"/>
                </a:solidFill>
              </a:rPr>
              <a:t>INFN – LNS Catania – </a:t>
            </a:r>
            <a:r>
              <a:rPr lang="it-IT" b="0" dirty="0" err="1">
                <a:solidFill>
                  <a:schemeClr val="bg1"/>
                </a:solidFill>
              </a:rPr>
              <a:t>Italy</a:t>
            </a:r>
            <a:endParaRPr lang="it-IT" b="0" dirty="0">
              <a:solidFill>
                <a:schemeClr val="bg1"/>
              </a:solidFill>
            </a:endParaRPr>
          </a:p>
          <a:p>
            <a:pPr algn="ctr" eaLnBrk="1" hangingPunct="1">
              <a:spcBef>
                <a:spcPct val="50000"/>
              </a:spcBef>
            </a:pPr>
            <a:endParaRPr lang="it-IT" b="0" dirty="0">
              <a:solidFill>
                <a:schemeClr val="bg1"/>
              </a:solidFill>
            </a:endParaRPr>
          </a:p>
        </p:txBody>
      </p:sp>
      <p:grpSp>
        <p:nvGrpSpPr>
          <p:cNvPr id="9" name="Group 2"/>
          <p:cNvGrpSpPr>
            <a:grpSpLocks noChangeAspect="1"/>
          </p:cNvGrpSpPr>
          <p:nvPr/>
        </p:nvGrpSpPr>
        <p:grpSpPr bwMode="auto">
          <a:xfrm>
            <a:off x="2771800" y="5373216"/>
            <a:ext cx="1304925" cy="969963"/>
            <a:chOff x="4353" y="482"/>
            <a:chExt cx="1088" cy="725"/>
          </a:xfrm>
        </p:grpSpPr>
        <p:grpSp>
          <p:nvGrpSpPr>
            <p:cNvPr id="10" name="Group 3"/>
            <p:cNvGrpSpPr>
              <a:grpSpLocks noChangeAspect="1"/>
            </p:cNvGrpSpPr>
            <p:nvPr/>
          </p:nvGrpSpPr>
          <p:grpSpPr bwMode="auto">
            <a:xfrm>
              <a:off x="4502" y="588"/>
              <a:ext cx="701" cy="477"/>
              <a:chOff x="3312" y="1341"/>
              <a:chExt cx="701" cy="477"/>
            </a:xfrm>
          </p:grpSpPr>
          <p:pic>
            <p:nvPicPr>
              <p:cNvPr id="13" name="Picture 4" descr="contorno"/>
              <p:cNvPicPr>
                <a:picLocks noChangeAspect="1" noChangeArrowheads="1"/>
              </p:cNvPicPr>
              <p:nvPr/>
            </p:nvPicPr>
            <p:blipFill>
              <a:blip r:embed="rId5" cstate="email">
                <a:clrChange>
                  <a:clrFrom>
                    <a:srgbClr val="FFFFFF"/>
                  </a:clrFrom>
                  <a:clrTo>
                    <a:srgbClr val="FFFFFF">
                      <a:alpha val="0"/>
                    </a:srgbClr>
                  </a:clrTo>
                </a:clrChange>
                <a:lum bright="-100000" contrast="36000"/>
                <a:extLst>
                  <a:ext uri="{28A0092B-C50C-407E-A947-70E740481C1C}">
                    <a14:useLocalDpi xmlns:a14="http://schemas.microsoft.com/office/drawing/2010/main"/>
                  </a:ext>
                </a:extLst>
              </a:blip>
              <a:srcRect/>
              <a:stretch>
                <a:fillRect/>
              </a:stretch>
            </p:blipFill>
            <p:spPr bwMode="auto">
              <a:xfrm>
                <a:off x="3312" y="1341"/>
                <a:ext cx="701" cy="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8000"/>
                    </a:solidFill>
                    <a:miter lim="800000"/>
                    <a:headEnd/>
                    <a:tailEnd/>
                  </a14:hiddenLine>
                </a:ext>
              </a:extLst>
            </p:spPr>
          </p:pic>
          <p:sp>
            <p:nvSpPr>
              <p:cNvPr id="14" name="AutoShape 5"/>
              <p:cNvSpPr>
                <a:spLocks noChangeAspect="1" noChangeArrowheads="1"/>
              </p:cNvSpPr>
              <p:nvPr/>
            </p:nvSpPr>
            <p:spPr bwMode="auto">
              <a:xfrm>
                <a:off x="3842" y="1533"/>
                <a:ext cx="87" cy="71"/>
              </a:xfrm>
              <a:prstGeom prst="star5">
                <a:avLst/>
              </a:prstGeom>
              <a:solidFill>
                <a:srgbClr val="A50021"/>
              </a:solidFill>
              <a:ln w="9525">
                <a:solidFill>
                  <a:srgbClr val="A5002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9989" tIns="39995" rIns="79989" bIns="39995">
                <a:spAutoFit/>
              </a:bodyPr>
              <a:lstStyle/>
              <a:p>
                <a:pPr>
                  <a:defRPr/>
                </a:pPr>
                <a:endParaRPr lang="it-IT">
                  <a:cs typeface="+mn-cs"/>
                </a:endParaRPr>
              </a:p>
            </p:txBody>
          </p:sp>
        </p:grpSp>
        <p:sp>
          <p:nvSpPr>
            <p:cNvPr id="11" name="WordArt 6"/>
            <p:cNvSpPr>
              <a:spLocks noChangeAspect="1" noChangeArrowheads="1" noChangeShapeType="1" noTextEdit="1"/>
            </p:cNvSpPr>
            <p:nvPr/>
          </p:nvSpPr>
          <p:spPr bwMode="auto">
            <a:xfrm>
              <a:off x="4353" y="482"/>
              <a:ext cx="1088" cy="404"/>
            </a:xfrm>
            <a:prstGeom prst="rect">
              <a:avLst/>
            </a:prstGeom>
          </p:spPr>
          <p:txBody>
            <a:bodyPr spcFirstLastPara="1" wrap="none" fromWordArt="1">
              <a:prstTxWarp prst="textArchUp">
                <a:avLst>
                  <a:gd name="adj" fmla="val 10943812"/>
                </a:avLst>
              </a:prstTxWarp>
            </a:bodyPr>
            <a:lstStyle/>
            <a:p>
              <a:pPr algn="ctr"/>
              <a:r>
                <a:rPr lang="it-IT" sz="3600" kern="10">
                  <a:ln w="9525">
                    <a:solidFill>
                      <a:srgbClr val="000000"/>
                    </a:solidFill>
                    <a:round/>
                    <a:headEnd/>
                    <a:tailEnd/>
                  </a:ln>
                  <a:solidFill>
                    <a:srgbClr val="FF0000"/>
                  </a:solidFill>
                  <a:latin typeface="Arial Black"/>
                  <a:ea typeface="Arial Black"/>
                  <a:cs typeface="Arial Black"/>
                </a:rPr>
                <a:t>AStroFIsica</a:t>
              </a:r>
            </a:p>
          </p:txBody>
        </p:sp>
        <p:sp>
          <p:nvSpPr>
            <p:cNvPr id="12" name="WordArt 7"/>
            <p:cNvSpPr>
              <a:spLocks noChangeAspect="1" noChangeArrowheads="1" noChangeShapeType="1" noTextEdit="1"/>
            </p:cNvSpPr>
            <p:nvPr/>
          </p:nvSpPr>
          <p:spPr bwMode="auto">
            <a:xfrm>
              <a:off x="4414" y="981"/>
              <a:ext cx="998" cy="226"/>
            </a:xfrm>
            <a:prstGeom prst="rect">
              <a:avLst/>
            </a:prstGeom>
          </p:spPr>
          <p:txBody>
            <a:bodyPr wrap="none" fromWordArt="1">
              <a:prstTxWarp prst="textCanDown">
                <a:avLst>
                  <a:gd name="adj" fmla="val 33333"/>
                </a:avLst>
              </a:prstTxWarp>
            </a:bodyPr>
            <a:lstStyle/>
            <a:p>
              <a:pPr algn="ctr"/>
              <a:r>
                <a:rPr lang="it-IT" sz="2800" kern="10">
                  <a:ln w="9525">
                    <a:solidFill>
                      <a:srgbClr val="000000"/>
                    </a:solidFill>
                    <a:round/>
                    <a:headEnd/>
                    <a:tailEnd/>
                  </a:ln>
                  <a:solidFill>
                    <a:srgbClr val="FF0000"/>
                  </a:solidFill>
                  <a:latin typeface="Arial Black"/>
                  <a:ea typeface="Arial Black"/>
                  <a:cs typeface="Arial Black"/>
                </a:rPr>
                <a:t>Nucleare</a:t>
              </a:r>
            </a:p>
          </p:txBody>
        </p:sp>
      </p:grpSp>
      <p:pic>
        <p:nvPicPr>
          <p:cNvPr id="5" name="Immagine 4"/>
          <p:cNvPicPr>
            <a:picLocks noChangeAspect="1"/>
          </p:cNvPicPr>
          <p:nvPr/>
        </p:nvPicPr>
        <p:blipFill>
          <a:blip r:embed="rId6"/>
          <a:stretch>
            <a:fillRect/>
          </a:stretch>
        </p:blipFill>
        <p:spPr>
          <a:xfrm>
            <a:off x="5148064" y="1397247"/>
            <a:ext cx="3721348" cy="2787419"/>
          </a:xfrm>
          <a:prstGeom prst="rect">
            <a:avLst/>
          </a:prstGeom>
        </p:spPr>
      </p:pic>
      <p:pic>
        <p:nvPicPr>
          <p:cNvPr id="6" name="Immagine 5">
            <a:extLst>
              <a:ext uri="{FF2B5EF4-FFF2-40B4-BE49-F238E27FC236}">
                <a16:creationId xmlns:a16="http://schemas.microsoft.com/office/drawing/2014/main" id="{DA562213-494D-7541-83B5-4827E54588D2}"/>
              </a:ext>
            </a:extLst>
          </p:cNvPr>
          <p:cNvPicPr>
            <a:picLocks noChangeAspect="1"/>
          </p:cNvPicPr>
          <p:nvPr/>
        </p:nvPicPr>
        <p:blipFill>
          <a:blip r:embed="rId7"/>
          <a:stretch>
            <a:fillRect/>
          </a:stretch>
        </p:blipFill>
        <p:spPr>
          <a:xfrm>
            <a:off x="-45132" y="2420888"/>
            <a:ext cx="3729018" cy="2487255"/>
          </a:xfrm>
          <a:prstGeom prst="rect">
            <a:avLst/>
          </a:prstGeom>
        </p:spPr>
      </p:pic>
      <p:pic>
        <p:nvPicPr>
          <p:cNvPr id="3" name="Immagin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90524" y="1409732"/>
            <a:ext cx="2703147" cy="1802098"/>
          </a:xfrm>
          <a:prstGeom prst="rect">
            <a:avLst/>
          </a:prstGeom>
        </p:spPr>
      </p:pic>
      <p:sp>
        <p:nvSpPr>
          <p:cNvPr id="2" name="CasellaDiTesto 1">
            <a:extLst>
              <a:ext uri="{FF2B5EF4-FFF2-40B4-BE49-F238E27FC236}">
                <a16:creationId xmlns:a16="http://schemas.microsoft.com/office/drawing/2014/main" id="{5C4ACF49-6FD2-D14D-A021-138EC45C3B71}"/>
              </a:ext>
            </a:extLst>
          </p:cNvPr>
          <p:cNvSpPr txBox="1"/>
          <p:nvPr/>
        </p:nvSpPr>
        <p:spPr>
          <a:xfrm>
            <a:off x="179512" y="1397247"/>
            <a:ext cx="3406667" cy="923330"/>
          </a:xfrm>
          <a:prstGeom prst="rect">
            <a:avLst/>
          </a:prstGeom>
          <a:noFill/>
        </p:spPr>
        <p:txBody>
          <a:bodyPr wrap="square" rtlCol="0">
            <a:spAutoFit/>
          </a:bodyPr>
          <a:lstStyle/>
          <a:p>
            <a:r>
              <a:rPr lang="it-IT" sz="1800" dirty="0"/>
              <a:t>New </a:t>
            </a:r>
            <a:r>
              <a:rPr lang="it-IT" sz="1800" dirty="0" err="1"/>
              <a:t>Aspects</a:t>
            </a:r>
            <a:r>
              <a:rPr lang="it-IT" sz="1800" dirty="0"/>
              <a:t> of the </a:t>
            </a:r>
            <a:r>
              <a:rPr lang="it-IT" sz="1800" dirty="0" err="1"/>
              <a:t>Hadron</a:t>
            </a:r>
            <a:r>
              <a:rPr lang="it-IT" sz="1800" dirty="0"/>
              <a:t> and Astro/</a:t>
            </a:r>
            <a:r>
              <a:rPr lang="it-IT" sz="1800" dirty="0" err="1"/>
              <a:t>Nuclear</a:t>
            </a:r>
            <a:r>
              <a:rPr lang="it-IT" sz="1800" dirty="0"/>
              <a:t> </a:t>
            </a:r>
            <a:r>
              <a:rPr lang="it-IT" sz="1800" dirty="0" err="1"/>
              <a:t>Physics</a:t>
            </a:r>
            <a:endParaRPr lang="it-IT" sz="1800" dirty="0"/>
          </a:p>
          <a:p>
            <a:r>
              <a:rPr lang="it-IT" sz="1800" dirty="0"/>
              <a:t>Tashkent - 2018</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9552" y="692696"/>
            <a:ext cx="8212405" cy="830997"/>
          </a:xfrm>
          <a:prstGeom prst="rect">
            <a:avLst/>
          </a:prstGeom>
          <a:noFill/>
        </p:spPr>
        <p:txBody>
          <a:bodyPr wrap="none" rtlCol="0">
            <a:spAutoFit/>
          </a:bodyPr>
          <a:lstStyle/>
          <a:p>
            <a:r>
              <a:rPr lang="it-IT" dirty="0"/>
              <a:t>Can </a:t>
            </a:r>
            <a:r>
              <a:rPr lang="it-IT" dirty="0" err="1"/>
              <a:t>we</a:t>
            </a:r>
            <a:r>
              <a:rPr lang="it-IT" dirty="0"/>
              <a:t> trace back the </a:t>
            </a:r>
            <a:r>
              <a:rPr lang="it-IT" dirty="0" err="1"/>
              <a:t>abundances</a:t>
            </a:r>
            <a:r>
              <a:rPr lang="it-IT" dirty="0"/>
              <a:t> of </a:t>
            </a:r>
            <a:r>
              <a:rPr lang="it-IT" dirty="0" err="1"/>
              <a:t>those</a:t>
            </a:r>
            <a:r>
              <a:rPr lang="it-IT" dirty="0"/>
              <a:t> </a:t>
            </a:r>
            <a:r>
              <a:rPr lang="it-IT" dirty="0" err="1"/>
              <a:t>elements</a:t>
            </a:r>
            <a:endParaRPr lang="it-IT" dirty="0"/>
          </a:p>
          <a:p>
            <a:r>
              <a:rPr lang="it-IT" dirty="0"/>
              <a:t>From the </a:t>
            </a:r>
            <a:r>
              <a:rPr lang="it-IT" dirty="0" err="1"/>
              <a:t>present</a:t>
            </a:r>
            <a:r>
              <a:rPr lang="it-IT" dirty="0"/>
              <a:t> </a:t>
            </a:r>
            <a:r>
              <a:rPr lang="it-IT" dirty="0" err="1"/>
              <a:t>value</a:t>
            </a:r>
            <a:r>
              <a:rPr lang="it-IT" dirty="0"/>
              <a:t> to the “</a:t>
            </a:r>
            <a:r>
              <a:rPr lang="it-IT" dirty="0" err="1"/>
              <a:t>primordial</a:t>
            </a:r>
            <a:r>
              <a:rPr lang="it-IT" dirty="0"/>
              <a:t>” </a:t>
            </a:r>
            <a:r>
              <a:rPr lang="it-IT" dirty="0" err="1"/>
              <a:t>ones</a:t>
            </a:r>
            <a:r>
              <a:rPr lang="it-IT" dirty="0"/>
              <a:t>??</a:t>
            </a:r>
          </a:p>
        </p:txBody>
      </p:sp>
      <p:sp>
        <p:nvSpPr>
          <p:cNvPr id="3" name="Text Box 2" descr="Marbre blanc"/>
          <p:cNvSpPr txBox="1">
            <a:spLocks noChangeArrowheads="1"/>
          </p:cNvSpPr>
          <p:nvPr/>
        </p:nvSpPr>
        <p:spPr bwMode="auto">
          <a:xfrm>
            <a:off x="1691680" y="1844824"/>
            <a:ext cx="6912768" cy="646331"/>
          </a:xfrm>
          <a:prstGeom prst="rect">
            <a:avLst/>
          </a:prstGeom>
          <a:noFill/>
          <a:ln w="28575">
            <a:solidFill>
              <a:srgbClr val="0000FF"/>
            </a:solidFill>
            <a:miter lim="800000"/>
            <a:headEnd/>
            <a:tailEnd/>
          </a:ln>
          <a:effectLst/>
          <a:extLst/>
        </p:spPr>
        <p:txBody>
          <a:bodyPr wrap="square">
            <a:spAutoFit/>
          </a:bodyPr>
          <a:lstStyle/>
          <a:p>
            <a:pPr algn="ctr" eaLnBrk="0" hangingPunct="0">
              <a:spcBef>
                <a:spcPct val="50000"/>
              </a:spcBef>
            </a:pPr>
            <a:r>
              <a:rPr lang="en-US" sz="3600" dirty="0">
                <a:solidFill>
                  <a:srgbClr val="0000FF"/>
                </a:solidFill>
              </a:rPr>
              <a:t>Definition of “</a:t>
            </a:r>
            <a:r>
              <a:rPr lang="en-US" sz="3600" dirty="0" err="1">
                <a:solidFill>
                  <a:srgbClr val="0000FF"/>
                </a:solidFill>
              </a:rPr>
              <a:t>Metallicity</a:t>
            </a:r>
            <a:r>
              <a:rPr lang="en-US" sz="3600" dirty="0">
                <a:solidFill>
                  <a:srgbClr val="0000FF"/>
                </a:solidFill>
              </a:rPr>
              <a:t>”</a:t>
            </a:r>
          </a:p>
        </p:txBody>
      </p:sp>
      <p:sp>
        <p:nvSpPr>
          <p:cNvPr id="4" name="Text Box 3"/>
          <p:cNvSpPr txBox="1">
            <a:spLocks noChangeArrowheads="1"/>
          </p:cNvSpPr>
          <p:nvPr/>
        </p:nvSpPr>
        <p:spPr bwMode="auto">
          <a:xfrm>
            <a:off x="179512" y="2420888"/>
            <a:ext cx="8964488" cy="41857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2800" dirty="0">
                <a:solidFill>
                  <a:srgbClr val="0000FF"/>
                </a:solidFill>
              </a:rPr>
              <a:t>In astrophysics:</a:t>
            </a:r>
            <a:r>
              <a:rPr lang="en-US" sz="2800" dirty="0">
                <a:solidFill>
                  <a:srgbClr val="0033CC"/>
                </a:solidFill>
              </a:rPr>
              <a:t> </a:t>
            </a:r>
          </a:p>
          <a:p>
            <a:pPr algn="ctr">
              <a:spcBef>
                <a:spcPct val="50000"/>
              </a:spcBef>
            </a:pPr>
            <a:r>
              <a:rPr lang="en-US" sz="2800" dirty="0"/>
              <a:t>“metals” = everything beyond helium</a:t>
            </a:r>
          </a:p>
          <a:p>
            <a:pPr algn="ctr">
              <a:spcBef>
                <a:spcPct val="50000"/>
              </a:spcBef>
            </a:pPr>
            <a:r>
              <a:rPr lang="en-US" sz="2800" dirty="0" err="1">
                <a:solidFill>
                  <a:srgbClr val="0000FF"/>
                </a:solidFill>
              </a:rPr>
              <a:t>Metallicity</a:t>
            </a:r>
            <a:r>
              <a:rPr lang="en-US" sz="2800" dirty="0">
                <a:solidFill>
                  <a:srgbClr val="0000FF"/>
                </a:solidFill>
              </a:rPr>
              <a:t>:</a:t>
            </a:r>
            <a:endParaRPr lang="en-US" sz="2800" dirty="0">
              <a:solidFill>
                <a:srgbClr val="0033CC"/>
              </a:solidFill>
            </a:endParaRPr>
          </a:p>
          <a:p>
            <a:pPr lvl="1">
              <a:spcBef>
                <a:spcPct val="50000"/>
              </a:spcBef>
              <a:buFontTx/>
              <a:buChar char="•"/>
            </a:pPr>
            <a:r>
              <a:rPr lang="en-US" sz="2800" dirty="0"/>
              <a:t> “metal” mass fraction (</a:t>
            </a:r>
            <a:r>
              <a:rPr lang="en-US" sz="2800" i="1" dirty="0"/>
              <a:t>Z</a:t>
            </a:r>
            <a:r>
              <a:rPr lang="en-US" sz="2800" dirty="0"/>
              <a:t>)</a:t>
            </a:r>
          </a:p>
          <a:p>
            <a:pPr lvl="1">
              <a:spcBef>
                <a:spcPct val="50000"/>
              </a:spcBef>
              <a:buFontTx/>
              <a:buChar char="•"/>
            </a:pPr>
            <a:r>
              <a:rPr lang="en-US" sz="2800" dirty="0"/>
              <a:t> [Fe/H] </a:t>
            </a:r>
            <a:r>
              <a:rPr lang="en-US" sz="2800" dirty="0">
                <a:sym typeface="Symbol" charset="0"/>
              </a:rPr>
              <a:t> log(Fe/H) - log(Fe</a:t>
            </a:r>
            <a:r>
              <a:rPr lang="en-US" sz="2800" baseline="-25000" dirty="0">
                <a:sym typeface="Wingdings" charset="0"/>
              </a:rPr>
              <a:t></a:t>
            </a:r>
            <a:r>
              <a:rPr lang="en-US" sz="2800" dirty="0">
                <a:sym typeface="Symbol" charset="0"/>
              </a:rPr>
              <a:t>/H</a:t>
            </a:r>
            <a:r>
              <a:rPr lang="en-US" sz="2800" baseline="-25000" dirty="0">
                <a:sym typeface="Wingdings" charset="0"/>
              </a:rPr>
              <a:t></a:t>
            </a:r>
            <a:r>
              <a:rPr lang="en-US" sz="2800" dirty="0">
                <a:sym typeface="Symbol" charset="0"/>
              </a:rPr>
              <a:t>)</a:t>
            </a:r>
          </a:p>
          <a:p>
            <a:pPr lvl="1">
              <a:spcBef>
                <a:spcPct val="50000"/>
              </a:spcBef>
            </a:pPr>
            <a:r>
              <a:rPr lang="en-US" sz="2800" u="sng" dirty="0">
                <a:solidFill>
                  <a:srgbClr val="FF0000"/>
                </a:solidFill>
                <a:sym typeface="Symbol" charset="0"/>
              </a:rPr>
              <a:t>Very roughly: the higher Z the younger the objects</a:t>
            </a:r>
          </a:p>
        </p:txBody>
      </p:sp>
    </p:spTree>
    <p:extLst>
      <p:ext uri="{BB962C8B-B14F-4D97-AF65-F5344CB8AC3E}">
        <p14:creationId xmlns:p14="http://schemas.microsoft.com/office/powerpoint/2010/main" val="21766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Freeform 2" descr="Papier journal"/>
          <p:cNvSpPr>
            <a:spLocks/>
          </p:cNvSpPr>
          <p:nvPr/>
        </p:nvSpPr>
        <p:spPr bwMode="auto">
          <a:xfrm>
            <a:off x="1058863" y="2336800"/>
            <a:ext cx="2263775" cy="2997200"/>
          </a:xfrm>
          <a:custGeom>
            <a:avLst/>
            <a:gdLst>
              <a:gd name="T0" fmla="*/ 745 w 1426"/>
              <a:gd name="T1" fmla="*/ 34 h 1888"/>
              <a:gd name="T2" fmla="*/ 424 w 1426"/>
              <a:gd name="T3" fmla="*/ 100 h 1888"/>
              <a:gd name="T4" fmla="*/ 382 w 1426"/>
              <a:gd name="T5" fmla="*/ 143 h 1888"/>
              <a:gd name="T6" fmla="*/ 345 w 1426"/>
              <a:gd name="T7" fmla="*/ 173 h 1888"/>
              <a:gd name="T8" fmla="*/ 321 w 1426"/>
              <a:gd name="T9" fmla="*/ 210 h 1888"/>
              <a:gd name="T10" fmla="*/ 248 w 1426"/>
              <a:gd name="T11" fmla="*/ 325 h 1888"/>
              <a:gd name="T12" fmla="*/ 224 w 1426"/>
              <a:gd name="T13" fmla="*/ 385 h 1888"/>
              <a:gd name="T14" fmla="*/ 200 w 1426"/>
              <a:gd name="T15" fmla="*/ 446 h 1888"/>
              <a:gd name="T16" fmla="*/ 182 w 1426"/>
              <a:gd name="T17" fmla="*/ 591 h 1888"/>
              <a:gd name="T18" fmla="*/ 109 w 1426"/>
              <a:gd name="T19" fmla="*/ 713 h 1888"/>
              <a:gd name="T20" fmla="*/ 72 w 1426"/>
              <a:gd name="T21" fmla="*/ 767 h 1888"/>
              <a:gd name="T22" fmla="*/ 48 w 1426"/>
              <a:gd name="T23" fmla="*/ 803 h 1888"/>
              <a:gd name="T24" fmla="*/ 42 w 1426"/>
              <a:gd name="T25" fmla="*/ 822 h 1888"/>
              <a:gd name="T26" fmla="*/ 30 w 1426"/>
              <a:gd name="T27" fmla="*/ 846 h 1888"/>
              <a:gd name="T28" fmla="*/ 0 w 1426"/>
              <a:gd name="T29" fmla="*/ 973 h 1888"/>
              <a:gd name="T30" fmla="*/ 6 w 1426"/>
              <a:gd name="T31" fmla="*/ 1046 h 1888"/>
              <a:gd name="T32" fmla="*/ 42 w 1426"/>
              <a:gd name="T33" fmla="*/ 1416 h 1888"/>
              <a:gd name="T34" fmla="*/ 66 w 1426"/>
              <a:gd name="T35" fmla="*/ 1506 h 1888"/>
              <a:gd name="T36" fmla="*/ 194 w 1426"/>
              <a:gd name="T37" fmla="*/ 1609 h 1888"/>
              <a:gd name="T38" fmla="*/ 266 w 1426"/>
              <a:gd name="T39" fmla="*/ 1706 h 1888"/>
              <a:gd name="T40" fmla="*/ 388 w 1426"/>
              <a:gd name="T41" fmla="*/ 1822 h 1888"/>
              <a:gd name="T42" fmla="*/ 666 w 1426"/>
              <a:gd name="T43" fmla="*/ 1888 h 1888"/>
              <a:gd name="T44" fmla="*/ 842 w 1426"/>
              <a:gd name="T45" fmla="*/ 1858 h 1888"/>
              <a:gd name="T46" fmla="*/ 903 w 1426"/>
              <a:gd name="T47" fmla="*/ 1846 h 1888"/>
              <a:gd name="T48" fmla="*/ 933 w 1426"/>
              <a:gd name="T49" fmla="*/ 1840 h 1888"/>
              <a:gd name="T50" fmla="*/ 1091 w 1426"/>
              <a:gd name="T51" fmla="*/ 1767 h 1888"/>
              <a:gd name="T52" fmla="*/ 1248 w 1426"/>
              <a:gd name="T53" fmla="*/ 1628 h 1888"/>
              <a:gd name="T54" fmla="*/ 1236 w 1426"/>
              <a:gd name="T55" fmla="*/ 1379 h 1888"/>
              <a:gd name="T56" fmla="*/ 1285 w 1426"/>
              <a:gd name="T57" fmla="*/ 997 h 1888"/>
              <a:gd name="T58" fmla="*/ 1309 w 1426"/>
              <a:gd name="T59" fmla="*/ 925 h 1888"/>
              <a:gd name="T60" fmla="*/ 1376 w 1426"/>
              <a:gd name="T61" fmla="*/ 725 h 1888"/>
              <a:gd name="T62" fmla="*/ 1406 w 1426"/>
              <a:gd name="T63" fmla="*/ 616 h 1888"/>
              <a:gd name="T64" fmla="*/ 1363 w 1426"/>
              <a:gd name="T65" fmla="*/ 343 h 1888"/>
              <a:gd name="T66" fmla="*/ 1339 w 1426"/>
              <a:gd name="T67" fmla="*/ 300 h 1888"/>
              <a:gd name="T68" fmla="*/ 1321 w 1426"/>
              <a:gd name="T69" fmla="*/ 252 h 1888"/>
              <a:gd name="T70" fmla="*/ 1182 w 1426"/>
              <a:gd name="T71" fmla="*/ 107 h 1888"/>
              <a:gd name="T72" fmla="*/ 903 w 1426"/>
              <a:gd name="T73" fmla="*/ 28 h 1888"/>
              <a:gd name="T74" fmla="*/ 745 w 1426"/>
              <a:gd name="T75" fmla="*/ 34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6" h="1888">
                <a:moveTo>
                  <a:pt x="745" y="34"/>
                </a:moveTo>
                <a:cubicBezTo>
                  <a:pt x="644" y="0"/>
                  <a:pt x="515" y="55"/>
                  <a:pt x="424" y="100"/>
                </a:cubicBezTo>
                <a:cubicBezTo>
                  <a:pt x="410" y="115"/>
                  <a:pt x="396" y="130"/>
                  <a:pt x="382" y="143"/>
                </a:cubicBezTo>
                <a:cubicBezTo>
                  <a:pt x="355" y="170"/>
                  <a:pt x="370" y="138"/>
                  <a:pt x="345" y="173"/>
                </a:cubicBezTo>
                <a:cubicBezTo>
                  <a:pt x="303" y="232"/>
                  <a:pt x="357" y="171"/>
                  <a:pt x="321" y="210"/>
                </a:cubicBezTo>
                <a:cubicBezTo>
                  <a:pt x="307" y="252"/>
                  <a:pt x="272" y="288"/>
                  <a:pt x="248" y="325"/>
                </a:cubicBezTo>
                <a:cubicBezTo>
                  <a:pt x="236" y="343"/>
                  <a:pt x="237" y="366"/>
                  <a:pt x="224" y="385"/>
                </a:cubicBezTo>
                <a:cubicBezTo>
                  <a:pt x="218" y="409"/>
                  <a:pt x="214" y="425"/>
                  <a:pt x="200" y="446"/>
                </a:cubicBezTo>
                <a:cubicBezTo>
                  <a:pt x="197" y="486"/>
                  <a:pt x="194" y="550"/>
                  <a:pt x="182" y="591"/>
                </a:cubicBezTo>
                <a:cubicBezTo>
                  <a:pt x="173" y="623"/>
                  <a:pt x="127" y="686"/>
                  <a:pt x="109" y="713"/>
                </a:cubicBezTo>
                <a:cubicBezTo>
                  <a:pt x="97" y="732"/>
                  <a:pt x="83" y="747"/>
                  <a:pt x="72" y="767"/>
                </a:cubicBezTo>
                <a:cubicBezTo>
                  <a:pt x="65" y="780"/>
                  <a:pt x="48" y="803"/>
                  <a:pt x="48" y="803"/>
                </a:cubicBezTo>
                <a:cubicBezTo>
                  <a:pt x="46" y="809"/>
                  <a:pt x="45" y="816"/>
                  <a:pt x="42" y="822"/>
                </a:cubicBezTo>
                <a:cubicBezTo>
                  <a:pt x="39" y="830"/>
                  <a:pt x="33" y="838"/>
                  <a:pt x="30" y="846"/>
                </a:cubicBezTo>
                <a:cubicBezTo>
                  <a:pt x="16" y="888"/>
                  <a:pt x="14" y="931"/>
                  <a:pt x="0" y="973"/>
                </a:cubicBezTo>
                <a:cubicBezTo>
                  <a:pt x="8" y="1004"/>
                  <a:pt x="12" y="1014"/>
                  <a:pt x="6" y="1046"/>
                </a:cubicBezTo>
                <a:cubicBezTo>
                  <a:pt x="10" y="1173"/>
                  <a:pt x="13" y="1293"/>
                  <a:pt x="42" y="1416"/>
                </a:cubicBezTo>
                <a:cubicBezTo>
                  <a:pt x="47" y="1437"/>
                  <a:pt x="52" y="1484"/>
                  <a:pt x="66" y="1506"/>
                </a:cubicBezTo>
                <a:cubicBezTo>
                  <a:pt x="91" y="1548"/>
                  <a:pt x="157" y="1576"/>
                  <a:pt x="194" y="1609"/>
                </a:cubicBezTo>
                <a:cubicBezTo>
                  <a:pt x="231" y="1642"/>
                  <a:pt x="235" y="1675"/>
                  <a:pt x="266" y="1706"/>
                </a:cubicBezTo>
                <a:cubicBezTo>
                  <a:pt x="305" y="1745"/>
                  <a:pt x="340" y="1791"/>
                  <a:pt x="388" y="1822"/>
                </a:cubicBezTo>
                <a:cubicBezTo>
                  <a:pt x="467" y="1872"/>
                  <a:pt x="576" y="1878"/>
                  <a:pt x="666" y="1888"/>
                </a:cubicBezTo>
                <a:cubicBezTo>
                  <a:pt x="733" y="1872"/>
                  <a:pt x="764" y="1867"/>
                  <a:pt x="842" y="1858"/>
                </a:cubicBezTo>
                <a:cubicBezTo>
                  <a:pt x="863" y="1856"/>
                  <a:pt x="883" y="1850"/>
                  <a:pt x="903" y="1846"/>
                </a:cubicBezTo>
                <a:cubicBezTo>
                  <a:pt x="913" y="1844"/>
                  <a:pt x="933" y="1840"/>
                  <a:pt x="933" y="1840"/>
                </a:cubicBezTo>
                <a:cubicBezTo>
                  <a:pt x="982" y="1807"/>
                  <a:pt x="1041" y="1797"/>
                  <a:pt x="1091" y="1767"/>
                </a:cubicBezTo>
                <a:cubicBezTo>
                  <a:pt x="1152" y="1730"/>
                  <a:pt x="1208" y="1687"/>
                  <a:pt x="1248" y="1628"/>
                </a:cubicBezTo>
                <a:cubicBezTo>
                  <a:pt x="1272" y="1552"/>
                  <a:pt x="1255" y="1455"/>
                  <a:pt x="1236" y="1379"/>
                </a:cubicBezTo>
                <a:cubicBezTo>
                  <a:pt x="1240" y="1263"/>
                  <a:pt x="1231" y="1109"/>
                  <a:pt x="1285" y="997"/>
                </a:cubicBezTo>
                <a:cubicBezTo>
                  <a:pt x="1290" y="970"/>
                  <a:pt x="1303" y="951"/>
                  <a:pt x="1309" y="925"/>
                </a:cubicBezTo>
                <a:cubicBezTo>
                  <a:pt x="1326" y="856"/>
                  <a:pt x="1352" y="792"/>
                  <a:pt x="1376" y="725"/>
                </a:cubicBezTo>
                <a:cubicBezTo>
                  <a:pt x="1382" y="687"/>
                  <a:pt x="1394" y="652"/>
                  <a:pt x="1406" y="616"/>
                </a:cubicBezTo>
                <a:cubicBezTo>
                  <a:pt x="1404" y="553"/>
                  <a:pt x="1426" y="403"/>
                  <a:pt x="1363" y="343"/>
                </a:cubicBezTo>
                <a:cubicBezTo>
                  <a:pt x="1349" y="300"/>
                  <a:pt x="1369" y="355"/>
                  <a:pt x="1339" y="300"/>
                </a:cubicBezTo>
                <a:cubicBezTo>
                  <a:pt x="1331" y="285"/>
                  <a:pt x="1330" y="266"/>
                  <a:pt x="1321" y="252"/>
                </a:cubicBezTo>
                <a:cubicBezTo>
                  <a:pt x="1286" y="196"/>
                  <a:pt x="1248" y="129"/>
                  <a:pt x="1182" y="107"/>
                </a:cubicBezTo>
                <a:cubicBezTo>
                  <a:pt x="1109" y="52"/>
                  <a:pt x="993" y="28"/>
                  <a:pt x="903" y="28"/>
                </a:cubicBezTo>
                <a:lnTo>
                  <a:pt x="745" y="34"/>
                </a:lnTo>
                <a:close/>
              </a:path>
            </a:pathLst>
          </a:custGeom>
          <a:blipFill dpi="0" rotWithShape="0">
            <a:blip r:embed="rId3"/>
            <a:srcRect/>
            <a:tile tx="0" ty="0" sx="100000" sy="100000" flip="none" algn="tl"/>
          </a:blip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8259" name="Freeform 3"/>
          <p:cNvSpPr>
            <a:spLocks/>
          </p:cNvSpPr>
          <p:nvPr/>
        </p:nvSpPr>
        <p:spPr bwMode="auto">
          <a:xfrm>
            <a:off x="5792788" y="2424113"/>
            <a:ext cx="2732087" cy="2751137"/>
          </a:xfrm>
          <a:custGeom>
            <a:avLst/>
            <a:gdLst>
              <a:gd name="T0" fmla="*/ 654 w 1721"/>
              <a:gd name="T1" fmla="*/ 18 h 1733"/>
              <a:gd name="T2" fmla="*/ 454 w 1721"/>
              <a:gd name="T3" fmla="*/ 49 h 1733"/>
              <a:gd name="T4" fmla="*/ 382 w 1721"/>
              <a:gd name="T5" fmla="*/ 73 h 1733"/>
              <a:gd name="T6" fmla="*/ 315 w 1721"/>
              <a:gd name="T7" fmla="*/ 103 h 1733"/>
              <a:gd name="T8" fmla="*/ 230 w 1721"/>
              <a:gd name="T9" fmla="*/ 218 h 1733"/>
              <a:gd name="T10" fmla="*/ 151 w 1721"/>
              <a:gd name="T11" fmla="*/ 327 h 1733"/>
              <a:gd name="T12" fmla="*/ 72 w 1721"/>
              <a:gd name="T13" fmla="*/ 491 h 1733"/>
              <a:gd name="T14" fmla="*/ 24 w 1721"/>
              <a:gd name="T15" fmla="*/ 624 h 1733"/>
              <a:gd name="T16" fmla="*/ 0 w 1721"/>
              <a:gd name="T17" fmla="*/ 715 h 1733"/>
              <a:gd name="T18" fmla="*/ 6 w 1721"/>
              <a:gd name="T19" fmla="*/ 915 h 1733"/>
              <a:gd name="T20" fmla="*/ 72 w 1721"/>
              <a:gd name="T21" fmla="*/ 1164 h 1733"/>
              <a:gd name="T22" fmla="*/ 121 w 1721"/>
              <a:gd name="T23" fmla="*/ 1321 h 1733"/>
              <a:gd name="T24" fmla="*/ 145 w 1721"/>
              <a:gd name="T25" fmla="*/ 1400 h 1733"/>
              <a:gd name="T26" fmla="*/ 230 w 1721"/>
              <a:gd name="T27" fmla="*/ 1533 h 1733"/>
              <a:gd name="T28" fmla="*/ 333 w 1721"/>
              <a:gd name="T29" fmla="*/ 1630 h 1733"/>
              <a:gd name="T30" fmla="*/ 454 w 1721"/>
              <a:gd name="T31" fmla="*/ 1673 h 1733"/>
              <a:gd name="T32" fmla="*/ 654 w 1721"/>
              <a:gd name="T33" fmla="*/ 1715 h 1733"/>
              <a:gd name="T34" fmla="*/ 921 w 1721"/>
              <a:gd name="T35" fmla="*/ 1733 h 1733"/>
              <a:gd name="T36" fmla="*/ 1224 w 1721"/>
              <a:gd name="T37" fmla="*/ 1721 h 1733"/>
              <a:gd name="T38" fmla="*/ 1357 w 1721"/>
              <a:gd name="T39" fmla="*/ 1679 h 1733"/>
              <a:gd name="T40" fmla="*/ 1515 w 1721"/>
              <a:gd name="T41" fmla="*/ 1600 h 1733"/>
              <a:gd name="T42" fmla="*/ 1660 w 1721"/>
              <a:gd name="T43" fmla="*/ 1424 h 1733"/>
              <a:gd name="T44" fmla="*/ 1685 w 1721"/>
              <a:gd name="T45" fmla="*/ 1327 h 1733"/>
              <a:gd name="T46" fmla="*/ 1721 w 1721"/>
              <a:gd name="T47" fmla="*/ 1097 h 1733"/>
              <a:gd name="T48" fmla="*/ 1685 w 1721"/>
              <a:gd name="T49" fmla="*/ 891 h 1733"/>
              <a:gd name="T50" fmla="*/ 1660 w 1721"/>
              <a:gd name="T51" fmla="*/ 812 h 1733"/>
              <a:gd name="T52" fmla="*/ 1636 w 1721"/>
              <a:gd name="T53" fmla="*/ 764 h 1733"/>
              <a:gd name="T54" fmla="*/ 1576 w 1721"/>
              <a:gd name="T55" fmla="*/ 546 h 1733"/>
              <a:gd name="T56" fmla="*/ 1497 w 1721"/>
              <a:gd name="T57" fmla="*/ 388 h 1733"/>
              <a:gd name="T58" fmla="*/ 1467 w 1721"/>
              <a:gd name="T59" fmla="*/ 352 h 1733"/>
              <a:gd name="T60" fmla="*/ 1351 w 1721"/>
              <a:gd name="T61" fmla="*/ 182 h 1733"/>
              <a:gd name="T62" fmla="*/ 1291 w 1721"/>
              <a:gd name="T63" fmla="*/ 109 h 1733"/>
              <a:gd name="T64" fmla="*/ 1218 w 1721"/>
              <a:gd name="T65" fmla="*/ 73 h 1733"/>
              <a:gd name="T66" fmla="*/ 1176 w 1721"/>
              <a:gd name="T67" fmla="*/ 49 h 1733"/>
              <a:gd name="T68" fmla="*/ 824 w 1721"/>
              <a:gd name="T69" fmla="*/ 18 h 1733"/>
              <a:gd name="T70" fmla="*/ 654 w 1721"/>
              <a:gd name="T71" fmla="*/ 18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21" h="1733">
                <a:moveTo>
                  <a:pt x="654" y="18"/>
                </a:moveTo>
                <a:cubicBezTo>
                  <a:pt x="587" y="25"/>
                  <a:pt x="521" y="40"/>
                  <a:pt x="454" y="49"/>
                </a:cubicBezTo>
                <a:cubicBezTo>
                  <a:pt x="430" y="61"/>
                  <a:pt x="407" y="64"/>
                  <a:pt x="382" y="73"/>
                </a:cubicBezTo>
                <a:cubicBezTo>
                  <a:pt x="358" y="82"/>
                  <a:pt x="339" y="95"/>
                  <a:pt x="315" y="103"/>
                </a:cubicBezTo>
                <a:cubicBezTo>
                  <a:pt x="280" y="138"/>
                  <a:pt x="258" y="178"/>
                  <a:pt x="230" y="218"/>
                </a:cubicBezTo>
                <a:cubicBezTo>
                  <a:pt x="204" y="255"/>
                  <a:pt x="173" y="287"/>
                  <a:pt x="151" y="327"/>
                </a:cubicBezTo>
                <a:cubicBezTo>
                  <a:pt x="122" y="380"/>
                  <a:pt x="108" y="440"/>
                  <a:pt x="72" y="491"/>
                </a:cubicBezTo>
                <a:cubicBezTo>
                  <a:pt x="61" y="535"/>
                  <a:pt x="40" y="580"/>
                  <a:pt x="24" y="624"/>
                </a:cubicBezTo>
                <a:cubicBezTo>
                  <a:pt x="13" y="654"/>
                  <a:pt x="10" y="685"/>
                  <a:pt x="0" y="715"/>
                </a:cubicBezTo>
                <a:cubicBezTo>
                  <a:pt x="2" y="782"/>
                  <a:pt x="2" y="848"/>
                  <a:pt x="6" y="915"/>
                </a:cubicBezTo>
                <a:cubicBezTo>
                  <a:pt x="11" y="1001"/>
                  <a:pt x="52" y="1081"/>
                  <a:pt x="72" y="1164"/>
                </a:cubicBezTo>
                <a:cubicBezTo>
                  <a:pt x="86" y="1221"/>
                  <a:pt x="101" y="1267"/>
                  <a:pt x="121" y="1321"/>
                </a:cubicBezTo>
                <a:cubicBezTo>
                  <a:pt x="130" y="1346"/>
                  <a:pt x="131" y="1377"/>
                  <a:pt x="145" y="1400"/>
                </a:cubicBezTo>
                <a:cubicBezTo>
                  <a:pt x="172" y="1445"/>
                  <a:pt x="200" y="1490"/>
                  <a:pt x="230" y="1533"/>
                </a:cubicBezTo>
                <a:cubicBezTo>
                  <a:pt x="254" y="1567"/>
                  <a:pt x="292" y="1613"/>
                  <a:pt x="333" y="1630"/>
                </a:cubicBezTo>
                <a:cubicBezTo>
                  <a:pt x="371" y="1646"/>
                  <a:pt x="414" y="1663"/>
                  <a:pt x="454" y="1673"/>
                </a:cubicBezTo>
                <a:cubicBezTo>
                  <a:pt x="508" y="1707"/>
                  <a:pt x="593" y="1710"/>
                  <a:pt x="654" y="1715"/>
                </a:cubicBezTo>
                <a:cubicBezTo>
                  <a:pt x="743" y="1722"/>
                  <a:pt x="832" y="1727"/>
                  <a:pt x="921" y="1733"/>
                </a:cubicBezTo>
                <a:cubicBezTo>
                  <a:pt x="926" y="1733"/>
                  <a:pt x="1187" y="1725"/>
                  <a:pt x="1224" y="1721"/>
                </a:cubicBezTo>
                <a:cubicBezTo>
                  <a:pt x="1268" y="1716"/>
                  <a:pt x="1313" y="1688"/>
                  <a:pt x="1357" y="1679"/>
                </a:cubicBezTo>
                <a:cubicBezTo>
                  <a:pt x="1401" y="1650"/>
                  <a:pt x="1480" y="1635"/>
                  <a:pt x="1515" y="1600"/>
                </a:cubicBezTo>
                <a:cubicBezTo>
                  <a:pt x="1571" y="1544"/>
                  <a:pt x="1615" y="1492"/>
                  <a:pt x="1660" y="1424"/>
                </a:cubicBezTo>
                <a:cubicBezTo>
                  <a:pt x="1673" y="1404"/>
                  <a:pt x="1682" y="1342"/>
                  <a:pt x="1685" y="1327"/>
                </a:cubicBezTo>
                <a:cubicBezTo>
                  <a:pt x="1699" y="1251"/>
                  <a:pt x="1708" y="1174"/>
                  <a:pt x="1721" y="1097"/>
                </a:cubicBezTo>
                <a:cubicBezTo>
                  <a:pt x="1716" y="1022"/>
                  <a:pt x="1702" y="962"/>
                  <a:pt x="1685" y="891"/>
                </a:cubicBezTo>
                <a:cubicBezTo>
                  <a:pt x="1678" y="864"/>
                  <a:pt x="1671" y="837"/>
                  <a:pt x="1660" y="812"/>
                </a:cubicBezTo>
                <a:cubicBezTo>
                  <a:pt x="1653" y="796"/>
                  <a:pt x="1636" y="764"/>
                  <a:pt x="1636" y="764"/>
                </a:cubicBezTo>
                <a:cubicBezTo>
                  <a:pt x="1624" y="688"/>
                  <a:pt x="1602" y="618"/>
                  <a:pt x="1576" y="546"/>
                </a:cubicBezTo>
                <a:cubicBezTo>
                  <a:pt x="1560" y="504"/>
                  <a:pt x="1541" y="417"/>
                  <a:pt x="1497" y="388"/>
                </a:cubicBezTo>
                <a:cubicBezTo>
                  <a:pt x="1488" y="375"/>
                  <a:pt x="1475" y="365"/>
                  <a:pt x="1467" y="352"/>
                </a:cubicBezTo>
                <a:cubicBezTo>
                  <a:pt x="1429" y="292"/>
                  <a:pt x="1399" y="236"/>
                  <a:pt x="1351" y="182"/>
                </a:cubicBezTo>
                <a:cubicBezTo>
                  <a:pt x="1336" y="166"/>
                  <a:pt x="1307" y="120"/>
                  <a:pt x="1291" y="109"/>
                </a:cubicBezTo>
                <a:cubicBezTo>
                  <a:pt x="1268" y="94"/>
                  <a:pt x="1240" y="89"/>
                  <a:pt x="1218" y="73"/>
                </a:cubicBezTo>
                <a:cubicBezTo>
                  <a:pt x="1189" y="51"/>
                  <a:pt x="1203" y="58"/>
                  <a:pt x="1176" y="49"/>
                </a:cubicBezTo>
                <a:cubicBezTo>
                  <a:pt x="1129" y="6"/>
                  <a:pt x="851" y="19"/>
                  <a:pt x="824" y="18"/>
                </a:cubicBezTo>
                <a:cubicBezTo>
                  <a:pt x="752" y="0"/>
                  <a:pt x="735" y="0"/>
                  <a:pt x="654" y="18"/>
                </a:cubicBezTo>
                <a:close/>
              </a:path>
            </a:pathLst>
          </a:custGeom>
          <a:noFill/>
          <a:ln w="9525" cap="flat">
            <a:solidFill>
              <a:schemeClr val="tx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8260" name="AutoShape 4"/>
          <p:cNvSpPr>
            <a:spLocks noChangeAspect="1" noChangeArrowheads="1"/>
          </p:cNvSpPr>
          <p:nvPr/>
        </p:nvSpPr>
        <p:spPr bwMode="auto">
          <a:xfrm>
            <a:off x="6705600" y="2819400"/>
            <a:ext cx="241300" cy="228600"/>
          </a:xfrm>
          <a:prstGeom prst="star5">
            <a:avLst/>
          </a:prstGeom>
          <a:solidFill>
            <a:srgbClr val="FF66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400">
              <a:solidFill>
                <a:srgbClr val="FF0000"/>
              </a:solidFill>
            </a:endParaRPr>
          </a:p>
        </p:txBody>
      </p:sp>
      <p:sp>
        <p:nvSpPr>
          <p:cNvPr id="608261" name="AutoShape 5"/>
          <p:cNvSpPr>
            <a:spLocks noChangeAspect="1" noChangeArrowheads="1"/>
          </p:cNvSpPr>
          <p:nvPr/>
        </p:nvSpPr>
        <p:spPr bwMode="auto">
          <a:xfrm>
            <a:off x="6400800" y="3429000"/>
            <a:ext cx="241300" cy="228600"/>
          </a:xfrm>
          <a:prstGeom prst="star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400">
              <a:solidFill>
                <a:srgbClr val="FF0000"/>
              </a:solidFill>
            </a:endParaRPr>
          </a:p>
        </p:txBody>
      </p:sp>
      <p:sp>
        <p:nvSpPr>
          <p:cNvPr id="608262" name="AutoShape 6"/>
          <p:cNvSpPr>
            <a:spLocks noChangeAspect="1" noChangeArrowheads="1"/>
          </p:cNvSpPr>
          <p:nvPr/>
        </p:nvSpPr>
        <p:spPr bwMode="auto">
          <a:xfrm>
            <a:off x="7315200" y="3200400"/>
            <a:ext cx="241300" cy="228600"/>
          </a:xfrm>
          <a:prstGeom prst="star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400">
              <a:solidFill>
                <a:srgbClr val="FF0000"/>
              </a:solidFill>
            </a:endParaRPr>
          </a:p>
        </p:txBody>
      </p:sp>
      <p:sp>
        <p:nvSpPr>
          <p:cNvPr id="608263" name="AutoShape 7"/>
          <p:cNvSpPr>
            <a:spLocks noChangeAspect="1" noChangeArrowheads="1"/>
          </p:cNvSpPr>
          <p:nvPr/>
        </p:nvSpPr>
        <p:spPr bwMode="auto">
          <a:xfrm>
            <a:off x="6477000" y="4114800"/>
            <a:ext cx="301625" cy="285750"/>
          </a:xfrm>
          <a:prstGeom prst="star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400">
              <a:solidFill>
                <a:srgbClr val="FF0000"/>
              </a:solidFill>
            </a:endParaRPr>
          </a:p>
        </p:txBody>
      </p:sp>
      <p:sp>
        <p:nvSpPr>
          <p:cNvPr id="608264" name="AutoShape 8"/>
          <p:cNvSpPr>
            <a:spLocks noChangeAspect="1" noChangeArrowheads="1"/>
          </p:cNvSpPr>
          <p:nvPr/>
        </p:nvSpPr>
        <p:spPr bwMode="auto">
          <a:xfrm>
            <a:off x="7848600" y="3429000"/>
            <a:ext cx="241300" cy="228600"/>
          </a:xfrm>
          <a:prstGeom prst="star5">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400">
              <a:solidFill>
                <a:srgbClr val="FF0000"/>
              </a:solidFill>
            </a:endParaRPr>
          </a:p>
        </p:txBody>
      </p:sp>
      <p:sp>
        <p:nvSpPr>
          <p:cNvPr id="608265" name="AutoShape 9"/>
          <p:cNvSpPr>
            <a:spLocks noChangeAspect="1" noChangeArrowheads="1"/>
          </p:cNvSpPr>
          <p:nvPr/>
        </p:nvSpPr>
        <p:spPr bwMode="auto">
          <a:xfrm>
            <a:off x="7162800" y="3657600"/>
            <a:ext cx="179388" cy="169863"/>
          </a:xfrm>
          <a:prstGeom prst="star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400">
              <a:solidFill>
                <a:srgbClr val="FF0000"/>
              </a:solidFill>
            </a:endParaRPr>
          </a:p>
        </p:txBody>
      </p:sp>
      <p:sp>
        <p:nvSpPr>
          <p:cNvPr id="608266" name="AutoShape 10"/>
          <p:cNvSpPr>
            <a:spLocks noChangeAspect="1" noChangeArrowheads="1"/>
          </p:cNvSpPr>
          <p:nvPr/>
        </p:nvSpPr>
        <p:spPr bwMode="auto">
          <a:xfrm>
            <a:off x="7696200" y="3048000"/>
            <a:ext cx="241300" cy="228600"/>
          </a:xfrm>
          <a:prstGeom prst="star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400">
              <a:solidFill>
                <a:srgbClr val="FF0000"/>
              </a:solidFill>
            </a:endParaRPr>
          </a:p>
        </p:txBody>
      </p:sp>
      <p:sp>
        <p:nvSpPr>
          <p:cNvPr id="608267" name="AutoShape 11"/>
          <p:cNvSpPr>
            <a:spLocks noChangeAspect="1" noChangeArrowheads="1"/>
          </p:cNvSpPr>
          <p:nvPr/>
        </p:nvSpPr>
        <p:spPr bwMode="auto">
          <a:xfrm>
            <a:off x="7772400" y="3810000"/>
            <a:ext cx="241300" cy="228600"/>
          </a:xfrm>
          <a:prstGeom prst="star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400">
              <a:solidFill>
                <a:srgbClr val="FF0000"/>
              </a:solidFill>
            </a:endParaRPr>
          </a:p>
        </p:txBody>
      </p:sp>
      <p:sp>
        <p:nvSpPr>
          <p:cNvPr id="608268" name="AutoShape 12"/>
          <p:cNvSpPr>
            <a:spLocks noChangeAspect="1" noChangeArrowheads="1"/>
          </p:cNvSpPr>
          <p:nvPr/>
        </p:nvSpPr>
        <p:spPr bwMode="auto">
          <a:xfrm>
            <a:off x="7239000" y="4038600"/>
            <a:ext cx="241300" cy="228600"/>
          </a:xfrm>
          <a:prstGeom prst="star5">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400">
              <a:solidFill>
                <a:srgbClr val="FF0000"/>
              </a:solidFill>
            </a:endParaRPr>
          </a:p>
        </p:txBody>
      </p:sp>
      <p:sp>
        <p:nvSpPr>
          <p:cNvPr id="608269" name="AutoShape 13"/>
          <p:cNvSpPr>
            <a:spLocks noChangeAspect="1" noChangeArrowheads="1"/>
          </p:cNvSpPr>
          <p:nvPr/>
        </p:nvSpPr>
        <p:spPr bwMode="auto">
          <a:xfrm>
            <a:off x="7620000" y="4495800"/>
            <a:ext cx="241300" cy="228600"/>
          </a:xfrm>
          <a:prstGeom prst="star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400">
              <a:solidFill>
                <a:srgbClr val="FF0000"/>
              </a:solidFill>
            </a:endParaRPr>
          </a:p>
        </p:txBody>
      </p:sp>
      <p:sp>
        <p:nvSpPr>
          <p:cNvPr id="608270" name="AutoShape 14"/>
          <p:cNvSpPr>
            <a:spLocks noChangeAspect="1" noChangeArrowheads="1"/>
          </p:cNvSpPr>
          <p:nvPr/>
        </p:nvSpPr>
        <p:spPr bwMode="auto">
          <a:xfrm>
            <a:off x="8153400" y="4191000"/>
            <a:ext cx="241300" cy="228600"/>
          </a:xfrm>
          <a:prstGeom prst="star5">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400">
              <a:solidFill>
                <a:srgbClr val="FF0000"/>
              </a:solidFill>
            </a:endParaRPr>
          </a:p>
        </p:txBody>
      </p:sp>
      <p:sp>
        <p:nvSpPr>
          <p:cNvPr id="608271" name="AutoShape 15"/>
          <p:cNvSpPr>
            <a:spLocks noChangeAspect="1" noChangeArrowheads="1"/>
          </p:cNvSpPr>
          <p:nvPr/>
        </p:nvSpPr>
        <p:spPr bwMode="auto">
          <a:xfrm>
            <a:off x="7620000" y="4191000"/>
            <a:ext cx="241300" cy="228600"/>
          </a:xfrm>
          <a:prstGeom prst="star5">
            <a:avLst/>
          </a:prstGeom>
          <a:solidFill>
            <a:srgbClr val="FF66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400">
              <a:solidFill>
                <a:srgbClr val="FF0000"/>
              </a:solidFill>
            </a:endParaRPr>
          </a:p>
        </p:txBody>
      </p:sp>
      <p:sp>
        <p:nvSpPr>
          <p:cNvPr id="608272" name="Freeform 16"/>
          <p:cNvSpPr>
            <a:spLocks/>
          </p:cNvSpPr>
          <p:nvPr/>
        </p:nvSpPr>
        <p:spPr bwMode="auto">
          <a:xfrm>
            <a:off x="2667000" y="1587500"/>
            <a:ext cx="4038600" cy="850900"/>
          </a:xfrm>
          <a:custGeom>
            <a:avLst/>
            <a:gdLst>
              <a:gd name="T0" fmla="*/ 0 w 2544"/>
              <a:gd name="T1" fmla="*/ 488 h 536"/>
              <a:gd name="T2" fmla="*/ 1296 w 2544"/>
              <a:gd name="T3" fmla="*/ 8 h 536"/>
              <a:gd name="T4" fmla="*/ 2544 w 2544"/>
              <a:gd name="T5" fmla="*/ 536 h 536"/>
            </a:gdLst>
            <a:ahLst/>
            <a:cxnLst>
              <a:cxn ang="0">
                <a:pos x="T0" y="T1"/>
              </a:cxn>
              <a:cxn ang="0">
                <a:pos x="T2" y="T3"/>
              </a:cxn>
              <a:cxn ang="0">
                <a:pos x="T4" y="T5"/>
              </a:cxn>
            </a:cxnLst>
            <a:rect l="0" t="0" r="r" b="b"/>
            <a:pathLst>
              <a:path w="2544" h="536">
                <a:moveTo>
                  <a:pt x="0" y="488"/>
                </a:moveTo>
                <a:cubicBezTo>
                  <a:pt x="436" y="244"/>
                  <a:pt x="872" y="0"/>
                  <a:pt x="1296" y="8"/>
                </a:cubicBezTo>
                <a:cubicBezTo>
                  <a:pt x="1720" y="16"/>
                  <a:pt x="2132" y="276"/>
                  <a:pt x="2544" y="536"/>
                </a:cubicBezTo>
              </a:path>
            </a:pathLst>
          </a:custGeom>
          <a:noFill/>
          <a:ln w="76200">
            <a:solidFill>
              <a:schemeClr val="folHlink"/>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8273" name="Freeform 17"/>
          <p:cNvSpPr>
            <a:spLocks/>
          </p:cNvSpPr>
          <p:nvPr/>
        </p:nvSpPr>
        <p:spPr bwMode="auto">
          <a:xfrm>
            <a:off x="2590800" y="4876800"/>
            <a:ext cx="4267200" cy="977900"/>
          </a:xfrm>
          <a:custGeom>
            <a:avLst/>
            <a:gdLst>
              <a:gd name="T0" fmla="*/ 2688 w 2688"/>
              <a:gd name="T1" fmla="*/ 0 h 616"/>
              <a:gd name="T2" fmla="*/ 1248 w 2688"/>
              <a:gd name="T3" fmla="*/ 576 h 616"/>
              <a:gd name="T4" fmla="*/ 0 w 2688"/>
              <a:gd name="T5" fmla="*/ 240 h 616"/>
            </a:gdLst>
            <a:ahLst/>
            <a:cxnLst>
              <a:cxn ang="0">
                <a:pos x="T0" y="T1"/>
              </a:cxn>
              <a:cxn ang="0">
                <a:pos x="T2" y="T3"/>
              </a:cxn>
              <a:cxn ang="0">
                <a:pos x="T4" y="T5"/>
              </a:cxn>
            </a:cxnLst>
            <a:rect l="0" t="0" r="r" b="b"/>
            <a:pathLst>
              <a:path w="2688" h="616">
                <a:moveTo>
                  <a:pt x="2688" y="0"/>
                </a:moveTo>
                <a:cubicBezTo>
                  <a:pt x="2192" y="268"/>
                  <a:pt x="1696" y="536"/>
                  <a:pt x="1248" y="576"/>
                </a:cubicBezTo>
                <a:cubicBezTo>
                  <a:pt x="800" y="616"/>
                  <a:pt x="400" y="428"/>
                  <a:pt x="0" y="240"/>
                </a:cubicBezTo>
              </a:path>
            </a:pathLst>
          </a:custGeom>
          <a:noFill/>
          <a:ln w="76200">
            <a:solidFill>
              <a:srgbClr val="0000FF"/>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8274" name="AutoShape 18"/>
          <p:cNvSpPr>
            <a:spLocks noChangeAspect="1" noChangeArrowheads="1"/>
          </p:cNvSpPr>
          <p:nvPr/>
        </p:nvSpPr>
        <p:spPr bwMode="auto">
          <a:xfrm>
            <a:off x="6781800" y="4267200"/>
            <a:ext cx="687388" cy="687388"/>
          </a:xfrm>
          <a:prstGeom prst="irregularSeal2">
            <a:avLst/>
          </a:prstGeom>
          <a:solidFill>
            <a:srgbClr val="00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8275" name="Freeform 19"/>
          <p:cNvSpPr>
            <a:spLocks/>
          </p:cNvSpPr>
          <p:nvPr/>
        </p:nvSpPr>
        <p:spPr bwMode="auto">
          <a:xfrm>
            <a:off x="4800600" y="4724400"/>
            <a:ext cx="1905000" cy="469900"/>
          </a:xfrm>
          <a:custGeom>
            <a:avLst/>
            <a:gdLst>
              <a:gd name="T0" fmla="*/ 1200 w 1200"/>
              <a:gd name="T1" fmla="*/ 0 h 296"/>
              <a:gd name="T2" fmla="*/ 528 w 1200"/>
              <a:gd name="T3" fmla="*/ 288 h 296"/>
              <a:gd name="T4" fmla="*/ 0 w 1200"/>
              <a:gd name="T5" fmla="*/ 48 h 296"/>
            </a:gdLst>
            <a:ahLst/>
            <a:cxnLst>
              <a:cxn ang="0">
                <a:pos x="T0" y="T1"/>
              </a:cxn>
              <a:cxn ang="0">
                <a:pos x="T2" y="T3"/>
              </a:cxn>
              <a:cxn ang="0">
                <a:pos x="T4" y="T5"/>
              </a:cxn>
            </a:cxnLst>
            <a:rect l="0" t="0" r="r" b="b"/>
            <a:pathLst>
              <a:path w="1200" h="296">
                <a:moveTo>
                  <a:pt x="1200" y="0"/>
                </a:moveTo>
                <a:cubicBezTo>
                  <a:pt x="964" y="140"/>
                  <a:pt x="728" y="280"/>
                  <a:pt x="528" y="288"/>
                </a:cubicBezTo>
                <a:cubicBezTo>
                  <a:pt x="328" y="296"/>
                  <a:pt x="164" y="172"/>
                  <a:pt x="0" y="48"/>
                </a:cubicBezTo>
              </a:path>
            </a:pathLst>
          </a:custGeom>
          <a:noFill/>
          <a:ln w="31750">
            <a:solidFill>
              <a:srgbClr val="0000FF"/>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8276" name="Freeform 20"/>
          <p:cNvSpPr>
            <a:spLocks/>
          </p:cNvSpPr>
          <p:nvPr/>
        </p:nvSpPr>
        <p:spPr bwMode="auto">
          <a:xfrm>
            <a:off x="1371600" y="1066800"/>
            <a:ext cx="838200" cy="1600200"/>
          </a:xfrm>
          <a:custGeom>
            <a:avLst/>
            <a:gdLst>
              <a:gd name="T0" fmla="*/ 0 w 528"/>
              <a:gd name="T1" fmla="*/ 0 h 1008"/>
              <a:gd name="T2" fmla="*/ 336 w 528"/>
              <a:gd name="T3" fmla="*/ 288 h 1008"/>
              <a:gd name="T4" fmla="*/ 528 w 528"/>
              <a:gd name="T5" fmla="*/ 1008 h 1008"/>
            </a:gdLst>
            <a:ahLst/>
            <a:cxnLst>
              <a:cxn ang="0">
                <a:pos x="T0" y="T1"/>
              </a:cxn>
              <a:cxn ang="0">
                <a:pos x="T2" y="T3"/>
              </a:cxn>
              <a:cxn ang="0">
                <a:pos x="T4" y="T5"/>
              </a:cxn>
            </a:cxnLst>
            <a:rect l="0" t="0" r="r" b="b"/>
            <a:pathLst>
              <a:path w="528" h="1008">
                <a:moveTo>
                  <a:pt x="0" y="0"/>
                </a:moveTo>
                <a:cubicBezTo>
                  <a:pt x="124" y="60"/>
                  <a:pt x="248" y="120"/>
                  <a:pt x="336" y="288"/>
                </a:cubicBezTo>
                <a:cubicBezTo>
                  <a:pt x="424" y="456"/>
                  <a:pt x="476" y="732"/>
                  <a:pt x="528" y="1008"/>
                </a:cubicBezTo>
              </a:path>
            </a:pathLst>
          </a:custGeom>
          <a:noFill/>
          <a:ln w="63500" cap="flat">
            <a:solidFill>
              <a:srgbClr val="800080"/>
            </a:solidFill>
            <a:prstDash val="dash"/>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8277" name="Freeform 21"/>
          <p:cNvSpPr>
            <a:spLocks/>
          </p:cNvSpPr>
          <p:nvPr/>
        </p:nvSpPr>
        <p:spPr bwMode="auto">
          <a:xfrm>
            <a:off x="1600200" y="2667000"/>
            <a:ext cx="5257800" cy="1206500"/>
          </a:xfrm>
          <a:custGeom>
            <a:avLst/>
            <a:gdLst>
              <a:gd name="T0" fmla="*/ 3312 w 3312"/>
              <a:gd name="T1" fmla="*/ 384 h 760"/>
              <a:gd name="T2" fmla="*/ 1824 w 3312"/>
              <a:gd name="T3" fmla="*/ 0 h 760"/>
              <a:gd name="T4" fmla="*/ 240 w 3312"/>
              <a:gd name="T5" fmla="*/ 384 h 760"/>
              <a:gd name="T6" fmla="*/ 384 w 3312"/>
              <a:gd name="T7" fmla="*/ 720 h 760"/>
              <a:gd name="T8" fmla="*/ 816 w 3312"/>
              <a:gd name="T9" fmla="*/ 624 h 760"/>
              <a:gd name="T10" fmla="*/ 672 w 3312"/>
              <a:gd name="T11" fmla="*/ 336 h 760"/>
              <a:gd name="T12" fmla="*/ 528 w 3312"/>
              <a:gd name="T13" fmla="*/ 480 h 760"/>
            </a:gdLst>
            <a:ahLst/>
            <a:cxnLst>
              <a:cxn ang="0">
                <a:pos x="T0" y="T1"/>
              </a:cxn>
              <a:cxn ang="0">
                <a:pos x="T2" y="T3"/>
              </a:cxn>
              <a:cxn ang="0">
                <a:pos x="T4" y="T5"/>
              </a:cxn>
              <a:cxn ang="0">
                <a:pos x="T6" y="T7"/>
              </a:cxn>
              <a:cxn ang="0">
                <a:pos x="T8" y="T9"/>
              </a:cxn>
              <a:cxn ang="0">
                <a:pos x="T10" y="T11"/>
              </a:cxn>
              <a:cxn ang="0">
                <a:pos x="T12" y="T13"/>
              </a:cxn>
            </a:cxnLst>
            <a:rect l="0" t="0" r="r" b="b"/>
            <a:pathLst>
              <a:path w="3312" h="760">
                <a:moveTo>
                  <a:pt x="3312" y="384"/>
                </a:moveTo>
                <a:cubicBezTo>
                  <a:pt x="2824" y="192"/>
                  <a:pt x="2336" y="0"/>
                  <a:pt x="1824" y="0"/>
                </a:cubicBezTo>
                <a:cubicBezTo>
                  <a:pt x="1312" y="0"/>
                  <a:pt x="480" y="264"/>
                  <a:pt x="240" y="384"/>
                </a:cubicBezTo>
                <a:cubicBezTo>
                  <a:pt x="0" y="504"/>
                  <a:pt x="288" y="680"/>
                  <a:pt x="384" y="720"/>
                </a:cubicBezTo>
                <a:cubicBezTo>
                  <a:pt x="480" y="760"/>
                  <a:pt x="768" y="688"/>
                  <a:pt x="816" y="624"/>
                </a:cubicBezTo>
                <a:cubicBezTo>
                  <a:pt x="864" y="560"/>
                  <a:pt x="720" y="360"/>
                  <a:pt x="672" y="336"/>
                </a:cubicBezTo>
                <a:cubicBezTo>
                  <a:pt x="624" y="312"/>
                  <a:pt x="576" y="396"/>
                  <a:pt x="528" y="480"/>
                </a:cubicBezTo>
              </a:path>
            </a:pathLst>
          </a:custGeom>
          <a:noFill/>
          <a:ln w="19050">
            <a:solidFill>
              <a:srgbClr val="FF00FF"/>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8278" name="Text Box 22"/>
          <p:cNvSpPr txBox="1">
            <a:spLocks noChangeArrowheads="1"/>
          </p:cNvSpPr>
          <p:nvPr/>
        </p:nvSpPr>
        <p:spPr bwMode="auto">
          <a:xfrm>
            <a:off x="1905000" y="1006475"/>
            <a:ext cx="1371600" cy="669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70000"/>
              </a:lnSpc>
              <a:spcBef>
                <a:spcPct val="50000"/>
              </a:spcBef>
            </a:pPr>
            <a:r>
              <a:rPr lang="en-US">
                <a:solidFill>
                  <a:srgbClr val="800000"/>
                </a:solidFill>
              </a:rPr>
              <a:t>Big-Bang</a:t>
            </a:r>
          </a:p>
          <a:p>
            <a:pPr eaLnBrk="0" hangingPunct="0">
              <a:lnSpc>
                <a:spcPct val="70000"/>
              </a:lnSpc>
              <a:spcBef>
                <a:spcPct val="50000"/>
              </a:spcBef>
            </a:pPr>
            <a:r>
              <a:rPr lang="en-US">
                <a:solidFill>
                  <a:srgbClr val="800000"/>
                </a:solidFill>
              </a:rPr>
              <a:t>H, He, Li</a:t>
            </a:r>
            <a:endParaRPr lang="en-US" sz="2400">
              <a:solidFill>
                <a:srgbClr val="800000"/>
              </a:solidFill>
            </a:endParaRPr>
          </a:p>
        </p:txBody>
      </p:sp>
      <p:sp>
        <p:nvSpPr>
          <p:cNvPr id="608279" name="Text Box 23"/>
          <p:cNvSpPr txBox="1">
            <a:spLocks noChangeArrowheads="1"/>
          </p:cNvSpPr>
          <p:nvPr/>
        </p:nvSpPr>
        <p:spPr bwMode="auto">
          <a:xfrm>
            <a:off x="3352800" y="838200"/>
            <a:ext cx="28956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60000"/>
              </a:lnSpc>
              <a:spcBef>
                <a:spcPct val="50000"/>
              </a:spcBef>
            </a:pPr>
            <a:r>
              <a:rPr lang="en-US">
                <a:solidFill>
                  <a:schemeClr val="folHlink"/>
                </a:solidFill>
              </a:rPr>
              <a:t>Star formation from</a:t>
            </a:r>
          </a:p>
          <a:p>
            <a:pPr eaLnBrk="0" hangingPunct="0">
              <a:lnSpc>
                <a:spcPct val="60000"/>
              </a:lnSpc>
              <a:spcBef>
                <a:spcPct val="50000"/>
              </a:spcBef>
            </a:pPr>
            <a:r>
              <a:rPr lang="en-US">
                <a:solidFill>
                  <a:schemeClr val="folHlink"/>
                </a:solidFill>
              </a:rPr>
              <a:t>condensation of gas</a:t>
            </a:r>
            <a:endParaRPr lang="en-US" sz="2400">
              <a:solidFill>
                <a:schemeClr val="folHlink"/>
              </a:solidFill>
            </a:endParaRPr>
          </a:p>
        </p:txBody>
      </p:sp>
      <p:sp>
        <p:nvSpPr>
          <p:cNvPr id="608280" name="Text Box 24"/>
          <p:cNvSpPr txBox="1">
            <a:spLocks noChangeArrowheads="1"/>
          </p:cNvSpPr>
          <p:nvPr/>
        </p:nvSpPr>
        <p:spPr bwMode="auto">
          <a:xfrm>
            <a:off x="1143000" y="4114800"/>
            <a:ext cx="18288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t> Interstellar gas</a:t>
            </a:r>
            <a:endParaRPr lang="en-US" sz="2400"/>
          </a:p>
        </p:txBody>
      </p:sp>
      <p:sp>
        <p:nvSpPr>
          <p:cNvPr id="608281" name="Text Box 25"/>
          <p:cNvSpPr txBox="1">
            <a:spLocks noChangeArrowheads="1"/>
          </p:cNvSpPr>
          <p:nvPr/>
        </p:nvSpPr>
        <p:spPr bwMode="auto">
          <a:xfrm>
            <a:off x="1828800" y="3352800"/>
            <a:ext cx="1219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Li, Be, B</a:t>
            </a:r>
            <a:endParaRPr lang="en-US" sz="2400"/>
          </a:p>
        </p:txBody>
      </p:sp>
      <p:sp>
        <p:nvSpPr>
          <p:cNvPr id="608282" name="Text Box 26"/>
          <p:cNvSpPr txBox="1">
            <a:spLocks noChangeArrowheads="1"/>
          </p:cNvSpPr>
          <p:nvPr/>
        </p:nvSpPr>
        <p:spPr bwMode="auto">
          <a:xfrm>
            <a:off x="7010400" y="2651125"/>
            <a:ext cx="9906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solidFill>
                  <a:srgbClr val="FF3300"/>
                </a:solidFill>
              </a:rPr>
              <a:t>Stars</a:t>
            </a:r>
            <a:endParaRPr lang="en-US"/>
          </a:p>
        </p:txBody>
      </p:sp>
      <p:sp>
        <p:nvSpPr>
          <p:cNvPr id="608283" name="Text Box 27"/>
          <p:cNvSpPr txBox="1">
            <a:spLocks noChangeArrowheads="1"/>
          </p:cNvSpPr>
          <p:nvPr/>
        </p:nvSpPr>
        <p:spPr bwMode="auto">
          <a:xfrm>
            <a:off x="3581400" y="2743200"/>
            <a:ext cx="21336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solidFill>
                  <a:srgbClr val="FF00FF"/>
                </a:solidFill>
              </a:rPr>
              <a:t>Cosmic rays</a:t>
            </a:r>
            <a:endParaRPr lang="en-US"/>
          </a:p>
        </p:txBody>
      </p:sp>
      <p:sp>
        <p:nvSpPr>
          <p:cNvPr id="608284" name="Text Box 28"/>
          <p:cNvSpPr txBox="1">
            <a:spLocks noChangeArrowheads="1"/>
          </p:cNvSpPr>
          <p:nvPr/>
        </p:nvSpPr>
        <p:spPr bwMode="auto">
          <a:xfrm>
            <a:off x="3708400" y="4076700"/>
            <a:ext cx="1600200" cy="942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400"/>
              <a:t>Compact remnants (white dwarves), neutron stars, black-holes</a:t>
            </a:r>
          </a:p>
        </p:txBody>
      </p:sp>
      <p:sp>
        <p:nvSpPr>
          <p:cNvPr id="608285" name="Freeform 29"/>
          <p:cNvSpPr>
            <a:spLocks/>
          </p:cNvSpPr>
          <p:nvPr/>
        </p:nvSpPr>
        <p:spPr bwMode="auto">
          <a:xfrm>
            <a:off x="3657600" y="3810000"/>
            <a:ext cx="1646238" cy="1471613"/>
          </a:xfrm>
          <a:custGeom>
            <a:avLst/>
            <a:gdLst>
              <a:gd name="T0" fmla="*/ 0 w 1037"/>
              <a:gd name="T1" fmla="*/ 370 h 927"/>
              <a:gd name="T2" fmla="*/ 31 w 1037"/>
              <a:gd name="T3" fmla="*/ 497 h 927"/>
              <a:gd name="T4" fmla="*/ 97 w 1037"/>
              <a:gd name="T5" fmla="*/ 739 h 927"/>
              <a:gd name="T6" fmla="*/ 212 w 1037"/>
              <a:gd name="T7" fmla="*/ 836 h 927"/>
              <a:gd name="T8" fmla="*/ 437 w 1037"/>
              <a:gd name="T9" fmla="*/ 909 h 927"/>
              <a:gd name="T10" fmla="*/ 576 w 1037"/>
              <a:gd name="T11" fmla="*/ 885 h 927"/>
              <a:gd name="T12" fmla="*/ 655 w 1037"/>
              <a:gd name="T13" fmla="*/ 867 h 927"/>
              <a:gd name="T14" fmla="*/ 728 w 1037"/>
              <a:gd name="T15" fmla="*/ 842 h 927"/>
              <a:gd name="T16" fmla="*/ 800 w 1037"/>
              <a:gd name="T17" fmla="*/ 812 h 927"/>
              <a:gd name="T18" fmla="*/ 837 w 1037"/>
              <a:gd name="T19" fmla="*/ 800 h 927"/>
              <a:gd name="T20" fmla="*/ 897 w 1037"/>
              <a:gd name="T21" fmla="*/ 764 h 927"/>
              <a:gd name="T22" fmla="*/ 940 w 1037"/>
              <a:gd name="T23" fmla="*/ 727 h 927"/>
              <a:gd name="T24" fmla="*/ 946 w 1037"/>
              <a:gd name="T25" fmla="*/ 709 h 927"/>
              <a:gd name="T26" fmla="*/ 994 w 1037"/>
              <a:gd name="T27" fmla="*/ 648 h 927"/>
              <a:gd name="T28" fmla="*/ 1006 w 1037"/>
              <a:gd name="T29" fmla="*/ 624 h 927"/>
              <a:gd name="T30" fmla="*/ 1019 w 1037"/>
              <a:gd name="T31" fmla="*/ 606 h 927"/>
              <a:gd name="T32" fmla="*/ 1012 w 1037"/>
              <a:gd name="T33" fmla="*/ 388 h 927"/>
              <a:gd name="T34" fmla="*/ 861 w 1037"/>
              <a:gd name="T35" fmla="*/ 97 h 927"/>
              <a:gd name="T36" fmla="*/ 800 w 1037"/>
              <a:gd name="T37" fmla="*/ 55 h 927"/>
              <a:gd name="T38" fmla="*/ 673 w 1037"/>
              <a:gd name="T39" fmla="*/ 0 h 927"/>
              <a:gd name="T40" fmla="*/ 382 w 1037"/>
              <a:gd name="T41" fmla="*/ 6 h 927"/>
              <a:gd name="T42" fmla="*/ 285 w 1037"/>
              <a:gd name="T43" fmla="*/ 36 h 927"/>
              <a:gd name="T44" fmla="*/ 200 w 1037"/>
              <a:gd name="T45" fmla="*/ 48 h 927"/>
              <a:gd name="T46" fmla="*/ 158 w 1037"/>
              <a:gd name="T47" fmla="*/ 61 h 927"/>
              <a:gd name="T48" fmla="*/ 79 w 1037"/>
              <a:gd name="T49" fmla="*/ 158 h 927"/>
              <a:gd name="T50" fmla="*/ 49 w 1037"/>
              <a:gd name="T51" fmla="*/ 200 h 927"/>
              <a:gd name="T52" fmla="*/ 31 w 1037"/>
              <a:gd name="T53" fmla="*/ 261 h 927"/>
              <a:gd name="T54" fmla="*/ 12 w 1037"/>
              <a:gd name="T55" fmla="*/ 327 h 927"/>
              <a:gd name="T56" fmla="*/ 0 w 1037"/>
              <a:gd name="T57" fmla="*/ 37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7" h="927">
                <a:moveTo>
                  <a:pt x="0" y="370"/>
                </a:moveTo>
                <a:cubicBezTo>
                  <a:pt x="28" y="407"/>
                  <a:pt x="25" y="452"/>
                  <a:pt x="31" y="497"/>
                </a:cubicBezTo>
                <a:cubicBezTo>
                  <a:pt x="42" y="576"/>
                  <a:pt x="52" y="671"/>
                  <a:pt x="97" y="739"/>
                </a:cubicBezTo>
                <a:cubicBezTo>
                  <a:pt x="111" y="784"/>
                  <a:pt x="168" y="821"/>
                  <a:pt x="212" y="836"/>
                </a:cubicBezTo>
                <a:cubicBezTo>
                  <a:pt x="267" y="888"/>
                  <a:pt x="363" y="899"/>
                  <a:pt x="437" y="909"/>
                </a:cubicBezTo>
                <a:cubicBezTo>
                  <a:pt x="490" y="927"/>
                  <a:pt x="529" y="901"/>
                  <a:pt x="576" y="885"/>
                </a:cubicBezTo>
                <a:cubicBezTo>
                  <a:pt x="602" y="876"/>
                  <a:pt x="629" y="876"/>
                  <a:pt x="655" y="867"/>
                </a:cubicBezTo>
                <a:cubicBezTo>
                  <a:pt x="680" y="859"/>
                  <a:pt x="702" y="848"/>
                  <a:pt x="728" y="842"/>
                </a:cubicBezTo>
                <a:cubicBezTo>
                  <a:pt x="751" y="830"/>
                  <a:pt x="776" y="822"/>
                  <a:pt x="800" y="812"/>
                </a:cubicBezTo>
                <a:cubicBezTo>
                  <a:pt x="812" y="807"/>
                  <a:pt x="837" y="800"/>
                  <a:pt x="837" y="800"/>
                </a:cubicBezTo>
                <a:cubicBezTo>
                  <a:pt x="857" y="787"/>
                  <a:pt x="874" y="772"/>
                  <a:pt x="897" y="764"/>
                </a:cubicBezTo>
                <a:cubicBezTo>
                  <a:pt x="910" y="750"/>
                  <a:pt x="928" y="741"/>
                  <a:pt x="940" y="727"/>
                </a:cubicBezTo>
                <a:cubicBezTo>
                  <a:pt x="944" y="722"/>
                  <a:pt x="943" y="714"/>
                  <a:pt x="946" y="709"/>
                </a:cubicBezTo>
                <a:cubicBezTo>
                  <a:pt x="959" y="686"/>
                  <a:pt x="979" y="669"/>
                  <a:pt x="994" y="648"/>
                </a:cubicBezTo>
                <a:cubicBezTo>
                  <a:pt x="999" y="641"/>
                  <a:pt x="1001" y="632"/>
                  <a:pt x="1006" y="624"/>
                </a:cubicBezTo>
                <a:cubicBezTo>
                  <a:pt x="1010" y="618"/>
                  <a:pt x="1015" y="612"/>
                  <a:pt x="1019" y="606"/>
                </a:cubicBezTo>
                <a:cubicBezTo>
                  <a:pt x="1037" y="532"/>
                  <a:pt x="1024" y="462"/>
                  <a:pt x="1012" y="388"/>
                </a:cubicBezTo>
                <a:cubicBezTo>
                  <a:pt x="991" y="259"/>
                  <a:pt x="971" y="180"/>
                  <a:pt x="861" y="97"/>
                </a:cubicBezTo>
                <a:cubicBezTo>
                  <a:pt x="838" y="80"/>
                  <a:pt x="826" y="64"/>
                  <a:pt x="800" y="55"/>
                </a:cubicBezTo>
                <a:cubicBezTo>
                  <a:pt x="763" y="28"/>
                  <a:pt x="717" y="11"/>
                  <a:pt x="673" y="0"/>
                </a:cubicBezTo>
                <a:cubicBezTo>
                  <a:pt x="576" y="2"/>
                  <a:pt x="479" y="2"/>
                  <a:pt x="382" y="6"/>
                </a:cubicBezTo>
                <a:cubicBezTo>
                  <a:pt x="348" y="7"/>
                  <a:pt x="319" y="32"/>
                  <a:pt x="285" y="36"/>
                </a:cubicBezTo>
                <a:cubicBezTo>
                  <a:pt x="225" y="44"/>
                  <a:pt x="253" y="39"/>
                  <a:pt x="200" y="48"/>
                </a:cubicBezTo>
                <a:cubicBezTo>
                  <a:pt x="186" y="53"/>
                  <a:pt x="171" y="54"/>
                  <a:pt x="158" y="61"/>
                </a:cubicBezTo>
                <a:cubicBezTo>
                  <a:pt x="111" y="85"/>
                  <a:pt x="101" y="118"/>
                  <a:pt x="79" y="158"/>
                </a:cubicBezTo>
                <a:cubicBezTo>
                  <a:pt x="74" y="167"/>
                  <a:pt x="54" y="189"/>
                  <a:pt x="49" y="200"/>
                </a:cubicBezTo>
                <a:cubicBezTo>
                  <a:pt x="38" y="225"/>
                  <a:pt x="37" y="237"/>
                  <a:pt x="31" y="261"/>
                </a:cubicBezTo>
                <a:cubicBezTo>
                  <a:pt x="25" y="283"/>
                  <a:pt x="12" y="305"/>
                  <a:pt x="12" y="327"/>
                </a:cubicBezTo>
                <a:lnTo>
                  <a:pt x="0" y="370"/>
                </a:lnTo>
                <a:close/>
              </a:path>
            </a:pathLst>
          </a:custGeom>
          <a:noFill/>
          <a:ln w="9525" cap="flat">
            <a:solidFill>
              <a:schemeClr val="tx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8286" name="Text Box 30"/>
          <p:cNvSpPr txBox="1">
            <a:spLocks noChangeArrowheads="1"/>
          </p:cNvSpPr>
          <p:nvPr/>
        </p:nvSpPr>
        <p:spPr bwMode="auto">
          <a:xfrm>
            <a:off x="3505200" y="5791200"/>
            <a:ext cx="358708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pPr>
            <a:r>
              <a:rPr lang="en-US" dirty="0">
                <a:solidFill>
                  <a:srgbClr val="0000FF"/>
                </a:solidFill>
              </a:rPr>
              <a:t>Matter enriched in “heavy” elements </a:t>
            </a:r>
          </a:p>
        </p:txBody>
      </p:sp>
      <p:sp>
        <p:nvSpPr>
          <p:cNvPr id="608287" name="Text Box 31"/>
          <p:cNvSpPr txBox="1">
            <a:spLocks noChangeArrowheads="1"/>
          </p:cNvSpPr>
          <p:nvPr/>
        </p:nvSpPr>
        <p:spPr bwMode="auto">
          <a:xfrm>
            <a:off x="6629400" y="5029200"/>
            <a:ext cx="1981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solidFill>
                  <a:srgbClr val="00FFFF"/>
                </a:solidFill>
              </a:rPr>
              <a:t>Supernovae</a:t>
            </a:r>
            <a:r>
              <a:rPr lang="en-US"/>
              <a:t>, …...</a:t>
            </a:r>
          </a:p>
        </p:txBody>
      </p:sp>
      <p:sp>
        <p:nvSpPr>
          <p:cNvPr id="608288" name="Text Box 32" descr="Marbre blanc"/>
          <p:cNvSpPr txBox="1">
            <a:spLocks noChangeArrowheads="1"/>
          </p:cNvSpPr>
          <p:nvPr/>
        </p:nvSpPr>
        <p:spPr bwMode="auto">
          <a:xfrm>
            <a:off x="304800" y="219075"/>
            <a:ext cx="4343400" cy="485775"/>
          </a:xfrm>
          <a:prstGeom prst="rect">
            <a:avLst/>
          </a:prstGeom>
          <a:blipFill dpi="0" rotWithShape="0">
            <a:blip r:embed="rId4"/>
            <a:srcRect/>
            <a:tile tx="0" ty="0" sx="100000" sy="100000" flip="none" algn="tl"/>
          </a:blipFill>
          <a:ln w="28575">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sz="2400">
                <a:solidFill>
                  <a:srgbClr val="0000FF"/>
                </a:solidFill>
              </a:rPr>
              <a:t>Galactic chemical evolution</a:t>
            </a:r>
          </a:p>
        </p:txBody>
      </p:sp>
      <p:sp>
        <p:nvSpPr>
          <p:cNvPr id="608289" name="Line 33"/>
          <p:cNvSpPr>
            <a:spLocks noChangeShapeType="1"/>
          </p:cNvSpPr>
          <p:nvPr/>
        </p:nvSpPr>
        <p:spPr bwMode="auto">
          <a:xfrm>
            <a:off x="6629400" y="457200"/>
            <a:ext cx="0" cy="1447800"/>
          </a:xfrm>
          <a:prstGeom prst="line">
            <a:avLst/>
          </a:prstGeom>
          <a:noFill/>
          <a:ln w="1905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8290" name="Line 34"/>
          <p:cNvSpPr>
            <a:spLocks noChangeShapeType="1"/>
          </p:cNvSpPr>
          <p:nvPr/>
        </p:nvSpPr>
        <p:spPr bwMode="auto">
          <a:xfrm>
            <a:off x="6477000" y="1752600"/>
            <a:ext cx="1828800" cy="0"/>
          </a:xfrm>
          <a:prstGeom prst="line">
            <a:avLst/>
          </a:prstGeom>
          <a:noFill/>
          <a:ln w="190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8291" name="Line 35"/>
          <p:cNvSpPr>
            <a:spLocks noChangeShapeType="1"/>
          </p:cNvSpPr>
          <p:nvPr/>
        </p:nvSpPr>
        <p:spPr bwMode="auto">
          <a:xfrm flipV="1">
            <a:off x="6629400" y="990600"/>
            <a:ext cx="1219200" cy="762000"/>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608292" name="Text Box 36"/>
          <p:cNvSpPr txBox="1">
            <a:spLocks noChangeArrowheads="1"/>
          </p:cNvSpPr>
          <p:nvPr/>
        </p:nvSpPr>
        <p:spPr bwMode="auto">
          <a:xfrm>
            <a:off x="7620000" y="1766888"/>
            <a:ext cx="8382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800"/>
              <a:t>Time</a:t>
            </a:r>
            <a:endParaRPr lang="en-US" sz="2400"/>
          </a:p>
        </p:txBody>
      </p:sp>
      <p:sp>
        <p:nvSpPr>
          <p:cNvPr id="608293" name="Text Box 37"/>
          <p:cNvSpPr txBox="1">
            <a:spLocks noChangeArrowheads="1"/>
          </p:cNvSpPr>
          <p:nvPr/>
        </p:nvSpPr>
        <p:spPr bwMode="auto">
          <a:xfrm rot="-5400000">
            <a:off x="5700068" y="823268"/>
            <a:ext cx="149195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1800" dirty="0"/>
              <a:t>Abundances</a:t>
            </a:r>
          </a:p>
        </p:txBody>
      </p:sp>
      <p:sp>
        <p:nvSpPr>
          <p:cNvPr id="608294" name="Text Box 38"/>
          <p:cNvSpPr txBox="1">
            <a:spLocks noChangeArrowheads="1"/>
          </p:cNvSpPr>
          <p:nvPr/>
        </p:nvSpPr>
        <p:spPr bwMode="auto">
          <a:xfrm>
            <a:off x="6781800" y="60960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400"/>
              <a:t>Z&gt;2</a:t>
            </a:r>
          </a:p>
        </p:txBody>
      </p:sp>
    </p:spTree>
    <p:extLst>
      <p:ext uri="{BB962C8B-B14F-4D97-AF65-F5344CB8AC3E}">
        <p14:creationId xmlns:p14="http://schemas.microsoft.com/office/powerpoint/2010/main" val="495290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Text Box 2" descr="Marbre blanc"/>
          <p:cNvSpPr txBox="1">
            <a:spLocks noChangeArrowheads="1"/>
          </p:cNvSpPr>
          <p:nvPr/>
        </p:nvSpPr>
        <p:spPr bwMode="auto">
          <a:xfrm>
            <a:off x="762000" y="228600"/>
            <a:ext cx="7620000" cy="608013"/>
          </a:xfrm>
          <a:prstGeom prst="rect">
            <a:avLst/>
          </a:prstGeom>
          <a:blipFill dpi="0" rotWithShape="0">
            <a:blip r:embed="rId3"/>
            <a:srcRect/>
            <a:tile tx="0" ty="0" sx="100000" sy="100000" flip="none" algn="tl"/>
          </a:blipFill>
          <a:ln w="28575">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sz="3200">
                <a:solidFill>
                  <a:srgbClr val="0000FF"/>
                </a:solidFill>
              </a:rPr>
              <a:t>Determination of primordial abundances</a:t>
            </a:r>
          </a:p>
        </p:txBody>
      </p:sp>
      <p:sp>
        <p:nvSpPr>
          <p:cNvPr id="640004" name="Text Box 4"/>
          <p:cNvSpPr txBox="1">
            <a:spLocks noChangeArrowheads="1"/>
          </p:cNvSpPr>
          <p:nvPr/>
        </p:nvSpPr>
        <p:spPr bwMode="auto">
          <a:xfrm>
            <a:off x="381000" y="1676400"/>
            <a:ext cx="8382000" cy="405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spcBef>
                <a:spcPct val="50000"/>
              </a:spcBef>
            </a:pPr>
            <a:r>
              <a:rPr lang="en-US" sz="2400">
                <a:solidFill>
                  <a:srgbClr val="0000FF"/>
                </a:solidFill>
                <a:latin typeface="Times New Roman" charset="0"/>
              </a:rPr>
              <a:t>Primordial abundances :</a:t>
            </a:r>
          </a:p>
          <a:p>
            <a:pPr lvl="1">
              <a:spcBef>
                <a:spcPct val="50000"/>
              </a:spcBef>
              <a:buFont typeface="Arial" charset="0"/>
              <a:buAutoNum type="arabicParenR"/>
            </a:pPr>
            <a:r>
              <a:rPr lang="en-US" sz="2400">
                <a:solidFill>
                  <a:srgbClr val="0000FF"/>
                </a:solidFill>
                <a:latin typeface="Times New Roman" charset="0"/>
              </a:rPr>
              <a:t>Observe a set of primitive objects born when the Universe was young</a:t>
            </a:r>
            <a:endParaRPr lang="en-US">
              <a:solidFill>
                <a:srgbClr val="0000FF"/>
              </a:solidFill>
              <a:latin typeface="Times New Roman" charset="0"/>
            </a:endParaRPr>
          </a:p>
          <a:p>
            <a:pPr lvl="2">
              <a:spcBef>
                <a:spcPct val="50000"/>
              </a:spcBef>
              <a:buFontTx/>
              <a:buChar char="•"/>
            </a:pPr>
            <a:r>
              <a:rPr lang="en-US">
                <a:solidFill>
                  <a:srgbClr val="0000CA"/>
                </a:solidFill>
                <a:latin typeface="Times New Roman" charset="0"/>
              </a:rPr>
              <a:t> </a:t>
            </a:r>
            <a:r>
              <a:rPr lang="en-US" b="1" baseline="30000">
                <a:solidFill>
                  <a:srgbClr val="FF241B"/>
                </a:solidFill>
                <a:latin typeface="Times New Roman" charset="0"/>
                <a:sym typeface="Symbol" charset="0"/>
              </a:rPr>
              <a:t>4</a:t>
            </a:r>
            <a:r>
              <a:rPr lang="en-US" b="1">
                <a:solidFill>
                  <a:srgbClr val="FF241B"/>
                </a:solidFill>
                <a:latin typeface="Times New Roman" charset="0"/>
                <a:sym typeface="Symbol" charset="0"/>
              </a:rPr>
              <a:t>He</a:t>
            </a:r>
            <a:r>
              <a:rPr lang="en-US">
                <a:latin typeface="Times New Roman" charset="0"/>
                <a:sym typeface="Symbol" charset="0"/>
              </a:rPr>
              <a:t> in H II (ionized H) regions of blue compact galaxies</a:t>
            </a:r>
          </a:p>
          <a:p>
            <a:pPr lvl="2">
              <a:spcBef>
                <a:spcPct val="50000"/>
              </a:spcBef>
              <a:buFont typeface="Times" charset="0"/>
              <a:buChar char="•"/>
            </a:pPr>
            <a:r>
              <a:rPr lang="en-US">
                <a:solidFill>
                  <a:srgbClr val="0000CA"/>
                </a:solidFill>
                <a:latin typeface="Times New Roman" charset="0"/>
              </a:rPr>
              <a:t> </a:t>
            </a:r>
            <a:r>
              <a:rPr lang="en-US" b="1" baseline="30000">
                <a:solidFill>
                  <a:srgbClr val="FF241B"/>
                </a:solidFill>
                <a:latin typeface="Times New Roman" charset="0"/>
                <a:sym typeface="Symbol" charset="0"/>
              </a:rPr>
              <a:t>3</a:t>
            </a:r>
            <a:r>
              <a:rPr lang="en-US" b="1">
                <a:solidFill>
                  <a:srgbClr val="FF241B"/>
                </a:solidFill>
                <a:latin typeface="Times New Roman" charset="0"/>
                <a:sym typeface="Symbol" charset="0"/>
              </a:rPr>
              <a:t>He</a:t>
            </a:r>
            <a:r>
              <a:rPr lang="en-US">
                <a:latin typeface="Times New Roman" charset="0"/>
                <a:sym typeface="Symbol" charset="0"/>
              </a:rPr>
              <a:t> in H II regions of </a:t>
            </a:r>
            <a:r>
              <a:rPr lang="en-US" i="1">
                <a:latin typeface="Times New Roman" charset="0"/>
                <a:sym typeface="Symbol" charset="0"/>
              </a:rPr>
              <a:t>our</a:t>
            </a:r>
            <a:r>
              <a:rPr lang="en-US">
                <a:latin typeface="Times New Roman" charset="0"/>
                <a:sym typeface="Symbol" charset="0"/>
              </a:rPr>
              <a:t> Galaxy</a:t>
            </a:r>
          </a:p>
          <a:p>
            <a:pPr lvl="2">
              <a:spcBef>
                <a:spcPct val="50000"/>
              </a:spcBef>
              <a:buClr>
                <a:srgbClr val="0000CA"/>
              </a:buClr>
              <a:buFont typeface="Times" charset="0"/>
              <a:buChar char="•"/>
            </a:pPr>
            <a:r>
              <a:rPr lang="en-US">
                <a:latin typeface="Times New Roman" charset="0"/>
              </a:rPr>
              <a:t> </a:t>
            </a:r>
            <a:r>
              <a:rPr lang="en-US" b="1">
                <a:solidFill>
                  <a:srgbClr val="FF3300"/>
                </a:solidFill>
                <a:latin typeface="Times New Roman" charset="0"/>
              </a:rPr>
              <a:t>D</a:t>
            </a:r>
            <a:r>
              <a:rPr lang="en-US">
                <a:latin typeface="Times New Roman" charset="0"/>
              </a:rPr>
              <a:t> in remote </a:t>
            </a:r>
            <a:r>
              <a:rPr lang="en-US">
                <a:solidFill>
                  <a:srgbClr val="FF0000"/>
                </a:solidFill>
                <a:latin typeface="Times New Roman" charset="0"/>
              </a:rPr>
              <a:t>cosmological clouds</a:t>
            </a:r>
            <a:r>
              <a:rPr lang="en-US">
                <a:latin typeface="Times New Roman" charset="0"/>
              </a:rPr>
              <a:t> (i.e. at high redshift) on the line of sight of quasars</a:t>
            </a:r>
            <a:endParaRPr lang="en-US">
              <a:latin typeface="Times New Roman" charset="0"/>
              <a:sym typeface="Symbol" charset="0"/>
            </a:endParaRPr>
          </a:p>
          <a:p>
            <a:pPr lvl="2">
              <a:spcBef>
                <a:spcPct val="50000"/>
              </a:spcBef>
              <a:buClr>
                <a:srgbClr val="0000CA"/>
              </a:buClr>
              <a:buFont typeface="Times" charset="0"/>
              <a:buChar char="•"/>
            </a:pPr>
            <a:r>
              <a:rPr lang="en-US" b="1" baseline="30000">
                <a:solidFill>
                  <a:srgbClr val="FF3300"/>
                </a:solidFill>
                <a:latin typeface="Times New Roman" charset="0"/>
              </a:rPr>
              <a:t>7</a:t>
            </a:r>
            <a:r>
              <a:rPr lang="en-US" b="1">
                <a:solidFill>
                  <a:srgbClr val="FF3300"/>
                </a:solidFill>
                <a:latin typeface="Times New Roman" charset="0"/>
              </a:rPr>
              <a:t>Li</a:t>
            </a:r>
            <a:r>
              <a:rPr lang="en-US">
                <a:latin typeface="Times New Roman" charset="0"/>
              </a:rPr>
              <a:t> at the surface of low metallicity stars in the halo of our Galaxy</a:t>
            </a:r>
          </a:p>
          <a:p>
            <a:pPr lvl="1">
              <a:spcBef>
                <a:spcPct val="50000"/>
              </a:spcBef>
              <a:buFont typeface="Arial" charset="0"/>
              <a:buAutoNum type="arabicParenR"/>
            </a:pPr>
            <a:r>
              <a:rPr lang="en-US" sz="2400">
                <a:solidFill>
                  <a:srgbClr val="0000FF"/>
                </a:solidFill>
                <a:latin typeface="Times New Roman" charset="0"/>
              </a:rPr>
              <a:t>Extrapolate to zero metallicity : Fe/H, O/H, Si/H,…. </a:t>
            </a:r>
            <a:r>
              <a:rPr lang="en-US" sz="2400">
                <a:solidFill>
                  <a:srgbClr val="0000FF"/>
                </a:solidFill>
                <a:latin typeface="Times New Roman" charset="0"/>
                <a:sym typeface="Symbol" charset="0"/>
              </a:rPr>
              <a:t> 0</a:t>
            </a:r>
            <a:endParaRPr lang="en-US">
              <a:solidFill>
                <a:srgbClr val="0000CA"/>
              </a:solidFill>
              <a:latin typeface="Times New Roman" charset="0"/>
            </a:endParaRPr>
          </a:p>
        </p:txBody>
      </p:sp>
    </p:spTree>
    <p:extLst>
      <p:ext uri="{BB962C8B-B14F-4D97-AF65-F5344CB8AC3E}">
        <p14:creationId xmlns:p14="http://schemas.microsoft.com/office/powerpoint/2010/main" val="1733938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116632"/>
            <a:ext cx="4256093" cy="461665"/>
          </a:xfrm>
          <a:prstGeom prst="rect">
            <a:avLst/>
          </a:prstGeom>
          <a:noFill/>
        </p:spPr>
        <p:txBody>
          <a:bodyPr wrap="none" rtlCol="0">
            <a:spAutoFit/>
          </a:bodyPr>
          <a:lstStyle/>
          <a:p>
            <a:r>
              <a:rPr lang="it-IT" dirty="0" err="1"/>
              <a:t>Observational</a:t>
            </a:r>
            <a:r>
              <a:rPr lang="it-IT" dirty="0"/>
              <a:t> status for Li</a:t>
            </a:r>
          </a:p>
        </p:txBody>
      </p:sp>
      <p:sp>
        <p:nvSpPr>
          <p:cNvPr id="4" name="Rettangolo 3"/>
          <p:cNvSpPr/>
          <p:nvPr/>
        </p:nvSpPr>
        <p:spPr>
          <a:xfrm>
            <a:off x="179512" y="692696"/>
            <a:ext cx="3528392" cy="2144176"/>
          </a:xfrm>
          <a:prstGeom prst="rect">
            <a:avLst/>
          </a:prstGeom>
        </p:spPr>
        <p:txBody>
          <a:bodyPr wrap="square">
            <a:spAutoFit/>
          </a:bodyPr>
          <a:lstStyle/>
          <a:p>
            <a:pPr algn="just"/>
            <a:r>
              <a:rPr lang="it-IT" baseline="30000" dirty="0" err="1">
                <a:solidFill>
                  <a:srgbClr val="0000FF"/>
                </a:solidFill>
              </a:rPr>
              <a:t>Different</a:t>
            </a:r>
            <a:r>
              <a:rPr lang="it-IT" baseline="30000" dirty="0">
                <a:solidFill>
                  <a:srgbClr val="0000FF"/>
                </a:solidFill>
              </a:rPr>
              <a:t> </a:t>
            </a:r>
            <a:r>
              <a:rPr lang="it-IT" baseline="30000" dirty="0" err="1">
                <a:solidFill>
                  <a:srgbClr val="0000FF"/>
                </a:solidFill>
              </a:rPr>
              <a:t>features</a:t>
            </a:r>
            <a:r>
              <a:rPr lang="it-IT" baseline="30000" dirty="0">
                <a:solidFill>
                  <a:srgbClr val="0000FF"/>
                </a:solidFill>
              </a:rPr>
              <a:t> can be </a:t>
            </a:r>
            <a:r>
              <a:rPr lang="it-IT" baseline="30000" dirty="0" err="1">
                <a:solidFill>
                  <a:srgbClr val="0000FF"/>
                </a:solidFill>
              </a:rPr>
              <a:t>extracted</a:t>
            </a:r>
            <a:r>
              <a:rPr lang="it-IT" baseline="30000" dirty="0">
                <a:solidFill>
                  <a:srgbClr val="0000FF"/>
                </a:solidFill>
              </a:rPr>
              <a:t> by </a:t>
            </a:r>
            <a:r>
              <a:rPr lang="it-IT" baseline="30000" dirty="0" err="1">
                <a:solidFill>
                  <a:srgbClr val="0000FF"/>
                </a:solidFill>
              </a:rPr>
              <a:t>studying</a:t>
            </a:r>
            <a:r>
              <a:rPr lang="it-IT" baseline="30000" dirty="0">
                <a:solidFill>
                  <a:srgbClr val="0000FF"/>
                </a:solidFill>
              </a:rPr>
              <a:t> the </a:t>
            </a:r>
            <a:r>
              <a:rPr lang="it-IT" baseline="30000" dirty="0" err="1">
                <a:solidFill>
                  <a:srgbClr val="0000FF"/>
                </a:solidFill>
              </a:rPr>
              <a:t>abundance.vs.metallicity</a:t>
            </a:r>
            <a:r>
              <a:rPr lang="it-IT" baseline="30000" dirty="0">
                <a:solidFill>
                  <a:srgbClr val="0000FF"/>
                </a:solidFill>
              </a:rPr>
              <a:t> </a:t>
            </a:r>
            <a:r>
              <a:rPr lang="it-IT" baseline="30000" dirty="0" err="1">
                <a:solidFill>
                  <a:srgbClr val="0000FF"/>
                </a:solidFill>
              </a:rPr>
              <a:t>scatter</a:t>
            </a:r>
            <a:r>
              <a:rPr lang="it-IT" baseline="30000" dirty="0">
                <a:solidFill>
                  <a:srgbClr val="0000FF"/>
                </a:solidFill>
              </a:rPr>
              <a:t> plot:</a:t>
            </a:r>
          </a:p>
          <a:p>
            <a:pPr algn="just"/>
            <a:endParaRPr lang="it-IT" baseline="30000" dirty="0"/>
          </a:p>
          <a:p>
            <a:pPr algn="just"/>
            <a:r>
              <a:rPr lang="it-IT" sz="2000" baseline="30000" dirty="0"/>
              <a:t>1)</a:t>
            </a:r>
            <a:r>
              <a:rPr lang="it-IT" sz="2000" baseline="30000" dirty="0" err="1"/>
              <a:t>at</a:t>
            </a:r>
            <a:r>
              <a:rPr lang="it-IT" sz="2000" baseline="30000" dirty="0"/>
              <a:t> </a:t>
            </a:r>
            <a:r>
              <a:rPr lang="it-IT" sz="2000" baseline="30000" dirty="0" err="1"/>
              <a:t>lower</a:t>
            </a:r>
            <a:r>
              <a:rPr lang="it-IT" sz="2000" baseline="30000" dirty="0"/>
              <a:t> </a:t>
            </a:r>
            <a:r>
              <a:rPr lang="it-IT" sz="2000" baseline="30000" dirty="0" err="1"/>
              <a:t>metallicity</a:t>
            </a:r>
            <a:r>
              <a:rPr lang="it-IT" sz="2000" baseline="30000" dirty="0"/>
              <a:t>, </a:t>
            </a:r>
            <a:r>
              <a:rPr lang="it-IT" sz="2000" baseline="30000" dirty="0" err="1"/>
              <a:t>lithium</a:t>
            </a:r>
            <a:r>
              <a:rPr lang="it-IT" sz="2000" baseline="30000" dirty="0"/>
              <a:t> </a:t>
            </a:r>
            <a:r>
              <a:rPr lang="it-IT" sz="2000" baseline="30000" dirty="0" err="1"/>
              <a:t>abundances</a:t>
            </a:r>
            <a:r>
              <a:rPr lang="it-IT" sz="2000" baseline="30000" dirty="0"/>
              <a:t> </a:t>
            </a:r>
            <a:r>
              <a:rPr lang="it-IT" sz="2000" baseline="30000" dirty="0" err="1"/>
              <a:t>exhibit</a:t>
            </a:r>
            <a:r>
              <a:rPr lang="it-IT" sz="2000" baseline="30000" dirty="0"/>
              <a:t> the so-</a:t>
            </a:r>
            <a:r>
              <a:rPr lang="it-IT" sz="2000" baseline="30000" dirty="0" err="1"/>
              <a:t>called</a:t>
            </a:r>
            <a:r>
              <a:rPr lang="it-IT" sz="2000" baseline="30000" dirty="0"/>
              <a:t> “Li-plateau” (</a:t>
            </a:r>
            <a:r>
              <a:rPr lang="it-IT" sz="2000" baseline="30000" dirty="0" err="1"/>
              <a:t>Spite</a:t>
            </a:r>
            <a:r>
              <a:rPr lang="it-IT" sz="2000" baseline="30000" dirty="0"/>
              <a:t> &amp; </a:t>
            </a:r>
            <a:r>
              <a:rPr lang="it-IT" sz="2000" baseline="30000" dirty="0" err="1"/>
              <a:t>Spite</a:t>
            </a:r>
            <a:r>
              <a:rPr lang="it-IT" sz="2000" baseline="30000" dirty="0"/>
              <a:t> A&amp;A, 1982) </a:t>
            </a:r>
            <a:r>
              <a:rPr lang="it-IT" sz="2000" baseline="30000" dirty="0">
                <a:sym typeface="Wingdings"/>
              </a:rPr>
              <a:t></a:t>
            </a:r>
            <a:r>
              <a:rPr lang="it-IT" sz="2000" baseline="30000" dirty="0" err="1"/>
              <a:t>Primordial</a:t>
            </a:r>
            <a:r>
              <a:rPr lang="it-IT" sz="2000" baseline="30000" dirty="0"/>
              <a:t> </a:t>
            </a:r>
            <a:r>
              <a:rPr lang="it-IT" sz="2000" baseline="30000" dirty="0" err="1"/>
              <a:t>Nucleosynthesis</a:t>
            </a:r>
            <a:r>
              <a:rPr lang="it-IT" sz="2000" baseline="30000" dirty="0"/>
              <a:t>;</a:t>
            </a:r>
          </a:p>
        </p:txBody>
      </p:sp>
      <p:pic>
        <p:nvPicPr>
          <p:cNvPr id="5" name="Immagine 4"/>
          <p:cNvPicPr>
            <a:picLocks noChangeAspect="1"/>
          </p:cNvPicPr>
          <p:nvPr/>
        </p:nvPicPr>
        <p:blipFill rotWithShape="1">
          <a:blip r:embed="rId2" cstate="email">
            <a:extLst>
              <a:ext uri="{28A0092B-C50C-407E-A947-70E740481C1C}">
                <a14:useLocalDpi xmlns:a14="http://schemas.microsoft.com/office/drawing/2010/main"/>
              </a:ext>
            </a:extLst>
          </a:blip>
          <a:srcRect t="8" b="66491"/>
          <a:stretch/>
        </p:blipFill>
        <p:spPr>
          <a:xfrm>
            <a:off x="4556184" y="0"/>
            <a:ext cx="4587816" cy="2757600"/>
          </a:xfrm>
          <a:prstGeom prst="rect">
            <a:avLst/>
          </a:prstGeom>
        </p:spPr>
      </p:pic>
      <p:pic>
        <p:nvPicPr>
          <p:cNvPr id="6" name="Immagine 5"/>
          <p:cNvPicPr>
            <a:picLocks noChangeAspect="1"/>
          </p:cNvPicPr>
          <p:nvPr/>
        </p:nvPicPr>
        <p:blipFill>
          <a:blip r:embed="rId3"/>
          <a:stretch>
            <a:fillRect/>
          </a:stretch>
        </p:blipFill>
        <p:spPr>
          <a:xfrm>
            <a:off x="5143128" y="3501008"/>
            <a:ext cx="4037384" cy="3240360"/>
          </a:xfrm>
          <a:prstGeom prst="rect">
            <a:avLst/>
          </a:prstGeom>
        </p:spPr>
      </p:pic>
      <p:sp>
        <p:nvSpPr>
          <p:cNvPr id="7" name="Rettangolo 6"/>
          <p:cNvSpPr/>
          <p:nvPr/>
        </p:nvSpPr>
        <p:spPr>
          <a:xfrm>
            <a:off x="179512" y="2919135"/>
            <a:ext cx="5436096" cy="1661993"/>
          </a:xfrm>
          <a:prstGeom prst="rect">
            <a:avLst/>
          </a:prstGeom>
        </p:spPr>
        <p:txBody>
          <a:bodyPr wrap="square">
            <a:spAutoFit/>
          </a:bodyPr>
          <a:lstStyle/>
          <a:p>
            <a:r>
              <a:rPr lang="it-IT" sz="1800" dirty="0" err="1"/>
              <a:t>Primordial</a:t>
            </a:r>
            <a:r>
              <a:rPr lang="it-IT" sz="1800" dirty="0"/>
              <a:t> </a:t>
            </a:r>
            <a:r>
              <a:rPr lang="it-IT" sz="1800" dirty="0" err="1"/>
              <a:t>Lithium</a:t>
            </a:r>
            <a:r>
              <a:rPr lang="it-IT" sz="1800" dirty="0"/>
              <a:t> (Li/H) </a:t>
            </a:r>
            <a:r>
              <a:rPr lang="it-IT" sz="1800" dirty="0" err="1"/>
              <a:t>Observed</a:t>
            </a:r>
            <a:r>
              <a:rPr lang="it-IT" sz="1800" dirty="0"/>
              <a:t> ∼1-2*10-</a:t>
            </a:r>
            <a:r>
              <a:rPr lang="it-IT" sz="1800" baseline="30000" dirty="0"/>
              <a:t>10</a:t>
            </a:r>
            <a:r>
              <a:rPr lang="it-IT" sz="1800" dirty="0"/>
              <a:t> (</a:t>
            </a:r>
            <a:r>
              <a:rPr lang="it-IT" sz="1800" dirty="0" err="1"/>
              <a:t>Fields</a:t>
            </a:r>
            <a:r>
              <a:rPr lang="it-IT" sz="1800" dirty="0"/>
              <a:t> et al., </a:t>
            </a:r>
            <a:r>
              <a:rPr lang="it-IT" sz="1800" dirty="0" err="1"/>
              <a:t>ApJ</a:t>
            </a:r>
            <a:r>
              <a:rPr lang="it-IT" sz="1800" dirty="0"/>
              <a:t>, 2005) </a:t>
            </a:r>
          </a:p>
          <a:p>
            <a:endParaRPr lang="it-IT" baseline="30000" dirty="0"/>
          </a:p>
          <a:p>
            <a:r>
              <a:rPr lang="it-IT" sz="1800" dirty="0" err="1"/>
              <a:t>Primordial</a:t>
            </a:r>
            <a:r>
              <a:rPr lang="it-IT" sz="1800" dirty="0"/>
              <a:t> </a:t>
            </a:r>
            <a:r>
              <a:rPr lang="it-IT" sz="1800" dirty="0" err="1"/>
              <a:t>Lithium</a:t>
            </a:r>
            <a:r>
              <a:rPr lang="it-IT" sz="1800" dirty="0"/>
              <a:t> (Li/H)WMAP ≈ 4.3*10</a:t>
            </a:r>
            <a:r>
              <a:rPr lang="it-IT" sz="1800" baseline="30000" dirty="0"/>
              <a:t>-</a:t>
            </a:r>
            <a:r>
              <a:rPr lang="it-IT" baseline="30000" dirty="0"/>
              <a:t>10</a:t>
            </a:r>
          </a:p>
          <a:p>
            <a:endParaRPr lang="it-IT" baseline="30000" dirty="0"/>
          </a:p>
          <a:p>
            <a:r>
              <a:rPr lang="it-IT" baseline="30000" dirty="0"/>
              <a:t>(</a:t>
            </a:r>
            <a:r>
              <a:rPr lang="it-IT" baseline="30000" dirty="0" err="1"/>
              <a:t>Cyburt</a:t>
            </a:r>
            <a:r>
              <a:rPr lang="it-IT" baseline="30000" dirty="0"/>
              <a:t> et al., PLB, 2005)</a:t>
            </a:r>
            <a:endParaRPr lang="it-IT" dirty="0"/>
          </a:p>
        </p:txBody>
      </p:sp>
      <p:pic>
        <p:nvPicPr>
          <p:cNvPr id="2" name="Immagin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5576" y="4509120"/>
            <a:ext cx="4106416" cy="2348384"/>
          </a:xfrm>
          <a:prstGeom prst="rect">
            <a:avLst/>
          </a:prstGeom>
        </p:spPr>
      </p:pic>
      <p:sp>
        <p:nvSpPr>
          <p:cNvPr id="8" name="CasellaDiTesto 7"/>
          <p:cNvSpPr txBox="1"/>
          <p:nvPr/>
        </p:nvSpPr>
        <p:spPr>
          <a:xfrm>
            <a:off x="8112572" y="2636912"/>
            <a:ext cx="635892" cy="261610"/>
          </a:xfrm>
          <a:prstGeom prst="rect">
            <a:avLst/>
          </a:prstGeom>
          <a:noFill/>
        </p:spPr>
        <p:txBody>
          <a:bodyPr wrap="none" rtlCol="0">
            <a:spAutoFit/>
          </a:bodyPr>
          <a:lstStyle/>
          <a:p>
            <a:r>
              <a:rPr lang="it-IT" sz="1100" dirty="0"/>
              <a:t>[Fe/H]</a:t>
            </a:r>
          </a:p>
        </p:txBody>
      </p:sp>
      <p:sp>
        <p:nvSpPr>
          <p:cNvPr id="9" name="CasellaDiTesto 8"/>
          <p:cNvSpPr txBox="1"/>
          <p:nvPr/>
        </p:nvSpPr>
        <p:spPr>
          <a:xfrm>
            <a:off x="5004048" y="2636912"/>
            <a:ext cx="364202" cy="261610"/>
          </a:xfrm>
          <a:prstGeom prst="rect">
            <a:avLst/>
          </a:prstGeom>
          <a:noFill/>
        </p:spPr>
        <p:txBody>
          <a:bodyPr wrap="none" rtlCol="0">
            <a:spAutoFit/>
          </a:bodyPr>
          <a:lstStyle/>
          <a:p>
            <a:r>
              <a:rPr lang="it-IT" sz="1100" dirty="0"/>
              <a:t>-4</a:t>
            </a:r>
          </a:p>
        </p:txBody>
      </p:sp>
      <p:sp>
        <p:nvSpPr>
          <p:cNvPr id="10" name="CasellaDiTesto 9"/>
          <p:cNvSpPr txBox="1"/>
          <p:nvPr/>
        </p:nvSpPr>
        <p:spPr>
          <a:xfrm>
            <a:off x="6152014" y="2636912"/>
            <a:ext cx="356864" cy="261610"/>
          </a:xfrm>
          <a:prstGeom prst="rect">
            <a:avLst/>
          </a:prstGeom>
          <a:noFill/>
        </p:spPr>
        <p:txBody>
          <a:bodyPr wrap="none" rtlCol="0">
            <a:spAutoFit/>
          </a:bodyPr>
          <a:lstStyle/>
          <a:p>
            <a:r>
              <a:rPr lang="it-IT" sz="1100" dirty="0"/>
              <a:t>-3</a:t>
            </a:r>
          </a:p>
        </p:txBody>
      </p:sp>
    </p:spTree>
    <p:extLst>
      <p:ext uri="{BB962C8B-B14F-4D97-AF65-F5344CB8AC3E}">
        <p14:creationId xmlns:p14="http://schemas.microsoft.com/office/powerpoint/2010/main" val="1692354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051720" y="332656"/>
            <a:ext cx="4448303" cy="461665"/>
          </a:xfrm>
          <a:prstGeom prst="rect">
            <a:avLst/>
          </a:prstGeom>
          <a:noFill/>
        </p:spPr>
        <p:txBody>
          <a:bodyPr wrap="none" rtlCol="0">
            <a:spAutoFit/>
          </a:bodyPr>
          <a:lstStyle/>
          <a:p>
            <a:r>
              <a:rPr lang="it-IT" dirty="0"/>
              <a:t>For the </a:t>
            </a:r>
            <a:r>
              <a:rPr lang="it-IT" dirty="0" err="1"/>
              <a:t>other</a:t>
            </a:r>
            <a:r>
              <a:rPr lang="it-IT" dirty="0"/>
              <a:t> </a:t>
            </a:r>
            <a:r>
              <a:rPr lang="it-IT" dirty="0" err="1"/>
              <a:t>baryometers</a:t>
            </a:r>
            <a:r>
              <a:rPr lang="it-IT" dirty="0"/>
              <a:t>…</a:t>
            </a:r>
          </a:p>
        </p:txBody>
      </p:sp>
      <p:sp>
        <p:nvSpPr>
          <p:cNvPr id="4" name="CasellaDiTesto 3"/>
          <p:cNvSpPr txBox="1"/>
          <p:nvPr/>
        </p:nvSpPr>
        <p:spPr>
          <a:xfrm>
            <a:off x="323528" y="1268760"/>
            <a:ext cx="4392488" cy="4401204"/>
          </a:xfrm>
          <a:prstGeom prst="rect">
            <a:avLst/>
          </a:prstGeom>
          <a:noFill/>
        </p:spPr>
        <p:txBody>
          <a:bodyPr wrap="square" rtlCol="0">
            <a:spAutoFit/>
          </a:bodyPr>
          <a:lstStyle/>
          <a:p>
            <a:r>
              <a:rPr lang="it-IT" dirty="0">
                <a:solidFill>
                  <a:srgbClr val="FF0000"/>
                </a:solidFill>
              </a:rPr>
              <a:t>D</a:t>
            </a:r>
            <a:r>
              <a:rPr lang="it-IT" dirty="0"/>
              <a:t> from  QSO </a:t>
            </a:r>
            <a:r>
              <a:rPr lang="it-IT" dirty="0" err="1"/>
              <a:t>absorbers</a:t>
            </a:r>
            <a:r>
              <a:rPr lang="it-IT" dirty="0"/>
              <a:t>,‘</a:t>
            </a:r>
            <a:r>
              <a:rPr lang="it-IT" dirty="0" err="1"/>
              <a:t>damped</a:t>
            </a:r>
            <a:r>
              <a:rPr lang="it-IT" dirty="0"/>
              <a:t> </a:t>
            </a:r>
            <a:r>
              <a:rPr lang="it-IT" dirty="0" err="1"/>
              <a:t>Lyman</a:t>
            </a:r>
            <a:r>
              <a:rPr lang="it-IT" dirty="0"/>
              <a:t> </a:t>
            </a:r>
            <a:r>
              <a:rPr lang="it-IT" dirty="0" err="1"/>
              <a:t>alpha</a:t>
            </a:r>
            <a:r>
              <a:rPr lang="it-IT" dirty="0"/>
              <a:t> </a:t>
            </a:r>
            <a:r>
              <a:rPr lang="it-IT" dirty="0" err="1"/>
              <a:t>systems</a:t>
            </a:r>
            <a:r>
              <a:rPr lang="it-IT" dirty="0"/>
              <a:t>’</a:t>
            </a:r>
          </a:p>
          <a:p>
            <a:r>
              <a:rPr lang="it-IT" sz="2000" dirty="0"/>
              <a:t>WMAP </a:t>
            </a:r>
            <a:r>
              <a:rPr lang="it-IT" sz="2000" dirty="0" err="1"/>
              <a:t>value</a:t>
            </a:r>
            <a:r>
              <a:rPr lang="it-IT" sz="2000" dirty="0"/>
              <a:t> ≈ 2.55 x10</a:t>
            </a:r>
            <a:r>
              <a:rPr lang="it-IT" sz="2000" baseline="30000" dirty="0"/>
              <a:t>-5</a:t>
            </a:r>
          </a:p>
          <a:p>
            <a:r>
              <a:rPr lang="it-IT" sz="2000" dirty="0" err="1"/>
              <a:t>Obs</a:t>
            </a:r>
            <a:r>
              <a:rPr lang="it-IT" sz="2000" dirty="0"/>
              <a:t>. 2.82 (Pettini et al 2012)</a:t>
            </a:r>
            <a:endParaRPr lang="it-IT" sz="2000" baseline="30000" dirty="0"/>
          </a:p>
          <a:p>
            <a:endParaRPr lang="it-IT" dirty="0"/>
          </a:p>
          <a:p>
            <a:endParaRPr lang="it-IT" dirty="0"/>
          </a:p>
          <a:p>
            <a:r>
              <a:rPr lang="it-IT" baseline="30000" dirty="0">
                <a:solidFill>
                  <a:srgbClr val="FF0000"/>
                </a:solidFill>
              </a:rPr>
              <a:t>4</a:t>
            </a:r>
            <a:r>
              <a:rPr lang="it-IT" dirty="0">
                <a:solidFill>
                  <a:srgbClr val="FF0000"/>
                </a:solidFill>
              </a:rPr>
              <a:t>He in </a:t>
            </a:r>
            <a:r>
              <a:rPr lang="it-IT" dirty="0"/>
              <a:t>metal </a:t>
            </a:r>
            <a:r>
              <a:rPr lang="it-IT" dirty="0" err="1"/>
              <a:t>poor</a:t>
            </a:r>
            <a:r>
              <a:rPr lang="it-IT" dirty="0"/>
              <a:t> HII </a:t>
            </a:r>
            <a:r>
              <a:rPr lang="it-IT" dirty="0" err="1"/>
              <a:t>regions</a:t>
            </a:r>
            <a:endParaRPr lang="it-IT" dirty="0"/>
          </a:p>
          <a:p>
            <a:endParaRPr lang="it-IT" dirty="0"/>
          </a:p>
          <a:p>
            <a:r>
              <a:rPr lang="it-IT" sz="2000" dirty="0"/>
              <a:t>WMAP </a:t>
            </a:r>
            <a:r>
              <a:rPr lang="it-IT" sz="2000" dirty="0" err="1"/>
              <a:t>value</a:t>
            </a:r>
            <a:r>
              <a:rPr lang="it-IT" sz="2000" dirty="0"/>
              <a:t> ≈ 0.2485</a:t>
            </a:r>
          </a:p>
          <a:p>
            <a:r>
              <a:rPr lang="it-IT" sz="2000" dirty="0" err="1"/>
              <a:t>Obs</a:t>
            </a:r>
            <a:r>
              <a:rPr lang="it-IT" sz="2000" dirty="0"/>
              <a:t>. 0.2565 (</a:t>
            </a:r>
            <a:r>
              <a:rPr lang="it-IT" sz="2000" dirty="0" err="1"/>
              <a:t>Izotov</a:t>
            </a:r>
            <a:r>
              <a:rPr lang="it-IT" sz="2000" dirty="0"/>
              <a:t> et al.)</a:t>
            </a:r>
          </a:p>
        </p:txBody>
      </p:sp>
      <p:pic>
        <p:nvPicPr>
          <p:cNvPr id="5" name="Immagine 4"/>
          <p:cNvPicPr>
            <a:picLocks noChangeAspect="1"/>
          </p:cNvPicPr>
          <p:nvPr/>
        </p:nvPicPr>
        <p:blipFill>
          <a:blip r:embed="rId2"/>
          <a:stretch>
            <a:fillRect/>
          </a:stretch>
        </p:blipFill>
        <p:spPr>
          <a:xfrm>
            <a:off x="4644008" y="764704"/>
            <a:ext cx="4499992" cy="2592288"/>
          </a:xfrm>
          <a:prstGeom prst="rect">
            <a:avLst/>
          </a:prstGeom>
        </p:spPr>
      </p:pic>
      <p:sp>
        <p:nvSpPr>
          <p:cNvPr id="6" name="CasellaDiTesto 5"/>
          <p:cNvSpPr txBox="1"/>
          <p:nvPr/>
        </p:nvSpPr>
        <p:spPr>
          <a:xfrm>
            <a:off x="5912245" y="980728"/>
            <a:ext cx="1828107" cy="307777"/>
          </a:xfrm>
          <a:prstGeom prst="rect">
            <a:avLst/>
          </a:prstGeom>
          <a:noFill/>
        </p:spPr>
        <p:txBody>
          <a:bodyPr wrap="none" rtlCol="0">
            <a:spAutoFit/>
          </a:bodyPr>
          <a:lstStyle/>
          <a:p>
            <a:r>
              <a:rPr lang="it-IT" sz="1400" dirty="0"/>
              <a:t>Pettini et al. 2012 </a:t>
            </a:r>
          </a:p>
        </p:txBody>
      </p:sp>
      <p:pic>
        <p:nvPicPr>
          <p:cNvPr id="9" name="Immagin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2066" y="3573016"/>
            <a:ext cx="4291934" cy="2261829"/>
          </a:xfrm>
          <a:prstGeom prst="rect">
            <a:avLst/>
          </a:prstGeom>
        </p:spPr>
      </p:pic>
      <p:sp>
        <p:nvSpPr>
          <p:cNvPr id="10" name="CasellaDiTesto 9"/>
          <p:cNvSpPr txBox="1"/>
          <p:nvPr/>
        </p:nvSpPr>
        <p:spPr>
          <a:xfrm>
            <a:off x="6064645" y="3769295"/>
            <a:ext cx="1826141" cy="307777"/>
          </a:xfrm>
          <a:prstGeom prst="rect">
            <a:avLst/>
          </a:prstGeom>
          <a:noFill/>
        </p:spPr>
        <p:txBody>
          <a:bodyPr wrap="none" rtlCol="0">
            <a:spAutoFit/>
          </a:bodyPr>
          <a:lstStyle/>
          <a:p>
            <a:r>
              <a:rPr lang="it-IT" sz="1400" dirty="0" err="1"/>
              <a:t>Izotov</a:t>
            </a:r>
            <a:r>
              <a:rPr lang="it-IT" sz="1400" dirty="0"/>
              <a:t> et al. 2007 </a:t>
            </a:r>
          </a:p>
        </p:txBody>
      </p:sp>
      <p:sp>
        <p:nvSpPr>
          <p:cNvPr id="11" name="CasellaDiTesto 10"/>
          <p:cNvSpPr txBox="1"/>
          <p:nvPr/>
        </p:nvSpPr>
        <p:spPr>
          <a:xfrm>
            <a:off x="6064645" y="1133128"/>
            <a:ext cx="1828107" cy="307777"/>
          </a:xfrm>
          <a:prstGeom prst="rect">
            <a:avLst/>
          </a:prstGeom>
          <a:noFill/>
        </p:spPr>
        <p:txBody>
          <a:bodyPr wrap="none" rtlCol="0">
            <a:spAutoFit/>
          </a:bodyPr>
          <a:lstStyle/>
          <a:p>
            <a:r>
              <a:rPr lang="it-IT" sz="1400" dirty="0"/>
              <a:t>Pettini et al. 2012 </a:t>
            </a:r>
          </a:p>
        </p:txBody>
      </p:sp>
    </p:spTree>
    <p:extLst>
      <p:ext uri="{BB962C8B-B14F-4D97-AF65-F5344CB8AC3E}">
        <p14:creationId xmlns:p14="http://schemas.microsoft.com/office/powerpoint/2010/main" val="3450911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395536" y="116632"/>
            <a:ext cx="3888432" cy="5851525"/>
          </a:xfrm>
        </p:spPr>
        <p:txBody>
          <a:bodyPr/>
          <a:lstStyle/>
          <a:p>
            <a:r>
              <a:rPr lang="it-IT" sz="2400" dirty="0" err="1"/>
              <a:t>Before</a:t>
            </a:r>
            <a:r>
              <a:rPr lang="it-IT" sz="2400" dirty="0"/>
              <a:t> WMAP</a:t>
            </a:r>
          </a:p>
          <a:p>
            <a:pPr marL="0" indent="0">
              <a:buNone/>
            </a:pPr>
            <a:endParaRPr lang="it-IT" sz="2400" dirty="0"/>
          </a:p>
          <a:p>
            <a:pPr marL="0" indent="0">
              <a:buNone/>
            </a:pPr>
            <a:r>
              <a:rPr lang="it-IT" sz="2400" dirty="0"/>
              <a:t>From </a:t>
            </a:r>
            <a:r>
              <a:rPr lang="it-IT" sz="2400" dirty="0" err="1"/>
              <a:t>primordial</a:t>
            </a:r>
            <a:r>
              <a:rPr lang="it-IT" sz="2400" dirty="0"/>
              <a:t> </a:t>
            </a:r>
            <a:r>
              <a:rPr lang="it-IT" sz="2400" dirty="0" err="1"/>
              <a:t>abundances</a:t>
            </a:r>
            <a:r>
              <a:rPr lang="it-IT" sz="2400" dirty="0"/>
              <a:t> </a:t>
            </a:r>
            <a:r>
              <a:rPr lang="it-IT" sz="2400" dirty="0" err="1"/>
              <a:t>hints</a:t>
            </a:r>
            <a:r>
              <a:rPr lang="it-IT" sz="2400" dirty="0"/>
              <a:t> on the </a:t>
            </a:r>
            <a:r>
              <a:rPr lang="it-IT" sz="2400" dirty="0" err="1"/>
              <a:t>baryon</a:t>
            </a:r>
            <a:r>
              <a:rPr lang="it-IT" sz="2400" dirty="0"/>
              <a:t>-to-</a:t>
            </a:r>
            <a:r>
              <a:rPr lang="it-IT" sz="2400" dirty="0" err="1"/>
              <a:t>photon</a:t>
            </a:r>
            <a:r>
              <a:rPr lang="it-IT" sz="2400" dirty="0"/>
              <a:t> ratio and the </a:t>
            </a:r>
            <a:r>
              <a:rPr lang="it-IT" sz="2400" dirty="0" err="1"/>
              <a:t>baryon</a:t>
            </a:r>
            <a:r>
              <a:rPr lang="it-IT" sz="2400" dirty="0"/>
              <a:t> </a:t>
            </a:r>
            <a:r>
              <a:rPr lang="it-IT" sz="2400" dirty="0" err="1"/>
              <a:t>density</a:t>
            </a:r>
            <a:r>
              <a:rPr lang="it-IT" sz="2400" dirty="0"/>
              <a:t>.</a:t>
            </a:r>
          </a:p>
          <a:p>
            <a:pPr marL="0" indent="0">
              <a:buNone/>
            </a:pPr>
            <a:r>
              <a:rPr lang="it-IT" sz="2400" dirty="0" err="1"/>
              <a:t>Hints</a:t>
            </a:r>
            <a:r>
              <a:rPr lang="it-IT" sz="2400" dirty="0"/>
              <a:t> on </a:t>
            </a:r>
            <a:r>
              <a:rPr lang="it-IT" sz="2400" dirty="0" err="1"/>
              <a:t>eta</a:t>
            </a:r>
            <a:r>
              <a:rPr lang="it-IT" sz="2400" dirty="0"/>
              <a:t> from </a:t>
            </a:r>
            <a:r>
              <a:rPr lang="it-IT" sz="2400" dirty="0" err="1"/>
              <a:t>coupled</a:t>
            </a:r>
            <a:r>
              <a:rPr lang="it-IT" sz="2400" dirty="0"/>
              <a:t> </a:t>
            </a:r>
            <a:r>
              <a:rPr lang="it-IT" sz="2400" dirty="0" err="1"/>
              <a:t>measurements</a:t>
            </a:r>
            <a:r>
              <a:rPr lang="it-IT" sz="2400" dirty="0"/>
              <a:t> of </a:t>
            </a:r>
            <a:r>
              <a:rPr lang="it-IT" sz="2400" dirty="0" err="1"/>
              <a:t>D,Li</a:t>
            </a:r>
            <a:r>
              <a:rPr lang="it-IT" sz="2400" dirty="0"/>
              <a:t> and He </a:t>
            </a:r>
            <a:r>
              <a:rPr lang="it-IT" sz="2400" dirty="0" err="1"/>
              <a:t>primordial</a:t>
            </a:r>
            <a:r>
              <a:rPr lang="it-IT" sz="2400" dirty="0"/>
              <a:t> </a:t>
            </a:r>
            <a:r>
              <a:rPr lang="it-IT" sz="2400" dirty="0" err="1"/>
              <a:t>abundances</a:t>
            </a:r>
            <a:r>
              <a:rPr lang="it-IT" sz="2400" dirty="0"/>
              <a:t> (</a:t>
            </a:r>
            <a:r>
              <a:rPr lang="it-IT" sz="2400" dirty="0" err="1"/>
              <a:t>yellow</a:t>
            </a:r>
            <a:r>
              <a:rPr lang="it-IT" sz="2400" dirty="0"/>
              <a:t> boxes 2</a:t>
            </a:r>
            <a:r>
              <a:rPr lang="it-IT" sz="2400" dirty="0">
                <a:latin typeface="Symbol" charset="2"/>
                <a:cs typeface="Symbol" charset="2"/>
              </a:rPr>
              <a:t>s</a:t>
            </a:r>
            <a:r>
              <a:rPr lang="it-IT" sz="2400" dirty="0"/>
              <a:t>)</a:t>
            </a:r>
          </a:p>
          <a:p>
            <a:pPr marL="0" indent="0">
              <a:buNone/>
            </a:pPr>
            <a:r>
              <a:rPr lang="it-IT" sz="2400" dirty="0"/>
              <a:t>A wide </a:t>
            </a:r>
            <a:r>
              <a:rPr lang="it-IT" sz="2400" dirty="0" err="1"/>
              <a:t>range</a:t>
            </a:r>
            <a:r>
              <a:rPr lang="it-IT" sz="2400" dirty="0"/>
              <a:t> </a:t>
            </a:r>
            <a:r>
              <a:rPr lang="it-IT" sz="2400" dirty="0" err="1"/>
              <a:t>is</a:t>
            </a:r>
            <a:r>
              <a:rPr lang="it-IT" sz="2400" dirty="0"/>
              <a:t> </a:t>
            </a:r>
            <a:r>
              <a:rPr lang="it-IT" sz="2400" dirty="0" err="1"/>
              <a:t>found</a:t>
            </a:r>
            <a:r>
              <a:rPr lang="it-IT" sz="2400" dirty="0"/>
              <a:t> </a:t>
            </a:r>
          </a:p>
          <a:p>
            <a:pPr marL="0" indent="0">
              <a:buNone/>
            </a:pPr>
            <a:r>
              <a:rPr lang="it-IT" sz="2400" dirty="0"/>
              <a:t>3&lt;</a:t>
            </a:r>
            <a:r>
              <a:rPr lang="it-IT" sz="2400" dirty="0">
                <a:latin typeface="Symbol" charset="2"/>
                <a:cs typeface="Symbol" charset="2"/>
              </a:rPr>
              <a:t>h</a:t>
            </a:r>
            <a:r>
              <a:rPr lang="it-IT" sz="2400" baseline="-25000" dirty="0">
                <a:latin typeface="Symbol" charset="2"/>
                <a:cs typeface="Symbol" charset="2"/>
              </a:rPr>
              <a:t>10</a:t>
            </a:r>
            <a:r>
              <a:rPr lang="it-IT" sz="2400" dirty="0"/>
              <a:t>&lt;7</a:t>
            </a:r>
          </a:p>
        </p:txBody>
      </p:sp>
      <p:pic>
        <p:nvPicPr>
          <p:cNvPr id="3" name="Picture 14"/>
          <p:cNvPicPr>
            <a:picLocks noChangeAspect="1" noChangeArrowheads="1"/>
          </p:cNvPicPr>
          <p:nvPr/>
        </p:nvPicPr>
        <p:blipFill>
          <a:blip r:embed="rId2" cstate="email">
            <a:extLst>
              <a:ext uri="{28A0092B-C50C-407E-A947-70E740481C1C}">
                <a14:useLocalDpi xmlns:a14="http://schemas.microsoft.com/office/drawing/2010/main"/>
              </a:ext>
            </a:extLst>
          </a:blip>
          <a:srcRect l="5109" r="10216"/>
          <a:stretch>
            <a:fillRect/>
          </a:stretch>
        </p:blipFill>
        <p:spPr bwMode="auto">
          <a:xfrm>
            <a:off x="4139952" y="260648"/>
            <a:ext cx="4830537" cy="56980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Rettangolo 3"/>
          <p:cNvSpPr/>
          <p:nvPr/>
        </p:nvSpPr>
        <p:spPr bwMode="auto">
          <a:xfrm>
            <a:off x="6876256" y="764704"/>
            <a:ext cx="1224136" cy="4752528"/>
          </a:xfrm>
          <a:prstGeom prst="rect">
            <a:avLst/>
          </a:prstGeom>
          <a:solidFill>
            <a:schemeClr val="accent2">
              <a:lumMod val="60000"/>
              <a:lumOff val="40000"/>
              <a:alpha val="77000"/>
            </a:schemeClr>
          </a:solidFill>
          <a:ln w="603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Tree>
    <p:extLst>
      <p:ext uri="{BB962C8B-B14F-4D97-AF65-F5344CB8AC3E}">
        <p14:creationId xmlns:p14="http://schemas.microsoft.com/office/powerpoint/2010/main" val="323346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251520" y="116632"/>
            <a:ext cx="3888432" cy="5851525"/>
          </a:xfrm>
        </p:spPr>
        <p:txBody>
          <a:bodyPr/>
          <a:lstStyle/>
          <a:p>
            <a:r>
              <a:rPr lang="it-IT" sz="2400" dirty="0" err="1"/>
              <a:t>After</a:t>
            </a:r>
            <a:r>
              <a:rPr lang="it-IT" sz="2400" dirty="0"/>
              <a:t> WMAP</a:t>
            </a:r>
          </a:p>
          <a:p>
            <a:pPr marL="0" indent="0">
              <a:buNone/>
            </a:pPr>
            <a:endParaRPr lang="it-IT" sz="2400" dirty="0"/>
          </a:p>
          <a:p>
            <a:pPr marL="0" indent="0">
              <a:buNone/>
            </a:pPr>
            <a:r>
              <a:rPr lang="it-IT" sz="2400" dirty="0"/>
              <a:t>From the CMB </a:t>
            </a:r>
            <a:r>
              <a:rPr lang="it-IT" sz="2400" dirty="0" err="1"/>
              <a:t>peaks</a:t>
            </a:r>
            <a:r>
              <a:rPr lang="it-IT" sz="2400" dirty="0"/>
              <a:t> information on the </a:t>
            </a:r>
            <a:r>
              <a:rPr lang="it-IT" sz="2400" dirty="0" err="1"/>
              <a:t>baryon</a:t>
            </a:r>
            <a:r>
              <a:rPr lang="it-IT" sz="2400" dirty="0"/>
              <a:t> </a:t>
            </a:r>
            <a:r>
              <a:rPr lang="it-IT" sz="2400" dirty="0" err="1"/>
              <a:t>density</a:t>
            </a:r>
            <a:r>
              <a:rPr lang="it-IT" sz="2400" dirty="0"/>
              <a:t>. </a:t>
            </a:r>
            <a:r>
              <a:rPr lang="it-IT" sz="2400" dirty="0" err="1"/>
              <a:t>This</a:t>
            </a:r>
            <a:r>
              <a:rPr lang="it-IT" sz="2400" dirty="0"/>
              <a:t> </a:t>
            </a:r>
            <a:r>
              <a:rPr lang="it-IT" sz="2400" dirty="0" err="1"/>
              <a:t>result</a:t>
            </a:r>
            <a:r>
              <a:rPr lang="it-IT" sz="2400" dirty="0"/>
              <a:t> </a:t>
            </a:r>
            <a:r>
              <a:rPr lang="it-IT" sz="2400" dirty="0" err="1"/>
              <a:t>is</a:t>
            </a:r>
            <a:r>
              <a:rPr lang="it-IT" sz="2400" dirty="0"/>
              <a:t> </a:t>
            </a:r>
            <a:r>
              <a:rPr lang="it-IT" sz="2400" dirty="0" err="1"/>
              <a:t>then</a:t>
            </a:r>
            <a:r>
              <a:rPr lang="it-IT" sz="2400" dirty="0"/>
              <a:t> </a:t>
            </a:r>
            <a:r>
              <a:rPr lang="it-IT" sz="2400" dirty="0" err="1"/>
              <a:t>compared</a:t>
            </a:r>
            <a:r>
              <a:rPr lang="it-IT" sz="2400" dirty="0"/>
              <a:t> to </a:t>
            </a:r>
            <a:r>
              <a:rPr lang="it-IT" sz="2400" dirty="0" err="1"/>
              <a:t>primordial</a:t>
            </a:r>
            <a:r>
              <a:rPr lang="it-IT" sz="2400" dirty="0"/>
              <a:t> </a:t>
            </a:r>
            <a:r>
              <a:rPr lang="it-IT" sz="2400" dirty="0" err="1"/>
              <a:t>abundances</a:t>
            </a:r>
            <a:r>
              <a:rPr lang="it-IT" sz="2400" dirty="0"/>
              <a:t> and </a:t>
            </a:r>
            <a:r>
              <a:rPr lang="it-IT" sz="2400" dirty="0" err="1"/>
              <a:t>agreement</a:t>
            </a:r>
            <a:r>
              <a:rPr lang="it-IT" sz="2400" dirty="0"/>
              <a:t> </a:t>
            </a:r>
            <a:r>
              <a:rPr lang="it-IT" sz="2400" dirty="0" err="1"/>
              <a:t>is</a:t>
            </a:r>
            <a:r>
              <a:rPr lang="it-IT" sz="2400" dirty="0"/>
              <a:t> </a:t>
            </a:r>
            <a:r>
              <a:rPr lang="it-IT" sz="2400" dirty="0" err="1"/>
              <a:t>found</a:t>
            </a:r>
            <a:r>
              <a:rPr lang="it-IT" sz="2400" dirty="0"/>
              <a:t> (</a:t>
            </a:r>
            <a:r>
              <a:rPr lang="it-IT" sz="2400" dirty="0" err="1"/>
              <a:t>except</a:t>
            </a:r>
            <a:r>
              <a:rPr lang="it-IT" sz="2400" dirty="0"/>
              <a:t> for Li).</a:t>
            </a:r>
          </a:p>
          <a:p>
            <a:pPr marL="0" indent="0">
              <a:buNone/>
            </a:pPr>
            <a:r>
              <a:rPr lang="it-IT" sz="2400" dirty="0"/>
              <a:t>A </a:t>
            </a:r>
            <a:r>
              <a:rPr lang="it-IT" sz="2400" dirty="0" err="1"/>
              <a:t>narrow</a:t>
            </a:r>
            <a:r>
              <a:rPr lang="it-IT" sz="2400" dirty="0"/>
              <a:t> </a:t>
            </a:r>
            <a:r>
              <a:rPr lang="it-IT" sz="2400" dirty="0" err="1"/>
              <a:t>range</a:t>
            </a:r>
            <a:r>
              <a:rPr lang="it-IT" sz="2400" dirty="0"/>
              <a:t> </a:t>
            </a:r>
            <a:r>
              <a:rPr lang="it-IT" sz="2400" dirty="0" err="1"/>
              <a:t>is</a:t>
            </a:r>
            <a:r>
              <a:rPr lang="it-IT" sz="2400" dirty="0"/>
              <a:t> </a:t>
            </a:r>
            <a:r>
              <a:rPr lang="it-IT" sz="2400" dirty="0" err="1"/>
              <a:t>found</a:t>
            </a:r>
            <a:r>
              <a:rPr lang="it-IT" sz="2400" dirty="0"/>
              <a:t> </a:t>
            </a:r>
          </a:p>
          <a:p>
            <a:pPr marL="0" indent="0">
              <a:buNone/>
            </a:pPr>
            <a:r>
              <a:rPr lang="it-IT" sz="2400" dirty="0"/>
              <a:t>5.9&lt;</a:t>
            </a:r>
            <a:r>
              <a:rPr lang="it-IT" sz="2400" dirty="0">
                <a:latin typeface="Symbol" charset="2"/>
                <a:cs typeface="Symbol" charset="2"/>
              </a:rPr>
              <a:t>h</a:t>
            </a:r>
            <a:r>
              <a:rPr lang="it-IT" sz="2400" baseline="-25000" dirty="0">
                <a:latin typeface="Symbol" charset="2"/>
                <a:cs typeface="Symbol" charset="2"/>
              </a:rPr>
              <a:t>10</a:t>
            </a:r>
            <a:r>
              <a:rPr lang="it-IT" sz="2400" dirty="0"/>
              <a:t>&lt;6.9</a:t>
            </a:r>
          </a:p>
        </p:txBody>
      </p:sp>
      <p:pic>
        <p:nvPicPr>
          <p:cNvPr id="3" name="Picture 14"/>
          <p:cNvPicPr>
            <a:picLocks noChangeAspect="1" noChangeArrowheads="1"/>
          </p:cNvPicPr>
          <p:nvPr/>
        </p:nvPicPr>
        <p:blipFill>
          <a:blip r:embed="rId2" cstate="email">
            <a:extLst>
              <a:ext uri="{28A0092B-C50C-407E-A947-70E740481C1C}">
                <a14:useLocalDpi xmlns:a14="http://schemas.microsoft.com/office/drawing/2010/main"/>
              </a:ext>
            </a:extLst>
          </a:blip>
          <a:srcRect l="5109" r="10216"/>
          <a:stretch>
            <a:fillRect/>
          </a:stretch>
        </p:blipFill>
        <p:spPr bwMode="auto">
          <a:xfrm>
            <a:off x="4139952" y="260648"/>
            <a:ext cx="4830537" cy="56980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97496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066800" y="-315913"/>
            <a:ext cx="7543800" cy="1431926"/>
          </a:xfrm>
        </p:spPr>
        <p:txBody>
          <a:bodyPr/>
          <a:lstStyle/>
          <a:p>
            <a:pPr algn="ctr"/>
            <a:r>
              <a:rPr lang="en-US" sz="2800" dirty="0">
                <a:solidFill>
                  <a:srgbClr val="FF0000"/>
                </a:solidFill>
                <a:latin typeface="Comic Sans MS" charset="0"/>
              </a:rPr>
              <a:t>The Role of nuclear cross sections	</a:t>
            </a:r>
          </a:p>
        </p:txBody>
      </p:sp>
      <p:sp>
        <p:nvSpPr>
          <p:cNvPr id="75780" name="Text Box 4"/>
          <p:cNvSpPr txBox="1">
            <a:spLocks noChangeArrowheads="1"/>
          </p:cNvSpPr>
          <p:nvPr/>
        </p:nvSpPr>
        <p:spPr bwMode="auto">
          <a:xfrm>
            <a:off x="1187450" y="836613"/>
            <a:ext cx="741680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spcBef>
                <a:spcPct val="0"/>
              </a:spcBef>
              <a:defRPr>
                <a:solidFill>
                  <a:schemeClr val="tx1"/>
                </a:solidFill>
                <a:latin typeface="Arial" charset="0"/>
                <a:ea typeface="ＭＳ Ｐゴシック" charset="0"/>
              </a:defRPr>
            </a:lvl1pPr>
            <a:lvl2pPr>
              <a:spcBef>
                <a:spcPct val="0"/>
              </a:spcBef>
              <a:defRPr>
                <a:solidFill>
                  <a:schemeClr val="tx1"/>
                </a:solidFill>
                <a:latin typeface="Arial" charset="0"/>
                <a:ea typeface="ＭＳ Ｐゴシック" charset="0"/>
              </a:defRPr>
            </a:lvl2pPr>
            <a:lvl3pPr>
              <a:spcBef>
                <a:spcPct val="0"/>
              </a:spcBef>
              <a:defRPr>
                <a:solidFill>
                  <a:schemeClr val="tx1"/>
                </a:solidFill>
                <a:latin typeface="Arial" charset="0"/>
                <a:ea typeface="ＭＳ Ｐゴシック" charset="0"/>
              </a:defRPr>
            </a:lvl3pPr>
            <a:lvl4pPr>
              <a:spcBef>
                <a:spcPct val="0"/>
              </a:spcBef>
              <a:defRPr>
                <a:solidFill>
                  <a:schemeClr val="tx1"/>
                </a:solidFill>
                <a:latin typeface="Arial" charset="0"/>
                <a:ea typeface="ＭＳ Ｐゴシック" charset="0"/>
              </a:defRPr>
            </a:lvl4pPr>
            <a:lvl5pPr>
              <a:spcBef>
                <a:spcPct val="0"/>
              </a:spcBef>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spcBef>
                <a:spcPct val="50000"/>
              </a:spcBef>
              <a:buFont typeface="Wingdings" charset="0"/>
              <a:buNone/>
            </a:pPr>
            <a:endParaRPr lang="it-IT">
              <a:effectLst>
                <a:outerShdw blurRad="38100" dist="38100" dir="2700000" algn="tl">
                  <a:srgbClr val="000000"/>
                </a:outerShdw>
              </a:effectLst>
              <a:latin typeface="Comic Sans MS" charset="0"/>
            </a:endParaRPr>
          </a:p>
        </p:txBody>
      </p:sp>
      <p:sp>
        <p:nvSpPr>
          <p:cNvPr id="75781" name="AutoShape 5"/>
          <p:cNvSpPr>
            <a:spLocks noChangeArrowheads="1"/>
          </p:cNvSpPr>
          <p:nvPr/>
        </p:nvSpPr>
        <p:spPr bwMode="auto">
          <a:xfrm>
            <a:off x="4284663" y="2636838"/>
            <a:ext cx="935037" cy="12239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75782" name="AutoShape 6"/>
          <p:cNvSpPr>
            <a:spLocks noChangeArrowheads="1"/>
          </p:cNvSpPr>
          <p:nvPr/>
        </p:nvSpPr>
        <p:spPr bwMode="auto">
          <a:xfrm rot="5400000">
            <a:off x="4004729" y="2500919"/>
            <a:ext cx="343224" cy="5048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ffectLst/>
          <a:extLst/>
        </p:spPr>
        <p:txBody>
          <a:bodyPr wrap="none" anchor="ctr"/>
          <a:lstStyle/>
          <a:p>
            <a:endParaRPr lang="it-IT"/>
          </a:p>
        </p:txBody>
      </p:sp>
      <p:sp>
        <p:nvSpPr>
          <p:cNvPr id="6" name="CasellaDiTesto 1"/>
          <p:cNvSpPr txBox="1">
            <a:spLocks noChangeArrowheads="1"/>
          </p:cNvSpPr>
          <p:nvPr/>
        </p:nvSpPr>
        <p:spPr bwMode="auto">
          <a:xfrm>
            <a:off x="467544" y="692696"/>
            <a:ext cx="849694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000000"/>
                </a:solidFill>
                <a:latin typeface="Baskerville Old Face" charset="0"/>
                <a:ea typeface="ＭＳ Ｐゴシック" charset="0"/>
                <a:cs typeface="ＭＳ Ｐゴシック" charset="0"/>
              </a:defRPr>
            </a:lvl1pPr>
            <a:lvl2pPr marL="742950" indent="-285750" eaLnBrk="0" hangingPunct="0">
              <a:defRPr sz="2400" b="1">
                <a:solidFill>
                  <a:srgbClr val="000000"/>
                </a:solidFill>
                <a:latin typeface="Baskerville Old Face" charset="0"/>
                <a:ea typeface="ＭＳ Ｐゴシック" charset="0"/>
              </a:defRPr>
            </a:lvl2pPr>
            <a:lvl3pPr marL="1143000" indent="-228600" eaLnBrk="0" hangingPunct="0">
              <a:defRPr sz="2400" b="1">
                <a:solidFill>
                  <a:srgbClr val="000000"/>
                </a:solidFill>
                <a:latin typeface="Baskerville Old Face" charset="0"/>
                <a:ea typeface="ＭＳ Ｐゴシック" charset="0"/>
              </a:defRPr>
            </a:lvl3pPr>
            <a:lvl4pPr marL="1600200" indent="-228600" eaLnBrk="0" hangingPunct="0">
              <a:defRPr sz="2400" b="1">
                <a:solidFill>
                  <a:srgbClr val="000000"/>
                </a:solidFill>
                <a:latin typeface="Baskerville Old Face" charset="0"/>
                <a:ea typeface="ＭＳ Ｐゴシック" charset="0"/>
              </a:defRPr>
            </a:lvl4pPr>
            <a:lvl5pPr marL="2057400" indent="-228600" eaLnBrk="0" hangingPunct="0">
              <a:defRPr sz="2400" b="1">
                <a:solidFill>
                  <a:srgbClr val="000000"/>
                </a:solidFill>
                <a:latin typeface="Baskerville Old Face" charset="0"/>
                <a:ea typeface="ＭＳ Ｐゴシック" charset="0"/>
              </a:defRPr>
            </a:lvl5pPr>
            <a:lvl6pPr marL="2514600" indent="-228600" eaLnBrk="0" fontAlgn="base" hangingPunct="0">
              <a:spcBef>
                <a:spcPct val="0"/>
              </a:spcBef>
              <a:spcAft>
                <a:spcPct val="0"/>
              </a:spcAft>
              <a:defRPr sz="2400" b="1">
                <a:solidFill>
                  <a:srgbClr val="000000"/>
                </a:solidFill>
                <a:latin typeface="Baskerville Old Face" charset="0"/>
                <a:ea typeface="ＭＳ Ｐゴシック" charset="0"/>
              </a:defRPr>
            </a:lvl6pPr>
            <a:lvl7pPr marL="2971800" indent="-228600" eaLnBrk="0" fontAlgn="base" hangingPunct="0">
              <a:spcBef>
                <a:spcPct val="0"/>
              </a:spcBef>
              <a:spcAft>
                <a:spcPct val="0"/>
              </a:spcAft>
              <a:defRPr sz="2400" b="1">
                <a:solidFill>
                  <a:srgbClr val="000000"/>
                </a:solidFill>
                <a:latin typeface="Baskerville Old Face" charset="0"/>
                <a:ea typeface="ＭＳ Ｐゴシック" charset="0"/>
              </a:defRPr>
            </a:lvl7pPr>
            <a:lvl8pPr marL="3429000" indent="-228600" eaLnBrk="0" fontAlgn="base" hangingPunct="0">
              <a:spcBef>
                <a:spcPct val="0"/>
              </a:spcBef>
              <a:spcAft>
                <a:spcPct val="0"/>
              </a:spcAft>
              <a:defRPr sz="2400" b="1">
                <a:solidFill>
                  <a:srgbClr val="000000"/>
                </a:solidFill>
                <a:latin typeface="Baskerville Old Face" charset="0"/>
                <a:ea typeface="ＭＳ Ｐゴシック" charset="0"/>
              </a:defRPr>
            </a:lvl8pPr>
            <a:lvl9pPr marL="3886200" indent="-228600" eaLnBrk="0" fontAlgn="base" hangingPunct="0">
              <a:spcBef>
                <a:spcPct val="0"/>
              </a:spcBef>
              <a:spcAft>
                <a:spcPct val="0"/>
              </a:spcAft>
              <a:defRPr sz="2400" b="1">
                <a:solidFill>
                  <a:srgbClr val="000000"/>
                </a:solidFill>
                <a:latin typeface="Baskerville Old Face" charset="0"/>
                <a:ea typeface="ＭＳ Ｐゴシック" charset="0"/>
              </a:defRPr>
            </a:lvl9pPr>
          </a:lstStyle>
          <a:p>
            <a:pPr eaLnBrk="1" hangingPunct="1"/>
            <a:r>
              <a:rPr lang="en-US" sz="2000" dirty="0">
                <a:latin typeface="Comic Sans MS"/>
                <a:cs typeface="Comic Sans MS"/>
              </a:rPr>
              <a:t>Reaction rate</a:t>
            </a:r>
            <a:r>
              <a:rPr lang="en-US" sz="2000" b="0" dirty="0">
                <a:latin typeface="Comic Sans MS"/>
                <a:cs typeface="Comic Sans MS"/>
              </a:rPr>
              <a:t> </a:t>
            </a:r>
            <a:r>
              <a:rPr lang="en-US" sz="2000" dirty="0">
                <a:latin typeface="Comic Sans MS"/>
                <a:cs typeface="Comic Sans MS"/>
              </a:rPr>
              <a:t>determination by means of the formula</a:t>
            </a:r>
          </a:p>
          <a:p>
            <a:pPr eaLnBrk="1" hangingPunct="1"/>
            <a:r>
              <a:rPr lang="en-US" sz="2000" dirty="0">
                <a:latin typeface="Comic Sans MS"/>
                <a:cs typeface="Comic Sans MS"/>
              </a:rPr>
              <a:t>(Rolfs &amp; Rodney, 1988)</a:t>
            </a:r>
          </a:p>
        </p:txBody>
      </p:sp>
      <p:graphicFrame>
        <p:nvGraphicFramePr>
          <p:cNvPr id="7" name="Oggetto 2"/>
          <p:cNvGraphicFramePr>
            <a:graphicFrameLocks noChangeAspect="1"/>
          </p:cNvGraphicFramePr>
          <p:nvPr>
            <p:extLst>
              <p:ext uri="{D42A27DB-BD31-4B8C-83A1-F6EECF244321}">
                <p14:modId xmlns:p14="http://schemas.microsoft.com/office/powerpoint/2010/main" val="1854600301"/>
              </p:ext>
            </p:extLst>
          </p:nvPr>
        </p:nvGraphicFramePr>
        <p:xfrm>
          <a:off x="2073795" y="1655713"/>
          <a:ext cx="4235450" cy="765175"/>
        </p:xfrm>
        <a:graphic>
          <a:graphicData uri="http://schemas.openxmlformats.org/presentationml/2006/ole">
            <mc:AlternateContent xmlns:mc="http://schemas.openxmlformats.org/markup-compatibility/2006">
              <mc:Choice xmlns:v="urn:schemas-microsoft-com:vml" Requires="v">
                <p:oleObj spid="_x0000_s1168" name="Equation" r:id="rId3" imgW="2882900" imgH="520700" progId="Equation.3">
                  <p:embed/>
                </p:oleObj>
              </mc:Choice>
              <mc:Fallback>
                <p:oleObj name="Equation" r:id="rId3" imgW="2882900" imgH="520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3795" y="1655713"/>
                        <a:ext cx="4235450"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CasellaDiTesto 1"/>
          <p:cNvSpPr txBox="1"/>
          <p:nvPr/>
        </p:nvSpPr>
        <p:spPr>
          <a:xfrm>
            <a:off x="251520" y="3140968"/>
            <a:ext cx="8784976" cy="1323439"/>
          </a:xfrm>
          <a:prstGeom prst="rect">
            <a:avLst/>
          </a:prstGeom>
          <a:noFill/>
        </p:spPr>
        <p:txBody>
          <a:bodyPr wrap="square" rtlCol="0">
            <a:spAutoFit/>
          </a:bodyPr>
          <a:lstStyle/>
          <a:p>
            <a:r>
              <a:rPr lang="it-IT" sz="2000" dirty="0" err="1"/>
              <a:t>Thus</a:t>
            </a:r>
            <a:r>
              <a:rPr lang="it-IT" sz="2000" dirty="0"/>
              <a:t> the bare </a:t>
            </a:r>
            <a:r>
              <a:rPr lang="it-IT" sz="2000" dirty="0" err="1"/>
              <a:t>astrophysical</a:t>
            </a:r>
            <a:r>
              <a:rPr lang="it-IT" sz="2000" dirty="0"/>
              <a:t> </a:t>
            </a:r>
            <a:r>
              <a:rPr lang="it-IT" sz="2000" dirty="0" err="1"/>
              <a:t>S</a:t>
            </a:r>
            <a:r>
              <a:rPr lang="it-IT" sz="2000" dirty="0"/>
              <a:t>(E) </a:t>
            </a:r>
            <a:r>
              <a:rPr lang="it-IT" sz="2000" dirty="0" err="1"/>
              <a:t>factor</a:t>
            </a:r>
            <a:r>
              <a:rPr lang="it-IT" sz="2000" dirty="0"/>
              <a:t> must be </a:t>
            </a:r>
            <a:r>
              <a:rPr lang="it-IT" sz="2000" dirty="0" err="1"/>
              <a:t>known</a:t>
            </a:r>
            <a:r>
              <a:rPr lang="it-IT" sz="2000" dirty="0"/>
              <a:t> in the </a:t>
            </a:r>
            <a:r>
              <a:rPr lang="it-IT" sz="2000" dirty="0" err="1"/>
              <a:t>whole</a:t>
            </a:r>
            <a:r>
              <a:rPr lang="it-IT" sz="2000" dirty="0"/>
              <a:t> </a:t>
            </a:r>
            <a:r>
              <a:rPr lang="it-IT" sz="2000" dirty="0" err="1"/>
              <a:t>astrophysical</a:t>
            </a:r>
            <a:r>
              <a:rPr lang="it-IT" sz="2000" dirty="0"/>
              <a:t> </a:t>
            </a:r>
            <a:r>
              <a:rPr lang="it-IT" sz="2000" dirty="0" err="1"/>
              <a:t>range</a:t>
            </a:r>
            <a:r>
              <a:rPr lang="it-IT" sz="2000" dirty="0"/>
              <a:t> and </a:t>
            </a:r>
            <a:r>
              <a:rPr lang="it-IT" sz="2000" dirty="0" err="1"/>
              <a:t>then</a:t>
            </a:r>
            <a:r>
              <a:rPr lang="it-IT" sz="2000" dirty="0"/>
              <a:t> </a:t>
            </a:r>
            <a:r>
              <a:rPr lang="it-IT" sz="2000" dirty="0" err="1"/>
              <a:t>integrated</a:t>
            </a:r>
            <a:r>
              <a:rPr lang="it-IT" sz="2000" dirty="0"/>
              <a:t> </a:t>
            </a:r>
            <a:r>
              <a:rPr lang="it-IT" sz="2000" dirty="0" err="1"/>
              <a:t>numerically</a:t>
            </a:r>
            <a:r>
              <a:rPr lang="it-IT" sz="2000" dirty="0"/>
              <a:t>. </a:t>
            </a:r>
            <a:r>
              <a:rPr lang="it-IT" sz="2000" dirty="0" err="1"/>
              <a:t>It</a:t>
            </a:r>
            <a:r>
              <a:rPr lang="it-IT" sz="2000" dirty="0"/>
              <a:t> can be </a:t>
            </a:r>
            <a:r>
              <a:rPr lang="it-IT" sz="2000" dirty="0" err="1"/>
              <a:t>expressed</a:t>
            </a:r>
            <a:r>
              <a:rPr lang="it-IT" sz="2000" dirty="0"/>
              <a:t> </a:t>
            </a:r>
            <a:r>
              <a:rPr lang="it-IT" sz="2000" dirty="0" err="1"/>
              <a:t>as</a:t>
            </a:r>
            <a:r>
              <a:rPr lang="it-IT" sz="2000" dirty="0"/>
              <a:t> a </a:t>
            </a:r>
            <a:r>
              <a:rPr lang="it-IT" sz="2000" dirty="0" err="1"/>
              <a:t>function</a:t>
            </a:r>
            <a:r>
              <a:rPr lang="it-IT" sz="2000" dirty="0"/>
              <a:t> of T</a:t>
            </a:r>
            <a:r>
              <a:rPr lang="it-IT" sz="2000" baseline="-25000" dirty="0"/>
              <a:t>9</a:t>
            </a:r>
            <a:r>
              <a:rPr lang="it-IT" sz="2000" dirty="0"/>
              <a:t> </a:t>
            </a:r>
            <a:r>
              <a:rPr lang="it-IT" sz="2000" dirty="0" err="1"/>
              <a:t>as</a:t>
            </a:r>
            <a:r>
              <a:rPr lang="it-IT" sz="2000" dirty="0"/>
              <a:t>:</a:t>
            </a:r>
          </a:p>
          <a:p>
            <a:endParaRPr lang="it-IT" sz="2000" dirty="0"/>
          </a:p>
        </p:txBody>
      </p:sp>
      <p:pic>
        <p:nvPicPr>
          <p:cNvPr id="4" name="Immagine 3"/>
          <p:cNvPicPr>
            <a:picLocks noChangeAspect="1"/>
          </p:cNvPicPr>
          <p:nvPr/>
        </p:nvPicPr>
        <p:blipFill>
          <a:blip r:embed="rId5"/>
          <a:stretch>
            <a:fillRect/>
          </a:stretch>
        </p:blipFill>
        <p:spPr>
          <a:xfrm>
            <a:off x="0" y="4581128"/>
            <a:ext cx="9144000" cy="936104"/>
          </a:xfrm>
          <a:prstGeom prst="rect">
            <a:avLst/>
          </a:prstGeom>
        </p:spPr>
      </p:pic>
      <p:sp>
        <p:nvSpPr>
          <p:cNvPr id="5" name="CasellaDiTesto 4"/>
          <p:cNvSpPr txBox="1"/>
          <p:nvPr/>
        </p:nvSpPr>
        <p:spPr>
          <a:xfrm>
            <a:off x="179512" y="5661248"/>
            <a:ext cx="8995922" cy="830997"/>
          </a:xfrm>
          <a:prstGeom prst="rect">
            <a:avLst/>
          </a:prstGeom>
          <a:noFill/>
        </p:spPr>
        <p:txBody>
          <a:bodyPr wrap="none" rtlCol="0">
            <a:spAutoFit/>
          </a:bodyPr>
          <a:lstStyle/>
          <a:p>
            <a:r>
              <a:rPr lang="it-IT" dirty="0"/>
              <a:t>With a</a:t>
            </a:r>
            <a:r>
              <a:rPr lang="it-IT" baseline="-25000" dirty="0"/>
              <a:t>i</a:t>
            </a:r>
            <a:r>
              <a:rPr lang="it-IT" dirty="0"/>
              <a:t> </a:t>
            </a:r>
            <a:r>
              <a:rPr lang="it-IT" dirty="0" err="1"/>
              <a:t>parameters</a:t>
            </a:r>
            <a:r>
              <a:rPr lang="it-IT" dirty="0"/>
              <a:t> </a:t>
            </a:r>
            <a:r>
              <a:rPr lang="it-IT" dirty="0" err="1"/>
              <a:t>which</a:t>
            </a:r>
            <a:r>
              <a:rPr lang="it-IT" dirty="0"/>
              <a:t> can be </a:t>
            </a:r>
            <a:r>
              <a:rPr lang="it-IT" dirty="0" err="1"/>
              <a:t>fitted</a:t>
            </a:r>
            <a:r>
              <a:rPr lang="it-IT" dirty="0"/>
              <a:t> and </a:t>
            </a:r>
            <a:r>
              <a:rPr lang="it-IT" dirty="0" err="1"/>
              <a:t>then</a:t>
            </a:r>
            <a:r>
              <a:rPr lang="it-IT" dirty="0"/>
              <a:t> </a:t>
            </a:r>
            <a:r>
              <a:rPr lang="it-IT" dirty="0" err="1"/>
              <a:t>used</a:t>
            </a:r>
            <a:r>
              <a:rPr lang="it-IT" dirty="0"/>
              <a:t> for </a:t>
            </a:r>
          </a:p>
          <a:p>
            <a:r>
              <a:rPr lang="it-IT" dirty="0" err="1"/>
              <a:t>Astrophysics</a:t>
            </a:r>
            <a:r>
              <a:rPr lang="it-IT" dirty="0"/>
              <a:t>  </a:t>
            </a:r>
          </a:p>
        </p:txBody>
      </p:sp>
    </p:spTree>
    <p:extLst>
      <p:ext uri="{BB962C8B-B14F-4D97-AF65-F5344CB8AC3E}">
        <p14:creationId xmlns:p14="http://schemas.microsoft.com/office/powerpoint/2010/main" val="2553361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1962150" y="233363"/>
            <a:ext cx="7002338" cy="554037"/>
          </a:xfrm>
          <a:prstGeom prst="rect">
            <a:avLst/>
          </a:prstGeom>
          <a:noFill/>
          <a:ln>
            <a:noFill/>
          </a:ln>
          <a:effectLst/>
          <a:extLst>
            <a:ext uri="{909E8E84-426E-40dd-AFC4-6F175D3DCCD1}">
              <a14:hiddenFill xmlns="" xmlns:a14="http://schemas.microsoft.com/office/drawing/2010/main">
                <a:solidFill>
                  <a:srgbClr val="FF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buClr>
                <a:srgbClr val="FF0000"/>
              </a:buClr>
              <a:buFont typeface="Wingdings" charset="0"/>
              <a:buNone/>
              <a:defRPr/>
            </a:pPr>
            <a:r>
              <a:rPr lang="it-IT" sz="3000" dirty="0" err="1">
                <a:solidFill>
                  <a:srgbClr val="FF6600"/>
                </a:solidFill>
                <a:cs typeface="+mn-cs"/>
              </a:rPr>
              <a:t>Why</a:t>
            </a:r>
            <a:r>
              <a:rPr lang="it-IT" sz="3000" dirty="0">
                <a:solidFill>
                  <a:srgbClr val="FF6600"/>
                </a:solidFill>
                <a:cs typeface="+mn-cs"/>
              </a:rPr>
              <a:t>  TH </a:t>
            </a:r>
            <a:r>
              <a:rPr lang="it-IT" sz="3000" dirty="0" err="1">
                <a:solidFill>
                  <a:srgbClr val="FF6600"/>
                </a:solidFill>
                <a:cs typeface="+mn-cs"/>
              </a:rPr>
              <a:t>measurements</a:t>
            </a:r>
            <a:r>
              <a:rPr lang="it-IT" sz="3000" dirty="0">
                <a:solidFill>
                  <a:srgbClr val="FF6600"/>
                </a:solidFill>
                <a:cs typeface="+mn-cs"/>
              </a:rPr>
              <a:t>?</a:t>
            </a:r>
            <a:r>
              <a:rPr lang="it-IT" sz="3000" dirty="0">
                <a:solidFill>
                  <a:srgbClr val="FF6600"/>
                </a:solidFill>
              </a:rPr>
              <a:t> </a:t>
            </a:r>
            <a:endParaRPr lang="it-IT" sz="3000" dirty="0">
              <a:solidFill>
                <a:srgbClr val="FF6600"/>
              </a:solidFill>
              <a:cs typeface="+mn-cs"/>
            </a:endParaRPr>
          </a:p>
        </p:txBody>
      </p:sp>
      <p:sp>
        <p:nvSpPr>
          <p:cNvPr id="15" name="CasellaDiTesto 14"/>
          <p:cNvSpPr txBox="1"/>
          <p:nvPr/>
        </p:nvSpPr>
        <p:spPr>
          <a:xfrm>
            <a:off x="251520" y="1103253"/>
            <a:ext cx="7704856" cy="4093428"/>
          </a:xfrm>
          <a:prstGeom prst="rect">
            <a:avLst/>
          </a:prstGeom>
          <a:noFill/>
        </p:spPr>
        <p:txBody>
          <a:bodyPr wrap="square">
            <a:spAutoFit/>
          </a:bodyPr>
          <a:lstStyle/>
          <a:p>
            <a:pPr marL="285750" indent="-285750">
              <a:buClr>
                <a:schemeClr val="accent6"/>
              </a:buClr>
              <a:buFont typeface="Wingdings" charset="2"/>
              <a:buChar char="Ø"/>
              <a:defRPr/>
            </a:pPr>
            <a:r>
              <a:rPr lang="en-US" sz="2000" dirty="0"/>
              <a:t> The direct measurements at low-energies have been performed and discussed by several groups in last 50 years. Several reliable data sets are available but…</a:t>
            </a:r>
          </a:p>
          <a:p>
            <a:pPr marL="285750" indent="-285750">
              <a:buClr>
                <a:schemeClr val="accent6"/>
              </a:buClr>
              <a:buFont typeface="Wingdings" charset="2"/>
              <a:buChar char="Ø"/>
              <a:defRPr/>
            </a:pPr>
            <a:endParaRPr lang="en-US" sz="2000" dirty="0"/>
          </a:p>
          <a:p>
            <a:pPr marL="285750" indent="-285750">
              <a:buClr>
                <a:schemeClr val="accent6"/>
              </a:buClr>
              <a:buFont typeface="Wingdings" charset="2"/>
              <a:buChar char="Ø"/>
              <a:defRPr/>
            </a:pPr>
            <a:r>
              <a:rPr lang="en-US" sz="2000" dirty="0"/>
              <a:t>Only extrapolations have been performed in correspondence of the energy window relevant for astrophysics in many cases (even if low energy experimental data are available extrapolations are required due to the presence of electron screening, </a:t>
            </a:r>
            <a:r>
              <a:rPr lang="en-US" sz="2000" dirty="0" err="1"/>
              <a:t>Assenbaum</a:t>
            </a:r>
            <a:r>
              <a:rPr lang="en-US" sz="2000" dirty="0"/>
              <a:t> 1987);</a:t>
            </a:r>
          </a:p>
          <a:p>
            <a:pPr>
              <a:buClr>
                <a:schemeClr val="accent6"/>
              </a:buClr>
              <a:defRPr/>
            </a:pPr>
            <a:endParaRPr lang="en-US" sz="2000" dirty="0"/>
          </a:p>
          <a:p>
            <a:pPr marL="285750" indent="-285750">
              <a:buClr>
                <a:schemeClr val="accent6"/>
              </a:buClr>
              <a:buFont typeface="Wingdings" charset="2"/>
              <a:buChar char="Ø"/>
              <a:defRPr/>
            </a:pPr>
            <a:r>
              <a:rPr lang="en-US" sz="2000" dirty="0"/>
              <a:t>Thus, the indirect THM approach has been adopted to measure the </a:t>
            </a:r>
            <a:r>
              <a:rPr lang="en-US" sz="2000" dirty="0">
                <a:solidFill>
                  <a:srgbClr val="FF6600"/>
                </a:solidFill>
              </a:rPr>
              <a:t>bare nucleus S(E)-factor</a:t>
            </a:r>
          </a:p>
        </p:txBody>
      </p:sp>
      <p:pic>
        <p:nvPicPr>
          <p:cNvPr id="14" name="Picture 15" descr="C:\asfin\trojanhors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95746" y="-22324"/>
            <a:ext cx="1275514" cy="119675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835132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0" fill="hold"/>
                                        <p:tgtEl>
                                          <p:spTgt spid="14"/>
                                        </p:tgtEl>
                                        <p:attrNameLst>
                                          <p:attrName>ppt_x</p:attrName>
                                        </p:attrNameLst>
                                      </p:cBhvr>
                                      <p:tavLst>
                                        <p:tav tm="0">
                                          <p:val>
                                            <p:strVal val="0-#ppt_w/2"/>
                                          </p:val>
                                        </p:tav>
                                        <p:tav tm="100000">
                                          <p:val>
                                            <p:strVal val="#ppt_x"/>
                                          </p:val>
                                        </p:tav>
                                      </p:tavLst>
                                    </p:anim>
                                    <p:anim calcmode="lin" valueType="num">
                                      <p:cBhvr additive="base">
                                        <p:cTn id="8" dur="5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4"/>
          <p:cNvSpPr txBox="1">
            <a:spLocks noChangeArrowheads="1"/>
          </p:cNvSpPr>
          <p:nvPr/>
        </p:nvSpPr>
        <p:spPr bwMode="auto">
          <a:xfrm>
            <a:off x="2286000" y="739775"/>
            <a:ext cx="5029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it-IT">
                <a:latin typeface="Times New Roman" charset="0"/>
              </a:rPr>
              <a:t>Trojan Horse Method (outlook)</a:t>
            </a:r>
            <a:endParaRPr lang="en-GB">
              <a:latin typeface="Times New Roman" charset="0"/>
            </a:endParaRPr>
          </a:p>
        </p:txBody>
      </p:sp>
      <p:grpSp>
        <p:nvGrpSpPr>
          <p:cNvPr id="2" name="Group 7"/>
          <p:cNvGrpSpPr>
            <a:grpSpLocks/>
          </p:cNvGrpSpPr>
          <p:nvPr/>
        </p:nvGrpSpPr>
        <p:grpSpPr bwMode="auto">
          <a:xfrm>
            <a:off x="228600" y="1289050"/>
            <a:ext cx="8839200" cy="4119563"/>
            <a:chOff x="144" y="812"/>
            <a:chExt cx="5568" cy="2595"/>
          </a:xfrm>
        </p:grpSpPr>
        <p:sp>
          <p:nvSpPr>
            <p:cNvPr id="16436" name="Text Box 5"/>
            <p:cNvSpPr txBox="1">
              <a:spLocks noChangeArrowheads="1"/>
            </p:cNvSpPr>
            <p:nvPr/>
          </p:nvSpPr>
          <p:spPr bwMode="auto">
            <a:xfrm>
              <a:off x="144" y="1057"/>
              <a:ext cx="2688" cy="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r>
                <a:rPr lang="it-IT" sz="2000" b="0"/>
                <a:t>Main  a</a:t>
              </a:r>
              <a:r>
                <a:rPr lang="en-GB" sz="2000" b="0"/>
                <a:t>pplication: </a:t>
              </a:r>
            </a:p>
            <a:p>
              <a:pPr eaLnBrk="1" hangingPunct="1">
                <a:spcBef>
                  <a:spcPct val="50000"/>
                </a:spcBef>
              </a:pPr>
              <a:r>
                <a:rPr lang="en-GB" sz="2000" b="0"/>
                <a:t>Charged particle bare nucleus cross section measurements at astrophysical energies</a:t>
              </a:r>
              <a:r>
                <a:rPr lang="en-GB" sz="2000" b="0">
                  <a:latin typeface="Times New Roman" charset="0"/>
                </a:rPr>
                <a:t>  </a:t>
              </a:r>
            </a:p>
          </p:txBody>
        </p:sp>
        <p:sp>
          <p:nvSpPr>
            <p:cNvPr id="16437" name="Text Box 6"/>
            <p:cNvSpPr txBox="1">
              <a:spLocks noChangeArrowheads="1"/>
            </p:cNvSpPr>
            <p:nvPr/>
          </p:nvSpPr>
          <p:spPr bwMode="auto">
            <a:xfrm>
              <a:off x="2976" y="812"/>
              <a:ext cx="2736" cy="2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r>
                <a:rPr lang="it-IT" sz="2000" b="0" dirty="0">
                  <a:cs typeface="Times New Roman" charset="0"/>
                </a:rPr>
                <a:t>Basic idea:</a:t>
              </a:r>
            </a:p>
            <a:p>
              <a:pPr eaLnBrk="1" hangingPunct="1">
                <a:spcBef>
                  <a:spcPct val="50000"/>
                </a:spcBef>
              </a:pPr>
              <a:r>
                <a:rPr lang="it-IT" sz="2000" b="0" dirty="0" err="1">
                  <a:cs typeface="Times New Roman" charset="0"/>
                </a:rPr>
                <a:t>It</a:t>
              </a:r>
              <a:r>
                <a:rPr lang="it-IT" sz="2000" b="0" dirty="0">
                  <a:cs typeface="Times New Roman" charset="0"/>
                </a:rPr>
                <a:t> </a:t>
              </a:r>
              <a:r>
                <a:rPr lang="it-IT" sz="2000" b="0" dirty="0" err="1">
                  <a:cs typeface="Times New Roman" charset="0"/>
                </a:rPr>
                <a:t>is</a:t>
              </a:r>
              <a:r>
                <a:rPr lang="it-IT" sz="2000" b="0" dirty="0">
                  <a:cs typeface="Times New Roman" charset="0"/>
                </a:rPr>
                <a:t> </a:t>
              </a:r>
              <a:r>
                <a:rPr lang="it-IT" sz="2000" b="0" dirty="0" err="1">
                  <a:cs typeface="Times New Roman" charset="0"/>
                </a:rPr>
                <a:t>possible</a:t>
              </a:r>
              <a:r>
                <a:rPr lang="it-IT" sz="2000" b="0" dirty="0">
                  <a:cs typeface="Times New Roman" charset="0"/>
                </a:rPr>
                <a:t> </a:t>
              </a:r>
              <a:r>
                <a:rPr lang="en-GB" sz="2000" b="0" dirty="0">
                  <a:cs typeface="Times New Roman" charset="0"/>
                </a:rPr>
                <a:t> </a:t>
              </a:r>
              <a:r>
                <a:rPr lang="it-IT" sz="2000" b="0" dirty="0">
                  <a:cs typeface="Times New Roman" charset="0"/>
                </a:rPr>
                <a:t>to </a:t>
              </a:r>
              <a:r>
                <a:rPr lang="en-GB" sz="2000" b="0" dirty="0">
                  <a:cs typeface="Times New Roman" charset="0"/>
                </a:rPr>
                <a:t>extract  the </a:t>
              </a:r>
              <a:r>
                <a:rPr lang="en-GB" sz="2000" b="0" dirty="0" err="1">
                  <a:cs typeface="Times New Roman" charset="0"/>
                </a:rPr>
                <a:t>astrophysically</a:t>
              </a:r>
              <a:r>
                <a:rPr lang="en-GB" sz="2000" b="0" dirty="0">
                  <a:cs typeface="Times New Roman" charset="0"/>
                </a:rPr>
                <a:t>  relevant two-body cross section</a:t>
              </a:r>
              <a:r>
                <a:rPr lang="en-GB" sz="2000" dirty="0">
                  <a:cs typeface="Times New Roman" charset="0"/>
                </a:rPr>
                <a:t>  </a:t>
              </a:r>
              <a:r>
                <a:rPr lang="en-GB" sz="2000" dirty="0">
                  <a:cs typeface="Times New Roman" charset="0"/>
                  <a:sym typeface="Symbol" charset="0"/>
                </a:rPr>
                <a:t></a:t>
              </a:r>
            </a:p>
            <a:p>
              <a:endParaRPr lang="it-IT" sz="2000" dirty="0">
                <a:cs typeface="Times New Roman" charset="0"/>
              </a:endParaRPr>
            </a:p>
            <a:p>
              <a:pPr algn="ctr"/>
              <a:r>
                <a:rPr lang="en-GB" sz="2000" dirty="0">
                  <a:cs typeface="Times New Roman" charset="0"/>
                </a:rPr>
                <a:t>B + x</a:t>
              </a:r>
              <a:r>
                <a:rPr lang="it-IT" sz="2000" dirty="0">
                  <a:cs typeface="Times New Roman" charset="0"/>
                </a:rPr>
                <a:t>  </a:t>
              </a:r>
              <a:r>
                <a:rPr lang="it-IT" sz="2000" dirty="0">
                  <a:cs typeface="Times New Roman" charset="0"/>
                  <a:sym typeface="Wingdings" charset="0"/>
                </a:rPr>
                <a:t></a:t>
              </a:r>
              <a:r>
                <a:rPr lang="it-IT" sz="2000" dirty="0">
                  <a:cs typeface="Times New Roman" charset="0"/>
                </a:rPr>
                <a:t> </a:t>
              </a:r>
              <a:r>
                <a:rPr lang="en-GB" sz="2000" dirty="0">
                  <a:cs typeface="Times New Roman" charset="0"/>
                </a:rPr>
                <a:t> C + D</a:t>
              </a:r>
              <a:endParaRPr lang="it-IT" sz="2000" b="0" dirty="0">
                <a:cs typeface="Times New Roman" charset="0"/>
              </a:endParaRPr>
            </a:p>
            <a:p>
              <a:endParaRPr lang="it-IT" sz="2000" b="0" dirty="0">
                <a:cs typeface="Times New Roman" charset="0"/>
              </a:endParaRPr>
            </a:p>
            <a:p>
              <a:r>
                <a:rPr lang="en-GB" sz="2000" b="0" dirty="0">
                  <a:cs typeface="Times New Roman" charset="0"/>
                </a:rPr>
                <a:t>from quasi- free contribution</a:t>
              </a:r>
              <a:r>
                <a:rPr lang="it-IT" sz="2000" b="0" dirty="0">
                  <a:cs typeface="Times New Roman" charset="0"/>
                </a:rPr>
                <a:t>  </a:t>
              </a:r>
            </a:p>
            <a:p>
              <a:r>
                <a:rPr lang="en-GB" sz="2000" b="0" dirty="0">
                  <a:cs typeface="Times New Roman" charset="0"/>
                </a:rPr>
                <a:t>of an appropriate three-body reaction</a:t>
              </a:r>
              <a:endParaRPr lang="it-IT" sz="2000" b="0" dirty="0">
                <a:cs typeface="Times New Roman" charset="0"/>
              </a:endParaRPr>
            </a:p>
            <a:p>
              <a:endParaRPr lang="en-GB" sz="2000" dirty="0">
                <a:cs typeface="Times New Roman" charset="0"/>
              </a:endParaRPr>
            </a:p>
            <a:p>
              <a:pPr algn="ctr">
                <a:lnSpc>
                  <a:spcPct val="110000"/>
                </a:lnSpc>
                <a:spcBef>
                  <a:spcPct val="50000"/>
                </a:spcBef>
              </a:pPr>
              <a:r>
                <a:rPr lang="en-GB" sz="2000" dirty="0">
                  <a:cs typeface="Times New Roman" charset="0"/>
                </a:rPr>
                <a:t>A + B  </a:t>
              </a:r>
              <a:r>
                <a:rPr lang="it-IT" sz="2000" dirty="0">
                  <a:cs typeface="Times New Roman" charset="0"/>
                  <a:sym typeface="Wingdings" charset="0"/>
                </a:rPr>
                <a:t></a:t>
              </a:r>
              <a:r>
                <a:rPr lang="en-GB" sz="2000" dirty="0">
                  <a:cs typeface="Times New Roman" charset="0"/>
                </a:rPr>
                <a:t>  C + D + S</a:t>
              </a:r>
            </a:p>
          </p:txBody>
        </p:sp>
      </p:grpSp>
      <p:sp>
        <p:nvSpPr>
          <p:cNvPr id="16387" name="Rectangle 10"/>
          <p:cNvSpPr>
            <a:spLocks noChangeArrowheads="1"/>
          </p:cNvSpPr>
          <p:nvPr/>
        </p:nvSpPr>
        <p:spPr bwMode="auto">
          <a:xfrm>
            <a:off x="3962400" y="2100263"/>
            <a:ext cx="502920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a:p>
        </p:txBody>
      </p:sp>
      <p:sp>
        <p:nvSpPr>
          <p:cNvPr id="16388" name="Rectangle 11"/>
          <p:cNvSpPr>
            <a:spLocks noChangeArrowheads="1"/>
          </p:cNvSpPr>
          <p:nvPr/>
        </p:nvSpPr>
        <p:spPr bwMode="auto">
          <a:xfrm>
            <a:off x="4479925" y="2233613"/>
            <a:ext cx="1841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GB" sz="4400" b="0">
              <a:solidFill>
                <a:schemeClr val="tx2"/>
              </a:solidFill>
              <a:latin typeface="Times New Roman" charset="0"/>
            </a:endParaRPr>
          </a:p>
        </p:txBody>
      </p:sp>
      <p:grpSp>
        <p:nvGrpSpPr>
          <p:cNvPr id="3" name="Group 57"/>
          <p:cNvGrpSpPr>
            <a:grpSpLocks/>
          </p:cNvGrpSpPr>
          <p:nvPr/>
        </p:nvGrpSpPr>
        <p:grpSpPr bwMode="auto">
          <a:xfrm>
            <a:off x="0" y="1125538"/>
            <a:ext cx="9085263" cy="4694237"/>
            <a:chOff x="0" y="754"/>
            <a:chExt cx="5723" cy="2957"/>
          </a:xfrm>
        </p:grpSpPr>
        <p:grpSp>
          <p:nvGrpSpPr>
            <p:cNvPr id="16390" name="Group 56"/>
            <p:cNvGrpSpPr>
              <a:grpSpLocks/>
            </p:cNvGrpSpPr>
            <p:nvPr/>
          </p:nvGrpSpPr>
          <p:grpSpPr bwMode="auto">
            <a:xfrm>
              <a:off x="152" y="1071"/>
              <a:ext cx="5571" cy="2640"/>
              <a:chOff x="152" y="1263"/>
              <a:chExt cx="5571" cy="2640"/>
            </a:xfrm>
          </p:grpSpPr>
          <p:sp>
            <p:nvSpPr>
              <p:cNvPr id="16392" name="Rectangle 9"/>
              <p:cNvSpPr>
                <a:spLocks noChangeArrowheads="1"/>
              </p:cNvSpPr>
              <p:nvPr/>
            </p:nvSpPr>
            <p:spPr bwMode="auto">
              <a:xfrm>
                <a:off x="152" y="2611"/>
                <a:ext cx="2325" cy="1052"/>
              </a:xfrm>
              <a:prstGeom prst="rect">
                <a:avLst/>
              </a:prstGeom>
              <a:solidFill>
                <a:srgbClr val="EAEAEA"/>
              </a:solidFill>
              <a:ln w="9525">
                <a:solidFill>
                  <a:schemeClr val="tx1"/>
                </a:solidFill>
                <a:miter lim="800000"/>
                <a:headEnd/>
                <a:tailEnd/>
              </a:ln>
            </p:spPr>
            <p:txBody>
              <a:bodyPr wrap="none" anchor="ctr"/>
              <a:lstStyle/>
              <a:p>
                <a:endParaRPr lang="it-IT"/>
              </a:p>
            </p:txBody>
          </p:sp>
          <p:grpSp>
            <p:nvGrpSpPr>
              <p:cNvPr id="16393" name="Group 12"/>
              <p:cNvGrpSpPr>
                <a:grpSpLocks/>
              </p:cNvGrpSpPr>
              <p:nvPr/>
            </p:nvGrpSpPr>
            <p:grpSpPr bwMode="auto">
              <a:xfrm>
                <a:off x="287" y="1485"/>
                <a:ext cx="2190" cy="978"/>
                <a:chOff x="2995" y="3086"/>
                <a:chExt cx="2237" cy="993"/>
              </a:xfrm>
            </p:grpSpPr>
            <p:sp>
              <p:nvSpPr>
                <p:cNvPr id="16426" name="Text Box 13"/>
                <p:cNvSpPr txBox="1">
                  <a:spLocks noChangeArrowheads="1"/>
                </p:cNvSpPr>
                <p:nvPr/>
              </p:nvSpPr>
              <p:spPr bwMode="auto">
                <a:xfrm>
                  <a:off x="3024" y="3086"/>
                  <a:ext cx="2208" cy="993"/>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p:txBody>
            </p:sp>
            <p:sp>
              <p:nvSpPr>
                <p:cNvPr id="16427" name="Text Box 14"/>
                <p:cNvSpPr txBox="1">
                  <a:spLocks noChangeArrowheads="1"/>
                </p:cNvSpPr>
                <p:nvPr/>
              </p:nvSpPr>
              <p:spPr bwMode="auto">
                <a:xfrm>
                  <a:off x="2995" y="3534"/>
                  <a:ext cx="634" cy="23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B</a:t>
                  </a:r>
                </a:p>
              </p:txBody>
            </p:sp>
            <p:sp>
              <p:nvSpPr>
                <p:cNvPr id="16428" name="Text Box 15"/>
                <p:cNvSpPr txBox="1">
                  <a:spLocks noChangeArrowheads="1"/>
                </p:cNvSpPr>
                <p:nvPr/>
              </p:nvSpPr>
              <p:spPr bwMode="auto">
                <a:xfrm flipV="1">
                  <a:off x="3512" y="3099"/>
                  <a:ext cx="520" cy="216"/>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600"/>
                    <a:t>x</a:t>
                  </a:r>
                </a:p>
              </p:txBody>
            </p:sp>
            <p:sp>
              <p:nvSpPr>
                <p:cNvPr id="16429" name="Oval 16"/>
                <p:cNvSpPr>
                  <a:spLocks noChangeArrowheads="1"/>
                </p:cNvSpPr>
                <p:nvPr/>
              </p:nvSpPr>
              <p:spPr bwMode="auto">
                <a:xfrm flipV="1">
                  <a:off x="3859" y="3384"/>
                  <a:ext cx="229" cy="72"/>
                </a:xfrm>
                <a:prstGeom prst="ellipse">
                  <a:avLst/>
                </a:prstGeom>
                <a:solidFill>
                  <a:srgbClr val="EAEAEA"/>
                </a:solidFill>
                <a:ln w="9525">
                  <a:solidFill>
                    <a:schemeClr val="tx1"/>
                  </a:solidFill>
                  <a:round/>
                  <a:headEnd/>
                  <a:tailEnd/>
                </a:ln>
              </p:spPr>
              <p:txBody>
                <a:bodyPr rot="10800000" wrap="none" anchor="ctr"/>
                <a:lstStyle/>
                <a:p>
                  <a:pPr algn="ctr">
                    <a:spcBef>
                      <a:spcPct val="20000"/>
                    </a:spcBef>
                  </a:pPr>
                  <a:endParaRPr lang="en-GB" b="0"/>
                </a:p>
                <a:p>
                  <a:pPr algn="ctr">
                    <a:spcBef>
                      <a:spcPct val="20000"/>
                    </a:spcBef>
                  </a:pPr>
                  <a:endParaRPr lang="en-GB" b="0"/>
                </a:p>
              </p:txBody>
            </p:sp>
            <p:sp>
              <p:nvSpPr>
                <p:cNvPr id="16430" name="Text Box 17"/>
                <p:cNvSpPr txBox="1">
                  <a:spLocks noChangeArrowheads="1"/>
                </p:cNvSpPr>
                <p:nvPr/>
              </p:nvSpPr>
              <p:spPr bwMode="auto">
                <a:xfrm>
                  <a:off x="4840" y="3642"/>
                  <a:ext cx="344" cy="23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D</a:t>
                  </a:r>
                </a:p>
              </p:txBody>
            </p:sp>
            <p:sp>
              <p:nvSpPr>
                <p:cNvPr id="16431" name="Text Box 18"/>
                <p:cNvSpPr txBox="1">
                  <a:spLocks noChangeArrowheads="1"/>
                </p:cNvSpPr>
                <p:nvPr/>
              </p:nvSpPr>
              <p:spPr bwMode="auto">
                <a:xfrm>
                  <a:off x="4840" y="3210"/>
                  <a:ext cx="344" cy="23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a:t>C</a:t>
                  </a:r>
                </a:p>
              </p:txBody>
            </p:sp>
            <p:sp>
              <p:nvSpPr>
                <p:cNvPr id="16432" name="Line 19"/>
                <p:cNvSpPr>
                  <a:spLocks noChangeShapeType="1"/>
                </p:cNvSpPr>
                <p:nvPr/>
              </p:nvSpPr>
              <p:spPr bwMode="auto">
                <a:xfrm flipV="1">
                  <a:off x="3168" y="3420"/>
                  <a:ext cx="749"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33" name="Line 20"/>
                <p:cNvSpPr>
                  <a:spLocks noChangeShapeType="1"/>
                </p:cNvSpPr>
                <p:nvPr/>
              </p:nvSpPr>
              <p:spPr bwMode="auto">
                <a:xfrm flipV="1">
                  <a:off x="4032" y="3312"/>
                  <a:ext cx="920" cy="10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34" name="Line 21"/>
                <p:cNvSpPr>
                  <a:spLocks noChangeShapeType="1"/>
                </p:cNvSpPr>
                <p:nvPr/>
              </p:nvSpPr>
              <p:spPr bwMode="auto">
                <a:xfrm>
                  <a:off x="4032" y="3420"/>
                  <a:ext cx="979" cy="21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35" name="Line 22"/>
                <p:cNvSpPr>
                  <a:spLocks noChangeShapeType="1"/>
                </p:cNvSpPr>
                <p:nvPr/>
              </p:nvSpPr>
              <p:spPr bwMode="auto">
                <a:xfrm>
                  <a:off x="3512" y="3132"/>
                  <a:ext cx="405" cy="25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sp>
            <p:nvSpPr>
              <p:cNvPr id="16394" name="Oval 23"/>
              <p:cNvSpPr>
                <a:spLocks noChangeArrowheads="1"/>
              </p:cNvSpPr>
              <p:nvPr/>
            </p:nvSpPr>
            <p:spPr bwMode="auto">
              <a:xfrm>
                <a:off x="1180" y="1769"/>
                <a:ext cx="202" cy="94"/>
              </a:xfrm>
              <a:prstGeom prst="ellipse">
                <a:avLst/>
              </a:prstGeom>
              <a:solidFill>
                <a:schemeClr val="tx1"/>
              </a:solidFill>
              <a:ln w="9525">
                <a:solidFill>
                  <a:schemeClr val="tx1"/>
                </a:solidFill>
                <a:round/>
                <a:headEnd/>
                <a:tailEnd/>
              </a:ln>
            </p:spPr>
            <p:txBody>
              <a:bodyPr wrap="none" anchor="ctr"/>
              <a:lstStyle/>
              <a:p>
                <a:pPr algn="ctr"/>
                <a:endParaRPr lang="en-GB" b="0">
                  <a:solidFill>
                    <a:srgbClr val="FFFF00"/>
                  </a:solidFill>
                  <a:latin typeface="Times New Roman" charset="0"/>
                </a:endParaRPr>
              </a:p>
            </p:txBody>
          </p:sp>
          <p:grpSp>
            <p:nvGrpSpPr>
              <p:cNvPr id="16395" name="Group 24"/>
              <p:cNvGrpSpPr>
                <a:grpSpLocks/>
              </p:cNvGrpSpPr>
              <p:nvPr/>
            </p:nvGrpSpPr>
            <p:grpSpPr bwMode="auto">
              <a:xfrm>
                <a:off x="473" y="2545"/>
                <a:ext cx="2215" cy="1358"/>
                <a:chOff x="473" y="2016"/>
                <a:chExt cx="2215" cy="1358"/>
              </a:xfrm>
            </p:grpSpPr>
            <p:grpSp>
              <p:nvGrpSpPr>
                <p:cNvPr id="16402" name="Group 25"/>
                <p:cNvGrpSpPr>
                  <a:grpSpLocks/>
                </p:cNvGrpSpPr>
                <p:nvPr/>
              </p:nvGrpSpPr>
              <p:grpSpPr bwMode="auto">
                <a:xfrm>
                  <a:off x="473" y="2016"/>
                  <a:ext cx="2215" cy="1358"/>
                  <a:chOff x="528" y="2022"/>
                  <a:chExt cx="2215" cy="1358"/>
                </a:xfrm>
              </p:grpSpPr>
              <p:sp>
                <p:nvSpPr>
                  <p:cNvPr id="24602" name="Text Box 26"/>
                  <p:cNvSpPr txBox="1">
                    <a:spLocks noChangeArrowheads="1"/>
                  </p:cNvSpPr>
                  <p:nvPr/>
                </p:nvSpPr>
                <p:spPr bwMode="auto">
                  <a:xfrm>
                    <a:off x="1415" y="2022"/>
                    <a:ext cx="1328" cy="327"/>
                  </a:xfrm>
                  <a:prstGeom prst="rect">
                    <a:avLst/>
                  </a:prstGeom>
                  <a:noFill/>
                  <a:ln w="9525">
                    <a:noFill/>
                    <a:miter lim="800000"/>
                    <a:headEnd/>
                    <a:tailEnd/>
                  </a:ln>
                  <a:effec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37931725" indent="-37474525" eaLnBrk="0" hangingPunct="0">
                      <a:defRPr sz="2400" b="1">
                        <a:solidFill>
                          <a:schemeClr val="tx1"/>
                        </a:solidFill>
                        <a:latin typeface="Comic Sans MS" charset="0"/>
                        <a:ea typeface="ヒラギノ角ゴ Pro W3" charset="0"/>
                        <a:cs typeface="ヒラギノ角ゴ Pro W3" charset="0"/>
                      </a:defRPr>
                    </a:lvl2pPr>
                    <a:lvl3pPr eaLnBrk="0" hangingPunct="0">
                      <a:defRPr sz="2400" b="1">
                        <a:solidFill>
                          <a:schemeClr val="tx1"/>
                        </a:solidFill>
                        <a:latin typeface="Comic Sans MS" charset="0"/>
                        <a:ea typeface="ヒラギノ角ゴ Pro W3" charset="0"/>
                        <a:cs typeface="ヒラギノ角ゴ Pro W3" charset="0"/>
                      </a:defRPr>
                    </a:lvl3pPr>
                    <a:lvl4pPr eaLnBrk="0" hangingPunct="0">
                      <a:defRPr sz="2400" b="1">
                        <a:solidFill>
                          <a:schemeClr val="tx1"/>
                        </a:solidFill>
                        <a:latin typeface="Comic Sans MS" charset="0"/>
                        <a:ea typeface="ヒラギノ角ゴ Pro W3" charset="0"/>
                        <a:cs typeface="ヒラギノ角ゴ Pro W3" charset="0"/>
                      </a:defRPr>
                    </a:lvl4pPr>
                    <a:lvl5pPr eaLnBrk="0" hangingPunct="0">
                      <a:defRPr sz="2400" b="1">
                        <a:solidFill>
                          <a:schemeClr val="tx1"/>
                        </a:solidFill>
                        <a:latin typeface="Comic Sans M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defRPr/>
                    </a:pPr>
                    <a:r>
                      <a:rPr lang="en-GB" sz="2800">
                        <a:solidFill>
                          <a:srgbClr val="FFFF00"/>
                        </a:solidFill>
                      </a:rPr>
                      <a:t> </a:t>
                    </a:r>
                    <a:endParaRPr lang="en-GB" sz="2000">
                      <a:solidFill>
                        <a:srgbClr val="FFFF00"/>
                      </a:solidFill>
                      <a:effectLst>
                        <a:outerShdw blurRad="38100" dist="38100" dir="2700000" algn="tl">
                          <a:srgbClr val="DDDDDD"/>
                        </a:outerShdw>
                      </a:effectLst>
                    </a:endParaRPr>
                  </a:p>
                </p:txBody>
              </p:sp>
              <p:grpSp>
                <p:nvGrpSpPr>
                  <p:cNvPr id="16406" name="Group 27"/>
                  <p:cNvGrpSpPr>
                    <a:grpSpLocks/>
                  </p:cNvGrpSpPr>
                  <p:nvPr/>
                </p:nvGrpSpPr>
                <p:grpSpPr bwMode="auto">
                  <a:xfrm>
                    <a:off x="528" y="2052"/>
                    <a:ext cx="2016" cy="1328"/>
                    <a:chOff x="528" y="2052"/>
                    <a:chExt cx="2016" cy="1328"/>
                  </a:xfrm>
                </p:grpSpPr>
                <p:sp>
                  <p:nvSpPr>
                    <p:cNvPr id="16407" name="Text Box 28"/>
                    <p:cNvSpPr txBox="1">
                      <a:spLocks noChangeArrowheads="1"/>
                    </p:cNvSpPr>
                    <p:nvPr/>
                  </p:nvSpPr>
                  <p:spPr bwMode="auto">
                    <a:xfrm>
                      <a:off x="528" y="2057"/>
                      <a:ext cx="2016"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endParaRPr lang="en-GB" b="0">
                        <a:solidFill>
                          <a:srgbClr val="FFFF00"/>
                        </a:solidFill>
                        <a:latin typeface="Times New Roman" charset="0"/>
                      </a:endParaRPr>
                    </a:p>
                    <a:p>
                      <a:pPr eaLnBrk="1" hangingPunct="1">
                        <a:spcBef>
                          <a:spcPct val="50000"/>
                        </a:spcBef>
                      </a:pPr>
                      <a:endParaRPr lang="en-GB" b="0">
                        <a:solidFill>
                          <a:srgbClr val="FFFF00"/>
                        </a:solidFill>
                        <a:latin typeface="Times New Roman" charset="0"/>
                      </a:endParaRPr>
                    </a:p>
                    <a:p>
                      <a:pPr eaLnBrk="1" hangingPunct="1">
                        <a:spcBef>
                          <a:spcPct val="50000"/>
                        </a:spcBef>
                      </a:pPr>
                      <a:endParaRPr lang="en-GB" b="0">
                        <a:solidFill>
                          <a:srgbClr val="FFFF00"/>
                        </a:solidFill>
                        <a:latin typeface="Times New Roman" charset="0"/>
                      </a:endParaRPr>
                    </a:p>
                    <a:p>
                      <a:pPr eaLnBrk="1" hangingPunct="1">
                        <a:spcBef>
                          <a:spcPct val="50000"/>
                        </a:spcBef>
                      </a:pPr>
                      <a:endParaRPr lang="en-GB" b="0">
                        <a:solidFill>
                          <a:srgbClr val="FFFF00"/>
                        </a:solidFill>
                        <a:latin typeface="Times New Roman" charset="0"/>
                      </a:endParaRPr>
                    </a:p>
                  </p:txBody>
                </p:sp>
                <p:grpSp>
                  <p:nvGrpSpPr>
                    <p:cNvPr id="16408" name="Group 29"/>
                    <p:cNvGrpSpPr>
                      <a:grpSpLocks/>
                    </p:cNvGrpSpPr>
                    <p:nvPr/>
                  </p:nvGrpSpPr>
                  <p:grpSpPr bwMode="auto">
                    <a:xfrm>
                      <a:off x="576" y="2052"/>
                      <a:ext cx="1960" cy="995"/>
                      <a:chOff x="288" y="2736"/>
                      <a:chExt cx="1824" cy="1326"/>
                    </a:xfrm>
                  </p:grpSpPr>
                  <p:sp>
                    <p:nvSpPr>
                      <p:cNvPr id="16409" name="Text Box 30"/>
                      <p:cNvSpPr txBox="1">
                        <a:spLocks noChangeArrowheads="1"/>
                      </p:cNvSpPr>
                      <p:nvPr/>
                    </p:nvSpPr>
                    <p:spPr bwMode="auto">
                      <a:xfrm flipV="1">
                        <a:off x="720" y="3031"/>
                        <a:ext cx="432"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600"/>
                          <a:t>x</a:t>
                        </a:r>
                      </a:p>
                    </p:txBody>
                  </p:sp>
                  <p:grpSp>
                    <p:nvGrpSpPr>
                      <p:cNvPr id="16410" name="Group 31"/>
                      <p:cNvGrpSpPr>
                        <a:grpSpLocks/>
                      </p:cNvGrpSpPr>
                      <p:nvPr/>
                    </p:nvGrpSpPr>
                    <p:grpSpPr bwMode="auto">
                      <a:xfrm>
                        <a:off x="288" y="2736"/>
                        <a:ext cx="1824" cy="1326"/>
                        <a:chOff x="288" y="2736"/>
                        <a:chExt cx="1824" cy="1326"/>
                      </a:xfrm>
                    </p:grpSpPr>
                    <p:sp>
                      <p:nvSpPr>
                        <p:cNvPr id="16411" name="Oval 32"/>
                        <p:cNvSpPr>
                          <a:spLocks noChangeArrowheads="1"/>
                        </p:cNvSpPr>
                        <p:nvPr/>
                      </p:nvSpPr>
                      <p:spPr bwMode="auto">
                        <a:xfrm flipV="1">
                          <a:off x="1008" y="3408"/>
                          <a:ext cx="192" cy="96"/>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10800000" wrap="none" anchor="ctr"/>
                        <a:lstStyle/>
                        <a:p>
                          <a:pPr algn="ctr">
                            <a:spcBef>
                              <a:spcPct val="20000"/>
                            </a:spcBef>
                          </a:pPr>
                          <a:endParaRPr lang="en-GB" b="0">
                            <a:solidFill>
                              <a:srgbClr val="FFFF00"/>
                            </a:solidFill>
                          </a:endParaRPr>
                        </a:p>
                        <a:p>
                          <a:pPr algn="ctr">
                            <a:spcBef>
                              <a:spcPct val="20000"/>
                            </a:spcBef>
                          </a:pPr>
                          <a:endParaRPr lang="en-GB" b="0">
                            <a:solidFill>
                              <a:srgbClr val="FFFF00"/>
                            </a:solidFill>
                          </a:endParaRPr>
                        </a:p>
                      </p:txBody>
                    </p:sp>
                    <p:grpSp>
                      <p:nvGrpSpPr>
                        <p:cNvPr id="16412" name="Group 33"/>
                        <p:cNvGrpSpPr>
                          <a:grpSpLocks/>
                        </p:cNvGrpSpPr>
                        <p:nvPr/>
                      </p:nvGrpSpPr>
                      <p:grpSpPr bwMode="auto">
                        <a:xfrm>
                          <a:off x="288" y="2736"/>
                          <a:ext cx="1824" cy="1326"/>
                          <a:chOff x="288" y="2736"/>
                          <a:chExt cx="1824" cy="1326"/>
                        </a:xfrm>
                      </p:grpSpPr>
                      <p:sp>
                        <p:nvSpPr>
                          <p:cNvPr id="16414" name="Text Box 34"/>
                          <p:cNvSpPr txBox="1">
                            <a:spLocks noChangeArrowheads="1"/>
                          </p:cNvSpPr>
                          <p:nvPr/>
                        </p:nvSpPr>
                        <p:spPr bwMode="auto">
                          <a:xfrm>
                            <a:off x="288" y="3465"/>
                            <a:ext cx="528"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solidFill>
                                  <a:srgbClr val="0033CC"/>
                                </a:solidFill>
                              </a:rPr>
                              <a:t>B</a:t>
                            </a:r>
                          </a:p>
                        </p:txBody>
                      </p:sp>
                      <p:sp>
                        <p:nvSpPr>
                          <p:cNvPr id="16415" name="Text Box 35"/>
                          <p:cNvSpPr txBox="1">
                            <a:spLocks noChangeArrowheads="1"/>
                          </p:cNvSpPr>
                          <p:nvPr/>
                        </p:nvSpPr>
                        <p:spPr bwMode="auto">
                          <a:xfrm>
                            <a:off x="1824" y="3754"/>
                            <a:ext cx="144"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it-IT" sz="1800">
                                <a:solidFill>
                                  <a:srgbClr val="0033CC"/>
                                </a:solidFill>
                              </a:rPr>
                              <a:t>D</a:t>
                            </a:r>
                            <a:endParaRPr lang="en-GB" sz="1800">
                              <a:solidFill>
                                <a:srgbClr val="0033CC"/>
                              </a:solidFill>
                            </a:endParaRPr>
                          </a:p>
                        </p:txBody>
                      </p:sp>
                      <p:sp>
                        <p:nvSpPr>
                          <p:cNvPr id="16416" name="Text Box 36"/>
                          <p:cNvSpPr txBox="1">
                            <a:spLocks noChangeArrowheads="1"/>
                          </p:cNvSpPr>
                          <p:nvPr/>
                        </p:nvSpPr>
                        <p:spPr bwMode="auto">
                          <a:xfrm>
                            <a:off x="1824" y="3178"/>
                            <a:ext cx="288"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a:solidFill>
                                  <a:srgbClr val="0033CC"/>
                                </a:solidFill>
                              </a:rPr>
                              <a:t>C</a:t>
                            </a:r>
                          </a:p>
                        </p:txBody>
                      </p:sp>
                      <p:sp>
                        <p:nvSpPr>
                          <p:cNvPr id="16417" name="Text Box 37"/>
                          <p:cNvSpPr txBox="1">
                            <a:spLocks noChangeArrowheads="1"/>
                          </p:cNvSpPr>
                          <p:nvPr/>
                        </p:nvSpPr>
                        <p:spPr bwMode="auto">
                          <a:xfrm>
                            <a:off x="336" y="2784"/>
                            <a:ext cx="250"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solidFill>
                                  <a:srgbClr val="0033CC"/>
                                </a:solidFill>
                              </a:rPr>
                              <a:t>A</a:t>
                            </a:r>
                          </a:p>
                        </p:txBody>
                      </p:sp>
                      <p:sp>
                        <p:nvSpPr>
                          <p:cNvPr id="16418" name="Text Box 38"/>
                          <p:cNvSpPr txBox="1">
                            <a:spLocks noChangeArrowheads="1"/>
                          </p:cNvSpPr>
                          <p:nvPr/>
                        </p:nvSpPr>
                        <p:spPr bwMode="auto">
                          <a:xfrm>
                            <a:off x="1680" y="2736"/>
                            <a:ext cx="384"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solidFill>
                                  <a:srgbClr val="0033CC"/>
                                </a:solidFill>
                              </a:rPr>
                              <a:t>S</a:t>
                            </a:r>
                          </a:p>
                        </p:txBody>
                      </p:sp>
                      <p:grpSp>
                        <p:nvGrpSpPr>
                          <p:cNvPr id="16419" name="Group 39"/>
                          <p:cNvGrpSpPr>
                            <a:grpSpLocks/>
                          </p:cNvGrpSpPr>
                          <p:nvPr/>
                        </p:nvGrpSpPr>
                        <p:grpSpPr bwMode="auto">
                          <a:xfrm>
                            <a:off x="432" y="3072"/>
                            <a:ext cx="1536" cy="672"/>
                            <a:chOff x="432" y="1920"/>
                            <a:chExt cx="1536" cy="672"/>
                          </a:xfrm>
                        </p:grpSpPr>
                        <p:sp>
                          <p:nvSpPr>
                            <p:cNvPr id="16420" name="Line 40"/>
                            <p:cNvSpPr>
                              <a:spLocks noChangeShapeType="1"/>
                            </p:cNvSpPr>
                            <p:nvPr/>
                          </p:nvSpPr>
                          <p:spPr bwMode="auto">
                            <a:xfrm>
                              <a:off x="576" y="1920"/>
                              <a:ext cx="43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21" name="Line 41"/>
                            <p:cNvSpPr>
                              <a:spLocks noChangeShapeType="1"/>
                            </p:cNvSpPr>
                            <p:nvPr/>
                          </p:nvSpPr>
                          <p:spPr bwMode="auto">
                            <a:xfrm flipV="1">
                              <a:off x="432" y="2304"/>
                              <a:ext cx="624"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22" name="Line 42"/>
                            <p:cNvSpPr>
                              <a:spLocks noChangeShapeType="1"/>
                            </p:cNvSpPr>
                            <p:nvPr/>
                          </p:nvSpPr>
                          <p:spPr bwMode="auto">
                            <a:xfrm flipV="1">
                              <a:off x="1200" y="1920"/>
                              <a:ext cx="576" cy="1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23" name="Line 43"/>
                            <p:cNvSpPr>
                              <a:spLocks noChangeShapeType="1"/>
                            </p:cNvSpPr>
                            <p:nvPr/>
                          </p:nvSpPr>
                          <p:spPr bwMode="auto">
                            <a:xfrm flipV="1">
                              <a:off x="1152" y="2160"/>
                              <a:ext cx="768" cy="14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24" name="Line 44"/>
                            <p:cNvSpPr>
                              <a:spLocks noChangeShapeType="1"/>
                            </p:cNvSpPr>
                            <p:nvPr/>
                          </p:nvSpPr>
                          <p:spPr bwMode="auto">
                            <a:xfrm>
                              <a:off x="1152" y="2304"/>
                              <a:ext cx="816"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6425" name="Line 45"/>
                            <p:cNvSpPr>
                              <a:spLocks noChangeShapeType="1"/>
                            </p:cNvSpPr>
                            <p:nvPr/>
                          </p:nvSpPr>
                          <p:spPr bwMode="auto">
                            <a:xfrm>
                              <a:off x="1056" y="1920"/>
                              <a:ext cx="0" cy="33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grpSp>
                    <p:sp>
                      <p:nvSpPr>
                        <p:cNvPr id="16413" name="Oval 46"/>
                        <p:cNvSpPr>
                          <a:spLocks noChangeArrowheads="1"/>
                        </p:cNvSpPr>
                        <p:nvPr/>
                      </p:nvSpPr>
                      <p:spPr bwMode="auto">
                        <a:xfrm flipV="1">
                          <a:off x="1008" y="3024"/>
                          <a:ext cx="192" cy="96"/>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a:p>
                      </p:txBody>
                    </p:sp>
                  </p:grpSp>
                </p:grpSp>
              </p:grpSp>
            </p:grpSp>
            <p:sp>
              <p:nvSpPr>
                <p:cNvPr id="16403" name="Oval 47"/>
                <p:cNvSpPr>
                  <a:spLocks noChangeArrowheads="1"/>
                </p:cNvSpPr>
                <p:nvPr/>
              </p:nvSpPr>
              <p:spPr bwMode="auto">
                <a:xfrm>
                  <a:off x="1330" y="2544"/>
                  <a:ext cx="206" cy="96"/>
                </a:xfrm>
                <a:prstGeom prst="ellipse">
                  <a:avLst/>
                </a:prstGeom>
                <a:solidFill>
                  <a:srgbClr val="CC3300"/>
                </a:solidFill>
                <a:ln w="9525">
                  <a:solidFill>
                    <a:schemeClr val="tx1"/>
                  </a:solidFill>
                  <a:round/>
                  <a:headEnd/>
                  <a:tailEnd/>
                </a:ln>
              </p:spPr>
              <p:txBody>
                <a:bodyPr wrap="none" anchor="ctr"/>
                <a:lstStyle/>
                <a:p>
                  <a:endParaRPr lang="it-IT"/>
                </a:p>
              </p:txBody>
            </p:sp>
            <p:sp>
              <p:nvSpPr>
                <p:cNvPr id="16404" name="Oval 48"/>
                <p:cNvSpPr>
                  <a:spLocks noChangeArrowheads="1"/>
                </p:cNvSpPr>
                <p:nvPr/>
              </p:nvSpPr>
              <p:spPr bwMode="auto">
                <a:xfrm>
                  <a:off x="1296" y="2256"/>
                  <a:ext cx="206" cy="96"/>
                </a:xfrm>
                <a:prstGeom prst="ellipse">
                  <a:avLst/>
                </a:prstGeom>
                <a:solidFill>
                  <a:schemeClr val="tx1"/>
                </a:solidFill>
                <a:ln w="9525">
                  <a:solidFill>
                    <a:schemeClr val="tx1"/>
                  </a:solidFill>
                  <a:round/>
                  <a:headEnd/>
                  <a:tailEnd/>
                </a:ln>
              </p:spPr>
              <p:txBody>
                <a:bodyPr wrap="none" anchor="ctr"/>
                <a:lstStyle/>
                <a:p>
                  <a:endParaRPr lang="it-IT"/>
                </a:p>
              </p:txBody>
            </p:sp>
          </p:grpSp>
          <p:sp>
            <p:nvSpPr>
              <p:cNvPr id="16396" name="AutoShape 49"/>
              <p:cNvSpPr>
                <a:spLocks noChangeArrowheads="1"/>
              </p:cNvSpPr>
              <p:nvPr/>
            </p:nvSpPr>
            <p:spPr bwMode="auto">
              <a:xfrm>
                <a:off x="1113" y="2290"/>
                <a:ext cx="336" cy="317"/>
              </a:xfrm>
              <a:prstGeom prst="upArrow">
                <a:avLst>
                  <a:gd name="adj1" fmla="val 50000"/>
                  <a:gd name="adj2" fmla="val 25000"/>
                </a:avLst>
              </a:prstGeom>
              <a:solidFill>
                <a:srgbClr val="CC6600"/>
              </a:solidFill>
              <a:ln w="9525">
                <a:solidFill>
                  <a:schemeClr val="tx1"/>
                </a:solidFill>
                <a:miter lim="800000"/>
                <a:headEnd/>
                <a:tailEnd/>
              </a:ln>
            </p:spPr>
            <p:txBody>
              <a:bodyPr wrap="none" anchor="ctr"/>
              <a:lstStyle/>
              <a:p>
                <a:pPr algn="ctr"/>
                <a:endParaRPr lang="en-GB" b="0">
                  <a:solidFill>
                    <a:srgbClr val="CC6600"/>
                  </a:solidFill>
                  <a:latin typeface="Times New Roman" charset="0"/>
                </a:endParaRPr>
              </a:p>
            </p:txBody>
          </p:sp>
          <p:sp>
            <p:nvSpPr>
              <p:cNvPr id="16397" name="Rectangle 50"/>
              <p:cNvSpPr>
                <a:spLocks noChangeArrowheads="1"/>
              </p:cNvSpPr>
              <p:nvPr/>
            </p:nvSpPr>
            <p:spPr bwMode="auto">
              <a:xfrm>
                <a:off x="152" y="1489"/>
                <a:ext cx="184" cy="986"/>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a:p>
            </p:txBody>
          </p:sp>
          <p:sp>
            <p:nvSpPr>
              <p:cNvPr id="16398" name="Rectangle 51"/>
              <p:cNvSpPr>
                <a:spLocks noChangeArrowheads="1"/>
              </p:cNvSpPr>
              <p:nvPr/>
            </p:nvSpPr>
            <p:spPr bwMode="auto">
              <a:xfrm>
                <a:off x="152" y="1329"/>
                <a:ext cx="2344" cy="169"/>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GB" b="0">
                  <a:solidFill>
                    <a:srgbClr val="EAEAEA"/>
                  </a:solidFill>
                  <a:latin typeface="Times New Roman" charset="0"/>
                </a:endParaRPr>
              </a:p>
            </p:txBody>
          </p:sp>
          <p:sp>
            <p:nvSpPr>
              <p:cNvPr id="16399" name="Text Box 52"/>
              <p:cNvSpPr txBox="1">
                <a:spLocks noChangeArrowheads="1"/>
              </p:cNvSpPr>
              <p:nvPr/>
            </p:nvSpPr>
            <p:spPr bwMode="auto">
              <a:xfrm>
                <a:off x="2562" y="1263"/>
                <a:ext cx="3016"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r>
                  <a:rPr lang="en-GB" sz="2000" b="0" dirty="0">
                    <a:cs typeface="Times New Roman" charset="0"/>
                  </a:rPr>
                  <a:t>-The A nucleus present a strong cluster structure: A = x </a:t>
                </a:r>
                <a:r>
                  <a:rPr lang="en-GB" sz="2000" b="0" dirty="0">
                    <a:cs typeface="Times New Roman" charset="0"/>
                    <a:sym typeface="Symbol" charset="0"/>
                  </a:rPr>
                  <a:t></a:t>
                </a:r>
                <a:r>
                  <a:rPr lang="en-GB" sz="2000" b="0" dirty="0">
                    <a:cs typeface="Times New Roman" charset="0"/>
                  </a:rPr>
                  <a:t> S clusters</a:t>
                </a:r>
              </a:p>
            </p:txBody>
          </p:sp>
          <p:sp>
            <p:nvSpPr>
              <p:cNvPr id="16400" name="Text Box 53"/>
              <p:cNvSpPr txBox="1">
                <a:spLocks noChangeArrowheads="1"/>
              </p:cNvSpPr>
              <p:nvPr/>
            </p:nvSpPr>
            <p:spPr bwMode="auto">
              <a:xfrm>
                <a:off x="2562" y="2837"/>
                <a:ext cx="3016"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r>
                  <a:rPr lang="en-GB" sz="2000" b="0">
                    <a:cs typeface="Times New Roman" charset="0"/>
                  </a:rPr>
                  <a:t>-The S cluster acts as a spectator</a:t>
                </a:r>
              </a:p>
              <a:p>
                <a:pPr eaLnBrk="1" hangingPunct="1">
                  <a:spcBef>
                    <a:spcPct val="50000"/>
                  </a:spcBef>
                </a:pPr>
                <a:r>
                  <a:rPr lang="en-GB" sz="2000" b="0">
                    <a:cs typeface="Times New Roman" charset="0"/>
                  </a:rPr>
                  <a:t>(it doesn’ t take part to the reaction)</a:t>
                </a:r>
                <a:endParaRPr lang="en-GB" sz="2000" b="0">
                  <a:latin typeface="Times New Roman" charset="0"/>
                  <a:cs typeface="Times New Roman" charset="0"/>
                </a:endParaRPr>
              </a:p>
            </p:txBody>
          </p:sp>
          <p:sp>
            <p:nvSpPr>
              <p:cNvPr id="16401" name="Text Box 54"/>
              <p:cNvSpPr txBox="1">
                <a:spLocks noChangeArrowheads="1"/>
              </p:cNvSpPr>
              <p:nvPr/>
            </p:nvSpPr>
            <p:spPr bwMode="auto">
              <a:xfrm>
                <a:off x="2544" y="1811"/>
                <a:ext cx="3179"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r>
                  <a:rPr lang="en-GB" sz="2000" b="0">
                    <a:cs typeface="Times New Roman" charset="0"/>
                  </a:rPr>
                  <a:t>-The x cluster</a:t>
                </a:r>
                <a:r>
                  <a:rPr lang="it-IT" sz="2000" b="0">
                    <a:cs typeface="Times New Roman" charset="0"/>
                  </a:rPr>
                  <a:t> (participant)</a:t>
                </a:r>
                <a:r>
                  <a:rPr lang="en-GB" sz="2000" b="0">
                    <a:cs typeface="Times New Roman" charset="0"/>
                  </a:rPr>
                  <a:t> interacts with the nucleus</a:t>
                </a:r>
                <a:r>
                  <a:rPr lang="it-IT" sz="2000" b="0">
                    <a:cs typeface="Times New Roman" charset="0"/>
                  </a:rPr>
                  <a:t> </a:t>
                </a:r>
                <a:r>
                  <a:rPr lang="en-GB" sz="2000" b="0">
                    <a:cs typeface="Times New Roman" charset="0"/>
                  </a:rPr>
                  <a:t>B  </a:t>
                </a:r>
              </a:p>
              <a:p>
                <a:pPr algn="ctr"/>
                <a:r>
                  <a:rPr lang="en-GB" sz="2000">
                    <a:cs typeface="Times New Roman" charset="0"/>
                  </a:rPr>
                  <a:t>B + x</a:t>
                </a:r>
                <a:r>
                  <a:rPr lang="it-IT" sz="2000">
                    <a:cs typeface="Times New Roman" charset="0"/>
                  </a:rPr>
                  <a:t>  </a:t>
                </a:r>
                <a:r>
                  <a:rPr lang="it-IT" sz="2000">
                    <a:cs typeface="Times New Roman" charset="0"/>
                    <a:sym typeface="Wingdings" charset="0"/>
                  </a:rPr>
                  <a:t></a:t>
                </a:r>
                <a:r>
                  <a:rPr lang="it-IT" sz="2000">
                    <a:cs typeface="Times New Roman" charset="0"/>
                  </a:rPr>
                  <a:t> </a:t>
                </a:r>
                <a:r>
                  <a:rPr lang="en-GB" sz="2000">
                    <a:cs typeface="Times New Roman" charset="0"/>
                  </a:rPr>
                  <a:t> C + D</a:t>
                </a:r>
              </a:p>
              <a:p>
                <a:pPr algn="ctr"/>
                <a:endParaRPr lang="en-GB" sz="2000" b="0">
                  <a:latin typeface="Times New Roman" charset="0"/>
                  <a:cs typeface="Times New Roman" charset="0"/>
                </a:endParaRPr>
              </a:p>
            </p:txBody>
          </p:sp>
        </p:grpSp>
        <p:sp>
          <p:nvSpPr>
            <p:cNvPr id="16391" name="Text Box 55"/>
            <p:cNvSpPr txBox="1">
              <a:spLocks noChangeArrowheads="1"/>
            </p:cNvSpPr>
            <p:nvPr/>
          </p:nvSpPr>
          <p:spPr bwMode="auto">
            <a:xfrm>
              <a:off x="0" y="754"/>
              <a:ext cx="2979"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a:lnSpc>
                  <a:spcPct val="110000"/>
                </a:lnSpc>
                <a:spcBef>
                  <a:spcPct val="50000"/>
                </a:spcBef>
              </a:pPr>
              <a:r>
                <a:rPr lang="en-GB" sz="2000" b="0"/>
                <a:t>Quasi-Free mechanis</a:t>
              </a:r>
              <a:r>
                <a:rPr lang="it-IT" sz="2000" b="0"/>
                <a:t>m</a:t>
              </a:r>
              <a:endParaRPr lang="en-GB" sz="2000" b="0">
                <a:latin typeface="Times New Roman" charset="0"/>
              </a:endParaRPr>
            </a:p>
          </p:txBody>
        </p:sp>
      </p:grpSp>
    </p:spTree>
    <p:custDataLst>
      <p:tags r:id="rId1"/>
    </p:custDataLst>
    <p:extLst>
      <p:ext uri="{BB962C8B-B14F-4D97-AF65-F5344CB8AC3E}">
        <p14:creationId xmlns:p14="http://schemas.microsoft.com/office/powerpoint/2010/main" val="791414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EE3C19C-844F-EB42-BFC5-B2FBA3E42260}"/>
              </a:ext>
            </a:extLst>
          </p:cNvPr>
          <p:cNvSpPr txBox="1"/>
          <p:nvPr/>
        </p:nvSpPr>
        <p:spPr>
          <a:xfrm>
            <a:off x="2051720" y="2060848"/>
            <a:ext cx="4680520" cy="1261884"/>
          </a:xfrm>
          <a:prstGeom prst="rect">
            <a:avLst/>
          </a:prstGeom>
          <a:noFill/>
        </p:spPr>
        <p:txBody>
          <a:bodyPr wrap="square" rtlCol="0">
            <a:spAutoFit/>
          </a:bodyPr>
          <a:lstStyle/>
          <a:p>
            <a:pPr algn="ctr"/>
            <a:r>
              <a:rPr lang="it-IT" sz="2800" dirty="0"/>
              <a:t>Happy</a:t>
            </a:r>
            <a:r>
              <a:rPr lang="it-IT" dirty="0"/>
              <a:t> 100 </a:t>
            </a:r>
            <a:r>
              <a:rPr lang="it-IT" baseline="30000" dirty="0" err="1"/>
              <a:t>th</a:t>
            </a:r>
            <a:r>
              <a:rPr lang="it-IT" dirty="0"/>
              <a:t> </a:t>
            </a:r>
            <a:r>
              <a:rPr lang="it-IT" dirty="0" err="1"/>
              <a:t>anniversary</a:t>
            </a:r>
            <a:r>
              <a:rPr lang="it-IT" dirty="0"/>
              <a:t> to the National </a:t>
            </a:r>
            <a:r>
              <a:rPr lang="it-IT" dirty="0" err="1"/>
              <a:t>University</a:t>
            </a:r>
            <a:r>
              <a:rPr lang="it-IT" dirty="0"/>
              <a:t> of </a:t>
            </a:r>
          </a:p>
          <a:p>
            <a:pPr algn="ctr"/>
            <a:r>
              <a:rPr lang="it-IT" dirty="0"/>
              <a:t>Uzbekistan</a:t>
            </a:r>
          </a:p>
        </p:txBody>
      </p:sp>
      <p:pic>
        <p:nvPicPr>
          <p:cNvPr id="3" name="Immagine 2">
            <a:extLst>
              <a:ext uri="{FF2B5EF4-FFF2-40B4-BE49-F238E27FC236}">
                <a16:creationId xmlns:a16="http://schemas.microsoft.com/office/drawing/2014/main" id="{0BCB0D4B-042A-7140-B260-E13A4ED7FB3B}"/>
              </a:ext>
            </a:extLst>
          </p:cNvPr>
          <p:cNvPicPr>
            <a:picLocks noChangeAspect="1"/>
          </p:cNvPicPr>
          <p:nvPr/>
        </p:nvPicPr>
        <p:blipFill>
          <a:blip r:embed="rId2"/>
          <a:stretch>
            <a:fillRect/>
          </a:stretch>
        </p:blipFill>
        <p:spPr>
          <a:xfrm>
            <a:off x="3873500" y="4149080"/>
            <a:ext cx="1397000" cy="1397000"/>
          </a:xfrm>
          <a:prstGeom prst="rect">
            <a:avLst/>
          </a:prstGeom>
        </p:spPr>
      </p:pic>
    </p:spTree>
    <p:extLst>
      <p:ext uri="{BB962C8B-B14F-4D97-AF65-F5344CB8AC3E}">
        <p14:creationId xmlns:p14="http://schemas.microsoft.com/office/powerpoint/2010/main" val="1000028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138"/>
          <p:cNvGrpSpPr>
            <a:grpSpLocks/>
          </p:cNvGrpSpPr>
          <p:nvPr/>
        </p:nvGrpSpPr>
        <p:grpSpPr bwMode="auto">
          <a:xfrm>
            <a:off x="0" y="1050925"/>
            <a:ext cx="8674100" cy="1828800"/>
            <a:chOff x="0" y="662"/>
            <a:chExt cx="5464" cy="1152"/>
          </a:xfrm>
        </p:grpSpPr>
        <p:sp>
          <p:nvSpPr>
            <p:cNvPr id="17441" name="Rectangle 6"/>
            <p:cNvSpPr>
              <a:spLocks noChangeArrowheads="1"/>
            </p:cNvSpPr>
            <p:nvPr/>
          </p:nvSpPr>
          <p:spPr bwMode="auto">
            <a:xfrm>
              <a:off x="2822" y="843"/>
              <a:ext cx="116"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GB" sz="4400" b="0">
                <a:latin typeface="Times New Roman" charset="0"/>
              </a:endParaRPr>
            </a:p>
          </p:txBody>
        </p:sp>
        <p:grpSp>
          <p:nvGrpSpPr>
            <p:cNvPr id="17442" name="Group 7"/>
            <p:cNvGrpSpPr>
              <a:grpSpLocks/>
            </p:cNvGrpSpPr>
            <p:nvPr/>
          </p:nvGrpSpPr>
          <p:grpSpPr bwMode="auto">
            <a:xfrm>
              <a:off x="0" y="662"/>
              <a:ext cx="5464" cy="1152"/>
              <a:chOff x="152" y="1836"/>
              <a:chExt cx="5464" cy="1152"/>
            </a:xfrm>
          </p:grpSpPr>
          <p:sp>
            <p:nvSpPr>
              <p:cNvPr id="17443" name="Rectangle 8"/>
              <p:cNvSpPr>
                <a:spLocks noChangeArrowheads="1"/>
              </p:cNvSpPr>
              <p:nvPr/>
            </p:nvSpPr>
            <p:spPr bwMode="auto">
              <a:xfrm>
                <a:off x="152" y="2002"/>
                <a:ext cx="184" cy="986"/>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it-IT"/>
              </a:p>
            </p:txBody>
          </p:sp>
          <p:grpSp>
            <p:nvGrpSpPr>
              <p:cNvPr id="17444" name="Group 9"/>
              <p:cNvGrpSpPr>
                <a:grpSpLocks/>
              </p:cNvGrpSpPr>
              <p:nvPr/>
            </p:nvGrpSpPr>
            <p:grpSpPr bwMode="auto">
              <a:xfrm>
                <a:off x="152" y="1836"/>
                <a:ext cx="5464" cy="1152"/>
                <a:chOff x="152" y="1836"/>
                <a:chExt cx="5464" cy="1152"/>
              </a:xfrm>
            </p:grpSpPr>
            <p:grpSp>
              <p:nvGrpSpPr>
                <p:cNvPr id="17445" name="Group 10"/>
                <p:cNvGrpSpPr>
                  <a:grpSpLocks/>
                </p:cNvGrpSpPr>
                <p:nvPr/>
              </p:nvGrpSpPr>
              <p:grpSpPr bwMode="auto">
                <a:xfrm>
                  <a:off x="152" y="1836"/>
                  <a:ext cx="5464" cy="1152"/>
                  <a:chOff x="152" y="1836"/>
                  <a:chExt cx="5464" cy="1152"/>
                </a:xfrm>
              </p:grpSpPr>
              <p:grpSp>
                <p:nvGrpSpPr>
                  <p:cNvPr id="17447" name="Group 11"/>
                  <p:cNvGrpSpPr>
                    <a:grpSpLocks/>
                  </p:cNvGrpSpPr>
                  <p:nvPr/>
                </p:nvGrpSpPr>
                <p:grpSpPr bwMode="auto">
                  <a:xfrm>
                    <a:off x="287" y="1998"/>
                    <a:ext cx="2190" cy="978"/>
                    <a:chOff x="2995" y="3086"/>
                    <a:chExt cx="2237" cy="993"/>
                  </a:xfrm>
                </p:grpSpPr>
                <p:sp>
                  <p:nvSpPr>
                    <p:cNvPr id="17450" name="Text Box 12"/>
                    <p:cNvSpPr txBox="1">
                      <a:spLocks noChangeArrowheads="1"/>
                    </p:cNvSpPr>
                    <p:nvPr/>
                  </p:nvSpPr>
                  <p:spPr bwMode="auto">
                    <a:xfrm>
                      <a:off x="3024" y="3086"/>
                      <a:ext cx="2208" cy="993"/>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p:txBody>
                </p:sp>
                <p:sp>
                  <p:nvSpPr>
                    <p:cNvPr id="17451" name="Text Box 13"/>
                    <p:cNvSpPr txBox="1">
                      <a:spLocks noChangeArrowheads="1"/>
                    </p:cNvSpPr>
                    <p:nvPr/>
                  </p:nvSpPr>
                  <p:spPr bwMode="auto">
                    <a:xfrm>
                      <a:off x="2995" y="3534"/>
                      <a:ext cx="634" cy="23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B</a:t>
                      </a:r>
                    </a:p>
                  </p:txBody>
                </p:sp>
                <p:sp>
                  <p:nvSpPr>
                    <p:cNvPr id="17452" name="Text Box 14"/>
                    <p:cNvSpPr txBox="1">
                      <a:spLocks noChangeArrowheads="1"/>
                    </p:cNvSpPr>
                    <p:nvPr/>
                  </p:nvSpPr>
                  <p:spPr bwMode="auto">
                    <a:xfrm flipV="1">
                      <a:off x="3512" y="3099"/>
                      <a:ext cx="520" cy="216"/>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600"/>
                        <a:t>x</a:t>
                      </a:r>
                    </a:p>
                  </p:txBody>
                </p:sp>
                <p:sp>
                  <p:nvSpPr>
                    <p:cNvPr id="17453" name="Oval 15"/>
                    <p:cNvSpPr>
                      <a:spLocks noChangeArrowheads="1"/>
                    </p:cNvSpPr>
                    <p:nvPr/>
                  </p:nvSpPr>
                  <p:spPr bwMode="auto">
                    <a:xfrm flipV="1">
                      <a:off x="3859" y="3384"/>
                      <a:ext cx="229" cy="72"/>
                    </a:xfrm>
                    <a:prstGeom prst="ellipse">
                      <a:avLst/>
                    </a:prstGeom>
                    <a:solidFill>
                      <a:srgbClr val="EAEAEA"/>
                    </a:solidFill>
                    <a:ln w="9525">
                      <a:solidFill>
                        <a:schemeClr val="tx1"/>
                      </a:solidFill>
                      <a:round/>
                      <a:headEnd/>
                      <a:tailEnd/>
                    </a:ln>
                  </p:spPr>
                  <p:txBody>
                    <a:bodyPr rot="10800000" wrap="none" anchor="ctr"/>
                    <a:lstStyle/>
                    <a:p>
                      <a:pPr algn="ctr">
                        <a:spcBef>
                          <a:spcPct val="20000"/>
                        </a:spcBef>
                      </a:pPr>
                      <a:endParaRPr lang="en-GB" b="0"/>
                    </a:p>
                    <a:p>
                      <a:pPr algn="ctr">
                        <a:spcBef>
                          <a:spcPct val="20000"/>
                        </a:spcBef>
                      </a:pPr>
                      <a:endParaRPr lang="en-GB" b="0"/>
                    </a:p>
                  </p:txBody>
                </p:sp>
                <p:sp>
                  <p:nvSpPr>
                    <p:cNvPr id="17454" name="Text Box 16"/>
                    <p:cNvSpPr txBox="1">
                      <a:spLocks noChangeArrowheads="1"/>
                    </p:cNvSpPr>
                    <p:nvPr/>
                  </p:nvSpPr>
                  <p:spPr bwMode="auto">
                    <a:xfrm>
                      <a:off x="4840" y="3642"/>
                      <a:ext cx="344" cy="23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D</a:t>
                      </a:r>
                    </a:p>
                  </p:txBody>
                </p:sp>
                <p:sp>
                  <p:nvSpPr>
                    <p:cNvPr id="17455" name="Text Box 17"/>
                    <p:cNvSpPr txBox="1">
                      <a:spLocks noChangeArrowheads="1"/>
                    </p:cNvSpPr>
                    <p:nvPr/>
                  </p:nvSpPr>
                  <p:spPr bwMode="auto">
                    <a:xfrm>
                      <a:off x="4840" y="3210"/>
                      <a:ext cx="344" cy="234"/>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a:t>C</a:t>
                      </a:r>
                    </a:p>
                  </p:txBody>
                </p:sp>
                <p:sp>
                  <p:nvSpPr>
                    <p:cNvPr id="17456" name="Line 18"/>
                    <p:cNvSpPr>
                      <a:spLocks noChangeShapeType="1"/>
                    </p:cNvSpPr>
                    <p:nvPr/>
                  </p:nvSpPr>
                  <p:spPr bwMode="auto">
                    <a:xfrm flipV="1">
                      <a:off x="3168" y="3420"/>
                      <a:ext cx="749"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57" name="Line 19"/>
                    <p:cNvSpPr>
                      <a:spLocks noChangeShapeType="1"/>
                    </p:cNvSpPr>
                    <p:nvPr/>
                  </p:nvSpPr>
                  <p:spPr bwMode="auto">
                    <a:xfrm flipV="1">
                      <a:off x="4032" y="3312"/>
                      <a:ext cx="920" cy="10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58" name="Line 20"/>
                    <p:cNvSpPr>
                      <a:spLocks noChangeShapeType="1"/>
                    </p:cNvSpPr>
                    <p:nvPr/>
                  </p:nvSpPr>
                  <p:spPr bwMode="auto">
                    <a:xfrm>
                      <a:off x="4032" y="3420"/>
                      <a:ext cx="979" cy="21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59" name="Line 21"/>
                    <p:cNvSpPr>
                      <a:spLocks noChangeShapeType="1"/>
                    </p:cNvSpPr>
                    <p:nvPr/>
                  </p:nvSpPr>
                  <p:spPr bwMode="auto">
                    <a:xfrm>
                      <a:off x="3512" y="3132"/>
                      <a:ext cx="405" cy="25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sp>
                <p:nvSpPr>
                  <p:cNvPr id="17448" name="Text Box 22"/>
                  <p:cNvSpPr txBox="1">
                    <a:spLocks noChangeArrowheads="1"/>
                  </p:cNvSpPr>
                  <p:nvPr/>
                </p:nvSpPr>
                <p:spPr bwMode="auto">
                  <a:xfrm>
                    <a:off x="2489" y="1836"/>
                    <a:ext cx="3127"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nSpc>
                        <a:spcPct val="110000"/>
                      </a:lnSpc>
                      <a:spcBef>
                        <a:spcPct val="50000"/>
                      </a:spcBef>
                    </a:pPr>
                    <a:r>
                      <a:rPr lang="en-GB" sz="2000" b="0">
                        <a:cs typeface="Times New Roman" charset="0"/>
                      </a:rPr>
                      <a:t>We</a:t>
                    </a:r>
                    <a:r>
                      <a:rPr lang="it-IT" sz="2000" b="0">
                        <a:cs typeface="Times New Roman" charset="0"/>
                      </a:rPr>
                      <a:t> can</a:t>
                    </a:r>
                    <a:r>
                      <a:rPr lang="en-GB" sz="2000" b="0">
                        <a:cs typeface="Times New Roman" charset="0"/>
                      </a:rPr>
                      <a:t> extract astrophysically relevant </a:t>
                    </a:r>
                  </a:p>
                  <a:p>
                    <a:pPr>
                      <a:lnSpc>
                        <a:spcPct val="110000"/>
                      </a:lnSpc>
                      <a:spcBef>
                        <a:spcPct val="50000"/>
                      </a:spcBef>
                    </a:pPr>
                    <a:r>
                      <a:rPr lang="en-GB" sz="2000" b="0">
                        <a:cs typeface="Times New Roman" charset="0"/>
                      </a:rPr>
                      <a:t>two-body cross section</a:t>
                    </a:r>
                    <a:r>
                      <a:rPr lang="en-GB" sz="2000">
                        <a:cs typeface="Times New Roman" charset="0"/>
                      </a:rPr>
                      <a:t>  </a:t>
                    </a:r>
                    <a:r>
                      <a:rPr lang="en-GB" sz="2000">
                        <a:cs typeface="Times New Roman" charset="0"/>
                        <a:sym typeface="Symbol" charset="0"/>
                      </a:rPr>
                      <a:t></a:t>
                    </a:r>
                  </a:p>
                  <a:p>
                    <a:pPr algn="ctr"/>
                    <a:r>
                      <a:rPr lang="en-GB" sz="2000" b="0">
                        <a:cs typeface="Times New Roman" charset="0"/>
                      </a:rPr>
                      <a:t> </a:t>
                    </a:r>
                  </a:p>
                  <a:p>
                    <a:pPr algn="ctr"/>
                    <a:r>
                      <a:rPr lang="en-GB" sz="2000">
                        <a:cs typeface="Times New Roman" charset="0"/>
                      </a:rPr>
                      <a:t>B + x</a:t>
                    </a:r>
                    <a:r>
                      <a:rPr lang="it-IT" sz="2000">
                        <a:cs typeface="Times New Roman" charset="0"/>
                      </a:rPr>
                      <a:t>  </a:t>
                    </a:r>
                    <a:r>
                      <a:rPr lang="it-IT" sz="2000">
                        <a:cs typeface="Times New Roman" charset="0"/>
                        <a:sym typeface="Wingdings" charset="0"/>
                      </a:rPr>
                      <a:t></a:t>
                    </a:r>
                    <a:r>
                      <a:rPr lang="it-IT" sz="2000">
                        <a:cs typeface="Times New Roman" charset="0"/>
                      </a:rPr>
                      <a:t> </a:t>
                    </a:r>
                    <a:r>
                      <a:rPr lang="en-GB" sz="2000">
                        <a:cs typeface="Times New Roman" charset="0"/>
                      </a:rPr>
                      <a:t> C + D</a:t>
                    </a:r>
                  </a:p>
                  <a:p>
                    <a:endParaRPr lang="en-GB" sz="2000">
                      <a:cs typeface="Times New Roman" charset="0"/>
                    </a:endParaRPr>
                  </a:p>
                </p:txBody>
              </p:sp>
              <p:sp>
                <p:nvSpPr>
                  <p:cNvPr id="17449" name="Rectangle 23"/>
                  <p:cNvSpPr>
                    <a:spLocks noChangeArrowheads="1"/>
                  </p:cNvSpPr>
                  <p:nvPr/>
                </p:nvSpPr>
                <p:spPr bwMode="auto">
                  <a:xfrm>
                    <a:off x="152" y="1842"/>
                    <a:ext cx="2344" cy="169"/>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GB" b="0">
                      <a:latin typeface="Times New Roman" charset="0"/>
                    </a:endParaRPr>
                  </a:p>
                </p:txBody>
              </p:sp>
            </p:grpSp>
            <p:sp>
              <p:nvSpPr>
                <p:cNvPr id="17446" name="Oval 24"/>
                <p:cNvSpPr>
                  <a:spLocks noChangeArrowheads="1"/>
                </p:cNvSpPr>
                <p:nvPr/>
              </p:nvSpPr>
              <p:spPr bwMode="auto">
                <a:xfrm>
                  <a:off x="1180" y="2282"/>
                  <a:ext cx="202" cy="94"/>
                </a:xfrm>
                <a:prstGeom prst="ellipse">
                  <a:avLst/>
                </a:prstGeom>
                <a:solidFill>
                  <a:schemeClr val="tx1"/>
                </a:solidFill>
                <a:ln w="9525">
                  <a:solidFill>
                    <a:schemeClr val="tx1"/>
                  </a:solidFill>
                  <a:round/>
                  <a:headEnd/>
                  <a:tailEnd/>
                </a:ln>
              </p:spPr>
              <p:txBody>
                <a:bodyPr wrap="none" anchor="ctr"/>
                <a:lstStyle/>
                <a:p>
                  <a:pPr algn="ctr"/>
                  <a:endParaRPr lang="en-GB" b="0">
                    <a:latin typeface="Times New Roman" charset="0"/>
                  </a:endParaRPr>
                </a:p>
              </p:txBody>
            </p:sp>
          </p:grpSp>
        </p:grpSp>
      </p:grpSp>
      <p:grpSp>
        <p:nvGrpSpPr>
          <p:cNvPr id="17410" name="Group 25"/>
          <p:cNvGrpSpPr>
            <a:grpSpLocks/>
          </p:cNvGrpSpPr>
          <p:nvPr/>
        </p:nvGrpSpPr>
        <p:grpSpPr bwMode="auto">
          <a:xfrm>
            <a:off x="241300" y="2955925"/>
            <a:ext cx="8902700" cy="2560638"/>
            <a:chOff x="152" y="2803"/>
            <a:chExt cx="5608" cy="1613"/>
          </a:xfrm>
        </p:grpSpPr>
        <p:sp>
          <p:nvSpPr>
            <p:cNvPr id="17412" name="Rectangle 26"/>
            <p:cNvSpPr>
              <a:spLocks noChangeArrowheads="1"/>
            </p:cNvSpPr>
            <p:nvPr/>
          </p:nvSpPr>
          <p:spPr bwMode="auto">
            <a:xfrm>
              <a:off x="152" y="3124"/>
              <a:ext cx="2325" cy="1052"/>
            </a:xfrm>
            <a:prstGeom prst="rect">
              <a:avLst/>
            </a:prstGeom>
            <a:solidFill>
              <a:srgbClr val="EAEAEA"/>
            </a:solidFill>
            <a:ln w="9525">
              <a:solidFill>
                <a:schemeClr val="tx1"/>
              </a:solidFill>
              <a:miter lim="800000"/>
              <a:headEnd/>
              <a:tailEnd/>
            </a:ln>
          </p:spPr>
          <p:txBody>
            <a:bodyPr wrap="none" anchor="ctr"/>
            <a:lstStyle/>
            <a:p>
              <a:endParaRPr lang="it-IT"/>
            </a:p>
          </p:txBody>
        </p:sp>
        <p:grpSp>
          <p:nvGrpSpPr>
            <p:cNvPr id="17413" name="Group 27"/>
            <p:cNvGrpSpPr>
              <a:grpSpLocks/>
            </p:cNvGrpSpPr>
            <p:nvPr/>
          </p:nvGrpSpPr>
          <p:grpSpPr bwMode="auto">
            <a:xfrm>
              <a:off x="473" y="2962"/>
              <a:ext cx="5287" cy="1454"/>
              <a:chOff x="473" y="2962"/>
              <a:chExt cx="5287" cy="1454"/>
            </a:xfrm>
          </p:grpSpPr>
          <p:grpSp>
            <p:nvGrpSpPr>
              <p:cNvPr id="17415" name="Group 28"/>
              <p:cNvGrpSpPr>
                <a:grpSpLocks/>
              </p:cNvGrpSpPr>
              <p:nvPr/>
            </p:nvGrpSpPr>
            <p:grpSpPr bwMode="auto">
              <a:xfrm>
                <a:off x="473" y="3058"/>
                <a:ext cx="2215" cy="1358"/>
                <a:chOff x="473" y="2016"/>
                <a:chExt cx="2215" cy="1358"/>
              </a:xfrm>
            </p:grpSpPr>
            <p:grpSp>
              <p:nvGrpSpPr>
                <p:cNvPr id="17417" name="Group 29"/>
                <p:cNvGrpSpPr>
                  <a:grpSpLocks/>
                </p:cNvGrpSpPr>
                <p:nvPr/>
              </p:nvGrpSpPr>
              <p:grpSpPr bwMode="auto">
                <a:xfrm>
                  <a:off x="473" y="2016"/>
                  <a:ext cx="2215" cy="1358"/>
                  <a:chOff x="528" y="2022"/>
                  <a:chExt cx="2215" cy="1358"/>
                </a:xfrm>
              </p:grpSpPr>
              <p:sp>
                <p:nvSpPr>
                  <p:cNvPr id="26654" name="Text Box 30"/>
                  <p:cNvSpPr txBox="1">
                    <a:spLocks noChangeArrowheads="1"/>
                  </p:cNvSpPr>
                  <p:nvPr/>
                </p:nvSpPr>
                <p:spPr bwMode="auto">
                  <a:xfrm>
                    <a:off x="1415" y="2022"/>
                    <a:ext cx="1328" cy="327"/>
                  </a:xfrm>
                  <a:prstGeom prst="rect">
                    <a:avLst/>
                  </a:prstGeom>
                  <a:noFill/>
                  <a:ln w="9525">
                    <a:noFill/>
                    <a:miter lim="800000"/>
                    <a:headEnd/>
                    <a:tailEnd/>
                  </a:ln>
                  <a:effec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37931725" indent="-37474525" eaLnBrk="0" hangingPunct="0">
                      <a:defRPr sz="2400" b="1">
                        <a:solidFill>
                          <a:schemeClr val="tx1"/>
                        </a:solidFill>
                        <a:latin typeface="Comic Sans MS" charset="0"/>
                        <a:ea typeface="ヒラギノ角ゴ Pro W3" charset="0"/>
                        <a:cs typeface="ヒラギノ角ゴ Pro W3" charset="0"/>
                      </a:defRPr>
                    </a:lvl2pPr>
                    <a:lvl3pPr eaLnBrk="0" hangingPunct="0">
                      <a:defRPr sz="2400" b="1">
                        <a:solidFill>
                          <a:schemeClr val="tx1"/>
                        </a:solidFill>
                        <a:latin typeface="Comic Sans MS" charset="0"/>
                        <a:ea typeface="ヒラギノ角ゴ Pro W3" charset="0"/>
                        <a:cs typeface="ヒラギノ角ゴ Pro W3" charset="0"/>
                      </a:defRPr>
                    </a:lvl3pPr>
                    <a:lvl4pPr eaLnBrk="0" hangingPunct="0">
                      <a:defRPr sz="2400" b="1">
                        <a:solidFill>
                          <a:schemeClr val="tx1"/>
                        </a:solidFill>
                        <a:latin typeface="Comic Sans MS" charset="0"/>
                        <a:ea typeface="ヒラギノ角ゴ Pro W3" charset="0"/>
                        <a:cs typeface="ヒラギノ角ゴ Pro W3" charset="0"/>
                      </a:defRPr>
                    </a:lvl4pPr>
                    <a:lvl5pPr eaLnBrk="0" hangingPunct="0">
                      <a:defRPr sz="2400" b="1">
                        <a:solidFill>
                          <a:schemeClr val="tx1"/>
                        </a:solidFill>
                        <a:latin typeface="Comic Sans M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defRPr/>
                    </a:pPr>
                    <a:r>
                      <a:rPr lang="en-GB" sz="2800"/>
                      <a:t> </a:t>
                    </a:r>
                    <a:endParaRPr lang="en-GB" sz="2000">
                      <a:effectLst>
                        <a:outerShdw blurRad="38100" dist="38100" dir="2700000" algn="tl">
                          <a:srgbClr val="DDDDDD"/>
                        </a:outerShdw>
                      </a:effectLst>
                    </a:endParaRPr>
                  </a:p>
                </p:txBody>
              </p:sp>
              <p:grpSp>
                <p:nvGrpSpPr>
                  <p:cNvPr id="17421" name="Group 31"/>
                  <p:cNvGrpSpPr>
                    <a:grpSpLocks/>
                  </p:cNvGrpSpPr>
                  <p:nvPr/>
                </p:nvGrpSpPr>
                <p:grpSpPr bwMode="auto">
                  <a:xfrm>
                    <a:off x="528" y="2052"/>
                    <a:ext cx="2016" cy="1328"/>
                    <a:chOff x="528" y="2052"/>
                    <a:chExt cx="2016" cy="1328"/>
                  </a:xfrm>
                </p:grpSpPr>
                <p:sp>
                  <p:nvSpPr>
                    <p:cNvPr id="17422" name="Text Box 32"/>
                    <p:cNvSpPr txBox="1">
                      <a:spLocks noChangeArrowheads="1"/>
                    </p:cNvSpPr>
                    <p:nvPr/>
                  </p:nvSpPr>
                  <p:spPr bwMode="auto">
                    <a:xfrm>
                      <a:off x="528" y="2057"/>
                      <a:ext cx="2016"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p:txBody>
                </p:sp>
                <p:grpSp>
                  <p:nvGrpSpPr>
                    <p:cNvPr id="17423" name="Group 33"/>
                    <p:cNvGrpSpPr>
                      <a:grpSpLocks/>
                    </p:cNvGrpSpPr>
                    <p:nvPr/>
                  </p:nvGrpSpPr>
                  <p:grpSpPr bwMode="auto">
                    <a:xfrm>
                      <a:off x="576" y="2052"/>
                      <a:ext cx="1960" cy="995"/>
                      <a:chOff x="288" y="2736"/>
                      <a:chExt cx="1824" cy="1326"/>
                    </a:xfrm>
                  </p:grpSpPr>
                  <p:sp>
                    <p:nvSpPr>
                      <p:cNvPr id="17424" name="Text Box 34"/>
                      <p:cNvSpPr txBox="1">
                        <a:spLocks noChangeArrowheads="1"/>
                      </p:cNvSpPr>
                      <p:nvPr/>
                    </p:nvSpPr>
                    <p:spPr bwMode="auto">
                      <a:xfrm flipV="1">
                        <a:off x="720" y="3031"/>
                        <a:ext cx="432"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600"/>
                          <a:t>x</a:t>
                        </a:r>
                      </a:p>
                    </p:txBody>
                  </p:sp>
                  <p:grpSp>
                    <p:nvGrpSpPr>
                      <p:cNvPr id="17425" name="Group 35"/>
                      <p:cNvGrpSpPr>
                        <a:grpSpLocks/>
                      </p:cNvGrpSpPr>
                      <p:nvPr/>
                    </p:nvGrpSpPr>
                    <p:grpSpPr bwMode="auto">
                      <a:xfrm>
                        <a:off x="288" y="2736"/>
                        <a:ext cx="1824" cy="1326"/>
                        <a:chOff x="288" y="2736"/>
                        <a:chExt cx="1824" cy="1326"/>
                      </a:xfrm>
                    </p:grpSpPr>
                    <p:sp>
                      <p:nvSpPr>
                        <p:cNvPr id="17426" name="Oval 36"/>
                        <p:cNvSpPr>
                          <a:spLocks noChangeArrowheads="1"/>
                        </p:cNvSpPr>
                        <p:nvPr/>
                      </p:nvSpPr>
                      <p:spPr bwMode="auto">
                        <a:xfrm flipV="1">
                          <a:off x="1008" y="3408"/>
                          <a:ext cx="192" cy="96"/>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10800000" wrap="none" anchor="ctr"/>
                        <a:lstStyle/>
                        <a:p>
                          <a:pPr algn="ctr">
                            <a:spcBef>
                              <a:spcPct val="20000"/>
                            </a:spcBef>
                          </a:pPr>
                          <a:endParaRPr lang="en-GB" b="0"/>
                        </a:p>
                        <a:p>
                          <a:pPr algn="ctr">
                            <a:spcBef>
                              <a:spcPct val="20000"/>
                            </a:spcBef>
                          </a:pPr>
                          <a:endParaRPr lang="en-GB" b="0"/>
                        </a:p>
                      </p:txBody>
                    </p:sp>
                    <p:grpSp>
                      <p:nvGrpSpPr>
                        <p:cNvPr id="17427" name="Group 37"/>
                        <p:cNvGrpSpPr>
                          <a:grpSpLocks/>
                        </p:cNvGrpSpPr>
                        <p:nvPr/>
                      </p:nvGrpSpPr>
                      <p:grpSpPr bwMode="auto">
                        <a:xfrm>
                          <a:off x="288" y="2736"/>
                          <a:ext cx="1824" cy="1326"/>
                          <a:chOff x="288" y="2736"/>
                          <a:chExt cx="1824" cy="1326"/>
                        </a:xfrm>
                      </p:grpSpPr>
                      <p:sp>
                        <p:nvSpPr>
                          <p:cNvPr id="17429" name="Text Box 38"/>
                          <p:cNvSpPr txBox="1">
                            <a:spLocks noChangeArrowheads="1"/>
                          </p:cNvSpPr>
                          <p:nvPr/>
                        </p:nvSpPr>
                        <p:spPr bwMode="auto">
                          <a:xfrm>
                            <a:off x="288" y="3465"/>
                            <a:ext cx="528"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B</a:t>
                            </a:r>
                          </a:p>
                        </p:txBody>
                      </p:sp>
                      <p:sp>
                        <p:nvSpPr>
                          <p:cNvPr id="17430" name="Text Box 39"/>
                          <p:cNvSpPr txBox="1">
                            <a:spLocks noChangeArrowheads="1"/>
                          </p:cNvSpPr>
                          <p:nvPr/>
                        </p:nvSpPr>
                        <p:spPr bwMode="auto">
                          <a:xfrm>
                            <a:off x="1824" y="3754"/>
                            <a:ext cx="144"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it-IT" sz="1800"/>
                              <a:t>D</a:t>
                            </a:r>
                            <a:endParaRPr lang="en-GB" sz="1800"/>
                          </a:p>
                        </p:txBody>
                      </p:sp>
                      <p:sp>
                        <p:nvSpPr>
                          <p:cNvPr id="17431" name="Text Box 40"/>
                          <p:cNvSpPr txBox="1">
                            <a:spLocks noChangeArrowheads="1"/>
                          </p:cNvSpPr>
                          <p:nvPr/>
                        </p:nvSpPr>
                        <p:spPr bwMode="auto">
                          <a:xfrm>
                            <a:off x="1824" y="3178"/>
                            <a:ext cx="288"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a:t>C</a:t>
                            </a:r>
                          </a:p>
                        </p:txBody>
                      </p:sp>
                      <p:sp>
                        <p:nvSpPr>
                          <p:cNvPr id="17432" name="Text Box 41"/>
                          <p:cNvSpPr txBox="1">
                            <a:spLocks noChangeArrowheads="1"/>
                          </p:cNvSpPr>
                          <p:nvPr/>
                        </p:nvSpPr>
                        <p:spPr bwMode="auto">
                          <a:xfrm>
                            <a:off x="336" y="2784"/>
                            <a:ext cx="250"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A</a:t>
                            </a:r>
                          </a:p>
                        </p:txBody>
                      </p:sp>
                      <p:sp>
                        <p:nvSpPr>
                          <p:cNvPr id="17433" name="Text Box 42"/>
                          <p:cNvSpPr txBox="1">
                            <a:spLocks noChangeArrowheads="1"/>
                          </p:cNvSpPr>
                          <p:nvPr/>
                        </p:nvSpPr>
                        <p:spPr bwMode="auto">
                          <a:xfrm>
                            <a:off x="1680" y="2736"/>
                            <a:ext cx="384"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S</a:t>
                            </a:r>
                          </a:p>
                        </p:txBody>
                      </p:sp>
                      <p:grpSp>
                        <p:nvGrpSpPr>
                          <p:cNvPr id="17434" name="Group 43"/>
                          <p:cNvGrpSpPr>
                            <a:grpSpLocks/>
                          </p:cNvGrpSpPr>
                          <p:nvPr/>
                        </p:nvGrpSpPr>
                        <p:grpSpPr bwMode="auto">
                          <a:xfrm>
                            <a:off x="432" y="3072"/>
                            <a:ext cx="1536" cy="672"/>
                            <a:chOff x="432" y="1920"/>
                            <a:chExt cx="1536" cy="672"/>
                          </a:xfrm>
                        </p:grpSpPr>
                        <p:sp>
                          <p:nvSpPr>
                            <p:cNvPr id="17435" name="Line 44"/>
                            <p:cNvSpPr>
                              <a:spLocks noChangeShapeType="1"/>
                            </p:cNvSpPr>
                            <p:nvPr/>
                          </p:nvSpPr>
                          <p:spPr bwMode="auto">
                            <a:xfrm>
                              <a:off x="576" y="1920"/>
                              <a:ext cx="43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36" name="Line 45"/>
                            <p:cNvSpPr>
                              <a:spLocks noChangeShapeType="1"/>
                            </p:cNvSpPr>
                            <p:nvPr/>
                          </p:nvSpPr>
                          <p:spPr bwMode="auto">
                            <a:xfrm flipV="1">
                              <a:off x="432" y="2304"/>
                              <a:ext cx="624"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37" name="Line 46"/>
                            <p:cNvSpPr>
                              <a:spLocks noChangeShapeType="1"/>
                            </p:cNvSpPr>
                            <p:nvPr/>
                          </p:nvSpPr>
                          <p:spPr bwMode="auto">
                            <a:xfrm flipV="1">
                              <a:off x="1200" y="1920"/>
                              <a:ext cx="576" cy="1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38" name="Line 47"/>
                            <p:cNvSpPr>
                              <a:spLocks noChangeShapeType="1"/>
                            </p:cNvSpPr>
                            <p:nvPr/>
                          </p:nvSpPr>
                          <p:spPr bwMode="auto">
                            <a:xfrm flipV="1">
                              <a:off x="1152" y="2160"/>
                              <a:ext cx="768" cy="14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39" name="Line 48"/>
                            <p:cNvSpPr>
                              <a:spLocks noChangeShapeType="1"/>
                            </p:cNvSpPr>
                            <p:nvPr/>
                          </p:nvSpPr>
                          <p:spPr bwMode="auto">
                            <a:xfrm>
                              <a:off x="1152" y="2304"/>
                              <a:ext cx="816"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7440" name="Line 49"/>
                            <p:cNvSpPr>
                              <a:spLocks noChangeShapeType="1"/>
                            </p:cNvSpPr>
                            <p:nvPr/>
                          </p:nvSpPr>
                          <p:spPr bwMode="auto">
                            <a:xfrm>
                              <a:off x="1056" y="1920"/>
                              <a:ext cx="0" cy="33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grpSp>
                    <p:sp>
                      <p:nvSpPr>
                        <p:cNvPr id="17428" name="Oval 50"/>
                        <p:cNvSpPr>
                          <a:spLocks noChangeArrowheads="1"/>
                        </p:cNvSpPr>
                        <p:nvPr/>
                      </p:nvSpPr>
                      <p:spPr bwMode="auto">
                        <a:xfrm flipV="1">
                          <a:off x="1008" y="3024"/>
                          <a:ext cx="192" cy="96"/>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a:p>
                      </p:txBody>
                    </p:sp>
                  </p:grpSp>
                </p:grpSp>
              </p:grpSp>
            </p:grpSp>
            <p:sp>
              <p:nvSpPr>
                <p:cNvPr id="17418" name="Oval 51"/>
                <p:cNvSpPr>
                  <a:spLocks noChangeArrowheads="1"/>
                </p:cNvSpPr>
                <p:nvPr/>
              </p:nvSpPr>
              <p:spPr bwMode="auto">
                <a:xfrm>
                  <a:off x="1330" y="2544"/>
                  <a:ext cx="206" cy="96"/>
                </a:xfrm>
                <a:prstGeom prst="ellipse">
                  <a:avLst/>
                </a:prstGeom>
                <a:solidFill>
                  <a:srgbClr val="CC3300"/>
                </a:solidFill>
                <a:ln w="9525">
                  <a:solidFill>
                    <a:schemeClr val="tx1"/>
                  </a:solidFill>
                  <a:round/>
                  <a:headEnd/>
                  <a:tailEnd/>
                </a:ln>
              </p:spPr>
              <p:txBody>
                <a:bodyPr wrap="none" anchor="ctr"/>
                <a:lstStyle/>
                <a:p>
                  <a:endParaRPr lang="it-IT"/>
                </a:p>
              </p:txBody>
            </p:sp>
            <p:sp>
              <p:nvSpPr>
                <p:cNvPr id="17419" name="Oval 52"/>
                <p:cNvSpPr>
                  <a:spLocks noChangeArrowheads="1"/>
                </p:cNvSpPr>
                <p:nvPr/>
              </p:nvSpPr>
              <p:spPr bwMode="auto">
                <a:xfrm>
                  <a:off x="1296" y="2256"/>
                  <a:ext cx="206" cy="96"/>
                </a:xfrm>
                <a:prstGeom prst="ellipse">
                  <a:avLst/>
                </a:prstGeom>
                <a:solidFill>
                  <a:schemeClr val="tx1"/>
                </a:solidFill>
                <a:ln w="9525">
                  <a:solidFill>
                    <a:schemeClr val="tx1"/>
                  </a:solidFill>
                  <a:round/>
                  <a:headEnd/>
                  <a:tailEnd/>
                </a:ln>
              </p:spPr>
              <p:txBody>
                <a:bodyPr wrap="none" anchor="ctr"/>
                <a:lstStyle/>
                <a:p>
                  <a:endParaRPr lang="it-IT"/>
                </a:p>
              </p:txBody>
            </p:sp>
          </p:grpSp>
          <p:sp>
            <p:nvSpPr>
              <p:cNvPr id="17416" name="Text Box 53"/>
              <p:cNvSpPr txBox="1">
                <a:spLocks noChangeArrowheads="1"/>
              </p:cNvSpPr>
              <p:nvPr/>
            </p:nvSpPr>
            <p:spPr bwMode="auto">
              <a:xfrm>
                <a:off x="2592" y="2962"/>
                <a:ext cx="3168" cy="1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r>
                  <a:rPr lang="en-GB" sz="2000" b="0">
                    <a:cs typeface="Times New Roman" charset="0"/>
                  </a:rPr>
                  <a:t>from quasi- free contribution</a:t>
                </a:r>
                <a:r>
                  <a:rPr lang="it-IT" sz="2000" b="0">
                    <a:cs typeface="Times New Roman" charset="0"/>
                  </a:rPr>
                  <a:t>  </a:t>
                </a:r>
                <a:r>
                  <a:rPr lang="en-GB" sz="2000" b="0">
                    <a:cs typeface="Times New Roman" charset="0"/>
                  </a:rPr>
                  <a:t>of an appropriate three-body reaction</a:t>
                </a:r>
                <a:endParaRPr lang="it-IT" sz="2000" b="0">
                  <a:cs typeface="Times New Roman" charset="0"/>
                </a:endParaRPr>
              </a:p>
              <a:p>
                <a:endParaRPr lang="en-GB" sz="2000">
                  <a:cs typeface="Times New Roman" charset="0"/>
                </a:endParaRPr>
              </a:p>
              <a:p>
                <a:pPr algn="ctr">
                  <a:lnSpc>
                    <a:spcPct val="110000"/>
                  </a:lnSpc>
                  <a:spcBef>
                    <a:spcPct val="50000"/>
                  </a:spcBef>
                </a:pPr>
                <a:r>
                  <a:rPr lang="en-GB" sz="2000">
                    <a:cs typeface="Times New Roman" charset="0"/>
                  </a:rPr>
                  <a:t>A + B  </a:t>
                </a:r>
                <a:r>
                  <a:rPr lang="it-IT" sz="2000">
                    <a:cs typeface="Times New Roman" charset="0"/>
                    <a:sym typeface="Wingdings" charset="0"/>
                  </a:rPr>
                  <a:t></a:t>
                </a:r>
                <a:r>
                  <a:rPr lang="en-GB" sz="2000">
                    <a:cs typeface="Times New Roman" charset="0"/>
                  </a:rPr>
                  <a:t>  C + D + S</a:t>
                </a:r>
                <a:r>
                  <a:rPr lang="en-GB" sz="1800">
                    <a:cs typeface="Times New Roman" charset="0"/>
                  </a:rPr>
                  <a:t>  </a:t>
                </a:r>
                <a:r>
                  <a:rPr lang="en-GB" sz="1800" b="0">
                    <a:cs typeface="Times New Roman" charset="0"/>
                  </a:rPr>
                  <a:t> </a:t>
                </a:r>
                <a:br>
                  <a:rPr lang="en-GB" sz="1800" b="0">
                    <a:cs typeface="Times New Roman" charset="0"/>
                  </a:rPr>
                </a:br>
                <a:endParaRPr lang="en-GB" sz="1800" b="0">
                  <a:latin typeface="Times New Roman" charset="0"/>
                  <a:cs typeface="Times New Roman" charset="0"/>
                </a:endParaRPr>
              </a:p>
            </p:txBody>
          </p:sp>
        </p:grpSp>
        <p:sp>
          <p:nvSpPr>
            <p:cNvPr id="17414" name="AutoShape 54"/>
            <p:cNvSpPr>
              <a:spLocks noChangeArrowheads="1"/>
            </p:cNvSpPr>
            <p:nvPr/>
          </p:nvSpPr>
          <p:spPr bwMode="auto">
            <a:xfrm>
              <a:off x="1113" y="2803"/>
              <a:ext cx="336" cy="317"/>
            </a:xfrm>
            <a:prstGeom prst="upArrow">
              <a:avLst>
                <a:gd name="adj1" fmla="val 50000"/>
                <a:gd name="adj2" fmla="val 25000"/>
              </a:avLst>
            </a:prstGeom>
            <a:solidFill>
              <a:srgbClr val="CC6600"/>
            </a:solidFill>
            <a:ln w="9525">
              <a:solidFill>
                <a:schemeClr val="tx1"/>
              </a:solidFill>
              <a:miter lim="800000"/>
              <a:headEnd/>
              <a:tailEnd/>
            </a:ln>
          </p:spPr>
          <p:txBody>
            <a:bodyPr wrap="none" anchor="ctr"/>
            <a:lstStyle/>
            <a:p>
              <a:pPr algn="ctr"/>
              <a:endParaRPr lang="en-GB" b="0">
                <a:latin typeface="Times New Roman" charset="0"/>
              </a:endParaRPr>
            </a:p>
          </p:txBody>
        </p:sp>
      </p:grpSp>
      <p:sp>
        <p:nvSpPr>
          <p:cNvPr id="17411" name="Rettangolo 51"/>
          <p:cNvSpPr>
            <a:spLocks noChangeArrowheads="1"/>
          </p:cNvSpPr>
          <p:nvPr/>
        </p:nvSpPr>
        <p:spPr bwMode="auto">
          <a:xfrm>
            <a:off x="2974975" y="5862638"/>
            <a:ext cx="3194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it-IT" b="0"/>
              <a:t> </a:t>
            </a:r>
            <a:r>
              <a:rPr lang="en-GB" b="0"/>
              <a:t>E</a:t>
            </a:r>
            <a:r>
              <a:rPr lang="en-GB" b="0" baseline="-25000"/>
              <a:t>A</a:t>
            </a:r>
            <a:r>
              <a:rPr lang="it-IT" b="0" baseline="-25000"/>
              <a:t>  </a:t>
            </a:r>
            <a:r>
              <a:rPr lang="en-GB" b="0"/>
              <a:t>&gt; </a:t>
            </a:r>
            <a:r>
              <a:rPr lang="it-IT" b="0"/>
              <a:t>(</a:t>
            </a:r>
            <a:r>
              <a:rPr lang="en-GB" b="0"/>
              <a:t>E</a:t>
            </a:r>
            <a:r>
              <a:rPr lang="it-IT" b="0" baseline="-25000"/>
              <a:t>AB</a:t>
            </a:r>
            <a:r>
              <a:rPr lang="it-IT" b="0"/>
              <a:t>)</a:t>
            </a:r>
            <a:r>
              <a:rPr lang="it-IT" b="0" baseline="-25000"/>
              <a:t>Coulomb Barrier</a:t>
            </a:r>
            <a:endParaRPr lang="it-IT"/>
          </a:p>
        </p:txBody>
      </p:sp>
    </p:spTree>
    <p:extLst>
      <p:ext uri="{BB962C8B-B14F-4D97-AF65-F5344CB8AC3E}">
        <p14:creationId xmlns:p14="http://schemas.microsoft.com/office/powerpoint/2010/main" val="1934653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4"/>
          <p:cNvSpPr txBox="1">
            <a:spLocks noChangeArrowheads="1"/>
          </p:cNvSpPr>
          <p:nvPr/>
        </p:nvSpPr>
        <p:spPr bwMode="auto">
          <a:xfrm>
            <a:off x="0" y="-41275"/>
            <a:ext cx="9144000" cy="1066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3200">
                <a:solidFill>
                  <a:schemeClr val="bg1"/>
                </a:solidFill>
              </a:rPr>
              <a:t>Quasi-Free mechanism       Trojan Horse Method</a:t>
            </a:r>
            <a:endParaRPr lang="en-GB" sz="2800">
              <a:solidFill>
                <a:schemeClr val="bg1"/>
              </a:solidFill>
            </a:endParaRPr>
          </a:p>
        </p:txBody>
      </p:sp>
      <p:sp>
        <p:nvSpPr>
          <p:cNvPr id="18434" name="AutoShape 5"/>
          <p:cNvSpPr>
            <a:spLocks noChangeArrowheads="1"/>
          </p:cNvSpPr>
          <p:nvPr/>
        </p:nvSpPr>
        <p:spPr bwMode="auto">
          <a:xfrm>
            <a:off x="5148263" y="109538"/>
            <a:ext cx="762000" cy="366712"/>
          </a:xfrm>
          <a:prstGeom prst="rightArrow">
            <a:avLst>
              <a:gd name="adj1" fmla="val 50000"/>
              <a:gd name="adj2" fmla="val 51948"/>
            </a:avLst>
          </a:prstGeom>
          <a:solidFill>
            <a:srgbClr val="FF0000"/>
          </a:solidFill>
          <a:ln w="9525">
            <a:solidFill>
              <a:schemeClr val="tx1"/>
            </a:solidFill>
            <a:miter lim="800000"/>
            <a:headEnd/>
            <a:tailEnd/>
          </a:ln>
        </p:spPr>
        <p:txBody>
          <a:bodyPr wrap="none" anchor="ctr"/>
          <a:lstStyle/>
          <a:p>
            <a:endParaRPr lang="it-IT"/>
          </a:p>
        </p:txBody>
      </p:sp>
      <p:sp>
        <p:nvSpPr>
          <p:cNvPr id="18435" name="Text Box 6"/>
          <p:cNvSpPr txBox="1">
            <a:spLocks noChangeArrowheads="1"/>
          </p:cNvSpPr>
          <p:nvPr/>
        </p:nvSpPr>
        <p:spPr bwMode="auto">
          <a:xfrm>
            <a:off x="0" y="-100013"/>
            <a:ext cx="9144000" cy="56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a:lnSpc>
                <a:spcPct val="110000"/>
              </a:lnSpc>
              <a:spcBef>
                <a:spcPct val="50000"/>
              </a:spcBef>
            </a:pPr>
            <a:r>
              <a:rPr lang="en-GB" sz="2800">
                <a:solidFill>
                  <a:srgbClr val="CC3300"/>
                </a:solidFill>
                <a:cs typeface="Times New Roman" charset="0"/>
              </a:rPr>
              <a:t> </a:t>
            </a:r>
          </a:p>
        </p:txBody>
      </p:sp>
      <p:sp>
        <p:nvSpPr>
          <p:cNvPr id="18436" name="Text Box 7"/>
          <p:cNvSpPr txBox="1">
            <a:spLocks noChangeArrowheads="1"/>
          </p:cNvSpPr>
          <p:nvPr/>
        </p:nvSpPr>
        <p:spPr bwMode="auto">
          <a:xfrm>
            <a:off x="0" y="3673475"/>
            <a:ext cx="6008688" cy="173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nSpc>
                <a:spcPct val="110000"/>
              </a:lnSpc>
              <a:spcBef>
                <a:spcPct val="50000"/>
              </a:spcBef>
            </a:pPr>
            <a:r>
              <a:rPr lang="it-IT" sz="2000" b="0">
                <a:sym typeface="Symbol" charset="0"/>
              </a:rPr>
              <a:t>T</a:t>
            </a:r>
            <a:r>
              <a:rPr lang="en-GB" sz="2000" b="0">
                <a:sym typeface="Symbol" charset="0"/>
              </a:rPr>
              <a:t>he nucleus A can be brought into nuclear field </a:t>
            </a:r>
            <a:endParaRPr lang="it-IT" sz="2000" b="0">
              <a:sym typeface="Symbol" charset="0"/>
            </a:endParaRPr>
          </a:p>
          <a:p>
            <a:pPr>
              <a:lnSpc>
                <a:spcPct val="110000"/>
              </a:lnSpc>
              <a:spcBef>
                <a:spcPct val="50000"/>
              </a:spcBef>
            </a:pPr>
            <a:r>
              <a:rPr lang="en-GB" sz="2000" b="0">
                <a:sym typeface="Symbol" charset="0"/>
              </a:rPr>
              <a:t>of nucleus B  and the cluster x  induces the reaction</a:t>
            </a:r>
          </a:p>
          <a:p>
            <a:pPr>
              <a:lnSpc>
                <a:spcPct val="110000"/>
              </a:lnSpc>
              <a:spcBef>
                <a:spcPct val="50000"/>
              </a:spcBef>
            </a:pPr>
            <a:r>
              <a:rPr lang="en-GB" sz="2000" b="0">
                <a:sym typeface="Symbol" charset="0"/>
              </a:rPr>
              <a:t>                    </a:t>
            </a:r>
            <a:r>
              <a:rPr lang="en-GB" sz="2000" b="0"/>
              <a:t>B + x </a:t>
            </a:r>
            <a:r>
              <a:rPr lang="en-GB" sz="2000" b="0">
                <a:sym typeface="Symbol" charset="0"/>
              </a:rPr>
              <a:t> C + D</a:t>
            </a:r>
          </a:p>
        </p:txBody>
      </p:sp>
      <p:sp>
        <p:nvSpPr>
          <p:cNvPr id="27656" name="Text Box 8"/>
          <p:cNvSpPr txBox="1">
            <a:spLocks noChangeArrowheads="1"/>
          </p:cNvSpPr>
          <p:nvPr/>
        </p:nvSpPr>
        <p:spPr bwMode="auto">
          <a:xfrm>
            <a:off x="76200" y="5562600"/>
            <a:ext cx="5410200" cy="762000"/>
          </a:xfrm>
          <a:prstGeom prst="rect">
            <a:avLst/>
          </a:prstGeom>
          <a:solidFill>
            <a:schemeClr val="bg1"/>
          </a:solidFill>
          <a:ln w="9525">
            <a:noFill/>
            <a:miter lim="800000"/>
            <a:headEnd/>
            <a:tailEnd/>
          </a:ln>
          <a:effec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37931725" indent="-37474525" eaLnBrk="0" hangingPunct="0">
              <a:defRPr sz="2400" b="1">
                <a:solidFill>
                  <a:schemeClr val="tx1"/>
                </a:solidFill>
                <a:latin typeface="Comic Sans MS" charset="0"/>
                <a:ea typeface="ヒラギノ角ゴ Pro W3" charset="0"/>
                <a:cs typeface="ヒラギノ角ゴ Pro W3" charset="0"/>
              </a:defRPr>
            </a:lvl2pPr>
            <a:lvl3pPr eaLnBrk="0" hangingPunct="0">
              <a:defRPr sz="2400" b="1">
                <a:solidFill>
                  <a:schemeClr val="tx1"/>
                </a:solidFill>
                <a:latin typeface="Comic Sans MS" charset="0"/>
                <a:ea typeface="ヒラギノ角ゴ Pro W3" charset="0"/>
                <a:cs typeface="ヒラギノ角ゴ Pro W3" charset="0"/>
              </a:defRPr>
            </a:lvl3pPr>
            <a:lvl4pPr eaLnBrk="0" hangingPunct="0">
              <a:defRPr sz="2400" b="1">
                <a:solidFill>
                  <a:schemeClr val="tx1"/>
                </a:solidFill>
                <a:latin typeface="Comic Sans MS" charset="0"/>
                <a:ea typeface="ヒラギノ角ゴ Pro W3" charset="0"/>
                <a:cs typeface="ヒラギノ角ゴ Pro W3" charset="0"/>
              </a:defRPr>
            </a:lvl4pPr>
            <a:lvl5pPr eaLnBrk="0" hangingPunct="0">
              <a:defRPr sz="2400" b="1">
                <a:solidFill>
                  <a:schemeClr val="tx1"/>
                </a:solidFill>
                <a:latin typeface="Comic Sans M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a:lnSpc>
                <a:spcPct val="110000"/>
              </a:lnSpc>
              <a:spcBef>
                <a:spcPct val="50000"/>
              </a:spcBef>
              <a:defRPr/>
            </a:pPr>
            <a:r>
              <a:rPr lang="en-GB" sz="2000" b="0">
                <a:sym typeface="Symbol" charset="0"/>
              </a:rPr>
              <a:t>Coulomb effects and electron</a:t>
            </a:r>
            <a:r>
              <a:rPr lang="it-IT" sz="2000" b="0">
                <a:sym typeface="Symbol" charset="0"/>
              </a:rPr>
              <a:t> </a:t>
            </a:r>
            <a:r>
              <a:rPr lang="en-GB" sz="2000" b="0">
                <a:sym typeface="Symbol" charset="0"/>
              </a:rPr>
              <a:t>screening are</a:t>
            </a:r>
            <a:r>
              <a:rPr lang="it-IT" sz="2000" b="0">
                <a:sym typeface="Symbol" charset="0"/>
              </a:rPr>
              <a:t> </a:t>
            </a:r>
            <a:r>
              <a:rPr lang="en-GB" sz="2000" b="0">
                <a:sym typeface="Symbol" charset="0"/>
              </a:rPr>
              <a:t>negligible</a:t>
            </a:r>
            <a:r>
              <a:rPr lang="en-GB" sz="1800">
                <a:effectLst>
                  <a:outerShdw blurRad="38100" dist="38100" dir="2700000" algn="tl">
                    <a:srgbClr val="DDDDDD"/>
                  </a:outerShdw>
                </a:effectLst>
                <a:sym typeface="Symbol" charset="0"/>
              </a:rPr>
              <a:t>  </a:t>
            </a:r>
            <a:endParaRPr lang="en-GB" b="0">
              <a:effectLst>
                <a:outerShdw blurRad="38100" dist="38100" dir="2700000" algn="tl">
                  <a:srgbClr val="DDDDDD"/>
                </a:outerShdw>
              </a:effectLst>
              <a:latin typeface="Times New Roman" charset="0"/>
            </a:endParaRPr>
          </a:p>
        </p:txBody>
      </p:sp>
      <p:sp>
        <p:nvSpPr>
          <p:cNvPr id="18438" name="Text Box 9"/>
          <p:cNvSpPr txBox="1">
            <a:spLocks noChangeArrowheads="1"/>
          </p:cNvSpPr>
          <p:nvPr/>
        </p:nvSpPr>
        <p:spPr bwMode="auto">
          <a:xfrm>
            <a:off x="76200" y="1282700"/>
            <a:ext cx="7016750" cy="292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nSpc>
                <a:spcPct val="110000"/>
              </a:lnSpc>
              <a:spcBef>
                <a:spcPct val="50000"/>
              </a:spcBef>
            </a:pPr>
            <a:r>
              <a:rPr lang="en-GB" sz="2000" b="0"/>
              <a:t>The incoming energy E</a:t>
            </a:r>
            <a:r>
              <a:rPr lang="it-IT" sz="2000" b="0" baseline="-25000"/>
              <a:t>A</a:t>
            </a:r>
            <a:r>
              <a:rPr lang="en-GB" sz="2000" b="0"/>
              <a:t> of the incident particle is larger than the Coulomb barrier energy </a:t>
            </a:r>
            <a:r>
              <a:rPr lang="it-IT" sz="2000" b="0"/>
              <a:t> (</a:t>
            </a:r>
            <a:r>
              <a:rPr lang="en-GB" sz="2000" b="0"/>
              <a:t>E</a:t>
            </a:r>
            <a:r>
              <a:rPr lang="it-IT" sz="2000" b="0" baseline="-25000"/>
              <a:t>AB</a:t>
            </a:r>
            <a:r>
              <a:rPr lang="it-IT" sz="2000" b="0"/>
              <a:t>)</a:t>
            </a:r>
            <a:r>
              <a:rPr lang="it-IT" sz="2000" b="0" baseline="-25000"/>
              <a:t>Coul. Bar.</a:t>
            </a:r>
          </a:p>
          <a:p>
            <a:pPr>
              <a:lnSpc>
                <a:spcPct val="110000"/>
              </a:lnSpc>
              <a:spcBef>
                <a:spcPct val="50000"/>
              </a:spcBef>
            </a:pPr>
            <a:r>
              <a:rPr lang="en-GB" sz="2000" b="0" baseline="-25000"/>
              <a:t>   </a:t>
            </a:r>
          </a:p>
          <a:p>
            <a:pPr>
              <a:lnSpc>
                <a:spcPct val="110000"/>
              </a:lnSpc>
              <a:spcBef>
                <a:spcPct val="50000"/>
              </a:spcBef>
            </a:pPr>
            <a:r>
              <a:rPr lang="it-IT" sz="2000" b="0"/>
              <a:t>             </a:t>
            </a:r>
            <a:r>
              <a:rPr lang="en-GB" sz="2000" b="0"/>
              <a:t>E</a:t>
            </a:r>
            <a:r>
              <a:rPr lang="en-GB" sz="2000" b="0" baseline="-25000"/>
              <a:t>A</a:t>
            </a:r>
            <a:r>
              <a:rPr lang="it-IT" sz="2000" b="0" baseline="-25000"/>
              <a:t>  </a:t>
            </a:r>
            <a:r>
              <a:rPr lang="en-GB" sz="2000" b="0"/>
              <a:t>&gt; </a:t>
            </a:r>
            <a:r>
              <a:rPr lang="it-IT" sz="2000" b="0"/>
              <a:t>(</a:t>
            </a:r>
            <a:r>
              <a:rPr lang="en-GB" sz="2000" b="0"/>
              <a:t>E</a:t>
            </a:r>
            <a:r>
              <a:rPr lang="it-IT" sz="2000" b="0" baseline="-25000"/>
              <a:t>AB</a:t>
            </a:r>
            <a:r>
              <a:rPr lang="it-IT" sz="2000" b="0"/>
              <a:t>)</a:t>
            </a:r>
            <a:r>
              <a:rPr lang="it-IT" sz="2000" b="0" baseline="-25000"/>
              <a:t>Coulomb Barrier</a:t>
            </a:r>
          </a:p>
          <a:p>
            <a:pPr>
              <a:lnSpc>
                <a:spcPct val="110000"/>
              </a:lnSpc>
              <a:spcBef>
                <a:spcPct val="50000"/>
              </a:spcBef>
            </a:pPr>
            <a:endParaRPr lang="it-IT" sz="2000" b="0" baseline="-25000"/>
          </a:p>
          <a:p>
            <a:pPr eaLnBrk="1" hangingPunct="1"/>
            <a:r>
              <a:rPr lang="it-IT" sz="1600" b="0">
                <a:latin typeface="Arial" charset="0"/>
              </a:rPr>
              <a:t>(This means that B and x have a non-negligible probability to be very close)</a:t>
            </a:r>
          </a:p>
          <a:p>
            <a:pPr eaLnBrk="1" hangingPunct="1"/>
            <a:endParaRPr lang="en-GB" sz="1600" b="0">
              <a:latin typeface="Arial" charset="0"/>
            </a:endParaRPr>
          </a:p>
          <a:p>
            <a:pPr eaLnBrk="1" hangingPunct="1">
              <a:spcBef>
                <a:spcPct val="50000"/>
              </a:spcBef>
            </a:pPr>
            <a:endParaRPr lang="en-GB" b="0">
              <a:latin typeface="Times New Roman" charset="0"/>
            </a:endParaRPr>
          </a:p>
        </p:txBody>
      </p:sp>
      <p:grpSp>
        <p:nvGrpSpPr>
          <p:cNvPr id="18439" name="Group 13"/>
          <p:cNvGrpSpPr>
            <a:grpSpLocks/>
          </p:cNvGrpSpPr>
          <p:nvPr/>
        </p:nvGrpSpPr>
        <p:grpSpPr bwMode="auto">
          <a:xfrm>
            <a:off x="5435600" y="1485900"/>
            <a:ext cx="3911600" cy="2159000"/>
            <a:chOff x="473" y="2016"/>
            <a:chExt cx="2215" cy="1273"/>
          </a:xfrm>
        </p:grpSpPr>
        <p:grpSp>
          <p:nvGrpSpPr>
            <p:cNvPr id="18441" name="Group 14"/>
            <p:cNvGrpSpPr>
              <a:grpSpLocks/>
            </p:cNvGrpSpPr>
            <p:nvPr/>
          </p:nvGrpSpPr>
          <p:grpSpPr bwMode="auto">
            <a:xfrm>
              <a:off x="473" y="2016"/>
              <a:ext cx="2215" cy="1273"/>
              <a:chOff x="528" y="2022"/>
              <a:chExt cx="2215" cy="1273"/>
            </a:xfrm>
          </p:grpSpPr>
          <p:sp>
            <p:nvSpPr>
              <p:cNvPr id="27663" name="Text Box 15"/>
              <p:cNvSpPr txBox="1">
                <a:spLocks noChangeArrowheads="1"/>
              </p:cNvSpPr>
              <p:nvPr/>
            </p:nvSpPr>
            <p:spPr bwMode="auto">
              <a:xfrm>
                <a:off x="1415" y="2022"/>
                <a:ext cx="1328" cy="306"/>
              </a:xfrm>
              <a:prstGeom prst="rect">
                <a:avLst/>
              </a:prstGeom>
              <a:noFill/>
              <a:ln w="9525">
                <a:noFill/>
                <a:miter lim="800000"/>
                <a:headEnd/>
                <a:tailEnd/>
              </a:ln>
              <a:effec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37931725" indent="-37474525" eaLnBrk="0" hangingPunct="0">
                  <a:defRPr sz="2400" b="1">
                    <a:solidFill>
                      <a:schemeClr val="tx1"/>
                    </a:solidFill>
                    <a:latin typeface="Comic Sans MS" charset="0"/>
                    <a:ea typeface="ヒラギノ角ゴ Pro W3" charset="0"/>
                    <a:cs typeface="ヒラギノ角ゴ Pro W3" charset="0"/>
                  </a:defRPr>
                </a:lvl2pPr>
                <a:lvl3pPr eaLnBrk="0" hangingPunct="0">
                  <a:defRPr sz="2400" b="1">
                    <a:solidFill>
                      <a:schemeClr val="tx1"/>
                    </a:solidFill>
                    <a:latin typeface="Comic Sans MS" charset="0"/>
                    <a:ea typeface="ヒラギノ角ゴ Pro W3" charset="0"/>
                    <a:cs typeface="ヒラギノ角ゴ Pro W3" charset="0"/>
                  </a:defRPr>
                </a:lvl3pPr>
                <a:lvl4pPr eaLnBrk="0" hangingPunct="0">
                  <a:defRPr sz="2400" b="1">
                    <a:solidFill>
                      <a:schemeClr val="tx1"/>
                    </a:solidFill>
                    <a:latin typeface="Comic Sans MS" charset="0"/>
                    <a:ea typeface="ヒラギノ角ゴ Pro W3" charset="0"/>
                    <a:cs typeface="ヒラギノ角ゴ Pro W3" charset="0"/>
                  </a:defRPr>
                </a:lvl4pPr>
                <a:lvl5pPr eaLnBrk="0" hangingPunct="0">
                  <a:defRPr sz="2400" b="1">
                    <a:solidFill>
                      <a:schemeClr val="tx1"/>
                    </a:solidFill>
                    <a:latin typeface="Comic Sans M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defRPr/>
                </a:pPr>
                <a:r>
                  <a:rPr lang="en-GB" sz="2800"/>
                  <a:t> </a:t>
                </a:r>
                <a:endParaRPr lang="en-GB" sz="2000">
                  <a:effectLst>
                    <a:outerShdw blurRad="38100" dist="38100" dir="2700000" algn="tl">
                      <a:srgbClr val="DDDDDD"/>
                    </a:outerShdw>
                  </a:effectLst>
                </a:endParaRPr>
              </a:p>
            </p:txBody>
          </p:sp>
          <p:grpSp>
            <p:nvGrpSpPr>
              <p:cNvPr id="18445" name="Group 16"/>
              <p:cNvGrpSpPr>
                <a:grpSpLocks/>
              </p:cNvGrpSpPr>
              <p:nvPr/>
            </p:nvGrpSpPr>
            <p:grpSpPr bwMode="auto">
              <a:xfrm>
                <a:off x="528" y="2052"/>
                <a:ext cx="2016" cy="1243"/>
                <a:chOff x="528" y="2052"/>
                <a:chExt cx="2016" cy="1243"/>
              </a:xfrm>
            </p:grpSpPr>
            <p:sp>
              <p:nvSpPr>
                <p:cNvPr id="18446" name="Text Box 17"/>
                <p:cNvSpPr txBox="1">
                  <a:spLocks noChangeArrowheads="1"/>
                </p:cNvSpPr>
                <p:nvPr/>
              </p:nvSpPr>
              <p:spPr bwMode="auto">
                <a:xfrm>
                  <a:off x="528" y="2057"/>
                  <a:ext cx="2016" cy="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a:p>
                  <a:pPr eaLnBrk="1" hangingPunct="1">
                    <a:spcBef>
                      <a:spcPct val="50000"/>
                    </a:spcBef>
                  </a:pPr>
                  <a:endParaRPr lang="en-GB" b="0">
                    <a:latin typeface="Times New Roman" charset="0"/>
                  </a:endParaRPr>
                </a:p>
              </p:txBody>
            </p:sp>
            <p:grpSp>
              <p:nvGrpSpPr>
                <p:cNvPr id="18447" name="Group 18"/>
                <p:cNvGrpSpPr>
                  <a:grpSpLocks/>
                </p:cNvGrpSpPr>
                <p:nvPr/>
              </p:nvGrpSpPr>
              <p:grpSpPr bwMode="auto">
                <a:xfrm>
                  <a:off x="576" y="2052"/>
                  <a:ext cx="1960" cy="980"/>
                  <a:chOff x="288" y="2736"/>
                  <a:chExt cx="1824" cy="1306"/>
                </a:xfrm>
              </p:grpSpPr>
              <p:sp>
                <p:nvSpPr>
                  <p:cNvPr id="18448" name="Text Box 19"/>
                  <p:cNvSpPr txBox="1">
                    <a:spLocks noChangeArrowheads="1"/>
                  </p:cNvSpPr>
                  <p:nvPr/>
                </p:nvSpPr>
                <p:spPr bwMode="auto">
                  <a:xfrm flipV="1">
                    <a:off x="720" y="3050"/>
                    <a:ext cx="432"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600"/>
                      <a:t>x</a:t>
                    </a:r>
                  </a:p>
                </p:txBody>
              </p:sp>
              <p:grpSp>
                <p:nvGrpSpPr>
                  <p:cNvPr id="18449" name="Group 20"/>
                  <p:cNvGrpSpPr>
                    <a:grpSpLocks/>
                  </p:cNvGrpSpPr>
                  <p:nvPr/>
                </p:nvGrpSpPr>
                <p:grpSpPr bwMode="auto">
                  <a:xfrm>
                    <a:off x="288" y="2736"/>
                    <a:ext cx="1824" cy="1306"/>
                    <a:chOff x="288" y="2736"/>
                    <a:chExt cx="1824" cy="1306"/>
                  </a:xfrm>
                </p:grpSpPr>
                <p:sp>
                  <p:nvSpPr>
                    <p:cNvPr id="18450" name="Oval 21"/>
                    <p:cNvSpPr>
                      <a:spLocks noChangeArrowheads="1"/>
                    </p:cNvSpPr>
                    <p:nvPr/>
                  </p:nvSpPr>
                  <p:spPr bwMode="auto">
                    <a:xfrm flipV="1">
                      <a:off x="1008" y="3408"/>
                      <a:ext cx="192" cy="96"/>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rot="10800000" wrap="none" anchor="ctr"/>
                    <a:lstStyle/>
                    <a:p>
                      <a:pPr algn="ctr">
                        <a:spcBef>
                          <a:spcPct val="20000"/>
                        </a:spcBef>
                      </a:pPr>
                      <a:endParaRPr lang="en-GB" b="0"/>
                    </a:p>
                    <a:p>
                      <a:pPr algn="ctr">
                        <a:spcBef>
                          <a:spcPct val="20000"/>
                        </a:spcBef>
                      </a:pPr>
                      <a:endParaRPr lang="en-GB" b="0"/>
                    </a:p>
                  </p:txBody>
                </p:sp>
                <p:grpSp>
                  <p:nvGrpSpPr>
                    <p:cNvPr id="18451" name="Group 22"/>
                    <p:cNvGrpSpPr>
                      <a:grpSpLocks/>
                    </p:cNvGrpSpPr>
                    <p:nvPr/>
                  </p:nvGrpSpPr>
                  <p:grpSpPr bwMode="auto">
                    <a:xfrm>
                      <a:off x="288" y="2736"/>
                      <a:ext cx="1824" cy="1306"/>
                      <a:chOff x="288" y="2736"/>
                      <a:chExt cx="1824" cy="1306"/>
                    </a:xfrm>
                  </p:grpSpPr>
                  <p:sp>
                    <p:nvSpPr>
                      <p:cNvPr id="18453" name="Text Box 23"/>
                      <p:cNvSpPr txBox="1">
                        <a:spLocks noChangeArrowheads="1"/>
                      </p:cNvSpPr>
                      <p:nvPr/>
                    </p:nvSpPr>
                    <p:spPr bwMode="auto">
                      <a:xfrm>
                        <a:off x="288" y="3464"/>
                        <a:ext cx="528"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B</a:t>
                        </a:r>
                      </a:p>
                    </p:txBody>
                  </p:sp>
                  <p:sp>
                    <p:nvSpPr>
                      <p:cNvPr id="18454" name="Text Box 24"/>
                      <p:cNvSpPr txBox="1">
                        <a:spLocks noChangeArrowheads="1"/>
                      </p:cNvSpPr>
                      <p:nvPr/>
                    </p:nvSpPr>
                    <p:spPr bwMode="auto">
                      <a:xfrm>
                        <a:off x="1824" y="3754"/>
                        <a:ext cx="14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it-IT" sz="1800"/>
                          <a:t>D</a:t>
                        </a:r>
                        <a:endParaRPr lang="en-GB" sz="1800"/>
                      </a:p>
                    </p:txBody>
                  </p:sp>
                  <p:sp>
                    <p:nvSpPr>
                      <p:cNvPr id="18455" name="Text Box 25"/>
                      <p:cNvSpPr txBox="1">
                        <a:spLocks noChangeArrowheads="1"/>
                      </p:cNvSpPr>
                      <p:nvPr/>
                    </p:nvSpPr>
                    <p:spPr bwMode="auto">
                      <a:xfrm>
                        <a:off x="1824" y="3178"/>
                        <a:ext cx="28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a:t>C</a:t>
                        </a:r>
                      </a:p>
                    </p:txBody>
                  </p:sp>
                  <p:sp>
                    <p:nvSpPr>
                      <p:cNvPr id="18456" name="Text Box 26"/>
                      <p:cNvSpPr txBox="1">
                        <a:spLocks noChangeArrowheads="1"/>
                      </p:cNvSpPr>
                      <p:nvPr/>
                    </p:nvSpPr>
                    <p:spPr bwMode="auto">
                      <a:xfrm>
                        <a:off x="336" y="2783"/>
                        <a:ext cx="250"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A</a:t>
                        </a:r>
                      </a:p>
                    </p:txBody>
                  </p:sp>
                  <p:sp>
                    <p:nvSpPr>
                      <p:cNvPr id="18457" name="Text Box 27"/>
                      <p:cNvSpPr txBox="1">
                        <a:spLocks noChangeArrowheads="1"/>
                      </p:cNvSpPr>
                      <p:nvPr/>
                    </p:nvSpPr>
                    <p:spPr bwMode="auto">
                      <a:xfrm>
                        <a:off x="1680" y="2736"/>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ヒラギノ角ゴ Pro W3" charset="0"/>
                            <a:cs typeface="ヒラギノ角ゴ Pro W3" charset="0"/>
                          </a:defRPr>
                        </a:lvl1pPr>
                        <a:lvl2pPr marL="742950" indent="-285750" eaLnBrk="0" hangingPunct="0">
                          <a:defRPr sz="2400" b="1">
                            <a:solidFill>
                              <a:schemeClr val="tx1"/>
                            </a:solidFill>
                            <a:latin typeface="Comic Sans MS" charset="0"/>
                            <a:ea typeface="ヒラギノ角ゴ Pro W3" charset="0"/>
                            <a:cs typeface="ヒラギノ角ゴ Pro W3" charset="0"/>
                          </a:defRPr>
                        </a:lvl2pPr>
                        <a:lvl3pPr marL="1143000" indent="-228600" eaLnBrk="0" hangingPunct="0">
                          <a:defRPr sz="2400" b="1">
                            <a:solidFill>
                              <a:schemeClr val="tx1"/>
                            </a:solidFill>
                            <a:latin typeface="Comic Sans MS" charset="0"/>
                            <a:ea typeface="ヒラギノ角ゴ Pro W3" charset="0"/>
                            <a:cs typeface="ヒラギノ角ゴ Pro W3" charset="0"/>
                          </a:defRPr>
                        </a:lvl3pPr>
                        <a:lvl4pPr marL="1600200" indent="-228600" eaLnBrk="0" hangingPunct="0">
                          <a:defRPr sz="2400" b="1">
                            <a:solidFill>
                              <a:schemeClr val="tx1"/>
                            </a:solidFill>
                            <a:latin typeface="Comic Sans MS" charset="0"/>
                            <a:ea typeface="ヒラギノ角ゴ Pro W3" charset="0"/>
                            <a:cs typeface="ヒラギノ角ゴ Pro W3" charset="0"/>
                          </a:defRPr>
                        </a:lvl4pPr>
                        <a:lvl5pPr marL="2057400" indent="-228600" eaLnBrk="0" hangingPunct="0">
                          <a:defRPr sz="2400" b="1">
                            <a:solidFill>
                              <a:schemeClr val="tx1"/>
                            </a:solidFill>
                            <a:latin typeface="Comic Sans MS"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Comic Sans MS" charset="0"/>
                            <a:ea typeface="ヒラギノ角ゴ Pro W3" charset="0"/>
                            <a:cs typeface="ヒラギノ角ゴ Pro W3" charset="0"/>
                          </a:defRPr>
                        </a:lvl9pPr>
                      </a:lstStyle>
                      <a:p>
                        <a:pPr algn="ctr" eaLnBrk="1" hangingPunct="1">
                          <a:spcBef>
                            <a:spcPct val="50000"/>
                          </a:spcBef>
                        </a:pPr>
                        <a:r>
                          <a:rPr lang="en-GB" sz="1800" b="0"/>
                          <a:t>S</a:t>
                        </a:r>
                      </a:p>
                    </p:txBody>
                  </p:sp>
                  <p:grpSp>
                    <p:nvGrpSpPr>
                      <p:cNvPr id="18458" name="Group 28"/>
                      <p:cNvGrpSpPr>
                        <a:grpSpLocks/>
                      </p:cNvGrpSpPr>
                      <p:nvPr/>
                    </p:nvGrpSpPr>
                    <p:grpSpPr bwMode="auto">
                      <a:xfrm>
                        <a:off x="432" y="3072"/>
                        <a:ext cx="1536" cy="672"/>
                        <a:chOff x="432" y="1920"/>
                        <a:chExt cx="1536" cy="672"/>
                      </a:xfrm>
                    </p:grpSpPr>
                    <p:sp>
                      <p:nvSpPr>
                        <p:cNvPr id="18459" name="Line 29"/>
                        <p:cNvSpPr>
                          <a:spLocks noChangeShapeType="1"/>
                        </p:cNvSpPr>
                        <p:nvPr/>
                      </p:nvSpPr>
                      <p:spPr bwMode="auto">
                        <a:xfrm>
                          <a:off x="576" y="1920"/>
                          <a:ext cx="43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60" name="Line 30"/>
                        <p:cNvSpPr>
                          <a:spLocks noChangeShapeType="1"/>
                        </p:cNvSpPr>
                        <p:nvPr/>
                      </p:nvSpPr>
                      <p:spPr bwMode="auto">
                        <a:xfrm flipV="1">
                          <a:off x="432" y="2304"/>
                          <a:ext cx="624"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61" name="Line 31"/>
                        <p:cNvSpPr>
                          <a:spLocks noChangeShapeType="1"/>
                        </p:cNvSpPr>
                        <p:nvPr/>
                      </p:nvSpPr>
                      <p:spPr bwMode="auto">
                        <a:xfrm flipV="1">
                          <a:off x="1200" y="1920"/>
                          <a:ext cx="576" cy="1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62" name="Line 32"/>
                        <p:cNvSpPr>
                          <a:spLocks noChangeShapeType="1"/>
                        </p:cNvSpPr>
                        <p:nvPr/>
                      </p:nvSpPr>
                      <p:spPr bwMode="auto">
                        <a:xfrm flipV="1">
                          <a:off x="1152" y="2160"/>
                          <a:ext cx="768" cy="14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63" name="Line 33"/>
                        <p:cNvSpPr>
                          <a:spLocks noChangeShapeType="1"/>
                        </p:cNvSpPr>
                        <p:nvPr/>
                      </p:nvSpPr>
                      <p:spPr bwMode="auto">
                        <a:xfrm>
                          <a:off x="1152" y="2304"/>
                          <a:ext cx="816" cy="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64" name="Line 34"/>
                        <p:cNvSpPr>
                          <a:spLocks noChangeShapeType="1"/>
                        </p:cNvSpPr>
                        <p:nvPr/>
                      </p:nvSpPr>
                      <p:spPr bwMode="auto">
                        <a:xfrm>
                          <a:off x="1056" y="1920"/>
                          <a:ext cx="0" cy="33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grpSp>
                <p:sp>
                  <p:nvSpPr>
                    <p:cNvPr id="18452" name="Oval 35"/>
                    <p:cNvSpPr>
                      <a:spLocks noChangeArrowheads="1"/>
                    </p:cNvSpPr>
                    <p:nvPr/>
                  </p:nvSpPr>
                  <p:spPr bwMode="auto">
                    <a:xfrm flipV="1">
                      <a:off x="1008" y="3024"/>
                      <a:ext cx="192" cy="96"/>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it-IT"/>
                    </a:p>
                  </p:txBody>
                </p:sp>
              </p:grpSp>
            </p:grpSp>
          </p:grpSp>
        </p:grpSp>
        <p:sp>
          <p:nvSpPr>
            <p:cNvPr id="18442" name="Oval 36"/>
            <p:cNvSpPr>
              <a:spLocks noChangeArrowheads="1"/>
            </p:cNvSpPr>
            <p:nvPr/>
          </p:nvSpPr>
          <p:spPr bwMode="auto">
            <a:xfrm>
              <a:off x="1330" y="2544"/>
              <a:ext cx="206" cy="96"/>
            </a:xfrm>
            <a:prstGeom prst="ellipse">
              <a:avLst/>
            </a:prstGeom>
            <a:solidFill>
              <a:srgbClr val="CC3300"/>
            </a:solidFill>
            <a:ln w="9525">
              <a:solidFill>
                <a:schemeClr val="tx1"/>
              </a:solidFill>
              <a:round/>
              <a:headEnd/>
              <a:tailEnd/>
            </a:ln>
          </p:spPr>
          <p:txBody>
            <a:bodyPr wrap="none" anchor="ctr"/>
            <a:lstStyle/>
            <a:p>
              <a:endParaRPr lang="it-IT"/>
            </a:p>
          </p:txBody>
        </p:sp>
        <p:sp>
          <p:nvSpPr>
            <p:cNvPr id="18443" name="Oval 37"/>
            <p:cNvSpPr>
              <a:spLocks noChangeArrowheads="1"/>
            </p:cNvSpPr>
            <p:nvPr/>
          </p:nvSpPr>
          <p:spPr bwMode="auto">
            <a:xfrm>
              <a:off x="1296" y="2256"/>
              <a:ext cx="206" cy="96"/>
            </a:xfrm>
            <a:prstGeom prst="ellipse">
              <a:avLst/>
            </a:prstGeom>
            <a:solidFill>
              <a:schemeClr val="tx1"/>
            </a:solidFill>
            <a:ln w="9525">
              <a:solidFill>
                <a:schemeClr val="tx1"/>
              </a:solidFill>
              <a:round/>
              <a:headEnd/>
              <a:tailEnd/>
            </a:ln>
          </p:spPr>
          <p:txBody>
            <a:bodyPr wrap="none" anchor="ctr"/>
            <a:lstStyle/>
            <a:p>
              <a:endParaRPr lang="it-IT"/>
            </a:p>
          </p:txBody>
        </p:sp>
      </p:grpSp>
      <p:pic>
        <p:nvPicPr>
          <p:cNvPr id="18440" name="Picture 40" descr="trojanhors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88125" y="3644900"/>
            <a:ext cx="2298700" cy="215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75A8FA1D-B75C-1840-BD7F-D4314BC3E163}"/>
              </a:ext>
            </a:extLst>
          </p:cNvPr>
          <p:cNvSpPr txBox="1"/>
          <p:nvPr/>
        </p:nvSpPr>
        <p:spPr>
          <a:xfrm>
            <a:off x="755576" y="6381328"/>
            <a:ext cx="6082114" cy="461665"/>
          </a:xfrm>
          <a:prstGeom prst="rect">
            <a:avLst/>
          </a:prstGeom>
          <a:noFill/>
        </p:spPr>
        <p:txBody>
          <a:bodyPr wrap="none" rtlCol="0">
            <a:spAutoFit/>
          </a:bodyPr>
          <a:lstStyle/>
          <a:p>
            <a:r>
              <a:rPr lang="it-IT" dirty="0" err="1"/>
              <a:t>Talks</a:t>
            </a:r>
            <a:r>
              <a:rPr lang="it-IT" dirty="0"/>
              <a:t> by S. Cherubini &amp; M. La Cognata</a:t>
            </a:r>
          </a:p>
        </p:txBody>
      </p:sp>
    </p:spTree>
    <p:extLst>
      <p:ext uri="{BB962C8B-B14F-4D97-AF65-F5344CB8AC3E}">
        <p14:creationId xmlns:p14="http://schemas.microsoft.com/office/powerpoint/2010/main" val="67545853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35696" y="548680"/>
            <a:ext cx="5542353" cy="461665"/>
          </a:xfrm>
          <a:prstGeom prst="rect">
            <a:avLst/>
          </a:prstGeom>
          <a:noFill/>
        </p:spPr>
        <p:txBody>
          <a:bodyPr wrap="none" rtlCol="0">
            <a:spAutoFit/>
          </a:bodyPr>
          <a:lstStyle/>
          <a:p>
            <a:r>
              <a:rPr lang="it-IT" dirty="0"/>
              <a:t>BBN network and </a:t>
            </a:r>
            <a:r>
              <a:rPr lang="it-IT" dirty="0" err="1"/>
              <a:t>observed</a:t>
            </a:r>
            <a:r>
              <a:rPr lang="it-IT" dirty="0"/>
              <a:t> </a:t>
            </a:r>
            <a:r>
              <a:rPr lang="it-IT" dirty="0" err="1"/>
              <a:t>isotopes</a:t>
            </a:r>
            <a:r>
              <a:rPr lang="it-IT" dirty="0"/>
              <a:t> </a:t>
            </a:r>
          </a:p>
        </p:txBody>
      </p:sp>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980728"/>
            <a:ext cx="1728192" cy="2251321"/>
          </a:xfrm>
          <a:prstGeom prst="rect">
            <a:avLst/>
          </a:prstGeom>
        </p:spPr>
      </p:pic>
      <p:pic>
        <p:nvPicPr>
          <p:cNvPr id="3" name="Immagine 2"/>
          <p:cNvPicPr>
            <a:picLocks noChangeAspect="1"/>
          </p:cNvPicPr>
          <p:nvPr/>
        </p:nvPicPr>
        <p:blipFill>
          <a:blip r:embed="rId3"/>
          <a:stretch>
            <a:fillRect/>
          </a:stretch>
        </p:blipFill>
        <p:spPr>
          <a:xfrm>
            <a:off x="35496" y="1268760"/>
            <a:ext cx="4536503" cy="4968552"/>
          </a:xfrm>
          <a:prstGeom prst="rect">
            <a:avLst/>
          </a:prstGeom>
        </p:spPr>
      </p:pic>
      <p:sp>
        <p:nvSpPr>
          <p:cNvPr id="5" name="CasellaDiTesto 4"/>
          <p:cNvSpPr txBox="1"/>
          <p:nvPr/>
        </p:nvSpPr>
        <p:spPr>
          <a:xfrm>
            <a:off x="4572000" y="1412776"/>
            <a:ext cx="4572001" cy="4093428"/>
          </a:xfrm>
          <a:prstGeom prst="rect">
            <a:avLst/>
          </a:prstGeom>
          <a:noFill/>
        </p:spPr>
        <p:txBody>
          <a:bodyPr wrap="square" rtlCol="0">
            <a:spAutoFit/>
          </a:bodyPr>
          <a:lstStyle/>
          <a:p>
            <a:r>
              <a:rPr lang="it-IT" sz="2000" dirty="0"/>
              <a:t>12 </a:t>
            </a:r>
            <a:r>
              <a:rPr lang="it-IT" sz="2000" dirty="0" err="1"/>
              <a:t>relevant</a:t>
            </a:r>
            <a:r>
              <a:rPr lang="it-IT" sz="2000" dirty="0"/>
              <a:t> </a:t>
            </a:r>
            <a:r>
              <a:rPr lang="it-IT" sz="2000" dirty="0" err="1"/>
              <a:t>reactions</a:t>
            </a:r>
            <a:r>
              <a:rPr lang="it-IT" sz="2000" dirty="0"/>
              <a:t> </a:t>
            </a:r>
            <a:r>
              <a:rPr lang="it-IT" sz="2000" dirty="0" err="1"/>
              <a:t>were</a:t>
            </a:r>
            <a:r>
              <a:rPr lang="it-IT" sz="2000" dirty="0"/>
              <a:t> </a:t>
            </a:r>
            <a:r>
              <a:rPr lang="it-IT" sz="2000" dirty="0" err="1"/>
              <a:t>Selected</a:t>
            </a:r>
            <a:r>
              <a:rPr lang="it-IT" sz="2000" dirty="0"/>
              <a:t> </a:t>
            </a:r>
            <a:r>
              <a:rPr lang="it-IT" sz="2000" dirty="0" err="1"/>
              <a:t>whose</a:t>
            </a:r>
            <a:r>
              <a:rPr lang="it-IT" sz="2000" dirty="0"/>
              <a:t> </a:t>
            </a:r>
            <a:r>
              <a:rPr lang="it-IT" sz="2000" dirty="0" err="1"/>
              <a:t>importance</a:t>
            </a:r>
            <a:r>
              <a:rPr lang="it-IT" sz="2000" dirty="0"/>
              <a:t> </a:t>
            </a:r>
            <a:r>
              <a:rPr lang="it-IT" sz="2000" dirty="0" err="1"/>
              <a:t>Is</a:t>
            </a:r>
            <a:r>
              <a:rPr lang="it-IT" sz="2000" dirty="0"/>
              <a:t> </a:t>
            </a:r>
            <a:r>
              <a:rPr lang="it-IT" sz="2000" dirty="0" err="1"/>
              <a:t>connected</a:t>
            </a:r>
            <a:r>
              <a:rPr lang="it-IT" sz="2000" dirty="0"/>
              <a:t> with </a:t>
            </a:r>
            <a:r>
              <a:rPr lang="it-IT" sz="2000" dirty="0" err="1"/>
              <a:t>formation</a:t>
            </a:r>
            <a:r>
              <a:rPr lang="it-IT" sz="2000" dirty="0"/>
              <a:t> And </a:t>
            </a:r>
            <a:r>
              <a:rPr lang="it-IT" sz="2000" dirty="0" err="1"/>
              <a:t>destruction</a:t>
            </a:r>
            <a:r>
              <a:rPr lang="it-IT" sz="2000" dirty="0"/>
              <a:t> of the “</a:t>
            </a:r>
            <a:r>
              <a:rPr lang="it-IT" sz="2000" dirty="0" err="1"/>
              <a:t>primordial</a:t>
            </a:r>
            <a:r>
              <a:rPr lang="it-IT" sz="2000" dirty="0"/>
              <a:t>” </a:t>
            </a:r>
            <a:r>
              <a:rPr lang="it-IT" sz="2000" dirty="0" err="1"/>
              <a:t>isotopes</a:t>
            </a:r>
            <a:r>
              <a:rPr lang="it-IT" sz="2000" dirty="0"/>
              <a:t>. 5 of </a:t>
            </a:r>
            <a:r>
              <a:rPr lang="it-IT" sz="2000" dirty="0" err="1"/>
              <a:t>them</a:t>
            </a:r>
            <a:r>
              <a:rPr lang="it-IT" sz="2000" dirty="0"/>
              <a:t> </a:t>
            </a:r>
            <a:r>
              <a:rPr lang="it-IT" sz="2000" dirty="0" err="1"/>
              <a:t>were</a:t>
            </a:r>
            <a:r>
              <a:rPr lang="it-IT" sz="2000" dirty="0"/>
              <a:t> </a:t>
            </a:r>
            <a:r>
              <a:rPr lang="it-IT" sz="2000" dirty="0" err="1"/>
              <a:t>studied</a:t>
            </a:r>
            <a:r>
              <a:rPr lang="it-IT" sz="2000" dirty="0"/>
              <a:t> by Catania </a:t>
            </a:r>
            <a:r>
              <a:rPr lang="it-IT" sz="2000" dirty="0" err="1"/>
              <a:t>group</a:t>
            </a:r>
            <a:r>
              <a:rPr lang="it-IT" sz="2000" dirty="0"/>
              <a:t> with THM (</a:t>
            </a:r>
            <a:r>
              <a:rPr lang="it-IT" sz="2000" dirty="0" err="1"/>
              <a:t>marked</a:t>
            </a:r>
            <a:r>
              <a:rPr lang="it-IT" sz="2000" dirty="0"/>
              <a:t> in </a:t>
            </a:r>
            <a:r>
              <a:rPr lang="it-IT" sz="2000" dirty="0" err="1"/>
              <a:t>red</a:t>
            </a:r>
            <a:r>
              <a:rPr lang="it-IT" sz="2000" dirty="0"/>
              <a:t>) 2 under </a:t>
            </a:r>
            <a:r>
              <a:rPr lang="it-IT" sz="2000" dirty="0" err="1"/>
              <a:t>instigation</a:t>
            </a:r>
            <a:r>
              <a:rPr lang="it-IT" sz="2000" dirty="0"/>
              <a:t> (green, </a:t>
            </a:r>
            <a:r>
              <a:rPr lang="it-IT" sz="2000" dirty="0" err="1"/>
              <a:t>coll</a:t>
            </a:r>
            <a:r>
              <a:rPr lang="it-IT" sz="2000" dirty="0"/>
              <a:t>. </a:t>
            </a:r>
            <a:r>
              <a:rPr lang="it-IT" sz="2000" dirty="0" err="1"/>
              <a:t>R</a:t>
            </a:r>
            <a:r>
              <a:rPr lang="it-IT" sz="2000" dirty="0"/>
              <a:t>. </a:t>
            </a:r>
            <a:r>
              <a:rPr lang="it-IT" sz="2000" dirty="0" err="1"/>
              <a:t>Yarmukhamedov</a:t>
            </a:r>
            <a:r>
              <a:rPr lang="it-IT" sz="2000" dirty="0"/>
              <a:t>)</a:t>
            </a:r>
          </a:p>
          <a:p>
            <a:endParaRPr lang="it-IT" sz="2000" dirty="0"/>
          </a:p>
          <a:p>
            <a:r>
              <a:rPr lang="it-IT" sz="2000" dirty="0" err="1"/>
              <a:t>Primordial</a:t>
            </a:r>
            <a:r>
              <a:rPr lang="it-IT" sz="2000" dirty="0"/>
              <a:t> </a:t>
            </a:r>
            <a:r>
              <a:rPr lang="it-IT" sz="2000" dirty="0" err="1"/>
              <a:t>Isotopes</a:t>
            </a:r>
            <a:r>
              <a:rPr lang="it-IT" sz="2000" dirty="0"/>
              <a:t>:</a:t>
            </a:r>
          </a:p>
          <a:p>
            <a:r>
              <a:rPr lang="it-IT" sz="2000" dirty="0"/>
              <a:t>H and D</a:t>
            </a:r>
          </a:p>
          <a:p>
            <a:r>
              <a:rPr lang="it-IT" sz="2000" baseline="30000" dirty="0"/>
              <a:t>3</a:t>
            </a:r>
            <a:r>
              <a:rPr lang="it-IT" sz="2000" dirty="0"/>
              <a:t>He and </a:t>
            </a:r>
            <a:r>
              <a:rPr lang="it-IT" sz="2000" baseline="30000" dirty="0"/>
              <a:t>4</a:t>
            </a:r>
            <a:r>
              <a:rPr lang="it-IT" sz="2000" dirty="0"/>
              <a:t>He</a:t>
            </a:r>
          </a:p>
          <a:p>
            <a:r>
              <a:rPr lang="it-IT" sz="2000" baseline="30000" dirty="0"/>
              <a:t>7</a:t>
            </a:r>
            <a:r>
              <a:rPr lang="it-IT" sz="2000" dirty="0"/>
              <a:t>Li (</a:t>
            </a:r>
            <a:r>
              <a:rPr lang="it-IT" sz="2000" dirty="0" err="1"/>
              <a:t>partially</a:t>
            </a:r>
            <a:r>
              <a:rPr lang="it-IT" sz="2000" dirty="0"/>
              <a:t>)</a:t>
            </a:r>
          </a:p>
        </p:txBody>
      </p:sp>
      <p:sp>
        <p:nvSpPr>
          <p:cNvPr id="6" name="CasellaDiTesto 5"/>
          <p:cNvSpPr txBox="1"/>
          <p:nvPr/>
        </p:nvSpPr>
        <p:spPr>
          <a:xfrm>
            <a:off x="2627784" y="5417929"/>
            <a:ext cx="6626984" cy="1323439"/>
          </a:xfrm>
          <a:prstGeom prst="rect">
            <a:avLst/>
          </a:prstGeom>
          <a:noFill/>
        </p:spPr>
        <p:txBody>
          <a:bodyPr wrap="none" rtlCol="0">
            <a:spAutoFit/>
          </a:bodyPr>
          <a:lstStyle/>
          <a:p>
            <a:r>
              <a:rPr lang="it-IT" sz="2000" dirty="0"/>
              <a:t>By </a:t>
            </a:r>
            <a:r>
              <a:rPr lang="it-IT" sz="2000" dirty="0" err="1"/>
              <a:t>studying</a:t>
            </a:r>
            <a:r>
              <a:rPr lang="it-IT" sz="2000" dirty="0"/>
              <a:t> the </a:t>
            </a:r>
            <a:r>
              <a:rPr lang="it-IT" sz="2000" dirty="0" err="1"/>
              <a:t>abundances</a:t>
            </a:r>
            <a:r>
              <a:rPr lang="it-IT" sz="2000" dirty="0"/>
              <a:t> of </a:t>
            </a:r>
            <a:r>
              <a:rPr lang="it-IT" sz="2000" dirty="0" err="1"/>
              <a:t>those</a:t>
            </a:r>
            <a:r>
              <a:rPr lang="it-IT" sz="2000" dirty="0"/>
              <a:t> </a:t>
            </a:r>
            <a:r>
              <a:rPr lang="it-IT" sz="2000" dirty="0" err="1"/>
              <a:t>isotopes</a:t>
            </a:r>
            <a:r>
              <a:rPr lang="it-IT" sz="2000" dirty="0"/>
              <a:t> and </a:t>
            </a:r>
          </a:p>
          <a:p>
            <a:r>
              <a:rPr lang="it-IT" sz="2000" dirty="0" err="1"/>
              <a:t>Retrieving</a:t>
            </a:r>
            <a:r>
              <a:rPr lang="it-IT" sz="2000" dirty="0"/>
              <a:t> </a:t>
            </a:r>
            <a:r>
              <a:rPr lang="it-IT" sz="2000" dirty="0" err="1"/>
              <a:t>their</a:t>
            </a:r>
            <a:r>
              <a:rPr lang="it-IT" sz="2000" dirty="0"/>
              <a:t> “</a:t>
            </a:r>
            <a:r>
              <a:rPr lang="it-IT" sz="2000" dirty="0" err="1"/>
              <a:t>primordial</a:t>
            </a:r>
            <a:r>
              <a:rPr lang="it-IT" sz="2000" dirty="0"/>
              <a:t>” </a:t>
            </a:r>
            <a:r>
              <a:rPr lang="it-IT" sz="2000" dirty="0" err="1"/>
              <a:t>abundance</a:t>
            </a:r>
            <a:r>
              <a:rPr lang="it-IT" sz="2000" dirty="0"/>
              <a:t> </a:t>
            </a:r>
            <a:r>
              <a:rPr lang="it-IT" sz="2000" dirty="0" err="1"/>
              <a:t>one</a:t>
            </a:r>
            <a:r>
              <a:rPr lang="it-IT" sz="2000" dirty="0"/>
              <a:t> can </a:t>
            </a:r>
            <a:r>
              <a:rPr lang="it-IT" sz="2000" dirty="0" err="1"/>
              <a:t>get</a:t>
            </a:r>
            <a:endParaRPr lang="it-IT" sz="2000" dirty="0"/>
          </a:p>
          <a:p>
            <a:r>
              <a:rPr lang="it-IT" sz="2000" dirty="0" err="1"/>
              <a:t>Hints</a:t>
            </a:r>
            <a:r>
              <a:rPr lang="it-IT" sz="2000" dirty="0"/>
              <a:t> on BBN and the </a:t>
            </a:r>
            <a:r>
              <a:rPr lang="it-IT" sz="2000" dirty="0" err="1"/>
              <a:t>baryon</a:t>
            </a:r>
            <a:r>
              <a:rPr lang="it-IT" sz="2000" dirty="0"/>
              <a:t> to </a:t>
            </a:r>
            <a:r>
              <a:rPr lang="it-IT" sz="2000" dirty="0" err="1"/>
              <a:t>photon</a:t>
            </a:r>
            <a:r>
              <a:rPr lang="it-IT" sz="2000" dirty="0"/>
              <a:t> ratio, </a:t>
            </a:r>
            <a:r>
              <a:rPr lang="it-IT" sz="2000" dirty="0" err="1"/>
              <a:t>thus</a:t>
            </a:r>
            <a:endParaRPr lang="it-IT" sz="2000" dirty="0"/>
          </a:p>
          <a:p>
            <a:r>
              <a:rPr lang="it-IT" sz="2000" dirty="0" err="1"/>
              <a:t>Testing</a:t>
            </a:r>
            <a:r>
              <a:rPr lang="it-IT" sz="2000" dirty="0"/>
              <a:t> the Big Bang Model.</a:t>
            </a:r>
          </a:p>
        </p:txBody>
      </p:sp>
      <p:sp>
        <p:nvSpPr>
          <p:cNvPr id="7" name="Freccia destra 6"/>
          <p:cNvSpPr/>
          <p:nvPr/>
        </p:nvSpPr>
        <p:spPr bwMode="auto">
          <a:xfrm rot="8888414">
            <a:off x="2347493" y="3130509"/>
            <a:ext cx="1928734" cy="15780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9" name="Freccia destra 8"/>
          <p:cNvSpPr/>
          <p:nvPr/>
        </p:nvSpPr>
        <p:spPr bwMode="auto">
          <a:xfrm>
            <a:off x="1492497" y="4797152"/>
            <a:ext cx="631231" cy="14401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0" name="Freccia destra 9"/>
          <p:cNvSpPr/>
          <p:nvPr/>
        </p:nvSpPr>
        <p:spPr bwMode="auto">
          <a:xfrm>
            <a:off x="1475656" y="3645024"/>
            <a:ext cx="631231" cy="14401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1" name="Freccia destra 10"/>
          <p:cNvSpPr/>
          <p:nvPr/>
        </p:nvSpPr>
        <p:spPr bwMode="auto">
          <a:xfrm rot="2777672">
            <a:off x="3373519" y="2000683"/>
            <a:ext cx="887376" cy="1350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2" name="Freccia destra 11"/>
          <p:cNvSpPr/>
          <p:nvPr/>
        </p:nvSpPr>
        <p:spPr bwMode="auto">
          <a:xfrm rot="18917030">
            <a:off x="1066217" y="2521873"/>
            <a:ext cx="2428645" cy="230318"/>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3" name="Freccia destra 12"/>
          <p:cNvSpPr/>
          <p:nvPr/>
        </p:nvSpPr>
        <p:spPr bwMode="auto">
          <a:xfrm rot="16200000">
            <a:off x="1016024" y="4248672"/>
            <a:ext cx="631231" cy="14401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4" name="Freccia destra 13">
            <a:extLst>
              <a:ext uri="{FF2B5EF4-FFF2-40B4-BE49-F238E27FC236}">
                <a16:creationId xmlns:a16="http://schemas.microsoft.com/office/drawing/2014/main" id="{7009C4F5-CC6E-C34D-A74E-0F94BA7F7D16}"/>
              </a:ext>
            </a:extLst>
          </p:cNvPr>
          <p:cNvSpPr/>
          <p:nvPr/>
        </p:nvSpPr>
        <p:spPr bwMode="auto">
          <a:xfrm rot="2947615">
            <a:off x="1383656" y="4233094"/>
            <a:ext cx="832074" cy="136974"/>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Tree>
    <p:extLst>
      <p:ext uri="{BB962C8B-B14F-4D97-AF65-F5344CB8AC3E}">
        <p14:creationId xmlns:p14="http://schemas.microsoft.com/office/powerpoint/2010/main" val="3503474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9BAA7364-C18F-F84A-8F82-08D3F6E5E5F6}" type="slidenum">
              <a:rPr lang="it-IT" smtClean="0"/>
              <a:pPr>
                <a:defRPr/>
              </a:pPr>
              <a:t>23</a:t>
            </a:fld>
            <a:endParaRPr lang="it-IT"/>
          </a:p>
        </p:txBody>
      </p:sp>
      <p:sp>
        <p:nvSpPr>
          <p:cNvPr id="5" name="Text Box 8"/>
          <p:cNvSpPr txBox="1">
            <a:spLocks noChangeArrowheads="1"/>
          </p:cNvSpPr>
          <p:nvPr/>
        </p:nvSpPr>
        <p:spPr bwMode="auto">
          <a:xfrm>
            <a:off x="134938" y="44624"/>
            <a:ext cx="9009062" cy="461665"/>
          </a:xfrm>
          <a:prstGeom prst="rect">
            <a:avLst/>
          </a:prstGeom>
          <a:noFill/>
          <a:ln>
            <a:noFill/>
          </a:ln>
          <a:effectLst/>
          <a:extLst>
            <a:ext uri="{909E8E84-426E-40dd-AFC4-6F175D3DCCD1}">
              <a14:hiddenFill xmlns="" xmlns:a14="http://schemas.microsoft.com/office/drawing/2010/main">
                <a:solidFill>
                  <a:srgbClr val="FF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buClr>
                <a:srgbClr val="FF0000"/>
              </a:buClr>
              <a:buFont typeface="Wingdings" charset="0"/>
              <a:buNone/>
              <a:defRPr/>
            </a:pPr>
            <a:r>
              <a:rPr lang="it-IT" dirty="0">
                <a:solidFill>
                  <a:srgbClr val="376092"/>
                </a:solidFill>
                <a:cs typeface="+mn-cs"/>
              </a:rPr>
              <a:t>The </a:t>
            </a:r>
            <a:r>
              <a:rPr lang="it-IT" baseline="30000" dirty="0">
                <a:solidFill>
                  <a:srgbClr val="376092"/>
                </a:solidFill>
                <a:cs typeface="+mn-cs"/>
              </a:rPr>
              <a:t>7</a:t>
            </a:r>
            <a:r>
              <a:rPr lang="it-IT" dirty="0">
                <a:solidFill>
                  <a:srgbClr val="376092"/>
                </a:solidFill>
                <a:cs typeface="+mn-cs"/>
              </a:rPr>
              <a:t>Li(</a:t>
            </a:r>
            <a:r>
              <a:rPr lang="it-IT" dirty="0" err="1">
                <a:solidFill>
                  <a:srgbClr val="376092"/>
                </a:solidFill>
                <a:cs typeface="+mn-cs"/>
              </a:rPr>
              <a:t>p</a:t>
            </a:r>
            <a:r>
              <a:rPr lang="it-IT" dirty="0">
                <a:solidFill>
                  <a:srgbClr val="376092"/>
                </a:solidFill>
                <a:cs typeface="+mn-cs"/>
              </a:rPr>
              <a:t>,α)</a:t>
            </a:r>
            <a:r>
              <a:rPr lang="it-IT" baseline="30000" dirty="0">
                <a:solidFill>
                  <a:srgbClr val="376092"/>
                </a:solidFill>
                <a:cs typeface="+mn-cs"/>
              </a:rPr>
              <a:t>4</a:t>
            </a:r>
            <a:r>
              <a:rPr lang="it-IT" dirty="0">
                <a:solidFill>
                  <a:srgbClr val="376092"/>
                </a:solidFill>
                <a:cs typeface="+mn-cs"/>
              </a:rPr>
              <a:t>He </a:t>
            </a:r>
            <a:r>
              <a:rPr lang="it-IT" dirty="0" err="1">
                <a:solidFill>
                  <a:srgbClr val="376092"/>
                </a:solidFill>
                <a:cs typeface="+mn-cs"/>
              </a:rPr>
              <a:t>reaction</a:t>
            </a:r>
            <a:r>
              <a:rPr lang="it-IT" dirty="0">
                <a:solidFill>
                  <a:srgbClr val="376092"/>
                </a:solidFill>
                <a:cs typeface="+mn-cs"/>
              </a:rPr>
              <a:t> rate</a:t>
            </a:r>
          </a:p>
        </p:txBody>
      </p:sp>
      <p:sp>
        <p:nvSpPr>
          <p:cNvPr id="2" name="CasellaDiTesto 1"/>
          <p:cNvSpPr txBox="1"/>
          <p:nvPr/>
        </p:nvSpPr>
        <p:spPr>
          <a:xfrm>
            <a:off x="213076" y="3791327"/>
            <a:ext cx="5006995" cy="738664"/>
          </a:xfrm>
          <a:prstGeom prst="rect">
            <a:avLst/>
          </a:prstGeom>
          <a:noFill/>
        </p:spPr>
        <p:txBody>
          <a:bodyPr wrap="square" rtlCol="0">
            <a:spAutoFit/>
          </a:bodyPr>
          <a:lstStyle/>
          <a:p>
            <a:r>
              <a:rPr lang="it-IT" sz="1400" dirty="0" err="1">
                <a:solidFill>
                  <a:srgbClr val="800000"/>
                </a:solidFill>
              </a:rPr>
              <a:t>Extensive</a:t>
            </a:r>
            <a:r>
              <a:rPr lang="it-IT" sz="1400" dirty="0">
                <a:solidFill>
                  <a:srgbClr val="800000"/>
                </a:solidFill>
              </a:rPr>
              <a:t> </a:t>
            </a:r>
            <a:r>
              <a:rPr lang="it-IT" sz="1400" dirty="0" err="1">
                <a:solidFill>
                  <a:srgbClr val="800000"/>
                </a:solidFill>
              </a:rPr>
              <a:t>efforts</a:t>
            </a:r>
            <a:r>
              <a:rPr lang="it-IT" sz="1400" dirty="0">
                <a:solidFill>
                  <a:srgbClr val="800000"/>
                </a:solidFill>
              </a:rPr>
              <a:t> for THM: </a:t>
            </a:r>
            <a:r>
              <a:rPr lang="it-IT" sz="1400" dirty="0" err="1">
                <a:solidFill>
                  <a:srgbClr val="800000"/>
                </a:solidFill>
              </a:rPr>
              <a:t>Spitaleri</a:t>
            </a:r>
            <a:r>
              <a:rPr lang="it-IT" sz="1400" dirty="0">
                <a:solidFill>
                  <a:srgbClr val="800000"/>
                </a:solidFill>
              </a:rPr>
              <a:t> et al.1999, Lattuada et al. APJ 2001, RGP et al A&amp;A 2003, Lamia et al., A&amp;A 2012</a:t>
            </a:r>
          </a:p>
        </p:txBody>
      </p:sp>
      <p:pic>
        <p:nvPicPr>
          <p:cNvPr id="6" name="Immagine 5"/>
          <p:cNvPicPr>
            <a:picLocks noChangeAspect="1"/>
          </p:cNvPicPr>
          <p:nvPr/>
        </p:nvPicPr>
        <p:blipFill>
          <a:blip r:embed="rId2"/>
          <a:stretch>
            <a:fillRect/>
          </a:stretch>
        </p:blipFill>
        <p:spPr>
          <a:xfrm>
            <a:off x="4283968" y="476672"/>
            <a:ext cx="4896544" cy="2952328"/>
          </a:xfrm>
          <a:prstGeom prst="rect">
            <a:avLst/>
          </a:prstGeom>
        </p:spPr>
      </p:pic>
      <p:sp>
        <p:nvSpPr>
          <p:cNvPr id="7" name="CasellaDiTesto 6"/>
          <p:cNvSpPr txBox="1"/>
          <p:nvPr/>
        </p:nvSpPr>
        <p:spPr>
          <a:xfrm>
            <a:off x="5148064" y="836712"/>
            <a:ext cx="2341406" cy="830997"/>
          </a:xfrm>
          <a:prstGeom prst="rect">
            <a:avLst/>
          </a:prstGeom>
          <a:noFill/>
        </p:spPr>
        <p:txBody>
          <a:bodyPr wrap="none" rtlCol="0">
            <a:spAutoFit/>
          </a:bodyPr>
          <a:lstStyle/>
          <a:p>
            <a:r>
              <a:rPr lang="it-IT" sz="1600" dirty="0" err="1">
                <a:solidFill>
                  <a:srgbClr val="FF0000"/>
                </a:solidFill>
              </a:rPr>
              <a:t>Red</a:t>
            </a:r>
            <a:r>
              <a:rPr lang="it-IT" sz="1600" dirty="0">
                <a:solidFill>
                  <a:srgbClr val="FF0000"/>
                </a:solidFill>
              </a:rPr>
              <a:t>: THM Data</a:t>
            </a:r>
          </a:p>
          <a:p>
            <a:r>
              <a:rPr lang="it-IT" sz="1600" dirty="0">
                <a:solidFill>
                  <a:srgbClr val="0000FF"/>
                </a:solidFill>
              </a:rPr>
              <a:t>Blue: Direct Data</a:t>
            </a:r>
          </a:p>
          <a:p>
            <a:r>
              <a:rPr lang="it-IT" sz="1600" dirty="0"/>
              <a:t>- </a:t>
            </a:r>
            <a:r>
              <a:rPr lang="it-IT" sz="1600" dirty="0" err="1"/>
              <a:t>Azure</a:t>
            </a:r>
            <a:r>
              <a:rPr lang="it-IT" sz="1600" dirty="0"/>
              <a:t> </a:t>
            </a:r>
            <a:r>
              <a:rPr lang="it-IT" sz="1600" dirty="0" err="1"/>
              <a:t>R</a:t>
            </a:r>
            <a:r>
              <a:rPr lang="it-IT" sz="1600" dirty="0"/>
              <a:t>-Matrix </a:t>
            </a:r>
            <a:r>
              <a:rPr lang="it-IT" sz="1600" dirty="0" err="1"/>
              <a:t>fit</a:t>
            </a:r>
            <a:endParaRPr lang="it-IT" sz="1600" dirty="0"/>
          </a:p>
        </p:txBody>
      </p:sp>
      <p:pic>
        <p:nvPicPr>
          <p:cNvPr id="3" name="Immagine 2"/>
          <p:cNvPicPr>
            <a:picLocks noChangeAspect="1"/>
          </p:cNvPicPr>
          <p:nvPr/>
        </p:nvPicPr>
        <p:blipFill rotWithShape="1">
          <a:blip r:embed="rId3" cstate="email">
            <a:extLst>
              <a:ext uri="{28A0092B-C50C-407E-A947-70E740481C1C}">
                <a14:useLocalDpi xmlns:a14="http://schemas.microsoft.com/office/drawing/2010/main"/>
              </a:ext>
            </a:extLst>
          </a:blip>
          <a:srcRect t="29466" b="2987"/>
          <a:stretch/>
        </p:blipFill>
        <p:spPr>
          <a:xfrm>
            <a:off x="5220072" y="3682799"/>
            <a:ext cx="3912592" cy="3064449"/>
          </a:xfrm>
          <a:prstGeom prst="rect">
            <a:avLst/>
          </a:prstGeom>
        </p:spPr>
      </p:pic>
      <p:sp>
        <p:nvSpPr>
          <p:cNvPr id="9" name="CasellaDiTesto 8"/>
          <p:cNvSpPr txBox="1"/>
          <p:nvPr/>
        </p:nvSpPr>
        <p:spPr>
          <a:xfrm>
            <a:off x="134938" y="548582"/>
            <a:ext cx="4193576" cy="1200328"/>
          </a:xfrm>
          <a:prstGeom prst="rect">
            <a:avLst/>
          </a:prstGeom>
          <a:noFill/>
        </p:spPr>
        <p:txBody>
          <a:bodyPr wrap="none" rtlCol="0">
            <a:spAutoFit/>
          </a:bodyPr>
          <a:lstStyle/>
          <a:p>
            <a:r>
              <a:rPr lang="it-IT" dirty="0"/>
              <a:t>For the rate </a:t>
            </a:r>
            <a:r>
              <a:rPr lang="it-IT" dirty="0" err="1"/>
              <a:t>both</a:t>
            </a:r>
            <a:r>
              <a:rPr lang="it-IT" dirty="0"/>
              <a:t> </a:t>
            </a:r>
            <a:r>
              <a:rPr lang="it-IT" dirty="0" err="1"/>
              <a:t>direct</a:t>
            </a:r>
            <a:r>
              <a:rPr lang="it-IT" dirty="0"/>
              <a:t> </a:t>
            </a:r>
          </a:p>
          <a:p>
            <a:r>
              <a:rPr lang="it-IT" dirty="0"/>
              <a:t>And THM data </a:t>
            </a:r>
            <a:r>
              <a:rPr lang="it-IT" dirty="0" err="1"/>
              <a:t>were</a:t>
            </a:r>
            <a:r>
              <a:rPr lang="it-IT" dirty="0"/>
              <a:t> </a:t>
            </a:r>
            <a:r>
              <a:rPr lang="it-IT" dirty="0" err="1"/>
              <a:t>taken</a:t>
            </a:r>
            <a:endParaRPr lang="it-IT" dirty="0"/>
          </a:p>
          <a:p>
            <a:r>
              <a:rPr lang="it-IT" dirty="0" err="1"/>
              <a:t>into</a:t>
            </a:r>
            <a:r>
              <a:rPr lang="it-IT" dirty="0"/>
              <a:t> account</a:t>
            </a:r>
          </a:p>
        </p:txBody>
      </p:sp>
      <p:sp>
        <p:nvSpPr>
          <p:cNvPr id="10" name="Rettangolo 9"/>
          <p:cNvSpPr/>
          <p:nvPr/>
        </p:nvSpPr>
        <p:spPr>
          <a:xfrm>
            <a:off x="323528" y="4309933"/>
            <a:ext cx="4572000" cy="2431435"/>
          </a:xfrm>
          <a:prstGeom prst="rect">
            <a:avLst/>
          </a:prstGeom>
        </p:spPr>
        <p:txBody>
          <a:bodyPr>
            <a:spAutoFit/>
          </a:bodyPr>
          <a:lstStyle/>
          <a:p>
            <a:endParaRPr lang="it-IT" b="0" baseline="30000" dirty="0"/>
          </a:p>
          <a:p>
            <a:r>
              <a:rPr lang="it-IT" b="0" baseline="30000" dirty="0">
                <a:solidFill>
                  <a:srgbClr val="FF0000"/>
                </a:solidFill>
              </a:rPr>
              <a:t>7</a:t>
            </a:r>
            <a:r>
              <a:rPr lang="it-IT" b="0" dirty="0">
                <a:solidFill>
                  <a:srgbClr val="FF0000"/>
                </a:solidFill>
              </a:rPr>
              <a:t>Li(</a:t>
            </a:r>
            <a:r>
              <a:rPr lang="it-IT" b="0" dirty="0" err="1">
                <a:solidFill>
                  <a:srgbClr val="FF0000"/>
                </a:solidFill>
              </a:rPr>
              <a:t>p,a</a:t>
            </a:r>
            <a:r>
              <a:rPr lang="it-IT" b="0" dirty="0">
                <a:solidFill>
                  <a:srgbClr val="FF0000"/>
                </a:solidFill>
              </a:rPr>
              <a:t>)</a:t>
            </a:r>
            <a:r>
              <a:rPr lang="it-IT" b="0" baseline="30000" dirty="0">
                <a:solidFill>
                  <a:srgbClr val="FF0000"/>
                </a:solidFill>
              </a:rPr>
              <a:t>4</a:t>
            </a:r>
            <a:r>
              <a:rPr lang="it-IT" b="0" dirty="0">
                <a:solidFill>
                  <a:srgbClr val="FF0000"/>
                </a:solidFill>
              </a:rPr>
              <a:t>He</a:t>
            </a:r>
            <a:r>
              <a:rPr lang="it-IT" b="0" dirty="0"/>
              <a:t> </a:t>
            </a:r>
          </a:p>
          <a:p>
            <a:endParaRPr lang="it-IT" b="0" baseline="30000" dirty="0"/>
          </a:p>
          <a:p>
            <a:r>
              <a:rPr lang="it-IT" b="0" baseline="30000" dirty="0"/>
              <a:t>2</a:t>
            </a:r>
            <a:r>
              <a:rPr lang="it-IT" b="0" dirty="0"/>
              <a:t>H(</a:t>
            </a:r>
            <a:r>
              <a:rPr lang="it-IT" b="0" baseline="30000" dirty="0"/>
              <a:t>7</a:t>
            </a:r>
            <a:r>
              <a:rPr lang="it-IT" b="0" dirty="0"/>
              <a:t>Li,</a:t>
            </a:r>
            <a:r>
              <a:rPr lang="el-GR" b="0" dirty="0" err="1"/>
              <a:t>αα</a:t>
            </a:r>
            <a:r>
              <a:rPr lang="el-GR" b="0" dirty="0"/>
              <a:t>)</a:t>
            </a:r>
            <a:r>
              <a:rPr lang="it-IT" b="0" dirty="0" err="1"/>
              <a:t>n</a:t>
            </a:r>
            <a:r>
              <a:rPr lang="it-IT" b="0" dirty="0"/>
              <a:t> </a:t>
            </a:r>
            <a:r>
              <a:rPr lang="it-IT" b="0" baseline="30000" dirty="0"/>
              <a:t>7</a:t>
            </a:r>
            <a:r>
              <a:rPr lang="it-IT" b="0" dirty="0"/>
              <a:t>Li </a:t>
            </a:r>
            <a:r>
              <a:rPr lang="it-IT" b="0" dirty="0" err="1"/>
              <a:t>beam</a:t>
            </a:r>
            <a:r>
              <a:rPr lang="it-IT" b="0" dirty="0"/>
              <a:t> 19-21 </a:t>
            </a:r>
            <a:r>
              <a:rPr lang="it-IT" b="0" dirty="0" err="1"/>
              <a:t>MeV</a:t>
            </a:r>
            <a:r>
              <a:rPr lang="it-IT" b="0" dirty="0"/>
              <a:t> on CD</a:t>
            </a:r>
            <a:r>
              <a:rPr lang="it-IT" b="0" baseline="-25000" dirty="0"/>
              <a:t>2</a:t>
            </a:r>
            <a:r>
              <a:rPr lang="it-IT" b="0" dirty="0"/>
              <a:t> target</a:t>
            </a:r>
          </a:p>
          <a:p>
            <a:endParaRPr lang="it-IT" b="0" dirty="0"/>
          </a:p>
          <a:p>
            <a:r>
              <a:rPr lang="it-IT" b="0" dirty="0"/>
              <a:t>@ LNS Catania</a:t>
            </a:r>
          </a:p>
        </p:txBody>
      </p:sp>
      <p:grpSp>
        <p:nvGrpSpPr>
          <p:cNvPr id="12" name="Gruppo 11"/>
          <p:cNvGrpSpPr/>
          <p:nvPr/>
        </p:nvGrpSpPr>
        <p:grpSpPr>
          <a:xfrm>
            <a:off x="228891" y="1639206"/>
            <a:ext cx="2900490" cy="2152121"/>
            <a:chOff x="4139952" y="4379827"/>
            <a:chExt cx="2447962" cy="1785477"/>
          </a:xfrm>
        </p:grpSpPr>
        <p:pic>
          <p:nvPicPr>
            <p:cNvPr id="13" name="Immagin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4379827"/>
              <a:ext cx="2447962" cy="1785477"/>
            </a:xfrm>
            <a:prstGeom prst="rect">
              <a:avLst/>
            </a:prstGeom>
          </p:spPr>
        </p:pic>
        <p:sp>
          <p:nvSpPr>
            <p:cNvPr id="14" name="CasellaDiTesto 13"/>
            <p:cNvSpPr txBox="1"/>
            <p:nvPr/>
          </p:nvSpPr>
          <p:spPr>
            <a:xfrm rot="20493406" flipH="1">
              <a:off x="4234784" y="5571294"/>
              <a:ext cx="440432" cy="338554"/>
            </a:xfrm>
            <a:prstGeom prst="rect">
              <a:avLst/>
            </a:prstGeom>
            <a:solidFill>
              <a:schemeClr val="bg1"/>
            </a:solidFill>
          </p:spPr>
          <p:txBody>
            <a:bodyPr wrap="square" rtlCol="0">
              <a:spAutoFit/>
            </a:bodyPr>
            <a:lstStyle/>
            <a:p>
              <a:r>
                <a:rPr lang="it-IT" sz="1600" b="0" baseline="30000" dirty="0">
                  <a:latin typeface="+mn-lt"/>
                </a:rPr>
                <a:t>7</a:t>
              </a:r>
              <a:r>
                <a:rPr lang="it-IT" sz="1600" b="0" dirty="0">
                  <a:latin typeface="+mn-lt"/>
                </a:rPr>
                <a:t>Li</a:t>
              </a:r>
            </a:p>
          </p:txBody>
        </p:sp>
        <p:sp>
          <p:nvSpPr>
            <p:cNvPr id="15" name="CasellaDiTesto 14"/>
            <p:cNvSpPr txBox="1"/>
            <p:nvPr/>
          </p:nvSpPr>
          <p:spPr>
            <a:xfrm rot="1124851" flipH="1">
              <a:off x="4422462" y="4473759"/>
              <a:ext cx="611400" cy="338554"/>
            </a:xfrm>
            <a:prstGeom prst="rect">
              <a:avLst/>
            </a:prstGeom>
            <a:solidFill>
              <a:schemeClr val="bg1"/>
            </a:solidFill>
          </p:spPr>
          <p:txBody>
            <a:bodyPr wrap="square" rtlCol="0">
              <a:spAutoFit/>
            </a:bodyPr>
            <a:lstStyle/>
            <a:p>
              <a:r>
                <a:rPr lang="it-IT" sz="1600" b="0" dirty="0">
                  <a:latin typeface="+mn-lt"/>
                </a:rPr>
                <a:t>d</a:t>
              </a:r>
            </a:p>
          </p:txBody>
        </p:sp>
        <p:sp>
          <p:nvSpPr>
            <p:cNvPr id="16" name="CasellaDiTesto 15"/>
            <p:cNvSpPr txBox="1"/>
            <p:nvPr/>
          </p:nvSpPr>
          <p:spPr>
            <a:xfrm>
              <a:off x="5960558" y="4406240"/>
              <a:ext cx="263162" cy="338554"/>
            </a:xfrm>
            <a:prstGeom prst="rect">
              <a:avLst/>
            </a:prstGeom>
            <a:solidFill>
              <a:schemeClr val="bg1"/>
            </a:solidFill>
          </p:spPr>
          <p:txBody>
            <a:bodyPr wrap="square" rtlCol="0">
              <a:spAutoFit/>
            </a:bodyPr>
            <a:lstStyle/>
            <a:p>
              <a:r>
                <a:rPr lang="it-IT" sz="1600" b="0" dirty="0">
                  <a:latin typeface="+mj-lt"/>
                </a:rPr>
                <a:t>n</a:t>
              </a:r>
            </a:p>
          </p:txBody>
        </p:sp>
        <p:sp>
          <p:nvSpPr>
            <p:cNvPr id="17" name="CasellaDiTesto 16"/>
            <p:cNvSpPr txBox="1"/>
            <p:nvPr/>
          </p:nvSpPr>
          <p:spPr>
            <a:xfrm>
              <a:off x="4976174" y="5177642"/>
              <a:ext cx="263162" cy="338554"/>
            </a:xfrm>
            <a:prstGeom prst="rect">
              <a:avLst/>
            </a:prstGeom>
            <a:solidFill>
              <a:schemeClr val="bg1"/>
            </a:solidFill>
          </p:spPr>
          <p:txBody>
            <a:bodyPr wrap="square" rtlCol="0">
              <a:spAutoFit/>
            </a:bodyPr>
            <a:lstStyle/>
            <a:p>
              <a:r>
                <a:rPr lang="it-IT" sz="1600" b="0" dirty="0">
                  <a:latin typeface="+mj-lt"/>
                </a:rPr>
                <a:t>p</a:t>
              </a:r>
            </a:p>
          </p:txBody>
        </p:sp>
        <p:sp>
          <p:nvSpPr>
            <p:cNvPr id="18" name="CasellaDiTesto 17"/>
            <p:cNvSpPr txBox="1"/>
            <p:nvPr/>
          </p:nvSpPr>
          <p:spPr>
            <a:xfrm>
              <a:off x="6070457" y="4926518"/>
              <a:ext cx="263162" cy="338554"/>
            </a:xfrm>
            <a:prstGeom prst="rect">
              <a:avLst/>
            </a:prstGeom>
            <a:solidFill>
              <a:schemeClr val="bg1"/>
            </a:solidFill>
          </p:spPr>
          <p:txBody>
            <a:bodyPr wrap="square" rtlCol="0">
              <a:spAutoFit/>
            </a:bodyPr>
            <a:lstStyle/>
            <a:p>
              <a:r>
                <a:rPr lang="el-GR" sz="1600" b="0" dirty="0">
                  <a:latin typeface="+mj-lt"/>
                </a:rPr>
                <a:t>α</a:t>
              </a:r>
              <a:endParaRPr lang="it-IT" sz="1600" b="0" dirty="0">
                <a:latin typeface="+mj-lt"/>
              </a:endParaRPr>
            </a:p>
          </p:txBody>
        </p:sp>
        <p:sp>
          <p:nvSpPr>
            <p:cNvPr id="19" name="CasellaDiTesto 18"/>
            <p:cNvSpPr txBox="1"/>
            <p:nvPr/>
          </p:nvSpPr>
          <p:spPr>
            <a:xfrm>
              <a:off x="6023545" y="5538718"/>
              <a:ext cx="276647" cy="338554"/>
            </a:xfrm>
            <a:prstGeom prst="rect">
              <a:avLst/>
            </a:prstGeom>
            <a:solidFill>
              <a:schemeClr val="bg1"/>
            </a:solidFill>
          </p:spPr>
          <p:txBody>
            <a:bodyPr wrap="square" rtlCol="0">
              <a:spAutoFit/>
            </a:bodyPr>
            <a:lstStyle/>
            <a:p>
              <a:r>
                <a:rPr lang="el-GR" sz="1600" b="0" dirty="0">
                  <a:latin typeface="+mj-lt"/>
                </a:rPr>
                <a:t>α</a:t>
              </a:r>
              <a:endParaRPr lang="it-IT" sz="1600" b="0" dirty="0">
                <a:latin typeface="+mj-lt"/>
              </a:endParaRPr>
            </a:p>
          </p:txBody>
        </p:sp>
        <p:sp>
          <p:nvSpPr>
            <p:cNvPr id="20" name="CasellaDiTesto 19"/>
            <p:cNvSpPr txBox="1"/>
            <p:nvPr/>
          </p:nvSpPr>
          <p:spPr>
            <a:xfrm rot="1133494" flipH="1">
              <a:off x="5960683" y="5560498"/>
              <a:ext cx="366582" cy="338554"/>
            </a:xfrm>
            <a:prstGeom prst="rect">
              <a:avLst/>
            </a:prstGeom>
            <a:solidFill>
              <a:schemeClr val="bg1"/>
            </a:solidFill>
          </p:spPr>
          <p:txBody>
            <a:bodyPr wrap="square" rtlCol="0">
              <a:spAutoFit/>
            </a:bodyPr>
            <a:lstStyle/>
            <a:p>
              <a:r>
                <a:rPr lang="it-IT" sz="1600" b="0" dirty="0">
                  <a:latin typeface="+mn-lt"/>
                </a:rPr>
                <a:t>α</a:t>
              </a:r>
            </a:p>
          </p:txBody>
        </p:sp>
      </p:grpSp>
      <p:pic>
        <p:nvPicPr>
          <p:cNvPr id="21" name="Picture 10" descr="trojan-horse"/>
          <p:cNvPicPr>
            <a:picLocks noChangeAspect="1" noChangeArrowheads="1"/>
          </p:cNvPicPr>
          <p:nvPr/>
        </p:nvPicPr>
        <p:blipFill>
          <a:blip r:embed="rId5" cstate="print"/>
          <a:srcRect/>
          <a:stretch>
            <a:fillRect/>
          </a:stretch>
        </p:blipFill>
        <p:spPr bwMode="auto">
          <a:xfrm>
            <a:off x="139273" y="1957341"/>
            <a:ext cx="572690" cy="607563"/>
          </a:xfrm>
          <a:prstGeom prst="rect">
            <a:avLst/>
          </a:prstGeom>
          <a:noFill/>
          <a:ln w="9525">
            <a:noFill/>
            <a:miter lim="800000"/>
            <a:headEnd/>
            <a:tailEnd/>
          </a:ln>
        </p:spPr>
      </p:pic>
    </p:spTree>
    <p:extLst>
      <p:ext uri="{BB962C8B-B14F-4D97-AF65-F5344CB8AC3E}">
        <p14:creationId xmlns:p14="http://schemas.microsoft.com/office/powerpoint/2010/main" val="701734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75495" y="230671"/>
            <a:ext cx="8316416" cy="2554545"/>
          </a:xfrm>
          <a:prstGeom prst="rect">
            <a:avLst/>
          </a:prstGeom>
          <a:noFill/>
        </p:spPr>
        <p:txBody>
          <a:bodyPr wrap="square" rtlCol="0">
            <a:spAutoFit/>
          </a:bodyPr>
          <a:lstStyle/>
          <a:p>
            <a:r>
              <a:rPr lang="it-IT" sz="2000" b="0" dirty="0">
                <a:solidFill>
                  <a:srgbClr val="FF0000"/>
                </a:solidFill>
                <a:latin typeface="+mn-lt"/>
              </a:rPr>
              <a:t>d(</a:t>
            </a:r>
            <a:r>
              <a:rPr lang="it-IT" sz="2000" b="0" dirty="0" err="1">
                <a:solidFill>
                  <a:srgbClr val="FF0000"/>
                </a:solidFill>
                <a:latin typeface="+mn-lt"/>
              </a:rPr>
              <a:t>d,n</a:t>
            </a:r>
            <a:r>
              <a:rPr lang="it-IT" sz="2000" b="0" dirty="0">
                <a:solidFill>
                  <a:srgbClr val="FF0000"/>
                </a:solidFill>
                <a:latin typeface="+mn-lt"/>
              </a:rPr>
              <a:t>)</a:t>
            </a:r>
            <a:r>
              <a:rPr lang="it-IT" sz="2000" b="0" baseline="30000" dirty="0">
                <a:solidFill>
                  <a:srgbClr val="FF0000"/>
                </a:solidFill>
                <a:latin typeface="+mn-lt"/>
              </a:rPr>
              <a:t>3</a:t>
            </a:r>
            <a:r>
              <a:rPr lang="it-IT" sz="2000" b="0" dirty="0">
                <a:solidFill>
                  <a:srgbClr val="FF0000"/>
                </a:solidFill>
                <a:latin typeface="+mn-lt"/>
              </a:rPr>
              <a:t>He</a:t>
            </a:r>
            <a:r>
              <a:rPr lang="it-IT" sz="2000" b="0" dirty="0">
                <a:latin typeface="+mn-lt"/>
              </a:rPr>
              <a:t> </a:t>
            </a:r>
            <a:r>
              <a:rPr lang="it-IT" sz="2000" b="0" baseline="30000" dirty="0">
                <a:latin typeface="+mn-lt"/>
              </a:rPr>
              <a:t>2</a:t>
            </a:r>
            <a:r>
              <a:rPr lang="it-IT" sz="2000" b="0" dirty="0">
                <a:latin typeface="+mn-lt"/>
              </a:rPr>
              <a:t>H(</a:t>
            </a:r>
            <a:r>
              <a:rPr lang="it-IT" sz="2000" b="0" baseline="30000" dirty="0">
                <a:latin typeface="+mn-lt"/>
              </a:rPr>
              <a:t>3</a:t>
            </a:r>
            <a:r>
              <a:rPr lang="it-IT" sz="2000" b="0" dirty="0">
                <a:latin typeface="+mn-lt"/>
              </a:rPr>
              <a:t>He,n</a:t>
            </a:r>
            <a:r>
              <a:rPr lang="it-IT" sz="2000" b="0" baseline="30000" dirty="0">
                <a:latin typeface="+mn-lt"/>
              </a:rPr>
              <a:t>3</a:t>
            </a:r>
            <a:r>
              <a:rPr lang="it-IT" sz="2000" b="0" dirty="0">
                <a:latin typeface="+mn-lt"/>
              </a:rPr>
              <a:t>He)H </a:t>
            </a:r>
          </a:p>
          <a:p>
            <a:r>
              <a:rPr lang="it-IT" sz="2000" b="0" dirty="0">
                <a:solidFill>
                  <a:srgbClr val="FF0000"/>
                </a:solidFill>
                <a:latin typeface="+mn-lt"/>
              </a:rPr>
              <a:t>d(</a:t>
            </a:r>
            <a:r>
              <a:rPr lang="it-IT" sz="2000" b="0" dirty="0" err="1">
                <a:solidFill>
                  <a:srgbClr val="FF0000"/>
                </a:solidFill>
                <a:latin typeface="+mn-lt"/>
              </a:rPr>
              <a:t>d,p</a:t>
            </a:r>
            <a:r>
              <a:rPr lang="it-IT" sz="2000" b="0" dirty="0">
                <a:solidFill>
                  <a:srgbClr val="FF0000"/>
                </a:solidFill>
                <a:latin typeface="+mn-lt"/>
              </a:rPr>
              <a:t>)t </a:t>
            </a:r>
            <a:r>
              <a:rPr lang="it-IT" sz="2000" b="0" dirty="0">
                <a:latin typeface="+mn-lt"/>
              </a:rPr>
              <a:t>     </a:t>
            </a:r>
            <a:r>
              <a:rPr lang="it-IT" sz="2000" b="0" baseline="30000" dirty="0">
                <a:latin typeface="+mn-lt"/>
              </a:rPr>
              <a:t>2</a:t>
            </a:r>
            <a:r>
              <a:rPr lang="it-IT" sz="2000" b="0" dirty="0">
                <a:latin typeface="+mn-lt"/>
              </a:rPr>
              <a:t>H(</a:t>
            </a:r>
            <a:r>
              <a:rPr lang="it-IT" sz="2000" b="0" baseline="30000" dirty="0">
                <a:latin typeface="+mn-lt"/>
              </a:rPr>
              <a:t>3</a:t>
            </a:r>
            <a:r>
              <a:rPr lang="it-IT" sz="2000" b="0" dirty="0">
                <a:latin typeface="+mn-lt"/>
              </a:rPr>
              <a:t>He,pt)H      </a:t>
            </a:r>
          </a:p>
          <a:p>
            <a:endParaRPr lang="it-IT" sz="2000" b="0" dirty="0">
              <a:latin typeface="+mn-lt"/>
            </a:endParaRPr>
          </a:p>
          <a:p>
            <a:r>
              <a:rPr lang="it-IT" sz="2000" b="0" baseline="30000" dirty="0">
                <a:latin typeface="+mn-lt"/>
              </a:rPr>
              <a:t>3</a:t>
            </a:r>
            <a:r>
              <a:rPr lang="it-IT" sz="2000" b="0" dirty="0">
                <a:latin typeface="+mn-lt"/>
              </a:rPr>
              <a:t>He </a:t>
            </a:r>
            <a:r>
              <a:rPr lang="it-IT" sz="2000" b="0" dirty="0" err="1">
                <a:latin typeface="+mn-lt"/>
              </a:rPr>
              <a:t>beam</a:t>
            </a:r>
            <a:r>
              <a:rPr lang="it-IT" sz="2000" b="0" dirty="0">
                <a:latin typeface="+mn-lt"/>
              </a:rPr>
              <a:t> </a:t>
            </a:r>
          </a:p>
          <a:p>
            <a:r>
              <a:rPr lang="it-IT" sz="2000" b="0" dirty="0">
                <a:latin typeface="+mn-lt"/>
              </a:rPr>
              <a:t>(1° </a:t>
            </a:r>
            <a:r>
              <a:rPr lang="it-IT" sz="2000" b="0" dirty="0" err="1">
                <a:latin typeface="+mn-lt"/>
              </a:rPr>
              <a:t>run</a:t>
            </a:r>
            <a:r>
              <a:rPr lang="it-IT" sz="2000" b="0" dirty="0">
                <a:latin typeface="+mn-lt"/>
              </a:rPr>
              <a:t> 17 </a:t>
            </a:r>
            <a:r>
              <a:rPr lang="it-IT" sz="2000" b="0" dirty="0" err="1">
                <a:latin typeface="+mn-lt"/>
              </a:rPr>
              <a:t>MeV</a:t>
            </a:r>
            <a:r>
              <a:rPr lang="it-IT" sz="2000" b="0" dirty="0">
                <a:latin typeface="+mn-lt"/>
              </a:rPr>
              <a:t> – 2° </a:t>
            </a:r>
            <a:r>
              <a:rPr lang="it-IT" sz="2000" b="0" dirty="0" err="1">
                <a:latin typeface="+mn-lt"/>
              </a:rPr>
              <a:t>run</a:t>
            </a:r>
            <a:r>
              <a:rPr lang="it-IT" sz="2000" b="0" dirty="0">
                <a:latin typeface="+mn-lt"/>
              </a:rPr>
              <a:t> 18 </a:t>
            </a:r>
            <a:r>
              <a:rPr lang="it-IT" sz="2000" b="0" dirty="0" err="1">
                <a:latin typeface="+mn-lt"/>
              </a:rPr>
              <a:t>MeV</a:t>
            </a:r>
            <a:r>
              <a:rPr lang="it-IT" sz="2000" b="0" dirty="0">
                <a:latin typeface="+mn-lt"/>
              </a:rPr>
              <a:t>) on CD</a:t>
            </a:r>
            <a:r>
              <a:rPr lang="it-IT" sz="2000" b="0" baseline="-25000" dirty="0">
                <a:latin typeface="+mn-lt"/>
              </a:rPr>
              <a:t>2</a:t>
            </a:r>
            <a:r>
              <a:rPr lang="it-IT" sz="2000" b="0" dirty="0">
                <a:latin typeface="+mn-lt"/>
              </a:rPr>
              <a:t> target </a:t>
            </a:r>
          </a:p>
          <a:p>
            <a:endParaRPr lang="it-IT" sz="2000" b="0" dirty="0">
              <a:latin typeface="+mn-lt"/>
            </a:endParaRPr>
          </a:p>
          <a:p>
            <a:r>
              <a:rPr lang="it-IT" sz="2000" b="0" dirty="0">
                <a:latin typeface="+mn-lt"/>
              </a:rPr>
              <a:t>@</a:t>
            </a:r>
            <a:r>
              <a:rPr lang="it-IT" sz="2000" b="0" dirty="0" err="1">
                <a:latin typeface="+mn-lt"/>
              </a:rPr>
              <a:t>Nuclear</a:t>
            </a:r>
            <a:r>
              <a:rPr lang="it-IT" sz="2000" b="0" dirty="0">
                <a:latin typeface="+mn-lt"/>
              </a:rPr>
              <a:t> </a:t>
            </a:r>
            <a:r>
              <a:rPr lang="it-IT" sz="2000" b="0" dirty="0" err="1">
                <a:latin typeface="+mn-lt"/>
              </a:rPr>
              <a:t>Physics</a:t>
            </a:r>
            <a:r>
              <a:rPr lang="it-IT" sz="2000" b="0" dirty="0">
                <a:latin typeface="+mn-lt"/>
              </a:rPr>
              <a:t> </a:t>
            </a:r>
            <a:r>
              <a:rPr lang="it-IT" sz="2000" b="0" dirty="0" err="1">
                <a:latin typeface="+mn-lt"/>
              </a:rPr>
              <a:t>Institute</a:t>
            </a:r>
            <a:r>
              <a:rPr lang="it-IT" sz="2000" b="0" dirty="0">
                <a:latin typeface="+mn-lt"/>
              </a:rPr>
              <a:t> – ASCR – </a:t>
            </a:r>
            <a:r>
              <a:rPr lang="it-IT" sz="2000" b="0" dirty="0" err="1">
                <a:latin typeface="+mn-lt"/>
              </a:rPr>
              <a:t>Czech</a:t>
            </a:r>
            <a:r>
              <a:rPr lang="it-IT" sz="2000" b="0" dirty="0">
                <a:latin typeface="+mn-lt"/>
              </a:rPr>
              <a:t> Rep. </a:t>
            </a:r>
          </a:p>
          <a:p>
            <a:endParaRPr lang="it-IT" sz="2000" b="0" dirty="0">
              <a:latin typeface="+mn-lt"/>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612" y="-30200"/>
            <a:ext cx="2355858" cy="4740801"/>
          </a:xfrm>
          <a:prstGeom prst="rect">
            <a:avLst/>
          </a:prstGeom>
        </p:spPr>
      </p:pic>
      <p:pic>
        <p:nvPicPr>
          <p:cNvPr id="7" name="Picture 10" descr="trojan-horse"/>
          <p:cNvPicPr>
            <a:picLocks noChangeAspect="1" noChangeArrowheads="1"/>
          </p:cNvPicPr>
          <p:nvPr/>
        </p:nvPicPr>
        <p:blipFill>
          <a:blip r:embed="rId3" cstate="print"/>
          <a:srcRect/>
          <a:stretch>
            <a:fillRect/>
          </a:stretch>
        </p:blipFill>
        <p:spPr bwMode="auto">
          <a:xfrm>
            <a:off x="6493493" y="331051"/>
            <a:ext cx="475124" cy="504056"/>
          </a:xfrm>
          <a:prstGeom prst="rect">
            <a:avLst/>
          </a:prstGeom>
          <a:noFill/>
          <a:ln w="9525">
            <a:noFill/>
            <a:miter lim="800000"/>
            <a:headEnd/>
            <a:tailEnd/>
          </a:ln>
        </p:spPr>
      </p:pic>
      <p:pic>
        <p:nvPicPr>
          <p:cNvPr id="8" name="Picture 12" descr="binocule"/>
          <p:cNvPicPr>
            <a:picLocks noChangeAspect="1" noChangeArrowheads="1"/>
          </p:cNvPicPr>
          <p:nvPr/>
        </p:nvPicPr>
        <p:blipFill>
          <a:blip r:embed="rId4" cstate="print"/>
          <a:srcRect/>
          <a:stretch>
            <a:fillRect/>
          </a:stretch>
        </p:blipFill>
        <p:spPr bwMode="auto">
          <a:xfrm>
            <a:off x="8562812" y="343281"/>
            <a:ext cx="262958" cy="175519"/>
          </a:xfrm>
          <a:prstGeom prst="rect">
            <a:avLst/>
          </a:prstGeom>
          <a:noFill/>
          <a:ln w="9525">
            <a:noFill/>
            <a:miter lim="800000"/>
            <a:headEnd/>
            <a:tailEnd/>
          </a:ln>
        </p:spPr>
      </p:pic>
      <p:pic>
        <p:nvPicPr>
          <p:cNvPr id="9" name="Picture 12" descr="binocule"/>
          <p:cNvPicPr>
            <a:picLocks noChangeAspect="1" noChangeArrowheads="1"/>
          </p:cNvPicPr>
          <p:nvPr/>
        </p:nvPicPr>
        <p:blipFill>
          <a:blip r:embed="rId4" cstate="print"/>
          <a:srcRect/>
          <a:stretch>
            <a:fillRect/>
          </a:stretch>
        </p:blipFill>
        <p:spPr bwMode="auto">
          <a:xfrm>
            <a:off x="8562812" y="2674601"/>
            <a:ext cx="262958" cy="175519"/>
          </a:xfrm>
          <a:prstGeom prst="rect">
            <a:avLst/>
          </a:prstGeom>
          <a:noFill/>
          <a:ln w="9525">
            <a:noFill/>
            <a:miter lim="800000"/>
            <a:headEnd/>
            <a:tailEnd/>
          </a:ln>
        </p:spPr>
      </p:pic>
      <p:pic>
        <p:nvPicPr>
          <p:cNvPr id="10" name="Picture 10" descr="trojan-horse"/>
          <p:cNvPicPr>
            <a:picLocks noChangeAspect="1" noChangeArrowheads="1"/>
          </p:cNvPicPr>
          <p:nvPr/>
        </p:nvPicPr>
        <p:blipFill>
          <a:blip r:embed="rId3" cstate="print"/>
          <a:srcRect/>
          <a:stretch>
            <a:fillRect/>
          </a:stretch>
        </p:blipFill>
        <p:spPr bwMode="auto">
          <a:xfrm>
            <a:off x="6525050" y="2598092"/>
            <a:ext cx="475124" cy="504056"/>
          </a:xfrm>
          <a:prstGeom prst="rect">
            <a:avLst/>
          </a:prstGeom>
          <a:noFill/>
          <a:ln w="9525">
            <a:noFill/>
            <a:miter lim="800000"/>
            <a:headEnd/>
            <a:tailEnd/>
          </a:ln>
        </p:spPr>
      </p:pic>
      <p:pic>
        <p:nvPicPr>
          <p:cNvPr id="17" name="Immagin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94" y="2564354"/>
            <a:ext cx="3547837" cy="1872758"/>
          </a:xfrm>
          <a:prstGeom prst="rect">
            <a:avLst/>
          </a:prstGeom>
        </p:spPr>
      </p:pic>
      <p:sp>
        <p:nvSpPr>
          <p:cNvPr id="18" name="CasellaDiTesto 17"/>
          <p:cNvSpPr txBox="1"/>
          <p:nvPr/>
        </p:nvSpPr>
        <p:spPr>
          <a:xfrm>
            <a:off x="1866976" y="4252446"/>
            <a:ext cx="4176464" cy="369332"/>
          </a:xfrm>
          <a:prstGeom prst="rect">
            <a:avLst/>
          </a:prstGeom>
          <a:noFill/>
        </p:spPr>
        <p:txBody>
          <a:bodyPr wrap="square" rtlCol="0">
            <a:spAutoFit/>
          </a:bodyPr>
          <a:lstStyle/>
          <a:p>
            <a:r>
              <a:rPr lang="it-IT" sz="1800" b="0" dirty="0">
                <a:latin typeface="+mn-lt"/>
              </a:rPr>
              <a:t>TH data: </a:t>
            </a:r>
            <a:r>
              <a:rPr lang="it-IT" sz="1800" b="0" i="1" dirty="0">
                <a:latin typeface="+mn-lt"/>
              </a:rPr>
              <a:t>[</a:t>
            </a:r>
            <a:r>
              <a:rPr lang="it-IT" sz="1800" b="0" i="1" dirty="0" err="1">
                <a:latin typeface="+mn-lt"/>
              </a:rPr>
              <a:t>Tumino</a:t>
            </a:r>
            <a:r>
              <a:rPr lang="it-IT" sz="1800" b="0" i="1" dirty="0">
                <a:latin typeface="+mn-lt"/>
              </a:rPr>
              <a:t> et al.2014, </a:t>
            </a:r>
            <a:r>
              <a:rPr lang="it-IT" sz="1800" b="0" i="1" dirty="0" err="1">
                <a:latin typeface="+mn-lt"/>
              </a:rPr>
              <a:t>ApJ</a:t>
            </a:r>
            <a:r>
              <a:rPr lang="it-IT" sz="1800" b="0" i="1" dirty="0">
                <a:latin typeface="+mn-lt"/>
              </a:rPr>
              <a:t>]</a:t>
            </a:r>
          </a:p>
        </p:txBody>
      </p:sp>
    </p:spTree>
    <p:extLst>
      <p:ext uri="{BB962C8B-B14F-4D97-AF65-F5344CB8AC3E}">
        <p14:creationId xmlns:p14="http://schemas.microsoft.com/office/powerpoint/2010/main" val="1334867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5F2EC092-3A0C-3143-BD23-481B50900779}" type="slidenum">
              <a:rPr lang="it-IT" smtClean="0"/>
              <a:pPr>
                <a:defRPr/>
              </a:pPr>
              <a:t>25</a:t>
            </a:fld>
            <a:endParaRPr lang="it-IT"/>
          </a:p>
        </p:txBody>
      </p:sp>
      <p:sp>
        <p:nvSpPr>
          <p:cNvPr id="5" name="Text Box 8"/>
          <p:cNvSpPr txBox="1">
            <a:spLocks noChangeArrowheads="1"/>
          </p:cNvSpPr>
          <p:nvPr/>
        </p:nvSpPr>
        <p:spPr bwMode="auto">
          <a:xfrm>
            <a:off x="134938" y="142875"/>
            <a:ext cx="8397502" cy="554038"/>
          </a:xfrm>
          <a:prstGeom prst="rect">
            <a:avLst/>
          </a:prstGeom>
          <a:noFill/>
          <a:ln>
            <a:noFill/>
          </a:ln>
          <a:effectLst/>
          <a:extLst>
            <a:ext uri="{909E8E84-426E-40dd-AFC4-6F175D3DCCD1}">
              <a14:hiddenFill xmlns="" xmlns:a14="http://schemas.microsoft.com/office/drawing/2010/main">
                <a:solidFill>
                  <a:srgbClr val="FF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buClr>
                <a:srgbClr val="FF0000"/>
              </a:buClr>
              <a:buFont typeface="Wingdings" charset="0"/>
              <a:buNone/>
              <a:defRPr/>
            </a:pPr>
            <a:r>
              <a:rPr lang="it-IT" sz="3000" dirty="0">
                <a:solidFill>
                  <a:srgbClr val="376092"/>
                </a:solidFill>
                <a:cs typeface="+mn-cs"/>
              </a:rPr>
              <a:t>The </a:t>
            </a:r>
            <a:r>
              <a:rPr lang="it-IT" sz="3000" dirty="0" err="1">
                <a:solidFill>
                  <a:srgbClr val="376092"/>
                </a:solidFill>
                <a:cs typeface="+mn-cs"/>
              </a:rPr>
              <a:t>updated</a:t>
            </a:r>
            <a:r>
              <a:rPr lang="it-IT" sz="3000" dirty="0">
                <a:solidFill>
                  <a:srgbClr val="376092"/>
                </a:solidFill>
                <a:cs typeface="+mn-cs"/>
              </a:rPr>
              <a:t> d(</a:t>
            </a:r>
            <a:r>
              <a:rPr lang="it-IT" sz="3000" dirty="0" err="1">
                <a:solidFill>
                  <a:srgbClr val="376092"/>
                </a:solidFill>
                <a:cs typeface="+mn-cs"/>
              </a:rPr>
              <a:t>d,</a:t>
            </a:r>
            <a:r>
              <a:rPr lang="it-IT" sz="2800" dirty="0" err="1">
                <a:solidFill>
                  <a:srgbClr val="376092"/>
                </a:solidFill>
                <a:cs typeface="+mn-cs"/>
              </a:rPr>
              <a:t>n</a:t>
            </a:r>
            <a:r>
              <a:rPr lang="it-IT" sz="3000" dirty="0">
                <a:solidFill>
                  <a:srgbClr val="376092"/>
                </a:solidFill>
                <a:cs typeface="+mn-cs"/>
              </a:rPr>
              <a:t>)</a:t>
            </a:r>
            <a:r>
              <a:rPr lang="it-IT" sz="3000" baseline="30000" dirty="0">
                <a:solidFill>
                  <a:srgbClr val="376092"/>
                </a:solidFill>
                <a:cs typeface="+mn-cs"/>
              </a:rPr>
              <a:t>3</a:t>
            </a:r>
            <a:r>
              <a:rPr lang="it-IT" sz="3000" dirty="0">
                <a:solidFill>
                  <a:srgbClr val="376092"/>
                </a:solidFill>
                <a:cs typeface="+mn-cs"/>
              </a:rPr>
              <a:t>He </a:t>
            </a:r>
            <a:r>
              <a:rPr lang="it-IT" sz="3000" dirty="0" err="1">
                <a:solidFill>
                  <a:srgbClr val="376092"/>
                </a:solidFill>
                <a:cs typeface="+mn-cs"/>
              </a:rPr>
              <a:t>reaction</a:t>
            </a:r>
            <a:r>
              <a:rPr lang="it-IT" sz="3000" dirty="0">
                <a:solidFill>
                  <a:srgbClr val="376092"/>
                </a:solidFill>
                <a:cs typeface="+mn-cs"/>
              </a:rPr>
              <a:t> rate</a:t>
            </a:r>
          </a:p>
        </p:txBody>
      </p:sp>
      <p:pic>
        <p:nvPicPr>
          <p:cNvPr id="2" name="Immagine 1"/>
          <p:cNvPicPr>
            <a:picLocks noChangeAspect="1"/>
          </p:cNvPicPr>
          <p:nvPr/>
        </p:nvPicPr>
        <p:blipFill>
          <a:blip r:embed="rId2"/>
          <a:stretch>
            <a:fillRect/>
          </a:stretch>
        </p:blipFill>
        <p:spPr>
          <a:xfrm>
            <a:off x="-27484" y="692696"/>
            <a:ext cx="5031532" cy="3695358"/>
          </a:xfrm>
          <a:prstGeom prst="rect">
            <a:avLst/>
          </a:prstGeom>
        </p:spPr>
      </p:pic>
      <p:sp>
        <p:nvSpPr>
          <p:cNvPr id="6" name="CasellaDiTesto 5"/>
          <p:cNvSpPr txBox="1"/>
          <p:nvPr/>
        </p:nvSpPr>
        <p:spPr>
          <a:xfrm>
            <a:off x="827504" y="1052736"/>
            <a:ext cx="2341406" cy="830997"/>
          </a:xfrm>
          <a:prstGeom prst="rect">
            <a:avLst/>
          </a:prstGeom>
          <a:noFill/>
        </p:spPr>
        <p:txBody>
          <a:bodyPr wrap="none" rtlCol="0">
            <a:spAutoFit/>
          </a:bodyPr>
          <a:lstStyle/>
          <a:p>
            <a:r>
              <a:rPr lang="it-IT" sz="1600" dirty="0" err="1">
                <a:solidFill>
                  <a:srgbClr val="FF0000"/>
                </a:solidFill>
              </a:rPr>
              <a:t>Red</a:t>
            </a:r>
            <a:r>
              <a:rPr lang="it-IT" sz="1600" dirty="0">
                <a:solidFill>
                  <a:srgbClr val="FF0000"/>
                </a:solidFill>
              </a:rPr>
              <a:t>: Direct Data</a:t>
            </a:r>
          </a:p>
          <a:p>
            <a:r>
              <a:rPr lang="it-IT" sz="1600" dirty="0">
                <a:solidFill>
                  <a:srgbClr val="0000FF"/>
                </a:solidFill>
              </a:rPr>
              <a:t>Blue: THM Data</a:t>
            </a:r>
          </a:p>
          <a:p>
            <a:r>
              <a:rPr lang="it-IT" sz="1600" dirty="0"/>
              <a:t>- </a:t>
            </a:r>
            <a:r>
              <a:rPr lang="it-IT" sz="1600" dirty="0" err="1"/>
              <a:t>Azure</a:t>
            </a:r>
            <a:r>
              <a:rPr lang="it-IT" sz="1600" dirty="0"/>
              <a:t> </a:t>
            </a:r>
            <a:r>
              <a:rPr lang="it-IT" sz="1600" dirty="0" err="1"/>
              <a:t>R</a:t>
            </a:r>
            <a:r>
              <a:rPr lang="it-IT" sz="1600" dirty="0"/>
              <a:t>-Matrix </a:t>
            </a:r>
            <a:r>
              <a:rPr lang="it-IT" sz="1600" dirty="0" err="1"/>
              <a:t>fit</a:t>
            </a:r>
            <a:endParaRPr lang="it-IT" sz="1600" dirty="0"/>
          </a:p>
        </p:txBody>
      </p:sp>
      <p:pic>
        <p:nvPicPr>
          <p:cNvPr id="3" name="Immagine 2"/>
          <p:cNvPicPr>
            <a:picLocks noChangeAspect="1"/>
          </p:cNvPicPr>
          <p:nvPr/>
        </p:nvPicPr>
        <p:blipFill>
          <a:blip r:embed="rId3"/>
          <a:stretch>
            <a:fillRect/>
          </a:stretch>
        </p:blipFill>
        <p:spPr>
          <a:xfrm>
            <a:off x="5384671" y="836712"/>
            <a:ext cx="3756253" cy="3024336"/>
          </a:xfrm>
          <a:prstGeom prst="rect">
            <a:avLst/>
          </a:prstGeom>
        </p:spPr>
      </p:pic>
      <p:sp>
        <p:nvSpPr>
          <p:cNvPr id="8" name="CasellaDiTesto 7"/>
          <p:cNvSpPr txBox="1"/>
          <p:nvPr/>
        </p:nvSpPr>
        <p:spPr>
          <a:xfrm>
            <a:off x="4696737" y="4365104"/>
            <a:ext cx="4447263" cy="830997"/>
          </a:xfrm>
          <a:prstGeom prst="rect">
            <a:avLst/>
          </a:prstGeom>
          <a:noFill/>
        </p:spPr>
        <p:txBody>
          <a:bodyPr wrap="square" rtlCol="0">
            <a:spAutoFit/>
          </a:bodyPr>
          <a:lstStyle/>
          <a:p>
            <a:r>
              <a:rPr lang="it-IT" dirty="0"/>
              <a:t>PRELIMINARY RESULTS</a:t>
            </a:r>
          </a:p>
          <a:p>
            <a:r>
              <a:rPr lang="it-IT" dirty="0"/>
              <a:t>for the </a:t>
            </a:r>
            <a:r>
              <a:rPr lang="it-IT" dirty="0" err="1"/>
              <a:t>reaction</a:t>
            </a:r>
            <a:r>
              <a:rPr lang="it-IT" dirty="0"/>
              <a:t> rate</a:t>
            </a:r>
          </a:p>
        </p:txBody>
      </p:sp>
      <p:sp>
        <p:nvSpPr>
          <p:cNvPr id="9" name="CasellaDiTesto 8"/>
          <p:cNvSpPr txBox="1"/>
          <p:nvPr/>
        </p:nvSpPr>
        <p:spPr>
          <a:xfrm>
            <a:off x="179512" y="5036984"/>
            <a:ext cx="4193576" cy="1200328"/>
          </a:xfrm>
          <a:prstGeom prst="rect">
            <a:avLst/>
          </a:prstGeom>
          <a:noFill/>
        </p:spPr>
        <p:txBody>
          <a:bodyPr wrap="none" rtlCol="0">
            <a:spAutoFit/>
          </a:bodyPr>
          <a:lstStyle/>
          <a:p>
            <a:r>
              <a:rPr lang="it-IT" dirty="0"/>
              <a:t>For the rate </a:t>
            </a:r>
            <a:r>
              <a:rPr lang="it-IT" dirty="0" err="1"/>
              <a:t>both</a:t>
            </a:r>
            <a:r>
              <a:rPr lang="it-IT" dirty="0"/>
              <a:t> </a:t>
            </a:r>
            <a:r>
              <a:rPr lang="it-IT" dirty="0" err="1"/>
              <a:t>direct</a:t>
            </a:r>
            <a:r>
              <a:rPr lang="it-IT" dirty="0"/>
              <a:t> </a:t>
            </a:r>
          </a:p>
          <a:p>
            <a:r>
              <a:rPr lang="it-IT" dirty="0"/>
              <a:t>And THM data </a:t>
            </a:r>
            <a:r>
              <a:rPr lang="it-IT" dirty="0" err="1"/>
              <a:t>were</a:t>
            </a:r>
            <a:r>
              <a:rPr lang="it-IT" dirty="0"/>
              <a:t> </a:t>
            </a:r>
            <a:r>
              <a:rPr lang="it-IT" dirty="0" err="1"/>
              <a:t>taken</a:t>
            </a:r>
            <a:endParaRPr lang="it-IT" dirty="0"/>
          </a:p>
          <a:p>
            <a:r>
              <a:rPr lang="it-IT" dirty="0" err="1"/>
              <a:t>into</a:t>
            </a:r>
            <a:r>
              <a:rPr lang="it-IT" dirty="0"/>
              <a:t> account</a:t>
            </a:r>
          </a:p>
        </p:txBody>
      </p:sp>
      <p:sp>
        <p:nvSpPr>
          <p:cNvPr id="10" name="CasellaDiTesto 9"/>
          <p:cNvSpPr txBox="1"/>
          <p:nvPr/>
        </p:nvSpPr>
        <p:spPr>
          <a:xfrm>
            <a:off x="251520" y="4202504"/>
            <a:ext cx="3384376" cy="738664"/>
          </a:xfrm>
          <a:prstGeom prst="rect">
            <a:avLst/>
          </a:prstGeom>
          <a:noFill/>
        </p:spPr>
        <p:txBody>
          <a:bodyPr wrap="square" rtlCol="0">
            <a:spAutoFit/>
          </a:bodyPr>
          <a:lstStyle/>
          <a:p>
            <a:r>
              <a:rPr lang="it-IT" sz="1400" dirty="0" err="1">
                <a:solidFill>
                  <a:srgbClr val="800000"/>
                </a:solidFill>
              </a:rPr>
              <a:t>Extensive</a:t>
            </a:r>
            <a:r>
              <a:rPr lang="it-IT" sz="1400" dirty="0">
                <a:solidFill>
                  <a:srgbClr val="800000"/>
                </a:solidFill>
              </a:rPr>
              <a:t> </a:t>
            </a:r>
            <a:r>
              <a:rPr lang="it-IT" sz="1400" dirty="0" err="1">
                <a:solidFill>
                  <a:srgbClr val="800000"/>
                </a:solidFill>
              </a:rPr>
              <a:t>efforts</a:t>
            </a:r>
            <a:r>
              <a:rPr lang="it-IT" sz="1400" dirty="0">
                <a:solidFill>
                  <a:srgbClr val="800000"/>
                </a:solidFill>
              </a:rPr>
              <a:t> for THM:</a:t>
            </a:r>
          </a:p>
          <a:p>
            <a:r>
              <a:rPr lang="it-IT" sz="1400" dirty="0" err="1">
                <a:solidFill>
                  <a:srgbClr val="800000"/>
                </a:solidFill>
              </a:rPr>
              <a:t>Tumino</a:t>
            </a:r>
            <a:r>
              <a:rPr lang="it-IT" sz="1400" dirty="0">
                <a:solidFill>
                  <a:srgbClr val="800000"/>
                </a:solidFill>
              </a:rPr>
              <a:t> et al 2011, Pizzone et al 2013</a:t>
            </a:r>
          </a:p>
        </p:txBody>
      </p:sp>
    </p:spTree>
    <p:extLst>
      <p:ext uri="{BB962C8B-B14F-4D97-AF65-F5344CB8AC3E}">
        <p14:creationId xmlns:p14="http://schemas.microsoft.com/office/powerpoint/2010/main" val="2336270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8"/>
          <p:cNvSpPr txBox="1">
            <a:spLocks noChangeArrowheads="1"/>
          </p:cNvSpPr>
          <p:nvPr/>
        </p:nvSpPr>
        <p:spPr bwMode="auto">
          <a:xfrm>
            <a:off x="134938" y="142875"/>
            <a:ext cx="8397502" cy="554038"/>
          </a:xfrm>
          <a:prstGeom prst="rect">
            <a:avLst/>
          </a:prstGeom>
          <a:noFill/>
          <a:ln>
            <a:noFill/>
          </a:ln>
          <a:effectLst/>
          <a:extLst>
            <a:ext uri="{909E8E84-426E-40dd-AFC4-6F175D3DCCD1}">
              <a14:hiddenFill xmlns="" xmlns:a14="http://schemas.microsoft.com/office/drawing/2010/main">
                <a:solidFill>
                  <a:srgbClr val="FF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buClr>
                <a:srgbClr val="FF0000"/>
              </a:buClr>
              <a:buFont typeface="Wingdings" charset="0"/>
              <a:buNone/>
              <a:defRPr/>
            </a:pPr>
            <a:r>
              <a:rPr lang="it-IT" sz="3000" dirty="0">
                <a:solidFill>
                  <a:srgbClr val="376092"/>
                </a:solidFill>
                <a:cs typeface="+mn-cs"/>
              </a:rPr>
              <a:t>The </a:t>
            </a:r>
            <a:r>
              <a:rPr lang="it-IT" sz="3000" dirty="0" err="1">
                <a:solidFill>
                  <a:srgbClr val="376092"/>
                </a:solidFill>
                <a:cs typeface="+mn-cs"/>
              </a:rPr>
              <a:t>updated</a:t>
            </a:r>
            <a:r>
              <a:rPr lang="it-IT" sz="3000" dirty="0">
                <a:solidFill>
                  <a:srgbClr val="376092"/>
                </a:solidFill>
                <a:cs typeface="+mn-cs"/>
              </a:rPr>
              <a:t> d(</a:t>
            </a:r>
            <a:r>
              <a:rPr lang="it-IT" sz="3000" dirty="0" err="1">
                <a:solidFill>
                  <a:srgbClr val="376092"/>
                </a:solidFill>
                <a:cs typeface="+mn-cs"/>
              </a:rPr>
              <a:t>d,</a:t>
            </a:r>
            <a:r>
              <a:rPr lang="it-IT" sz="2800" dirty="0" err="1">
                <a:solidFill>
                  <a:srgbClr val="376092"/>
                </a:solidFill>
                <a:cs typeface="+mn-cs"/>
              </a:rPr>
              <a:t>p</a:t>
            </a:r>
            <a:r>
              <a:rPr lang="it-IT" sz="3000" dirty="0">
                <a:solidFill>
                  <a:srgbClr val="376092"/>
                </a:solidFill>
                <a:cs typeface="+mn-cs"/>
              </a:rPr>
              <a:t>)</a:t>
            </a:r>
            <a:r>
              <a:rPr lang="it-IT" sz="3000" baseline="30000" dirty="0">
                <a:solidFill>
                  <a:srgbClr val="376092"/>
                </a:solidFill>
                <a:cs typeface="+mn-cs"/>
              </a:rPr>
              <a:t>3</a:t>
            </a:r>
            <a:r>
              <a:rPr lang="it-IT" sz="3000" dirty="0">
                <a:solidFill>
                  <a:srgbClr val="376092"/>
                </a:solidFill>
                <a:cs typeface="+mn-cs"/>
              </a:rPr>
              <a:t>H </a:t>
            </a:r>
            <a:r>
              <a:rPr lang="it-IT" sz="3000" dirty="0" err="1">
                <a:solidFill>
                  <a:srgbClr val="376092"/>
                </a:solidFill>
                <a:cs typeface="+mn-cs"/>
              </a:rPr>
              <a:t>reaction</a:t>
            </a:r>
            <a:r>
              <a:rPr lang="it-IT" sz="3000" dirty="0">
                <a:solidFill>
                  <a:srgbClr val="376092"/>
                </a:solidFill>
                <a:cs typeface="+mn-cs"/>
              </a:rPr>
              <a:t> rate</a:t>
            </a:r>
          </a:p>
        </p:txBody>
      </p:sp>
      <p:pic>
        <p:nvPicPr>
          <p:cNvPr id="2" name="Immagine 1"/>
          <p:cNvPicPr>
            <a:picLocks noChangeAspect="1"/>
          </p:cNvPicPr>
          <p:nvPr/>
        </p:nvPicPr>
        <p:blipFill>
          <a:blip r:embed="rId2"/>
          <a:stretch>
            <a:fillRect/>
          </a:stretch>
        </p:blipFill>
        <p:spPr>
          <a:xfrm>
            <a:off x="5680" y="692696"/>
            <a:ext cx="5085432" cy="3889494"/>
          </a:xfrm>
          <a:prstGeom prst="rect">
            <a:avLst/>
          </a:prstGeom>
        </p:spPr>
      </p:pic>
      <p:sp>
        <p:nvSpPr>
          <p:cNvPr id="4" name="CasellaDiTesto 3"/>
          <p:cNvSpPr txBox="1"/>
          <p:nvPr/>
        </p:nvSpPr>
        <p:spPr>
          <a:xfrm>
            <a:off x="1023168" y="1196752"/>
            <a:ext cx="2341406" cy="830997"/>
          </a:xfrm>
          <a:prstGeom prst="rect">
            <a:avLst/>
          </a:prstGeom>
          <a:noFill/>
        </p:spPr>
        <p:txBody>
          <a:bodyPr wrap="none" rtlCol="0">
            <a:spAutoFit/>
          </a:bodyPr>
          <a:lstStyle/>
          <a:p>
            <a:r>
              <a:rPr lang="it-IT" sz="1600" dirty="0" err="1">
                <a:solidFill>
                  <a:srgbClr val="FF0000"/>
                </a:solidFill>
              </a:rPr>
              <a:t>Red</a:t>
            </a:r>
            <a:r>
              <a:rPr lang="it-IT" sz="1600" dirty="0">
                <a:solidFill>
                  <a:srgbClr val="FF0000"/>
                </a:solidFill>
              </a:rPr>
              <a:t>: Direct Data</a:t>
            </a:r>
          </a:p>
          <a:p>
            <a:r>
              <a:rPr lang="it-IT" sz="1600" dirty="0">
                <a:solidFill>
                  <a:srgbClr val="0000FF"/>
                </a:solidFill>
              </a:rPr>
              <a:t>Blue: THM Data</a:t>
            </a:r>
          </a:p>
          <a:p>
            <a:r>
              <a:rPr lang="it-IT" sz="1600" dirty="0"/>
              <a:t>- </a:t>
            </a:r>
            <a:r>
              <a:rPr lang="it-IT" sz="1600" dirty="0" err="1"/>
              <a:t>Azure</a:t>
            </a:r>
            <a:r>
              <a:rPr lang="it-IT" sz="1600" dirty="0"/>
              <a:t> </a:t>
            </a:r>
            <a:r>
              <a:rPr lang="it-IT" sz="1600" dirty="0" err="1"/>
              <a:t>R</a:t>
            </a:r>
            <a:r>
              <a:rPr lang="it-IT" sz="1600" dirty="0"/>
              <a:t>-Matrix </a:t>
            </a:r>
            <a:r>
              <a:rPr lang="it-IT" sz="1600" dirty="0" err="1"/>
              <a:t>fit</a:t>
            </a:r>
            <a:endParaRPr lang="it-IT" sz="1600" dirty="0"/>
          </a:p>
        </p:txBody>
      </p:sp>
      <p:pic>
        <p:nvPicPr>
          <p:cNvPr id="3" name="Immagine 2"/>
          <p:cNvPicPr>
            <a:picLocks noChangeAspect="1"/>
          </p:cNvPicPr>
          <p:nvPr/>
        </p:nvPicPr>
        <p:blipFill>
          <a:blip r:embed="rId3"/>
          <a:stretch>
            <a:fillRect/>
          </a:stretch>
        </p:blipFill>
        <p:spPr>
          <a:xfrm>
            <a:off x="5508104" y="1196752"/>
            <a:ext cx="3429000" cy="3022600"/>
          </a:xfrm>
          <a:prstGeom prst="rect">
            <a:avLst/>
          </a:prstGeom>
        </p:spPr>
      </p:pic>
      <p:sp>
        <p:nvSpPr>
          <p:cNvPr id="6" name="CasellaDiTesto 5"/>
          <p:cNvSpPr txBox="1"/>
          <p:nvPr/>
        </p:nvSpPr>
        <p:spPr>
          <a:xfrm>
            <a:off x="4661241" y="5085184"/>
            <a:ext cx="4447263" cy="830997"/>
          </a:xfrm>
          <a:prstGeom prst="rect">
            <a:avLst/>
          </a:prstGeom>
          <a:noFill/>
        </p:spPr>
        <p:txBody>
          <a:bodyPr wrap="square" rtlCol="0">
            <a:spAutoFit/>
          </a:bodyPr>
          <a:lstStyle/>
          <a:p>
            <a:r>
              <a:rPr lang="it-IT" dirty="0"/>
              <a:t>PRELIMINARY RESULTS</a:t>
            </a:r>
          </a:p>
          <a:p>
            <a:r>
              <a:rPr lang="it-IT" dirty="0"/>
              <a:t>for the </a:t>
            </a:r>
            <a:r>
              <a:rPr lang="it-IT" dirty="0" err="1"/>
              <a:t>reaction</a:t>
            </a:r>
            <a:r>
              <a:rPr lang="it-IT" dirty="0"/>
              <a:t> rate</a:t>
            </a:r>
          </a:p>
        </p:txBody>
      </p:sp>
      <p:sp>
        <p:nvSpPr>
          <p:cNvPr id="7" name="CasellaDiTesto 6"/>
          <p:cNvSpPr txBox="1"/>
          <p:nvPr/>
        </p:nvSpPr>
        <p:spPr>
          <a:xfrm>
            <a:off x="179512" y="5325016"/>
            <a:ext cx="4193576" cy="1200328"/>
          </a:xfrm>
          <a:prstGeom prst="rect">
            <a:avLst/>
          </a:prstGeom>
          <a:noFill/>
        </p:spPr>
        <p:txBody>
          <a:bodyPr wrap="none" rtlCol="0">
            <a:spAutoFit/>
          </a:bodyPr>
          <a:lstStyle/>
          <a:p>
            <a:r>
              <a:rPr lang="it-IT" dirty="0"/>
              <a:t>For the rate </a:t>
            </a:r>
            <a:r>
              <a:rPr lang="it-IT" dirty="0" err="1"/>
              <a:t>both</a:t>
            </a:r>
            <a:r>
              <a:rPr lang="it-IT" dirty="0"/>
              <a:t> </a:t>
            </a:r>
            <a:r>
              <a:rPr lang="it-IT" dirty="0" err="1"/>
              <a:t>direct</a:t>
            </a:r>
            <a:r>
              <a:rPr lang="it-IT" dirty="0"/>
              <a:t> </a:t>
            </a:r>
          </a:p>
          <a:p>
            <a:r>
              <a:rPr lang="it-IT" dirty="0"/>
              <a:t>And THM data </a:t>
            </a:r>
            <a:r>
              <a:rPr lang="it-IT" dirty="0" err="1"/>
              <a:t>were</a:t>
            </a:r>
            <a:r>
              <a:rPr lang="it-IT" dirty="0"/>
              <a:t> </a:t>
            </a:r>
            <a:r>
              <a:rPr lang="it-IT" dirty="0" err="1"/>
              <a:t>taken</a:t>
            </a:r>
            <a:endParaRPr lang="it-IT" dirty="0"/>
          </a:p>
          <a:p>
            <a:r>
              <a:rPr lang="it-IT" dirty="0" err="1"/>
              <a:t>into</a:t>
            </a:r>
            <a:r>
              <a:rPr lang="it-IT" dirty="0"/>
              <a:t> account</a:t>
            </a:r>
          </a:p>
        </p:txBody>
      </p:sp>
      <p:sp>
        <p:nvSpPr>
          <p:cNvPr id="8" name="CasellaDiTesto 7"/>
          <p:cNvSpPr txBox="1"/>
          <p:nvPr/>
        </p:nvSpPr>
        <p:spPr>
          <a:xfrm>
            <a:off x="467544" y="4203085"/>
            <a:ext cx="3384376" cy="738664"/>
          </a:xfrm>
          <a:prstGeom prst="rect">
            <a:avLst/>
          </a:prstGeom>
          <a:noFill/>
        </p:spPr>
        <p:txBody>
          <a:bodyPr wrap="square" rtlCol="0">
            <a:spAutoFit/>
          </a:bodyPr>
          <a:lstStyle/>
          <a:p>
            <a:r>
              <a:rPr lang="it-IT" sz="1400" dirty="0" err="1">
                <a:solidFill>
                  <a:srgbClr val="800000"/>
                </a:solidFill>
              </a:rPr>
              <a:t>Extensive</a:t>
            </a:r>
            <a:r>
              <a:rPr lang="it-IT" sz="1400" dirty="0">
                <a:solidFill>
                  <a:srgbClr val="800000"/>
                </a:solidFill>
              </a:rPr>
              <a:t> </a:t>
            </a:r>
            <a:r>
              <a:rPr lang="it-IT" sz="1400" dirty="0" err="1">
                <a:solidFill>
                  <a:srgbClr val="800000"/>
                </a:solidFill>
              </a:rPr>
              <a:t>efforts</a:t>
            </a:r>
            <a:r>
              <a:rPr lang="it-IT" sz="1400" dirty="0">
                <a:solidFill>
                  <a:srgbClr val="800000"/>
                </a:solidFill>
              </a:rPr>
              <a:t> for THM:</a:t>
            </a:r>
          </a:p>
          <a:p>
            <a:r>
              <a:rPr lang="it-IT" sz="1400" dirty="0" err="1">
                <a:solidFill>
                  <a:srgbClr val="800000"/>
                </a:solidFill>
              </a:rPr>
              <a:t>Tumino</a:t>
            </a:r>
            <a:r>
              <a:rPr lang="it-IT" sz="1400" dirty="0">
                <a:solidFill>
                  <a:srgbClr val="800000"/>
                </a:solidFill>
              </a:rPr>
              <a:t> et al 2011, Pizzone et al 2013</a:t>
            </a:r>
          </a:p>
        </p:txBody>
      </p:sp>
    </p:spTree>
    <p:extLst>
      <p:ext uri="{BB962C8B-B14F-4D97-AF65-F5344CB8AC3E}">
        <p14:creationId xmlns:p14="http://schemas.microsoft.com/office/powerpoint/2010/main" val="3891320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134938" y="-27384"/>
            <a:ext cx="8613526" cy="553998"/>
          </a:xfrm>
          <a:prstGeom prst="rect">
            <a:avLst/>
          </a:prstGeom>
          <a:noFill/>
          <a:ln>
            <a:noFill/>
          </a:ln>
          <a:effectLst/>
          <a:extLst>
            <a:ext uri="{909E8E84-426E-40dd-AFC4-6F175D3DCCD1}">
              <a14:hiddenFill xmlns="" xmlns:a14="http://schemas.microsoft.com/office/drawing/2010/main">
                <a:solidFill>
                  <a:srgbClr val="FF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buClr>
                <a:srgbClr val="FF0000"/>
              </a:buClr>
              <a:buFont typeface="Wingdings" charset="0"/>
              <a:buNone/>
              <a:defRPr/>
            </a:pPr>
            <a:r>
              <a:rPr lang="it-IT" sz="3000" dirty="0">
                <a:solidFill>
                  <a:srgbClr val="376092"/>
                </a:solidFill>
                <a:cs typeface="+mn-cs"/>
              </a:rPr>
              <a:t>The </a:t>
            </a:r>
            <a:r>
              <a:rPr lang="it-IT" sz="3000" dirty="0" err="1">
                <a:solidFill>
                  <a:srgbClr val="376092"/>
                </a:solidFill>
                <a:cs typeface="+mn-cs"/>
              </a:rPr>
              <a:t>updated</a:t>
            </a:r>
            <a:r>
              <a:rPr lang="it-IT" sz="3000" dirty="0">
                <a:solidFill>
                  <a:srgbClr val="376092"/>
                </a:solidFill>
                <a:cs typeface="+mn-cs"/>
              </a:rPr>
              <a:t> </a:t>
            </a:r>
            <a:r>
              <a:rPr lang="it-IT" sz="3000" baseline="30000" dirty="0">
                <a:solidFill>
                  <a:srgbClr val="376092"/>
                </a:solidFill>
                <a:cs typeface="+mn-cs"/>
              </a:rPr>
              <a:t>3</a:t>
            </a:r>
            <a:r>
              <a:rPr lang="it-IT" sz="3000" dirty="0">
                <a:solidFill>
                  <a:srgbClr val="376092"/>
                </a:solidFill>
                <a:cs typeface="+mn-cs"/>
              </a:rPr>
              <a:t>He(</a:t>
            </a:r>
            <a:r>
              <a:rPr lang="it-IT" sz="3000" dirty="0" err="1">
                <a:solidFill>
                  <a:srgbClr val="376092"/>
                </a:solidFill>
                <a:cs typeface="+mn-cs"/>
              </a:rPr>
              <a:t>d,</a:t>
            </a:r>
            <a:r>
              <a:rPr lang="it-IT" sz="2800" dirty="0" err="1">
                <a:solidFill>
                  <a:srgbClr val="376092"/>
                </a:solidFill>
                <a:cs typeface="+mn-cs"/>
              </a:rPr>
              <a:t>p</a:t>
            </a:r>
            <a:r>
              <a:rPr lang="it-IT" sz="3000" dirty="0">
                <a:solidFill>
                  <a:srgbClr val="376092"/>
                </a:solidFill>
                <a:cs typeface="+mn-cs"/>
              </a:rPr>
              <a:t>)</a:t>
            </a:r>
            <a:r>
              <a:rPr lang="it-IT" sz="3000" baseline="30000" dirty="0">
                <a:solidFill>
                  <a:srgbClr val="376092"/>
                </a:solidFill>
                <a:cs typeface="+mn-cs"/>
              </a:rPr>
              <a:t>4</a:t>
            </a:r>
            <a:r>
              <a:rPr lang="it-IT" sz="3000" dirty="0">
                <a:solidFill>
                  <a:srgbClr val="376092"/>
                </a:solidFill>
                <a:cs typeface="+mn-cs"/>
              </a:rPr>
              <a:t>He  </a:t>
            </a:r>
            <a:r>
              <a:rPr lang="it-IT" sz="3000" dirty="0" err="1">
                <a:solidFill>
                  <a:srgbClr val="376092"/>
                </a:solidFill>
                <a:cs typeface="+mn-cs"/>
              </a:rPr>
              <a:t>reaction</a:t>
            </a:r>
            <a:r>
              <a:rPr lang="it-IT" sz="3000" dirty="0">
                <a:solidFill>
                  <a:srgbClr val="376092"/>
                </a:solidFill>
                <a:cs typeface="+mn-cs"/>
              </a:rPr>
              <a:t> rate</a:t>
            </a:r>
          </a:p>
        </p:txBody>
      </p:sp>
      <p:pic>
        <p:nvPicPr>
          <p:cNvPr id="2" name="Immagine 1"/>
          <p:cNvPicPr>
            <a:picLocks noChangeAspect="1"/>
          </p:cNvPicPr>
          <p:nvPr/>
        </p:nvPicPr>
        <p:blipFill>
          <a:blip r:embed="rId2"/>
          <a:stretch>
            <a:fillRect/>
          </a:stretch>
        </p:blipFill>
        <p:spPr>
          <a:xfrm>
            <a:off x="3963764" y="2564904"/>
            <a:ext cx="5216748" cy="4009475"/>
          </a:xfrm>
          <a:prstGeom prst="rect">
            <a:avLst/>
          </a:prstGeom>
        </p:spPr>
      </p:pic>
      <p:sp>
        <p:nvSpPr>
          <p:cNvPr id="6" name="CasellaDiTesto 5"/>
          <p:cNvSpPr txBox="1"/>
          <p:nvPr/>
        </p:nvSpPr>
        <p:spPr>
          <a:xfrm>
            <a:off x="4894890" y="3054731"/>
            <a:ext cx="2341406" cy="830997"/>
          </a:xfrm>
          <a:prstGeom prst="rect">
            <a:avLst/>
          </a:prstGeom>
          <a:noFill/>
        </p:spPr>
        <p:txBody>
          <a:bodyPr wrap="none" rtlCol="0">
            <a:spAutoFit/>
          </a:bodyPr>
          <a:lstStyle/>
          <a:p>
            <a:r>
              <a:rPr lang="it-IT" sz="1600" dirty="0" err="1">
                <a:solidFill>
                  <a:srgbClr val="FF0000"/>
                </a:solidFill>
              </a:rPr>
              <a:t>Red</a:t>
            </a:r>
            <a:r>
              <a:rPr lang="it-IT" sz="1600" dirty="0">
                <a:solidFill>
                  <a:srgbClr val="FF0000"/>
                </a:solidFill>
              </a:rPr>
              <a:t>: THM Data</a:t>
            </a:r>
          </a:p>
          <a:p>
            <a:r>
              <a:rPr lang="it-IT" sz="1600" dirty="0">
                <a:solidFill>
                  <a:srgbClr val="0000FF"/>
                </a:solidFill>
              </a:rPr>
              <a:t>Blue: Direct Data</a:t>
            </a:r>
          </a:p>
          <a:p>
            <a:r>
              <a:rPr lang="it-IT" sz="1600" dirty="0"/>
              <a:t>- </a:t>
            </a:r>
            <a:r>
              <a:rPr lang="it-IT" sz="1600" dirty="0" err="1"/>
              <a:t>Azure</a:t>
            </a:r>
            <a:r>
              <a:rPr lang="it-IT" sz="1600" dirty="0"/>
              <a:t> </a:t>
            </a:r>
            <a:r>
              <a:rPr lang="it-IT" sz="1600" dirty="0" err="1"/>
              <a:t>R</a:t>
            </a:r>
            <a:r>
              <a:rPr lang="it-IT" sz="1600" dirty="0"/>
              <a:t>-Matrix </a:t>
            </a:r>
            <a:r>
              <a:rPr lang="it-IT" sz="1600" dirty="0" err="1"/>
              <a:t>fit</a:t>
            </a:r>
            <a:endParaRPr lang="it-IT" sz="1600" dirty="0"/>
          </a:p>
        </p:txBody>
      </p:sp>
      <p:sp>
        <p:nvSpPr>
          <p:cNvPr id="7" name="CasellaDiTesto 6"/>
          <p:cNvSpPr txBox="1"/>
          <p:nvPr/>
        </p:nvSpPr>
        <p:spPr>
          <a:xfrm>
            <a:off x="179512" y="4797152"/>
            <a:ext cx="4193576" cy="1200328"/>
          </a:xfrm>
          <a:prstGeom prst="rect">
            <a:avLst/>
          </a:prstGeom>
          <a:noFill/>
        </p:spPr>
        <p:txBody>
          <a:bodyPr wrap="none" rtlCol="0">
            <a:spAutoFit/>
          </a:bodyPr>
          <a:lstStyle/>
          <a:p>
            <a:r>
              <a:rPr lang="it-IT" dirty="0"/>
              <a:t>For the rate </a:t>
            </a:r>
            <a:r>
              <a:rPr lang="it-IT" dirty="0" err="1"/>
              <a:t>both</a:t>
            </a:r>
            <a:r>
              <a:rPr lang="it-IT" dirty="0"/>
              <a:t> </a:t>
            </a:r>
            <a:r>
              <a:rPr lang="it-IT" dirty="0" err="1"/>
              <a:t>direct</a:t>
            </a:r>
            <a:r>
              <a:rPr lang="it-IT" dirty="0"/>
              <a:t> </a:t>
            </a:r>
          </a:p>
          <a:p>
            <a:r>
              <a:rPr lang="it-IT" dirty="0"/>
              <a:t>And THM data </a:t>
            </a:r>
            <a:r>
              <a:rPr lang="it-IT" dirty="0" err="1"/>
              <a:t>were</a:t>
            </a:r>
            <a:r>
              <a:rPr lang="it-IT" dirty="0"/>
              <a:t> </a:t>
            </a:r>
            <a:r>
              <a:rPr lang="it-IT" dirty="0" err="1"/>
              <a:t>taken</a:t>
            </a:r>
            <a:endParaRPr lang="it-IT" dirty="0"/>
          </a:p>
          <a:p>
            <a:r>
              <a:rPr lang="it-IT" dirty="0" err="1"/>
              <a:t>into</a:t>
            </a:r>
            <a:r>
              <a:rPr lang="it-IT" dirty="0"/>
              <a:t> account</a:t>
            </a:r>
          </a:p>
        </p:txBody>
      </p:sp>
      <p:sp>
        <p:nvSpPr>
          <p:cNvPr id="8" name="CasellaDiTesto 7"/>
          <p:cNvSpPr txBox="1"/>
          <p:nvPr/>
        </p:nvSpPr>
        <p:spPr>
          <a:xfrm>
            <a:off x="5652120" y="2185700"/>
            <a:ext cx="3384376" cy="523220"/>
          </a:xfrm>
          <a:prstGeom prst="rect">
            <a:avLst/>
          </a:prstGeom>
          <a:noFill/>
        </p:spPr>
        <p:txBody>
          <a:bodyPr wrap="square" rtlCol="0">
            <a:spAutoFit/>
          </a:bodyPr>
          <a:lstStyle/>
          <a:p>
            <a:r>
              <a:rPr lang="it-IT" sz="1400" dirty="0" err="1">
                <a:solidFill>
                  <a:srgbClr val="800000"/>
                </a:solidFill>
              </a:rPr>
              <a:t>Extensive</a:t>
            </a:r>
            <a:r>
              <a:rPr lang="it-IT" sz="1400" dirty="0">
                <a:solidFill>
                  <a:srgbClr val="800000"/>
                </a:solidFill>
              </a:rPr>
              <a:t> </a:t>
            </a:r>
            <a:r>
              <a:rPr lang="it-IT" sz="1400" dirty="0" err="1">
                <a:solidFill>
                  <a:srgbClr val="800000"/>
                </a:solidFill>
              </a:rPr>
              <a:t>efforts</a:t>
            </a:r>
            <a:r>
              <a:rPr lang="it-IT" sz="1400" dirty="0">
                <a:solidFill>
                  <a:srgbClr val="800000"/>
                </a:solidFill>
              </a:rPr>
              <a:t> for THM:</a:t>
            </a:r>
          </a:p>
          <a:p>
            <a:r>
              <a:rPr lang="it-IT" sz="1400" dirty="0">
                <a:solidFill>
                  <a:srgbClr val="800000"/>
                </a:solidFill>
              </a:rPr>
              <a:t>La Cognata et al. 2005</a:t>
            </a:r>
          </a:p>
        </p:txBody>
      </p:sp>
      <p:grpSp>
        <p:nvGrpSpPr>
          <p:cNvPr id="9" name="Gruppo 8"/>
          <p:cNvGrpSpPr/>
          <p:nvPr/>
        </p:nvGrpSpPr>
        <p:grpSpPr>
          <a:xfrm>
            <a:off x="6300502" y="666784"/>
            <a:ext cx="2447962" cy="1512168"/>
            <a:chOff x="18360" y="2939667"/>
            <a:chExt cx="2447962" cy="1785477"/>
          </a:xfrm>
        </p:grpSpPr>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0" y="2939667"/>
              <a:ext cx="2447962" cy="1785477"/>
            </a:xfrm>
            <a:prstGeom prst="rect">
              <a:avLst/>
            </a:prstGeom>
            <a:ln>
              <a:solidFill>
                <a:schemeClr val="bg1"/>
              </a:solidFill>
            </a:ln>
          </p:spPr>
        </p:pic>
        <p:sp>
          <p:nvSpPr>
            <p:cNvPr id="11" name="CasellaDiTesto 10"/>
            <p:cNvSpPr txBox="1"/>
            <p:nvPr/>
          </p:nvSpPr>
          <p:spPr>
            <a:xfrm rot="1133494" flipH="1">
              <a:off x="272198" y="3028263"/>
              <a:ext cx="440432" cy="338554"/>
            </a:xfrm>
            <a:prstGeom prst="rect">
              <a:avLst/>
            </a:prstGeom>
            <a:solidFill>
              <a:schemeClr val="bg1"/>
            </a:solidFill>
            <a:ln>
              <a:solidFill>
                <a:schemeClr val="bg1"/>
              </a:solidFill>
            </a:ln>
          </p:spPr>
          <p:txBody>
            <a:bodyPr wrap="square" rtlCol="0">
              <a:spAutoFit/>
            </a:bodyPr>
            <a:lstStyle/>
            <a:p>
              <a:r>
                <a:rPr lang="it-IT" sz="1600" b="0" baseline="30000" dirty="0">
                  <a:latin typeface="+mn-lt"/>
                </a:rPr>
                <a:t>6</a:t>
              </a:r>
              <a:r>
                <a:rPr lang="it-IT" sz="1600" b="0" dirty="0">
                  <a:latin typeface="+mn-lt"/>
                </a:rPr>
                <a:t>Li</a:t>
              </a:r>
            </a:p>
          </p:txBody>
        </p:sp>
        <p:sp>
          <p:nvSpPr>
            <p:cNvPr id="12" name="CasellaDiTesto 11"/>
            <p:cNvSpPr txBox="1"/>
            <p:nvPr/>
          </p:nvSpPr>
          <p:spPr>
            <a:xfrm>
              <a:off x="852454" y="3738518"/>
              <a:ext cx="263162" cy="338554"/>
            </a:xfrm>
            <a:prstGeom prst="rect">
              <a:avLst/>
            </a:prstGeom>
            <a:solidFill>
              <a:schemeClr val="bg1"/>
            </a:solidFill>
            <a:ln>
              <a:solidFill>
                <a:schemeClr val="bg1"/>
              </a:solidFill>
            </a:ln>
          </p:spPr>
          <p:txBody>
            <a:bodyPr wrap="square" rtlCol="0">
              <a:spAutoFit/>
            </a:bodyPr>
            <a:lstStyle/>
            <a:p>
              <a:r>
                <a:rPr lang="it-IT" sz="1600" b="0" dirty="0">
                  <a:latin typeface="+mj-lt"/>
                </a:rPr>
                <a:t>d</a:t>
              </a:r>
            </a:p>
          </p:txBody>
        </p:sp>
        <p:sp>
          <p:nvSpPr>
            <p:cNvPr id="13" name="CasellaDiTesto 12"/>
            <p:cNvSpPr txBox="1"/>
            <p:nvPr/>
          </p:nvSpPr>
          <p:spPr>
            <a:xfrm>
              <a:off x="1788558" y="2946430"/>
              <a:ext cx="263162" cy="338554"/>
            </a:xfrm>
            <a:prstGeom prst="rect">
              <a:avLst/>
            </a:prstGeom>
            <a:solidFill>
              <a:schemeClr val="bg1"/>
            </a:solidFill>
            <a:ln>
              <a:solidFill>
                <a:schemeClr val="bg1"/>
              </a:solidFill>
            </a:ln>
          </p:spPr>
          <p:txBody>
            <a:bodyPr wrap="square" rtlCol="0">
              <a:spAutoFit/>
            </a:bodyPr>
            <a:lstStyle/>
            <a:p>
              <a:r>
                <a:rPr lang="el-GR" sz="1600" b="0" dirty="0">
                  <a:latin typeface="+mj-lt"/>
                </a:rPr>
                <a:t>α</a:t>
              </a:r>
              <a:endParaRPr lang="it-IT" sz="1600" b="0" dirty="0">
                <a:latin typeface="+mj-lt"/>
              </a:endParaRPr>
            </a:p>
          </p:txBody>
        </p:sp>
        <p:sp>
          <p:nvSpPr>
            <p:cNvPr id="14" name="CasellaDiTesto 13"/>
            <p:cNvSpPr txBox="1"/>
            <p:nvPr/>
          </p:nvSpPr>
          <p:spPr>
            <a:xfrm>
              <a:off x="1860566" y="3522494"/>
              <a:ext cx="263162" cy="338554"/>
            </a:xfrm>
            <a:prstGeom prst="rect">
              <a:avLst/>
            </a:prstGeom>
            <a:solidFill>
              <a:schemeClr val="bg1"/>
            </a:solidFill>
            <a:ln>
              <a:solidFill>
                <a:schemeClr val="bg1"/>
              </a:solidFill>
            </a:ln>
          </p:spPr>
          <p:txBody>
            <a:bodyPr wrap="square" rtlCol="0">
              <a:spAutoFit/>
            </a:bodyPr>
            <a:lstStyle/>
            <a:p>
              <a:r>
                <a:rPr lang="it-IT" sz="1600" b="0" dirty="0">
                  <a:latin typeface="+mj-lt"/>
                </a:rPr>
                <a:t>p</a:t>
              </a:r>
            </a:p>
          </p:txBody>
        </p:sp>
        <p:sp>
          <p:nvSpPr>
            <p:cNvPr id="15" name="CasellaDiTesto 14"/>
            <p:cNvSpPr txBox="1"/>
            <p:nvPr/>
          </p:nvSpPr>
          <p:spPr>
            <a:xfrm rot="20249147" flipH="1">
              <a:off x="152622" y="4109723"/>
              <a:ext cx="516973" cy="338554"/>
            </a:xfrm>
            <a:prstGeom prst="rect">
              <a:avLst/>
            </a:prstGeom>
            <a:solidFill>
              <a:schemeClr val="bg1"/>
            </a:solidFill>
            <a:ln>
              <a:solidFill>
                <a:schemeClr val="bg1"/>
              </a:solidFill>
            </a:ln>
          </p:spPr>
          <p:txBody>
            <a:bodyPr wrap="square" rtlCol="0">
              <a:spAutoFit/>
            </a:bodyPr>
            <a:lstStyle/>
            <a:p>
              <a:r>
                <a:rPr lang="it-IT" sz="1600" b="0" baseline="30000" dirty="0">
                  <a:latin typeface="+mn-lt"/>
                </a:rPr>
                <a:t>3</a:t>
              </a:r>
              <a:r>
                <a:rPr lang="it-IT" sz="1600" b="0" dirty="0">
                  <a:latin typeface="+mn-lt"/>
                </a:rPr>
                <a:t>He</a:t>
              </a:r>
            </a:p>
          </p:txBody>
        </p:sp>
        <p:sp>
          <p:nvSpPr>
            <p:cNvPr id="16" name="CasellaDiTesto 15"/>
            <p:cNvSpPr txBox="1"/>
            <p:nvPr/>
          </p:nvSpPr>
          <p:spPr>
            <a:xfrm>
              <a:off x="1728985" y="3018438"/>
              <a:ext cx="263162" cy="338554"/>
            </a:xfrm>
            <a:prstGeom prst="rect">
              <a:avLst/>
            </a:prstGeom>
            <a:solidFill>
              <a:schemeClr val="bg1"/>
            </a:solidFill>
            <a:ln>
              <a:solidFill>
                <a:schemeClr val="bg1"/>
              </a:solidFill>
            </a:ln>
          </p:spPr>
          <p:txBody>
            <a:bodyPr wrap="square" rtlCol="0">
              <a:spAutoFit/>
            </a:bodyPr>
            <a:lstStyle/>
            <a:p>
              <a:r>
                <a:rPr lang="el-GR" sz="1600" b="0" dirty="0">
                  <a:latin typeface="+mj-lt"/>
                </a:rPr>
                <a:t>α</a:t>
              </a:r>
              <a:endParaRPr lang="it-IT" sz="1600" b="0" dirty="0">
                <a:latin typeface="+mj-lt"/>
              </a:endParaRPr>
            </a:p>
          </p:txBody>
        </p:sp>
        <p:sp>
          <p:nvSpPr>
            <p:cNvPr id="17" name="CasellaDiTesto 16"/>
            <p:cNvSpPr txBox="1"/>
            <p:nvPr/>
          </p:nvSpPr>
          <p:spPr>
            <a:xfrm>
              <a:off x="1860566" y="4077072"/>
              <a:ext cx="263162" cy="338554"/>
            </a:xfrm>
            <a:prstGeom prst="rect">
              <a:avLst/>
            </a:prstGeom>
            <a:solidFill>
              <a:schemeClr val="bg1"/>
            </a:solidFill>
            <a:ln>
              <a:solidFill>
                <a:schemeClr val="bg1"/>
              </a:solidFill>
            </a:ln>
          </p:spPr>
          <p:txBody>
            <a:bodyPr wrap="square" rtlCol="0">
              <a:spAutoFit/>
            </a:bodyPr>
            <a:lstStyle/>
            <a:p>
              <a:r>
                <a:rPr lang="el-GR" sz="1600" b="0" dirty="0">
                  <a:latin typeface="+mj-lt"/>
                </a:rPr>
                <a:t>α</a:t>
              </a:r>
              <a:endParaRPr lang="it-IT" sz="1600" b="0" dirty="0">
                <a:latin typeface="+mj-lt"/>
              </a:endParaRPr>
            </a:p>
          </p:txBody>
        </p:sp>
      </p:grpSp>
      <p:pic>
        <p:nvPicPr>
          <p:cNvPr id="18" name="Picture 10" descr="trojan-horse"/>
          <p:cNvPicPr>
            <a:picLocks noChangeAspect="1" noChangeArrowheads="1"/>
          </p:cNvPicPr>
          <p:nvPr/>
        </p:nvPicPr>
        <p:blipFill>
          <a:blip r:embed="rId4" cstate="print"/>
          <a:srcRect/>
          <a:stretch>
            <a:fillRect/>
          </a:stretch>
        </p:blipFill>
        <p:spPr bwMode="auto">
          <a:xfrm>
            <a:off x="5929569" y="707214"/>
            <a:ext cx="475124" cy="504056"/>
          </a:xfrm>
          <a:prstGeom prst="rect">
            <a:avLst/>
          </a:prstGeom>
          <a:noFill/>
          <a:ln w="9525">
            <a:noFill/>
            <a:miter lim="800000"/>
            <a:headEnd/>
            <a:tailEnd/>
          </a:ln>
        </p:spPr>
      </p:pic>
      <p:sp>
        <p:nvSpPr>
          <p:cNvPr id="4" name="Rettangolo 3"/>
          <p:cNvSpPr/>
          <p:nvPr/>
        </p:nvSpPr>
        <p:spPr>
          <a:xfrm>
            <a:off x="258766" y="638861"/>
            <a:ext cx="5219646" cy="1569660"/>
          </a:xfrm>
          <a:prstGeom prst="rect">
            <a:avLst/>
          </a:prstGeom>
        </p:spPr>
        <p:txBody>
          <a:bodyPr wrap="square">
            <a:spAutoFit/>
          </a:bodyPr>
          <a:lstStyle/>
          <a:p>
            <a:r>
              <a:rPr lang="it-IT" b="0" baseline="30000" dirty="0">
                <a:solidFill>
                  <a:srgbClr val="FF0000"/>
                </a:solidFill>
              </a:rPr>
              <a:t>3</a:t>
            </a:r>
            <a:r>
              <a:rPr lang="it-IT" b="0" dirty="0">
                <a:solidFill>
                  <a:srgbClr val="FF0000"/>
                </a:solidFill>
              </a:rPr>
              <a:t>He(</a:t>
            </a:r>
            <a:r>
              <a:rPr lang="it-IT" b="0" dirty="0" err="1">
                <a:solidFill>
                  <a:srgbClr val="FF0000"/>
                </a:solidFill>
              </a:rPr>
              <a:t>d,p</a:t>
            </a:r>
            <a:r>
              <a:rPr lang="it-IT" b="0" dirty="0">
                <a:solidFill>
                  <a:srgbClr val="FF0000"/>
                </a:solidFill>
              </a:rPr>
              <a:t>)</a:t>
            </a:r>
            <a:r>
              <a:rPr lang="it-IT" b="0" baseline="30000" dirty="0">
                <a:solidFill>
                  <a:srgbClr val="FF0000"/>
                </a:solidFill>
              </a:rPr>
              <a:t>4</a:t>
            </a:r>
            <a:r>
              <a:rPr lang="it-IT" b="0" dirty="0">
                <a:solidFill>
                  <a:srgbClr val="FF0000"/>
                </a:solidFill>
              </a:rPr>
              <a:t>He</a:t>
            </a:r>
            <a:r>
              <a:rPr lang="it-IT" b="0" dirty="0"/>
              <a:t> </a:t>
            </a:r>
            <a:r>
              <a:rPr lang="it-IT" b="0" baseline="30000" dirty="0"/>
              <a:t>3</a:t>
            </a:r>
            <a:r>
              <a:rPr lang="it-IT" b="0" dirty="0"/>
              <a:t>He </a:t>
            </a:r>
            <a:r>
              <a:rPr lang="it-IT" b="0" dirty="0" err="1"/>
              <a:t>beam</a:t>
            </a:r>
            <a:r>
              <a:rPr lang="it-IT" b="0" dirty="0"/>
              <a:t> 5 and 6 </a:t>
            </a:r>
            <a:r>
              <a:rPr lang="it-IT" b="0" dirty="0" err="1"/>
              <a:t>MeV</a:t>
            </a:r>
            <a:r>
              <a:rPr lang="it-IT" b="0" dirty="0"/>
              <a:t> on </a:t>
            </a:r>
            <a:r>
              <a:rPr lang="it-IT" b="0" dirty="0" err="1"/>
              <a:t>LiF</a:t>
            </a:r>
            <a:r>
              <a:rPr lang="it-IT" b="0" dirty="0"/>
              <a:t> target (</a:t>
            </a:r>
            <a:r>
              <a:rPr lang="it-IT" b="0" baseline="30000" dirty="0"/>
              <a:t>6</a:t>
            </a:r>
            <a:r>
              <a:rPr lang="it-IT" b="0" dirty="0"/>
              <a:t>Li 95%)    </a:t>
            </a:r>
          </a:p>
          <a:p>
            <a:r>
              <a:rPr lang="it-IT" b="0" dirty="0"/>
              <a:t>@ </a:t>
            </a:r>
            <a:r>
              <a:rPr lang="it-IT" b="0" dirty="0" err="1"/>
              <a:t>Dynamitron</a:t>
            </a:r>
            <a:r>
              <a:rPr lang="it-IT" b="0" dirty="0"/>
              <a:t> Tandem </a:t>
            </a:r>
            <a:r>
              <a:rPr lang="it-IT" b="0" dirty="0" err="1"/>
              <a:t>Laboratorium</a:t>
            </a:r>
            <a:r>
              <a:rPr lang="it-IT" b="0" dirty="0"/>
              <a:t> in Bochum, Germany</a:t>
            </a:r>
          </a:p>
        </p:txBody>
      </p:sp>
    </p:spTree>
    <p:extLst>
      <p:ext uri="{BB962C8B-B14F-4D97-AF65-F5344CB8AC3E}">
        <p14:creationId xmlns:p14="http://schemas.microsoft.com/office/powerpoint/2010/main" val="1596987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23528" y="116632"/>
            <a:ext cx="6468237" cy="461665"/>
          </a:xfrm>
          <a:prstGeom prst="rect">
            <a:avLst/>
          </a:prstGeom>
          <a:noFill/>
        </p:spPr>
        <p:txBody>
          <a:bodyPr wrap="none" rtlCol="0">
            <a:spAutoFit/>
          </a:bodyPr>
          <a:lstStyle/>
          <a:p>
            <a:r>
              <a:rPr lang="it-IT" dirty="0"/>
              <a:t>Applications to </a:t>
            </a:r>
            <a:r>
              <a:rPr lang="it-IT" dirty="0" err="1"/>
              <a:t>primordial</a:t>
            </a:r>
            <a:r>
              <a:rPr lang="it-IT" dirty="0"/>
              <a:t> </a:t>
            </a:r>
            <a:r>
              <a:rPr lang="it-IT" dirty="0" err="1"/>
              <a:t>Nucleosynthesis</a:t>
            </a:r>
            <a:r>
              <a:rPr lang="it-IT"/>
              <a:t>  </a:t>
            </a:r>
            <a:endParaRPr lang="it-IT" dirty="0"/>
          </a:p>
        </p:txBody>
      </p:sp>
      <p:pic>
        <p:nvPicPr>
          <p:cNvPr id="6" name="Immagine 5"/>
          <p:cNvPicPr>
            <a:picLocks noChangeAspect="1"/>
          </p:cNvPicPr>
          <p:nvPr/>
        </p:nvPicPr>
        <p:blipFill>
          <a:blip r:embed="rId2"/>
          <a:stretch>
            <a:fillRect/>
          </a:stretch>
        </p:blipFill>
        <p:spPr>
          <a:xfrm>
            <a:off x="179511" y="4725144"/>
            <a:ext cx="8574491" cy="648072"/>
          </a:xfrm>
          <a:prstGeom prst="rect">
            <a:avLst/>
          </a:prstGeom>
        </p:spPr>
      </p:pic>
      <p:pic>
        <p:nvPicPr>
          <p:cNvPr id="7" name="Immagine 6"/>
          <p:cNvPicPr>
            <a:picLocks noChangeAspect="1"/>
          </p:cNvPicPr>
          <p:nvPr/>
        </p:nvPicPr>
        <p:blipFill>
          <a:blip r:embed="rId3"/>
          <a:stretch>
            <a:fillRect/>
          </a:stretch>
        </p:blipFill>
        <p:spPr>
          <a:xfrm>
            <a:off x="179512" y="5509344"/>
            <a:ext cx="6337300" cy="1016000"/>
          </a:xfrm>
          <a:prstGeom prst="rect">
            <a:avLst/>
          </a:prstGeom>
        </p:spPr>
      </p:pic>
      <p:sp>
        <p:nvSpPr>
          <p:cNvPr id="8" name="CasellaDiTesto 7"/>
          <p:cNvSpPr txBox="1"/>
          <p:nvPr/>
        </p:nvSpPr>
        <p:spPr>
          <a:xfrm>
            <a:off x="5220073" y="980728"/>
            <a:ext cx="3923928" cy="3293209"/>
          </a:xfrm>
          <a:prstGeom prst="rect">
            <a:avLst/>
          </a:prstGeom>
          <a:noFill/>
        </p:spPr>
        <p:txBody>
          <a:bodyPr wrap="square" rtlCol="0">
            <a:spAutoFit/>
          </a:bodyPr>
          <a:lstStyle/>
          <a:p>
            <a:r>
              <a:rPr lang="it-IT" sz="1600" dirty="0"/>
              <a:t>The </a:t>
            </a:r>
            <a:r>
              <a:rPr lang="it-IT" sz="1600" baseline="30000" dirty="0"/>
              <a:t>7</a:t>
            </a:r>
            <a:r>
              <a:rPr lang="it-IT" sz="1600" dirty="0"/>
              <a:t>Li(</a:t>
            </a:r>
            <a:r>
              <a:rPr lang="it-IT" sz="1600" dirty="0" err="1"/>
              <a:t>p,</a:t>
            </a:r>
            <a:r>
              <a:rPr lang="it-IT" sz="1600" dirty="0" err="1">
                <a:latin typeface="Symbol" charset="2"/>
                <a:cs typeface="Symbol" charset="2"/>
              </a:rPr>
              <a:t>a</a:t>
            </a:r>
            <a:r>
              <a:rPr lang="it-IT" sz="1600" dirty="0"/>
              <a:t>)</a:t>
            </a:r>
            <a:r>
              <a:rPr lang="it-IT" sz="1600" baseline="30000" dirty="0"/>
              <a:t>4</a:t>
            </a:r>
            <a:r>
              <a:rPr lang="it-IT" sz="1600" dirty="0"/>
              <a:t>He </a:t>
            </a:r>
            <a:r>
              <a:rPr lang="it-IT" sz="1600" dirty="0" err="1"/>
              <a:t>reaction</a:t>
            </a:r>
            <a:r>
              <a:rPr lang="it-IT" sz="1600" dirty="0"/>
              <a:t> THM rate</a:t>
            </a:r>
          </a:p>
          <a:p>
            <a:r>
              <a:rPr lang="it-IT" sz="1600" dirty="0" err="1"/>
              <a:t>Was</a:t>
            </a:r>
            <a:r>
              <a:rPr lang="it-IT" sz="1600" dirty="0"/>
              <a:t> </a:t>
            </a:r>
            <a:r>
              <a:rPr lang="it-IT" sz="1600" dirty="0" err="1"/>
              <a:t>adopted</a:t>
            </a:r>
            <a:r>
              <a:rPr lang="it-IT" sz="1600" dirty="0"/>
              <a:t> </a:t>
            </a:r>
            <a:r>
              <a:rPr lang="it-IT" sz="1600" dirty="0" err="1"/>
              <a:t>as</a:t>
            </a:r>
            <a:r>
              <a:rPr lang="it-IT" sz="1600" dirty="0"/>
              <a:t> a </a:t>
            </a:r>
            <a:r>
              <a:rPr lang="it-IT" sz="1600" dirty="0" err="1"/>
              <a:t>physical</a:t>
            </a:r>
            <a:r>
              <a:rPr lang="it-IT" sz="1600" dirty="0"/>
              <a:t> input for </a:t>
            </a:r>
          </a:p>
          <a:p>
            <a:r>
              <a:rPr lang="it-IT" sz="1600" dirty="0"/>
              <a:t>the BBN model (</a:t>
            </a:r>
            <a:r>
              <a:rPr lang="it-IT" sz="1600" dirty="0" err="1"/>
              <a:t>Kawano</a:t>
            </a:r>
            <a:r>
              <a:rPr lang="it-IT" sz="1600" dirty="0"/>
              <a:t> 1988), in </a:t>
            </a:r>
            <a:r>
              <a:rPr lang="it-IT" sz="1600" dirty="0" err="1"/>
              <a:t>collaboration</a:t>
            </a:r>
            <a:r>
              <a:rPr lang="it-IT" sz="1600" dirty="0"/>
              <a:t> with Carlos </a:t>
            </a:r>
            <a:r>
              <a:rPr lang="it-IT" sz="1600" dirty="0" err="1"/>
              <a:t>Bertulani</a:t>
            </a:r>
            <a:r>
              <a:rPr lang="it-IT" sz="1600" dirty="0"/>
              <a:t> </a:t>
            </a:r>
            <a:r>
              <a:rPr lang="it-IT" sz="1600" dirty="0" err="1"/>
              <a:t>togheter</a:t>
            </a:r>
            <a:r>
              <a:rPr lang="it-IT" sz="1600" dirty="0"/>
              <a:t> with d(</a:t>
            </a:r>
            <a:r>
              <a:rPr lang="it-IT" sz="1600" dirty="0" err="1"/>
              <a:t>d,p</a:t>
            </a:r>
            <a:r>
              <a:rPr lang="it-IT" sz="1600" dirty="0"/>
              <a:t>)t &amp; d(</a:t>
            </a:r>
            <a:r>
              <a:rPr lang="it-IT" sz="1600" dirty="0" err="1"/>
              <a:t>d,n</a:t>
            </a:r>
            <a:r>
              <a:rPr lang="it-IT" sz="1600" dirty="0"/>
              <a:t>)</a:t>
            </a:r>
            <a:r>
              <a:rPr lang="it-IT" sz="1600" baseline="30000" dirty="0"/>
              <a:t>3</a:t>
            </a:r>
            <a:r>
              <a:rPr lang="it-IT" sz="1600" dirty="0"/>
              <a:t>He </a:t>
            </a:r>
            <a:r>
              <a:rPr lang="it-IT" sz="1600" dirty="0" err="1"/>
              <a:t>reaction</a:t>
            </a:r>
            <a:r>
              <a:rPr lang="it-IT" sz="1600" dirty="0"/>
              <a:t> </a:t>
            </a:r>
            <a:r>
              <a:rPr lang="it-IT" sz="1600" dirty="0" err="1"/>
              <a:t>rates</a:t>
            </a:r>
            <a:endParaRPr lang="it-IT" sz="1600" dirty="0"/>
          </a:p>
          <a:p>
            <a:r>
              <a:rPr lang="it-IT" sz="1600" dirty="0"/>
              <a:t>The </a:t>
            </a:r>
            <a:r>
              <a:rPr lang="it-IT" sz="1600" dirty="0" err="1"/>
              <a:t>results</a:t>
            </a:r>
            <a:r>
              <a:rPr lang="it-IT" sz="1600" dirty="0"/>
              <a:t> are in </a:t>
            </a:r>
            <a:r>
              <a:rPr lang="it-IT" sz="1600" dirty="0" err="1"/>
              <a:t>agreement</a:t>
            </a:r>
            <a:r>
              <a:rPr lang="it-IT" sz="1600" dirty="0"/>
              <a:t> with </a:t>
            </a:r>
          </a:p>
          <a:p>
            <a:r>
              <a:rPr lang="it-IT" sz="1600" dirty="0" err="1"/>
              <a:t>Observations</a:t>
            </a:r>
            <a:r>
              <a:rPr lang="it-IT" sz="1600" dirty="0"/>
              <a:t> (</a:t>
            </a:r>
            <a:r>
              <a:rPr lang="it-IT" sz="1600" dirty="0" err="1"/>
              <a:t>except</a:t>
            </a:r>
            <a:r>
              <a:rPr lang="it-IT" sz="1600" dirty="0"/>
              <a:t> </a:t>
            </a:r>
            <a:r>
              <a:rPr lang="it-IT" sz="1600" baseline="30000" dirty="0"/>
              <a:t>7</a:t>
            </a:r>
            <a:r>
              <a:rPr lang="it-IT" sz="1600" dirty="0"/>
              <a:t>Li) and with </a:t>
            </a:r>
          </a:p>
          <a:p>
            <a:r>
              <a:rPr lang="it-IT" sz="1600" dirty="0" err="1"/>
              <a:t>results</a:t>
            </a:r>
            <a:r>
              <a:rPr lang="it-IT" sz="1600" dirty="0"/>
              <a:t> </a:t>
            </a:r>
            <a:r>
              <a:rPr lang="it-IT" sz="1600" dirty="0" err="1"/>
              <a:t>obtained</a:t>
            </a:r>
            <a:r>
              <a:rPr lang="it-IT" sz="1600" dirty="0"/>
              <a:t> </a:t>
            </a:r>
            <a:r>
              <a:rPr lang="it-IT" sz="1600" dirty="0" err="1"/>
              <a:t>using</a:t>
            </a:r>
            <a:r>
              <a:rPr lang="it-IT" sz="1600" dirty="0"/>
              <a:t> </a:t>
            </a:r>
            <a:r>
              <a:rPr lang="it-IT" sz="1600" dirty="0" err="1"/>
              <a:t>direct</a:t>
            </a:r>
            <a:r>
              <a:rPr lang="it-IT" sz="1600" dirty="0"/>
              <a:t> </a:t>
            </a:r>
            <a:r>
              <a:rPr lang="it-IT" sz="1600" dirty="0" err="1"/>
              <a:t>nuclear</a:t>
            </a:r>
            <a:endParaRPr lang="it-IT" sz="1600" dirty="0"/>
          </a:p>
          <a:p>
            <a:r>
              <a:rPr lang="it-IT" sz="1600" dirty="0" err="1"/>
              <a:t>Inputs</a:t>
            </a:r>
            <a:r>
              <a:rPr lang="it-IT" sz="1600" dirty="0"/>
              <a:t>. </a:t>
            </a:r>
          </a:p>
          <a:p>
            <a:endParaRPr lang="it-IT" sz="1600" dirty="0"/>
          </a:p>
          <a:p>
            <a:r>
              <a:rPr lang="it-IT" sz="1600" dirty="0"/>
              <a:t> </a:t>
            </a:r>
          </a:p>
          <a:p>
            <a:r>
              <a:rPr lang="it-IT" sz="1600" dirty="0" err="1"/>
              <a:t>See</a:t>
            </a:r>
            <a:r>
              <a:rPr lang="it-IT" sz="1600" dirty="0"/>
              <a:t> Pizzone et al., APJ, 2014</a:t>
            </a:r>
          </a:p>
        </p:txBody>
      </p:sp>
      <p:sp>
        <p:nvSpPr>
          <p:cNvPr id="9" name="Rettangolo 8"/>
          <p:cNvSpPr/>
          <p:nvPr/>
        </p:nvSpPr>
        <p:spPr bwMode="auto">
          <a:xfrm>
            <a:off x="4834631" y="5517232"/>
            <a:ext cx="673473" cy="936104"/>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0" name="Rettangolo 9"/>
          <p:cNvSpPr/>
          <p:nvPr/>
        </p:nvSpPr>
        <p:spPr bwMode="auto">
          <a:xfrm>
            <a:off x="1115616" y="5589240"/>
            <a:ext cx="648072" cy="864096"/>
          </a:xfrm>
          <a:prstGeom prst="rect">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pic>
        <p:nvPicPr>
          <p:cNvPr id="2" name="Immagin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12" y="692696"/>
            <a:ext cx="4696715" cy="3717032"/>
          </a:xfrm>
          <a:prstGeom prst="rect">
            <a:avLst/>
          </a:prstGeom>
        </p:spPr>
      </p:pic>
    </p:spTree>
    <p:extLst>
      <p:ext uri="{BB962C8B-B14F-4D97-AF65-F5344CB8AC3E}">
        <p14:creationId xmlns:p14="http://schemas.microsoft.com/office/powerpoint/2010/main" val="726403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bwMode="auto">
          <a:xfrm>
            <a:off x="2843808" y="5517232"/>
            <a:ext cx="762620" cy="18685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pic>
        <p:nvPicPr>
          <p:cNvPr id="3" name="Immagine 2"/>
          <p:cNvPicPr>
            <a:picLocks noChangeAspect="1"/>
          </p:cNvPicPr>
          <p:nvPr/>
        </p:nvPicPr>
        <p:blipFill>
          <a:blip r:embed="rId2"/>
          <a:stretch>
            <a:fillRect/>
          </a:stretch>
        </p:blipFill>
        <p:spPr>
          <a:xfrm>
            <a:off x="467544" y="188640"/>
            <a:ext cx="7200900" cy="1244600"/>
          </a:xfrm>
          <a:prstGeom prst="rect">
            <a:avLst/>
          </a:prstGeom>
        </p:spPr>
      </p:pic>
      <p:pic>
        <p:nvPicPr>
          <p:cNvPr id="4" name="Immagine 3"/>
          <p:cNvPicPr>
            <a:picLocks noChangeAspect="1"/>
          </p:cNvPicPr>
          <p:nvPr/>
        </p:nvPicPr>
        <p:blipFill>
          <a:blip r:embed="rId3"/>
          <a:stretch>
            <a:fillRect/>
          </a:stretch>
        </p:blipFill>
        <p:spPr>
          <a:xfrm>
            <a:off x="25028" y="1844824"/>
            <a:ext cx="3581400" cy="3035300"/>
          </a:xfrm>
          <a:prstGeom prst="rect">
            <a:avLst/>
          </a:prstGeom>
        </p:spPr>
      </p:pic>
      <p:sp>
        <p:nvSpPr>
          <p:cNvPr id="5" name="CasellaDiTesto 4"/>
          <p:cNvSpPr txBox="1"/>
          <p:nvPr/>
        </p:nvSpPr>
        <p:spPr>
          <a:xfrm>
            <a:off x="3638376" y="1787624"/>
            <a:ext cx="5471370" cy="92333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it-IT" sz="1800" dirty="0"/>
              <a:t>The </a:t>
            </a:r>
            <a:r>
              <a:rPr lang="it-IT" sz="1800" baseline="30000" dirty="0"/>
              <a:t>7</a:t>
            </a:r>
            <a:r>
              <a:rPr lang="it-IT" sz="1800" dirty="0"/>
              <a:t>Be(</a:t>
            </a:r>
            <a:r>
              <a:rPr lang="it-IT" sz="1800" dirty="0" err="1"/>
              <a:t>n,a</a:t>
            </a:r>
            <a:r>
              <a:rPr lang="it-IT" sz="1800" dirty="0"/>
              <a:t>)</a:t>
            </a:r>
            <a:r>
              <a:rPr lang="it-IT" sz="1800" baseline="30000" dirty="0"/>
              <a:t>4</a:t>
            </a:r>
            <a:r>
              <a:rPr lang="it-IT" sz="1800" dirty="0"/>
              <a:t>He </a:t>
            </a:r>
            <a:r>
              <a:rPr lang="it-IT" sz="1800" dirty="0" err="1"/>
              <a:t>reaction</a:t>
            </a:r>
            <a:r>
              <a:rPr lang="it-IT" sz="1800" dirty="0"/>
              <a:t> </a:t>
            </a:r>
            <a:r>
              <a:rPr lang="it-IT" sz="1800" dirty="0" err="1"/>
              <a:t>was</a:t>
            </a:r>
            <a:r>
              <a:rPr lang="it-IT" sz="1800" dirty="0"/>
              <a:t> </a:t>
            </a:r>
            <a:r>
              <a:rPr lang="it-IT" sz="1800" dirty="0" err="1"/>
              <a:t>studied</a:t>
            </a:r>
            <a:r>
              <a:rPr lang="it-IT" sz="1800" dirty="0"/>
              <a:t> </a:t>
            </a:r>
          </a:p>
          <a:p>
            <a:r>
              <a:rPr lang="it-IT" sz="1800" dirty="0" err="1"/>
              <a:t>After</a:t>
            </a:r>
            <a:r>
              <a:rPr lang="it-IT" sz="1800" dirty="0"/>
              <a:t> </a:t>
            </a:r>
            <a:r>
              <a:rPr lang="it-IT" sz="1800" baseline="30000" dirty="0"/>
              <a:t>7</a:t>
            </a:r>
            <a:r>
              <a:rPr lang="it-IT" sz="1800" dirty="0"/>
              <a:t>Li(</a:t>
            </a:r>
            <a:r>
              <a:rPr lang="it-IT" sz="1800" dirty="0" err="1"/>
              <a:t>p,a</a:t>
            </a:r>
            <a:r>
              <a:rPr lang="it-IT" sz="1800" dirty="0"/>
              <a:t>)</a:t>
            </a:r>
            <a:r>
              <a:rPr lang="it-IT" sz="1800" baseline="30000" dirty="0"/>
              <a:t>4</a:t>
            </a:r>
            <a:r>
              <a:rPr lang="it-IT" sz="1800" dirty="0"/>
              <a:t>He </a:t>
            </a:r>
            <a:r>
              <a:rPr lang="it-IT" sz="1800" dirty="0" err="1"/>
              <a:t>measurements</a:t>
            </a:r>
            <a:r>
              <a:rPr lang="it-IT" sz="1800" dirty="0"/>
              <a:t> with THM </a:t>
            </a:r>
            <a:r>
              <a:rPr lang="it-IT" sz="1800" dirty="0" err="1"/>
              <a:t>using</a:t>
            </a:r>
            <a:r>
              <a:rPr lang="it-IT" sz="1800" dirty="0"/>
              <a:t> </a:t>
            </a:r>
          </a:p>
          <a:p>
            <a:r>
              <a:rPr lang="it-IT" sz="1800" dirty="0" err="1"/>
              <a:t>Charge</a:t>
            </a:r>
            <a:r>
              <a:rPr lang="it-IT" sz="1800" dirty="0"/>
              <a:t> </a:t>
            </a:r>
            <a:r>
              <a:rPr lang="it-IT" sz="1800" dirty="0" err="1"/>
              <a:t>simmetry</a:t>
            </a:r>
            <a:endParaRPr lang="it-IT" sz="1800" dirty="0"/>
          </a:p>
        </p:txBody>
      </p:sp>
      <p:pic>
        <p:nvPicPr>
          <p:cNvPr id="7" name="Immagine 6"/>
          <p:cNvPicPr>
            <a:picLocks noChangeAspect="1"/>
          </p:cNvPicPr>
          <p:nvPr/>
        </p:nvPicPr>
        <p:blipFill>
          <a:blip r:embed="rId4"/>
          <a:stretch>
            <a:fillRect/>
          </a:stretch>
        </p:blipFill>
        <p:spPr>
          <a:xfrm>
            <a:off x="4067994" y="2749723"/>
            <a:ext cx="3923862" cy="631230"/>
          </a:xfrm>
          <a:prstGeom prst="rect">
            <a:avLst/>
          </a:prstGeom>
        </p:spPr>
      </p:pic>
      <p:pic>
        <p:nvPicPr>
          <p:cNvPr id="8" name="Immagine 7"/>
          <p:cNvPicPr>
            <a:picLocks noChangeAspect="1"/>
          </p:cNvPicPr>
          <p:nvPr/>
        </p:nvPicPr>
        <p:blipFill>
          <a:blip r:embed="rId5"/>
          <a:stretch>
            <a:fillRect/>
          </a:stretch>
        </p:blipFill>
        <p:spPr>
          <a:xfrm>
            <a:off x="4935120" y="3717032"/>
            <a:ext cx="4154410" cy="2698850"/>
          </a:xfrm>
          <a:prstGeom prst="rect">
            <a:avLst/>
          </a:prstGeom>
        </p:spPr>
      </p:pic>
      <p:pic>
        <p:nvPicPr>
          <p:cNvPr id="9" name="Immagine 8"/>
          <p:cNvPicPr>
            <a:picLocks noChangeAspect="1"/>
          </p:cNvPicPr>
          <p:nvPr/>
        </p:nvPicPr>
        <p:blipFill>
          <a:blip r:embed="rId6"/>
          <a:stretch>
            <a:fillRect/>
          </a:stretch>
        </p:blipFill>
        <p:spPr>
          <a:xfrm>
            <a:off x="272876" y="4837956"/>
            <a:ext cx="3365500" cy="1358900"/>
          </a:xfrm>
          <a:prstGeom prst="rect">
            <a:avLst/>
          </a:prstGeom>
        </p:spPr>
      </p:pic>
      <p:sp>
        <p:nvSpPr>
          <p:cNvPr id="10" name="CasellaDiTesto 9"/>
          <p:cNvSpPr txBox="1"/>
          <p:nvPr/>
        </p:nvSpPr>
        <p:spPr>
          <a:xfrm>
            <a:off x="0" y="4098487"/>
            <a:ext cx="9074250" cy="830997"/>
          </a:xfrm>
          <a:prstGeom prst="rect">
            <a:avLst/>
          </a:prstGeom>
          <a:solidFill>
            <a:schemeClr val="accent1"/>
          </a:solidFill>
        </p:spPr>
        <p:txBody>
          <a:bodyPr wrap="square" rtlCol="0">
            <a:spAutoFit/>
          </a:bodyPr>
          <a:lstStyle/>
          <a:p>
            <a:r>
              <a:rPr lang="it-IT" dirty="0" err="1"/>
              <a:t>Further</a:t>
            </a:r>
            <a:r>
              <a:rPr lang="it-IT" dirty="0"/>
              <a:t> data from THM </a:t>
            </a:r>
            <a:r>
              <a:rPr lang="it-IT" dirty="0" err="1"/>
              <a:t>experiments</a:t>
            </a:r>
            <a:r>
              <a:rPr lang="it-IT" dirty="0"/>
              <a:t>  </a:t>
            </a:r>
            <a:r>
              <a:rPr lang="it-IT" dirty="0" err="1"/>
              <a:t>at</a:t>
            </a:r>
            <a:r>
              <a:rPr lang="it-IT" dirty="0"/>
              <a:t> INFN LLN and  </a:t>
            </a:r>
          </a:p>
          <a:p>
            <a:r>
              <a:rPr lang="it-IT" dirty="0" err="1"/>
              <a:t>Riken</a:t>
            </a:r>
            <a:r>
              <a:rPr lang="it-IT" dirty="0"/>
              <a:t> Are are under </a:t>
            </a:r>
            <a:r>
              <a:rPr lang="it-IT" dirty="0" err="1"/>
              <a:t>analysis</a:t>
            </a:r>
            <a:r>
              <a:rPr lang="it-IT" dirty="0"/>
              <a:t>  </a:t>
            </a:r>
          </a:p>
        </p:txBody>
      </p:sp>
      <p:sp>
        <p:nvSpPr>
          <p:cNvPr id="12" name="CasellaDiTesto 11"/>
          <p:cNvSpPr txBox="1"/>
          <p:nvPr/>
        </p:nvSpPr>
        <p:spPr>
          <a:xfrm>
            <a:off x="251520" y="6237312"/>
            <a:ext cx="3796232" cy="461665"/>
          </a:xfrm>
          <a:prstGeom prst="rect">
            <a:avLst/>
          </a:prstGeom>
          <a:noFill/>
        </p:spPr>
        <p:txBody>
          <a:bodyPr wrap="none" rtlCol="0">
            <a:spAutoFit/>
          </a:bodyPr>
          <a:lstStyle/>
          <a:p>
            <a:r>
              <a:rPr lang="it-IT" dirty="0" err="1"/>
              <a:t>Observed</a:t>
            </a:r>
            <a:r>
              <a:rPr lang="it-IT" dirty="0"/>
              <a:t>= 1.58 x 10</a:t>
            </a:r>
            <a:r>
              <a:rPr lang="it-IT" baseline="30000" dirty="0"/>
              <a:t>-10</a:t>
            </a:r>
          </a:p>
        </p:txBody>
      </p:sp>
    </p:spTree>
    <p:extLst>
      <p:ext uri="{BB962C8B-B14F-4D97-AF65-F5344CB8AC3E}">
        <p14:creationId xmlns:p14="http://schemas.microsoft.com/office/powerpoint/2010/main" val="145680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E477BB1-B0D8-D342-876E-0D03A549A43D}"/>
              </a:ext>
            </a:extLst>
          </p:cNvPr>
          <p:cNvPicPr>
            <a:picLocks noChangeAspect="1"/>
          </p:cNvPicPr>
          <p:nvPr/>
        </p:nvPicPr>
        <p:blipFill>
          <a:blip r:embed="rId2"/>
          <a:stretch>
            <a:fillRect/>
          </a:stretch>
        </p:blipFill>
        <p:spPr>
          <a:xfrm>
            <a:off x="-79202" y="291114"/>
            <a:ext cx="9055100" cy="6794500"/>
          </a:xfrm>
          <a:prstGeom prst="rect">
            <a:avLst/>
          </a:prstGeom>
        </p:spPr>
      </p:pic>
      <p:sp>
        <p:nvSpPr>
          <p:cNvPr id="3" name="Segnaposto contenuto 2">
            <a:extLst>
              <a:ext uri="{FF2B5EF4-FFF2-40B4-BE49-F238E27FC236}">
                <a16:creationId xmlns:a16="http://schemas.microsoft.com/office/drawing/2014/main" id="{0FCBF7D5-DCD1-4B4B-9C98-C93EA1653CB9}"/>
              </a:ext>
            </a:extLst>
          </p:cNvPr>
          <p:cNvSpPr>
            <a:spLocks noGrp="1"/>
          </p:cNvSpPr>
          <p:nvPr>
            <p:ph idx="1"/>
          </p:nvPr>
        </p:nvSpPr>
        <p:spPr>
          <a:xfrm>
            <a:off x="275964" y="4249290"/>
            <a:ext cx="8344768" cy="2636094"/>
          </a:xfrm>
          <a:solidFill>
            <a:schemeClr val="bg1">
              <a:alpha val="81000"/>
            </a:schemeClr>
          </a:solidFill>
        </p:spPr>
        <p:txBody>
          <a:bodyPr/>
          <a:lstStyle/>
          <a:p>
            <a:r>
              <a:rPr lang="it-IT" sz="2800" dirty="0" err="1"/>
              <a:t>Nuclear</a:t>
            </a:r>
            <a:r>
              <a:rPr lang="it-IT" sz="2800" dirty="0"/>
              <a:t> </a:t>
            </a:r>
            <a:r>
              <a:rPr lang="it-IT" sz="2800" dirty="0" err="1"/>
              <a:t>astrophysics</a:t>
            </a:r>
            <a:r>
              <a:rPr lang="it-IT" sz="2800" dirty="0"/>
              <a:t> </a:t>
            </a:r>
            <a:r>
              <a:rPr lang="it-IT" sz="2800" dirty="0" err="1"/>
              <a:t>group</a:t>
            </a:r>
            <a:r>
              <a:rPr lang="it-IT" sz="2800" dirty="0"/>
              <a:t> </a:t>
            </a:r>
            <a:r>
              <a:rPr lang="it-IT" sz="2800" dirty="0" err="1"/>
              <a:t>active</a:t>
            </a:r>
            <a:r>
              <a:rPr lang="it-IT" sz="2800" dirty="0"/>
              <a:t> </a:t>
            </a:r>
            <a:r>
              <a:rPr lang="it-IT" sz="2800" dirty="0" err="1"/>
              <a:t>since</a:t>
            </a:r>
            <a:r>
              <a:rPr lang="it-IT" sz="2800" dirty="0"/>
              <a:t> 1992 on </a:t>
            </a:r>
            <a:r>
              <a:rPr lang="it-IT" sz="2800" dirty="0" err="1"/>
              <a:t>indirect</a:t>
            </a:r>
            <a:r>
              <a:rPr lang="it-IT" sz="2800" dirty="0"/>
              <a:t> </a:t>
            </a:r>
            <a:r>
              <a:rPr lang="it-IT" sz="2800" dirty="0" err="1"/>
              <a:t>methods</a:t>
            </a:r>
            <a:r>
              <a:rPr lang="it-IT" sz="2800" dirty="0"/>
              <a:t>, </a:t>
            </a:r>
            <a:r>
              <a:rPr lang="it-IT" sz="2800" dirty="0" err="1"/>
              <a:t>developing</a:t>
            </a:r>
            <a:r>
              <a:rPr lang="it-IT" sz="2800" dirty="0"/>
              <a:t> THM</a:t>
            </a:r>
          </a:p>
          <a:p>
            <a:r>
              <a:rPr lang="it-IT" sz="2800" dirty="0"/>
              <a:t>Tandem @LNS </a:t>
            </a:r>
            <a:r>
              <a:rPr lang="it-IT" sz="2800" dirty="0" err="1"/>
              <a:t>ideal</a:t>
            </a:r>
            <a:r>
              <a:rPr lang="it-IT" sz="2800" dirty="0"/>
              <a:t> machine for </a:t>
            </a:r>
            <a:r>
              <a:rPr lang="it-IT" sz="2800" dirty="0" err="1"/>
              <a:t>stable</a:t>
            </a:r>
            <a:r>
              <a:rPr lang="it-IT" sz="2800" dirty="0"/>
              <a:t> </a:t>
            </a:r>
            <a:r>
              <a:rPr lang="it-IT" sz="2800" dirty="0" err="1"/>
              <a:t>beams</a:t>
            </a:r>
            <a:r>
              <a:rPr lang="it-IT" sz="2800" dirty="0"/>
              <a:t> and long living </a:t>
            </a:r>
            <a:r>
              <a:rPr lang="it-IT" sz="2800" dirty="0" err="1"/>
              <a:t>isotopes</a:t>
            </a:r>
            <a:r>
              <a:rPr lang="it-IT" sz="2800" dirty="0"/>
              <a:t> (</a:t>
            </a:r>
            <a:r>
              <a:rPr lang="it-IT" sz="2800" baseline="30000" dirty="0"/>
              <a:t>10</a:t>
            </a:r>
            <a:r>
              <a:rPr lang="it-IT" sz="2800" dirty="0"/>
              <a:t>Be, </a:t>
            </a:r>
            <a:r>
              <a:rPr lang="it-IT" sz="2800" baseline="30000" dirty="0"/>
              <a:t>26</a:t>
            </a:r>
            <a:r>
              <a:rPr lang="it-IT" sz="2800" dirty="0"/>
              <a:t>Al) for </a:t>
            </a:r>
            <a:r>
              <a:rPr lang="it-IT" sz="2800" dirty="0" err="1"/>
              <a:t>nuclear</a:t>
            </a:r>
            <a:r>
              <a:rPr lang="it-IT" sz="2800" dirty="0"/>
              <a:t> </a:t>
            </a:r>
            <a:r>
              <a:rPr lang="it-IT" sz="2800" dirty="0" err="1"/>
              <a:t>astrophysics</a:t>
            </a:r>
            <a:r>
              <a:rPr lang="it-IT" sz="2800" dirty="0"/>
              <a:t> with </a:t>
            </a:r>
            <a:r>
              <a:rPr lang="it-IT" sz="2800" dirty="0" err="1"/>
              <a:t>indirect</a:t>
            </a:r>
            <a:r>
              <a:rPr lang="it-IT" sz="2800" dirty="0"/>
              <a:t> </a:t>
            </a:r>
            <a:r>
              <a:rPr lang="it-IT" sz="2800" dirty="0" err="1"/>
              <a:t>methods</a:t>
            </a:r>
            <a:endParaRPr lang="it-IT" sz="2800" dirty="0"/>
          </a:p>
        </p:txBody>
      </p:sp>
      <p:pic>
        <p:nvPicPr>
          <p:cNvPr id="6" name="Immagine 5">
            <a:extLst>
              <a:ext uri="{FF2B5EF4-FFF2-40B4-BE49-F238E27FC236}">
                <a16:creationId xmlns:a16="http://schemas.microsoft.com/office/drawing/2014/main" id="{F7FF0C96-A408-5441-8FC6-3387C2A70C61}"/>
              </a:ext>
            </a:extLst>
          </p:cNvPr>
          <p:cNvPicPr>
            <a:picLocks noChangeAspect="1"/>
          </p:cNvPicPr>
          <p:nvPr/>
        </p:nvPicPr>
        <p:blipFill>
          <a:blip r:embed="rId3"/>
          <a:stretch>
            <a:fillRect/>
          </a:stretch>
        </p:blipFill>
        <p:spPr>
          <a:xfrm>
            <a:off x="179512" y="0"/>
            <a:ext cx="4116958" cy="2927758"/>
          </a:xfrm>
          <a:prstGeom prst="rect">
            <a:avLst/>
          </a:prstGeom>
        </p:spPr>
      </p:pic>
      <p:pic>
        <p:nvPicPr>
          <p:cNvPr id="11" name="Immagine 10">
            <a:extLst>
              <a:ext uri="{FF2B5EF4-FFF2-40B4-BE49-F238E27FC236}">
                <a16:creationId xmlns:a16="http://schemas.microsoft.com/office/drawing/2014/main" id="{72FCABCF-8575-384A-8315-1D8DB3D90E77}"/>
              </a:ext>
            </a:extLst>
          </p:cNvPr>
          <p:cNvPicPr>
            <a:picLocks noChangeAspect="1"/>
          </p:cNvPicPr>
          <p:nvPr/>
        </p:nvPicPr>
        <p:blipFill>
          <a:blip r:embed="rId4"/>
          <a:stretch>
            <a:fillRect/>
          </a:stretch>
        </p:blipFill>
        <p:spPr>
          <a:xfrm>
            <a:off x="5683236" y="0"/>
            <a:ext cx="3497276" cy="1748638"/>
          </a:xfrm>
          <a:prstGeom prst="rect">
            <a:avLst/>
          </a:prstGeom>
        </p:spPr>
      </p:pic>
      <p:sp>
        <p:nvSpPr>
          <p:cNvPr id="4" name="Titolo 1">
            <a:extLst>
              <a:ext uri="{FF2B5EF4-FFF2-40B4-BE49-F238E27FC236}">
                <a16:creationId xmlns:a16="http://schemas.microsoft.com/office/drawing/2014/main" id="{6BB21B28-4FA2-3742-AD07-BEC49A28F8AA}"/>
              </a:ext>
            </a:extLst>
          </p:cNvPr>
          <p:cNvSpPr txBox="1">
            <a:spLocks/>
          </p:cNvSpPr>
          <p:nvPr/>
        </p:nvSpPr>
        <p:spPr bwMode="auto">
          <a:xfrm>
            <a:off x="160110" y="1893038"/>
            <a:ext cx="6624736" cy="1893354"/>
          </a:xfrm>
          <a:prstGeom prst="rect">
            <a:avLst/>
          </a:prstGeom>
          <a:solidFill>
            <a:schemeClr val="bg1">
              <a:alpha val="81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kern="1200">
                <a:solidFill>
                  <a:srgbClr val="404040"/>
                </a:solidFill>
                <a:latin typeface="+mj-lt"/>
                <a:ea typeface="ヒラギノ角ゴ Pro W3" charset="-128"/>
                <a:cs typeface="ヒラギノ角ゴ Pro W3" charset="-128"/>
              </a:defRPr>
            </a:lvl1pPr>
            <a:lvl2pPr algn="ctr" rtl="0" eaLnBrk="0" fontAlgn="base" hangingPunct="0">
              <a:spcBef>
                <a:spcPct val="0"/>
              </a:spcBef>
              <a:spcAft>
                <a:spcPct val="0"/>
              </a:spcAft>
              <a:defRPr sz="4800">
                <a:solidFill>
                  <a:srgbClr val="404040"/>
                </a:solidFill>
                <a:latin typeface="Calisto MT" charset="0"/>
                <a:ea typeface="ヒラギノ角ゴ Pro W3" charset="-128"/>
                <a:cs typeface="ヒラギノ角ゴ Pro W3" charset="-128"/>
              </a:defRPr>
            </a:lvl2pPr>
            <a:lvl3pPr algn="ctr" rtl="0" eaLnBrk="0" fontAlgn="base" hangingPunct="0">
              <a:spcBef>
                <a:spcPct val="0"/>
              </a:spcBef>
              <a:spcAft>
                <a:spcPct val="0"/>
              </a:spcAft>
              <a:defRPr sz="4800">
                <a:solidFill>
                  <a:srgbClr val="404040"/>
                </a:solidFill>
                <a:latin typeface="Calisto MT" charset="0"/>
                <a:ea typeface="ヒラギノ角ゴ Pro W3" charset="-128"/>
                <a:cs typeface="ヒラギノ角ゴ Pro W3" charset="-128"/>
              </a:defRPr>
            </a:lvl3pPr>
            <a:lvl4pPr algn="ctr" rtl="0" eaLnBrk="0" fontAlgn="base" hangingPunct="0">
              <a:spcBef>
                <a:spcPct val="0"/>
              </a:spcBef>
              <a:spcAft>
                <a:spcPct val="0"/>
              </a:spcAft>
              <a:defRPr sz="4800">
                <a:solidFill>
                  <a:srgbClr val="404040"/>
                </a:solidFill>
                <a:latin typeface="Calisto MT" charset="0"/>
                <a:ea typeface="ヒラギノ角ゴ Pro W3" charset="-128"/>
                <a:cs typeface="ヒラギノ角ゴ Pro W3" charset="-128"/>
              </a:defRPr>
            </a:lvl4pPr>
            <a:lvl5pPr algn="ctr" rtl="0" eaLnBrk="0" fontAlgn="base" hangingPunct="0">
              <a:spcBef>
                <a:spcPct val="0"/>
              </a:spcBef>
              <a:spcAft>
                <a:spcPct val="0"/>
              </a:spcAft>
              <a:defRPr sz="4800">
                <a:solidFill>
                  <a:srgbClr val="404040"/>
                </a:solidFill>
                <a:latin typeface="Calisto MT" charset="0"/>
                <a:ea typeface="ヒラギノ角ゴ Pro W3" charset="-128"/>
                <a:cs typeface="ヒラギノ角ゴ Pro W3" charset="-128"/>
              </a:defRPr>
            </a:lvl5pPr>
            <a:lvl6pPr marL="457200" algn="ctr" rtl="0" fontAlgn="base">
              <a:spcBef>
                <a:spcPct val="0"/>
              </a:spcBef>
              <a:spcAft>
                <a:spcPct val="0"/>
              </a:spcAft>
              <a:defRPr sz="4800">
                <a:solidFill>
                  <a:srgbClr val="404040"/>
                </a:solidFill>
                <a:latin typeface="Calisto MT" charset="0"/>
                <a:ea typeface="ヒラギノ角ゴ Pro W3" charset="-128"/>
                <a:cs typeface="ヒラギノ角ゴ Pro W3" charset="-128"/>
              </a:defRPr>
            </a:lvl6pPr>
            <a:lvl7pPr marL="914400" algn="ctr" rtl="0" fontAlgn="base">
              <a:spcBef>
                <a:spcPct val="0"/>
              </a:spcBef>
              <a:spcAft>
                <a:spcPct val="0"/>
              </a:spcAft>
              <a:defRPr sz="4800">
                <a:solidFill>
                  <a:srgbClr val="404040"/>
                </a:solidFill>
                <a:latin typeface="Calisto MT" charset="0"/>
                <a:ea typeface="ヒラギノ角ゴ Pro W3" charset="-128"/>
                <a:cs typeface="ヒラギノ角ゴ Pro W3" charset="-128"/>
              </a:defRPr>
            </a:lvl7pPr>
            <a:lvl8pPr marL="1371600" algn="ctr" rtl="0" fontAlgn="base">
              <a:spcBef>
                <a:spcPct val="0"/>
              </a:spcBef>
              <a:spcAft>
                <a:spcPct val="0"/>
              </a:spcAft>
              <a:defRPr sz="4800">
                <a:solidFill>
                  <a:srgbClr val="404040"/>
                </a:solidFill>
                <a:latin typeface="Calisto MT" charset="0"/>
                <a:ea typeface="ヒラギノ角ゴ Pro W3" charset="-128"/>
                <a:cs typeface="ヒラギノ角ゴ Pro W3" charset="-128"/>
              </a:defRPr>
            </a:lvl8pPr>
            <a:lvl9pPr marL="1828800" algn="ctr" rtl="0" fontAlgn="base">
              <a:spcBef>
                <a:spcPct val="0"/>
              </a:spcBef>
              <a:spcAft>
                <a:spcPct val="0"/>
              </a:spcAft>
              <a:defRPr sz="4800">
                <a:solidFill>
                  <a:srgbClr val="404040"/>
                </a:solidFill>
                <a:latin typeface="Calisto MT" charset="0"/>
                <a:ea typeface="ヒラギノ角ゴ Pro W3" charset="-128"/>
                <a:cs typeface="ヒラギノ角ゴ Pro W3" charset="-128"/>
              </a:defRPr>
            </a:lvl9pPr>
          </a:lstStyle>
          <a:p>
            <a:r>
              <a:rPr lang="it-IT" dirty="0">
                <a:solidFill>
                  <a:schemeClr val="accent2">
                    <a:lumMod val="75000"/>
                  </a:schemeClr>
                </a:solidFill>
              </a:rPr>
              <a:t>INFN – Laboratori Nazionali del Sud @Catania </a:t>
            </a:r>
            <a:r>
              <a:rPr lang="it-IT" dirty="0" err="1">
                <a:solidFill>
                  <a:schemeClr val="accent2">
                    <a:lumMod val="75000"/>
                  </a:schemeClr>
                </a:solidFill>
              </a:rPr>
              <a:t>Sicily</a:t>
            </a:r>
            <a:r>
              <a:rPr lang="it-IT" dirty="0">
                <a:solidFill>
                  <a:schemeClr val="accent2">
                    <a:lumMod val="75000"/>
                  </a:schemeClr>
                </a:solidFill>
              </a:rPr>
              <a:t>- </a:t>
            </a:r>
            <a:r>
              <a:rPr lang="it-IT" dirty="0" err="1">
                <a:solidFill>
                  <a:schemeClr val="accent2">
                    <a:lumMod val="75000"/>
                  </a:schemeClr>
                </a:solidFill>
              </a:rPr>
              <a:t>Italy</a:t>
            </a:r>
            <a:endParaRPr lang="it-IT" dirty="0">
              <a:solidFill>
                <a:schemeClr val="accent2">
                  <a:lumMod val="75000"/>
                </a:schemeClr>
              </a:solidFill>
            </a:endParaRPr>
          </a:p>
        </p:txBody>
      </p:sp>
      <p:sp>
        <p:nvSpPr>
          <p:cNvPr id="8" name="Ovale 7">
            <a:extLst>
              <a:ext uri="{FF2B5EF4-FFF2-40B4-BE49-F238E27FC236}">
                <a16:creationId xmlns:a16="http://schemas.microsoft.com/office/drawing/2014/main" id="{81418540-6CB0-4340-8562-0773B88E4073}"/>
              </a:ext>
            </a:extLst>
          </p:cNvPr>
          <p:cNvSpPr/>
          <p:nvPr/>
        </p:nvSpPr>
        <p:spPr bwMode="auto">
          <a:xfrm>
            <a:off x="7452320" y="981748"/>
            <a:ext cx="157296" cy="14299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Tree>
    <p:extLst>
      <p:ext uri="{BB962C8B-B14F-4D97-AF65-F5344CB8AC3E}">
        <p14:creationId xmlns:p14="http://schemas.microsoft.com/office/powerpoint/2010/main" val="47027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1"/>
          </p:nvPr>
        </p:nvSpPr>
        <p:spPr>
          <a:xfrm>
            <a:off x="27330" y="6403513"/>
            <a:ext cx="9144000" cy="476250"/>
          </a:xfrm>
          <a:ln>
            <a:solidFill>
              <a:srgbClr val="92D050"/>
            </a:solidFill>
          </a:ln>
        </p:spPr>
        <p:txBody>
          <a:bodyPr/>
          <a:lstStyle/>
          <a:p>
            <a:pPr>
              <a:defRPr/>
            </a:pPr>
            <a:r>
              <a:rPr lang="it-IT" dirty="0" err="1"/>
              <a:t>Courtesy</a:t>
            </a:r>
            <a:r>
              <a:rPr lang="it-IT" dirty="0"/>
              <a:t> L. Lamia</a:t>
            </a:r>
          </a:p>
        </p:txBody>
      </p:sp>
      <p:grpSp>
        <p:nvGrpSpPr>
          <p:cNvPr id="4" name="Gruppo 3"/>
          <p:cNvGrpSpPr/>
          <p:nvPr/>
        </p:nvGrpSpPr>
        <p:grpSpPr>
          <a:xfrm>
            <a:off x="166236" y="146042"/>
            <a:ext cx="3051666" cy="2010603"/>
            <a:chOff x="2686934" y="1534800"/>
            <a:chExt cx="3170755" cy="2882483"/>
          </a:xfrm>
        </p:grpSpPr>
        <p:cxnSp>
          <p:nvCxnSpPr>
            <p:cNvPr id="6" name="Connettore 2 5"/>
            <p:cNvCxnSpPr/>
            <p:nvPr/>
          </p:nvCxnSpPr>
          <p:spPr>
            <a:xfrm>
              <a:off x="2686934" y="1840320"/>
              <a:ext cx="1505008" cy="528937"/>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Connettore 2 6"/>
            <p:cNvCxnSpPr/>
            <p:nvPr/>
          </p:nvCxnSpPr>
          <p:spPr>
            <a:xfrm flipV="1">
              <a:off x="4191942" y="1840320"/>
              <a:ext cx="1518873" cy="528938"/>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Connettore 2 7"/>
            <p:cNvCxnSpPr/>
            <p:nvPr/>
          </p:nvCxnSpPr>
          <p:spPr>
            <a:xfrm>
              <a:off x="4191942" y="2369257"/>
              <a:ext cx="0" cy="1237289"/>
            </a:xfrm>
            <a:prstGeom prst="straightConnector1">
              <a:avLst/>
            </a:prstGeom>
            <a:ln w="28575" cmpd="sng">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9" name="Connettore 2 8"/>
            <p:cNvCxnSpPr/>
            <p:nvPr/>
          </p:nvCxnSpPr>
          <p:spPr>
            <a:xfrm flipV="1">
              <a:off x="2695574" y="3597906"/>
              <a:ext cx="1505008" cy="264174"/>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Connettore 2 9"/>
            <p:cNvCxnSpPr/>
            <p:nvPr/>
          </p:nvCxnSpPr>
          <p:spPr>
            <a:xfrm flipV="1">
              <a:off x="4200582" y="3179520"/>
              <a:ext cx="1657107" cy="418386"/>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Connettore 2 10"/>
            <p:cNvCxnSpPr/>
            <p:nvPr/>
          </p:nvCxnSpPr>
          <p:spPr>
            <a:xfrm>
              <a:off x="4200582" y="3597906"/>
              <a:ext cx="1657107" cy="402414"/>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CasellaDiTesto 11"/>
            <p:cNvSpPr txBox="1"/>
            <p:nvPr/>
          </p:nvSpPr>
          <p:spPr>
            <a:xfrm>
              <a:off x="3273875" y="1537540"/>
              <a:ext cx="457901" cy="539128"/>
            </a:xfrm>
            <a:prstGeom prst="rect">
              <a:avLst/>
            </a:prstGeom>
            <a:noFill/>
          </p:spPr>
          <p:txBody>
            <a:bodyPr wrap="square" rtlCol="0">
              <a:spAutoFit/>
            </a:bodyPr>
            <a:lstStyle/>
            <a:p>
              <a:r>
                <a:rPr lang="en-US" sz="2400" b="1" dirty="0">
                  <a:latin typeface="+mn-lt"/>
                </a:rPr>
                <a:t>d</a:t>
              </a:r>
            </a:p>
          </p:txBody>
        </p:sp>
        <p:sp>
          <p:nvSpPr>
            <p:cNvPr id="13" name="CasellaDiTesto 12"/>
            <p:cNvSpPr txBox="1"/>
            <p:nvPr/>
          </p:nvSpPr>
          <p:spPr>
            <a:xfrm>
              <a:off x="3792820" y="2635200"/>
              <a:ext cx="457902" cy="539128"/>
            </a:xfrm>
            <a:prstGeom prst="rect">
              <a:avLst/>
            </a:prstGeom>
            <a:noFill/>
          </p:spPr>
          <p:txBody>
            <a:bodyPr wrap="square" rtlCol="0">
              <a:spAutoFit/>
            </a:bodyPr>
            <a:lstStyle/>
            <a:p>
              <a:r>
                <a:rPr lang="en-US" sz="2400" b="1" dirty="0">
                  <a:latin typeface="+mn-lt"/>
                </a:rPr>
                <a:t>n</a:t>
              </a:r>
            </a:p>
          </p:txBody>
        </p:sp>
        <p:sp>
          <p:nvSpPr>
            <p:cNvPr id="14" name="CasellaDiTesto 13"/>
            <p:cNvSpPr txBox="1"/>
            <p:nvPr/>
          </p:nvSpPr>
          <p:spPr>
            <a:xfrm>
              <a:off x="2868367" y="3240000"/>
              <a:ext cx="881249" cy="539128"/>
            </a:xfrm>
            <a:prstGeom prst="rect">
              <a:avLst/>
            </a:prstGeom>
            <a:noFill/>
          </p:spPr>
          <p:txBody>
            <a:bodyPr wrap="square" rtlCol="0">
              <a:spAutoFit/>
            </a:bodyPr>
            <a:lstStyle/>
            <a:p>
              <a:pPr algn="ctr"/>
              <a:r>
                <a:rPr lang="en-US" sz="2400" b="1" baseline="30000" dirty="0">
                  <a:latin typeface="+mn-lt"/>
                </a:rPr>
                <a:t>7</a:t>
              </a:r>
              <a:r>
                <a:rPr lang="en-US" sz="2400" b="1" dirty="0">
                  <a:latin typeface="+mn-lt"/>
                </a:rPr>
                <a:t>Be</a:t>
              </a:r>
            </a:p>
          </p:txBody>
        </p:sp>
        <p:sp>
          <p:nvSpPr>
            <p:cNvPr id="15" name="CasellaDiTesto 14"/>
            <p:cNvSpPr txBox="1"/>
            <p:nvPr/>
          </p:nvSpPr>
          <p:spPr>
            <a:xfrm>
              <a:off x="5226988" y="2732015"/>
              <a:ext cx="596141" cy="539128"/>
            </a:xfrm>
            <a:prstGeom prst="rect">
              <a:avLst/>
            </a:prstGeom>
            <a:noFill/>
          </p:spPr>
          <p:txBody>
            <a:bodyPr wrap="square" rtlCol="0">
              <a:spAutoFit/>
            </a:bodyPr>
            <a:lstStyle/>
            <a:p>
              <a:pPr algn="ctr"/>
              <a:r>
                <a:rPr lang="en-US" sz="2400" b="1" dirty="0">
                  <a:latin typeface="+mn-lt"/>
                </a:rPr>
                <a:t>α</a:t>
              </a:r>
              <a:endParaRPr lang="en-US" sz="2400" b="1" baseline="-25000" dirty="0">
                <a:latin typeface="+mn-lt"/>
              </a:endParaRPr>
            </a:p>
          </p:txBody>
        </p:sp>
        <p:sp>
          <p:nvSpPr>
            <p:cNvPr id="16" name="CasellaDiTesto 15"/>
            <p:cNvSpPr txBox="1"/>
            <p:nvPr/>
          </p:nvSpPr>
          <p:spPr>
            <a:xfrm>
              <a:off x="5062840" y="1534800"/>
              <a:ext cx="457902" cy="539128"/>
            </a:xfrm>
            <a:prstGeom prst="rect">
              <a:avLst/>
            </a:prstGeom>
            <a:noFill/>
          </p:spPr>
          <p:txBody>
            <a:bodyPr wrap="square" rtlCol="0">
              <a:spAutoFit/>
            </a:bodyPr>
            <a:lstStyle/>
            <a:p>
              <a:r>
                <a:rPr lang="en-US" sz="2400" b="1" dirty="0">
                  <a:latin typeface="+mn-lt"/>
                </a:rPr>
                <a:t>p</a:t>
              </a:r>
            </a:p>
          </p:txBody>
        </p:sp>
        <p:sp>
          <p:nvSpPr>
            <p:cNvPr id="17" name="CasellaDiTesto 16"/>
            <p:cNvSpPr txBox="1"/>
            <p:nvPr/>
          </p:nvSpPr>
          <p:spPr>
            <a:xfrm>
              <a:off x="5254825" y="3878155"/>
              <a:ext cx="596141" cy="539128"/>
            </a:xfrm>
            <a:prstGeom prst="rect">
              <a:avLst/>
            </a:prstGeom>
            <a:noFill/>
          </p:spPr>
          <p:txBody>
            <a:bodyPr wrap="square" rtlCol="0">
              <a:spAutoFit/>
            </a:bodyPr>
            <a:lstStyle/>
            <a:p>
              <a:pPr algn="ctr"/>
              <a:r>
                <a:rPr lang="en-US" sz="2400" b="1" dirty="0">
                  <a:latin typeface="+mn-lt"/>
                </a:rPr>
                <a:t>α</a:t>
              </a:r>
              <a:endParaRPr lang="en-US" sz="2400" b="1" baseline="-25000" dirty="0">
                <a:latin typeface="+mn-lt"/>
              </a:endParaRPr>
            </a:p>
          </p:txBody>
        </p:sp>
      </p:grpSp>
      <p:sp>
        <p:nvSpPr>
          <p:cNvPr id="18" name="CasellaDiTesto 17"/>
          <p:cNvSpPr txBox="1"/>
          <p:nvPr/>
        </p:nvSpPr>
        <p:spPr>
          <a:xfrm>
            <a:off x="4606977" y="265872"/>
            <a:ext cx="4450288" cy="1938992"/>
          </a:xfrm>
          <a:prstGeom prst="rect">
            <a:avLst/>
          </a:prstGeom>
          <a:noFill/>
        </p:spPr>
        <p:txBody>
          <a:bodyPr wrap="square" rtlCol="0">
            <a:spAutoFit/>
          </a:bodyPr>
          <a:lstStyle/>
          <a:p>
            <a:pPr algn="ctr"/>
            <a:r>
              <a:rPr lang="en-US" sz="1800" b="0" baseline="30000" dirty="0">
                <a:latin typeface="+mn-lt"/>
              </a:rPr>
              <a:t>7</a:t>
            </a:r>
            <a:r>
              <a:rPr lang="en-US" sz="1800" b="0" dirty="0">
                <a:latin typeface="+mn-lt"/>
              </a:rPr>
              <a:t>Be(n,α)α reaction </a:t>
            </a:r>
          </a:p>
          <a:p>
            <a:pPr algn="ctr"/>
            <a:endParaRPr lang="en-US" sz="1800" b="0" baseline="30000" dirty="0">
              <a:latin typeface="+mn-lt"/>
            </a:endParaRPr>
          </a:p>
          <a:p>
            <a:pPr algn="ctr"/>
            <a:r>
              <a:rPr lang="en-US" sz="1800" b="0" baseline="30000" dirty="0">
                <a:latin typeface="+mn-lt"/>
              </a:rPr>
              <a:t>2</a:t>
            </a:r>
            <a:r>
              <a:rPr lang="en-US" sz="1800" b="0" dirty="0">
                <a:latin typeface="+mn-lt"/>
              </a:rPr>
              <a:t>H(</a:t>
            </a:r>
            <a:r>
              <a:rPr lang="en-US" sz="1800" b="0" baseline="30000" dirty="0">
                <a:latin typeface="+mn-lt"/>
              </a:rPr>
              <a:t>7</a:t>
            </a:r>
            <a:r>
              <a:rPr lang="en-US" sz="1800" b="0" dirty="0">
                <a:latin typeface="+mn-lt"/>
              </a:rPr>
              <a:t>Be,αα)p (LNS-Napoli-PD collaborations)</a:t>
            </a:r>
          </a:p>
          <a:p>
            <a:pPr algn="ctr"/>
            <a:endParaRPr lang="en-US" sz="1800" b="0" dirty="0">
              <a:latin typeface="+mn-lt"/>
            </a:endParaRPr>
          </a:p>
          <a:p>
            <a:pPr algn="ctr"/>
            <a:r>
              <a:rPr lang="en-US" sz="1800" b="0" dirty="0">
                <a:latin typeface="+mn-lt"/>
              </a:rPr>
              <a:t>@LNL (7Be beam @20 MeV  on CD2 target, primary beam of </a:t>
            </a:r>
            <a:r>
              <a:rPr lang="en-US" sz="1800" b="0" baseline="30000" dirty="0">
                <a:latin typeface="+mn-lt"/>
              </a:rPr>
              <a:t>7</a:t>
            </a:r>
            <a:r>
              <a:rPr lang="en-US" sz="1800" b="0" dirty="0">
                <a:latin typeface="+mn-lt"/>
              </a:rPr>
              <a:t>Li @33 MeV)</a:t>
            </a:r>
          </a:p>
        </p:txBody>
      </p:sp>
      <p:pic>
        <p:nvPicPr>
          <p:cNvPr id="22" name="Immagine 2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34625" y="2780928"/>
            <a:ext cx="2464422" cy="2312453"/>
          </a:xfrm>
          <a:prstGeom prst="rect">
            <a:avLst/>
          </a:prstGeom>
        </p:spPr>
      </p:pic>
      <p:grpSp>
        <p:nvGrpSpPr>
          <p:cNvPr id="20" name="Gruppo 19"/>
          <p:cNvGrpSpPr/>
          <p:nvPr/>
        </p:nvGrpSpPr>
        <p:grpSpPr>
          <a:xfrm>
            <a:off x="5292080" y="3134012"/>
            <a:ext cx="3737145" cy="2827730"/>
            <a:chOff x="4683447" y="3390727"/>
            <a:chExt cx="4234333" cy="3161088"/>
          </a:xfrm>
        </p:grpSpPr>
        <p:pic>
          <p:nvPicPr>
            <p:cNvPr id="21" name="Immagine 2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683447" y="3390727"/>
              <a:ext cx="4234333" cy="3161088"/>
            </a:xfrm>
            <a:prstGeom prst="rect">
              <a:avLst/>
            </a:prstGeom>
          </p:spPr>
        </p:pic>
        <p:sp>
          <p:nvSpPr>
            <p:cNvPr id="23" name="CasellaDiTesto 22"/>
            <p:cNvSpPr txBox="1"/>
            <p:nvPr/>
          </p:nvSpPr>
          <p:spPr>
            <a:xfrm>
              <a:off x="4712643" y="3674199"/>
              <a:ext cx="2358645" cy="516090"/>
            </a:xfrm>
            <a:prstGeom prst="rect">
              <a:avLst/>
            </a:prstGeom>
            <a:noFill/>
          </p:spPr>
          <p:txBody>
            <a:bodyPr wrap="square" rtlCol="0">
              <a:spAutoFit/>
            </a:bodyPr>
            <a:lstStyle/>
            <a:p>
              <a:pPr algn="ctr"/>
              <a:r>
                <a:rPr lang="en-US" sz="1200" b="0" dirty="0">
                  <a:solidFill>
                    <a:srgbClr val="660066"/>
                  </a:solidFill>
                  <a:latin typeface="+mn-lt"/>
                </a:rPr>
                <a:t>T1(T4)</a:t>
              </a:r>
              <a:r>
                <a:rPr lang="en-US" sz="1200" b="0" dirty="0">
                  <a:solidFill>
                    <a:srgbClr val="660066"/>
                  </a:solidFill>
                  <a:latin typeface="+mn-lt"/>
                  <a:sym typeface="Wingdings"/>
                </a:rPr>
                <a:t> IC+DSSSD</a:t>
              </a:r>
            </a:p>
            <a:p>
              <a:pPr algn="ctr"/>
              <a:r>
                <a:rPr lang="en-US" sz="1200" b="0" dirty="0">
                  <a:solidFill>
                    <a:srgbClr val="660066"/>
                  </a:solidFill>
                  <a:latin typeface="+mn-lt"/>
                  <a:sym typeface="Wingdings"/>
                </a:rPr>
                <a:t>T3(T2) IC+ 2 DSSSD</a:t>
              </a:r>
              <a:endParaRPr lang="en-US" sz="1200" b="0" dirty="0">
                <a:solidFill>
                  <a:srgbClr val="660066"/>
                </a:solidFill>
                <a:latin typeface="+mn-lt"/>
              </a:endParaRPr>
            </a:p>
          </p:txBody>
        </p:sp>
      </p:grpSp>
      <p:sp>
        <p:nvSpPr>
          <p:cNvPr id="24" name="CasellaDiTesto 23"/>
          <p:cNvSpPr txBox="1"/>
          <p:nvPr/>
        </p:nvSpPr>
        <p:spPr>
          <a:xfrm>
            <a:off x="6156176" y="2852936"/>
            <a:ext cx="2792757" cy="338554"/>
          </a:xfrm>
          <a:prstGeom prst="rect">
            <a:avLst/>
          </a:prstGeom>
          <a:noFill/>
        </p:spPr>
        <p:txBody>
          <a:bodyPr wrap="square" rtlCol="0">
            <a:spAutoFit/>
          </a:bodyPr>
          <a:lstStyle/>
          <a:p>
            <a:r>
              <a:rPr lang="en-US" sz="1600" b="0" dirty="0">
                <a:latin typeface="+mn-lt"/>
              </a:rPr>
              <a:t>EXOTIC detection system</a:t>
            </a:r>
            <a:endParaRPr lang="en-US" sz="1600" b="0" i="1" dirty="0">
              <a:latin typeface="+mn-lt"/>
            </a:endParaRPr>
          </a:p>
        </p:txBody>
      </p:sp>
      <p:sp>
        <p:nvSpPr>
          <p:cNvPr id="3" name="CasellaDiTesto 2"/>
          <p:cNvSpPr txBox="1"/>
          <p:nvPr/>
        </p:nvSpPr>
        <p:spPr>
          <a:xfrm>
            <a:off x="38634" y="2154342"/>
            <a:ext cx="3957302" cy="338554"/>
          </a:xfrm>
          <a:prstGeom prst="rect">
            <a:avLst/>
          </a:prstGeom>
          <a:noFill/>
        </p:spPr>
        <p:txBody>
          <a:bodyPr wrap="none" rtlCol="0">
            <a:spAutoFit/>
          </a:bodyPr>
          <a:lstStyle/>
          <a:p>
            <a:r>
              <a:rPr lang="it-IT" sz="1600" b="0" i="1" dirty="0">
                <a:latin typeface="+mn-lt"/>
              </a:rPr>
              <a:t>[Lamia, NPA2017 </a:t>
            </a:r>
            <a:r>
              <a:rPr lang="it-IT" sz="1600" b="0" i="1" dirty="0" err="1">
                <a:latin typeface="+mn-lt"/>
              </a:rPr>
              <a:t>Conf</a:t>
            </a:r>
            <a:r>
              <a:rPr lang="it-IT" sz="1600" b="0" i="1" dirty="0">
                <a:latin typeface="+mn-lt"/>
              </a:rPr>
              <a:t>. </a:t>
            </a:r>
            <a:r>
              <a:rPr lang="it-IT" sz="1600" b="0" i="1" dirty="0" err="1">
                <a:latin typeface="+mn-lt"/>
              </a:rPr>
              <a:t>Proc</a:t>
            </a:r>
            <a:r>
              <a:rPr lang="it-IT" sz="1600" b="0" i="1" dirty="0">
                <a:latin typeface="+mn-lt"/>
              </a:rPr>
              <a:t>., </a:t>
            </a:r>
            <a:r>
              <a:rPr lang="it-IT" sz="1600" b="0" i="1" dirty="0" err="1">
                <a:latin typeface="+mn-lt"/>
              </a:rPr>
              <a:t>Submitted</a:t>
            </a:r>
            <a:r>
              <a:rPr lang="it-IT" sz="1600" b="0" i="1" dirty="0">
                <a:latin typeface="+mn-lt"/>
              </a:rPr>
              <a:t>]</a:t>
            </a:r>
          </a:p>
        </p:txBody>
      </p:sp>
      <p:pic>
        <p:nvPicPr>
          <p:cNvPr id="25" name="Immagine 2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666519" y="3957187"/>
            <a:ext cx="2581565" cy="2390335"/>
          </a:xfrm>
          <a:prstGeom prst="rect">
            <a:avLst/>
          </a:prstGeom>
        </p:spPr>
      </p:pic>
      <p:sp>
        <p:nvSpPr>
          <p:cNvPr id="2" name="CasellaDiTesto 1"/>
          <p:cNvSpPr txBox="1"/>
          <p:nvPr/>
        </p:nvSpPr>
        <p:spPr>
          <a:xfrm rot="2283291">
            <a:off x="1955386" y="3652963"/>
            <a:ext cx="2434822" cy="461665"/>
          </a:xfrm>
          <a:prstGeom prst="rect">
            <a:avLst/>
          </a:prstGeom>
          <a:noFill/>
        </p:spPr>
        <p:txBody>
          <a:bodyPr wrap="square" rtlCol="0">
            <a:spAutoFit/>
          </a:bodyPr>
          <a:lstStyle/>
          <a:p>
            <a:r>
              <a:rPr lang="it-IT" b="0" dirty="0">
                <a:solidFill>
                  <a:srgbClr val="FF0000"/>
                </a:solidFill>
                <a:latin typeface="+mn-lt"/>
              </a:rPr>
              <a:t>In progress</a:t>
            </a:r>
          </a:p>
        </p:txBody>
      </p:sp>
    </p:spTree>
    <p:extLst>
      <p:ext uri="{BB962C8B-B14F-4D97-AF65-F5344CB8AC3E}">
        <p14:creationId xmlns:p14="http://schemas.microsoft.com/office/powerpoint/2010/main" val="1119624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bwMode="auto">
          <a:xfrm>
            <a:off x="7677150" y="1162893"/>
            <a:ext cx="1304925" cy="969963"/>
            <a:chOff x="4353" y="482"/>
            <a:chExt cx="1088" cy="725"/>
          </a:xfrm>
        </p:grpSpPr>
        <p:grpSp>
          <p:nvGrpSpPr>
            <p:cNvPr id="4" name="Group 3"/>
            <p:cNvGrpSpPr>
              <a:grpSpLocks noChangeAspect="1"/>
            </p:cNvGrpSpPr>
            <p:nvPr/>
          </p:nvGrpSpPr>
          <p:grpSpPr bwMode="auto">
            <a:xfrm>
              <a:off x="4502" y="588"/>
              <a:ext cx="701" cy="477"/>
              <a:chOff x="3312" y="1341"/>
              <a:chExt cx="701" cy="477"/>
            </a:xfrm>
          </p:grpSpPr>
          <p:pic>
            <p:nvPicPr>
              <p:cNvPr id="7" name="Picture 4" descr="contorno"/>
              <p:cNvPicPr>
                <a:picLocks noChangeAspect="1" noChangeArrowheads="1"/>
              </p:cNvPicPr>
              <p:nvPr/>
            </p:nvPicPr>
            <p:blipFill>
              <a:blip r:embed="rId2" cstate="email">
                <a:clrChange>
                  <a:clrFrom>
                    <a:srgbClr val="FFFFFF"/>
                  </a:clrFrom>
                  <a:clrTo>
                    <a:srgbClr val="FFFFFF">
                      <a:alpha val="0"/>
                    </a:srgbClr>
                  </a:clrTo>
                </a:clrChange>
                <a:lum bright="-100000" contrast="36000"/>
                <a:extLst>
                  <a:ext uri="{28A0092B-C50C-407E-A947-70E740481C1C}">
                    <a14:useLocalDpi xmlns:a14="http://schemas.microsoft.com/office/drawing/2010/main"/>
                  </a:ext>
                </a:extLst>
              </a:blip>
              <a:srcRect/>
              <a:stretch>
                <a:fillRect/>
              </a:stretch>
            </p:blipFill>
            <p:spPr bwMode="auto">
              <a:xfrm>
                <a:off x="3312" y="1341"/>
                <a:ext cx="701" cy="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8000"/>
                    </a:solidFill>
                    <a:miter lim="800000"/>
                    <a:headEnd/>
                    <a:tailEnd/>
                  </a14:hiddenLine>
                </a:ext>
              </a:extLst>
            </p:spPr>
          </p:pic>
          <p:sp>
            <p:nvSpPr>
              <p:cNvPr id="8" name="AutoShape 5"/>
              <p:cNvSpPr>
                <a:spLocks noChangeAspect="1" noChangeArrowheads="1"/>
              </p:cNvSpPr>
              <p:nvPr/>
            </p:nvSpPr>
            <p:spPr bwMode="auto">
              <a:xfrm>
                <a:off x="3842" y="1533"/>
                <a:ext cx="87" cy="71"/>
              </a:xfrm>
              <a:prstGeom prst="star5">
                <a:avLst/>
              </a:prstGeom>
              <a:solidFill>
                <a:srgbClr val="A50021"/>
              </a:solidFill>
              <a:ln w="9525">
                <a:solidFill>
                  <a:srgbClr val="A5002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9989" tIns="39995" rIns="79989" bIns="39995">
                <a:spAutoFit/>
              </a:bodyPr>
              <a:lstStyle/>
              <a:p>
                <a:pPr>
                  <a:defRPr/>
                </a:pPr>
                <a:endParaRPr lang="it-IT">
                  <a:cs typeface="+mn-cs"/>
                </a:endParaRPr>
              </a:p>
            </p:txBody>
          </p:sp>
        </p:grpSp>
        <p:sp>
          <p:nvSpPr>
            <p:cNvPr id="5" name="WordArt 6"/>
            <p:cNvSpPr>
              <a:spLocks noChangeAspect="1" noChangeArrowheads="1" noChangeShapeType="1" noTextEdit="1"/>
            </p:cNvSpPr>
            <p:nvPr/>
          </p:nvSpPr>
          <p:spPr bwMode="auto">
            <a:xfrm>
              <a:off x="4353" y="482"/>
              <a:ext cx="1088" cy="404"/>
            </a:xfrm>
            <a:prstGeom prst="rect">
              <a:avLst/>
            </a:prstGeom>
          </p:spPr>
          <p:txBody>
            <a:bodyPr spcFirstLastPara="1" wrap="none" fromWordArt="1">
              <a:prstTxWarp prst="textArchUp">
                <a:avLst>
                  <a:gd name="adj" fmla="val 10943812"/>
                </a:avLst>
              </a:prstTxWarp>
            </a:bodyPr>
            <a:lstStyle/>
            <a:p>
              <a:pPr algn="ctr"/>
              <a:r>
                <a:rPr lang="it-IT" sz="3600" kern="10">
                  <a:ln w="9525">
                    <a:solidFill>
                      <a:srgbClr val="000000"/>
                    </a:solidFill>
                    <a:round/>
                    <a:headEnd/>
                    <a:tailEnd/>
                  </a:ln>
                  <a:solidFill>
                    <a:srgbClr val="FF0000"/>
                  </a:solidFill>
                  <a:latin typeface="Arial Black"/>
                  <a:ea typeface="Arial Black"/>
                  <a:cs typeface="Arial Black"/>
                </a:rPr>
                <a:t>AStroFIsica</a:t>
              </a:r>
            </a:p>
          </p:txBody>
        </p:sp>
        <p:sp>
          <p:nvSpPr>
            <p:cNvPr id="6" name="WordArt 7"/>
            <p:cNvSpPr>
              <a:spLocks noChangeAspect="1" noChangeArrowheads="1" noChangeShapeType="1" noTextEdit="1"/>
            </p:cNvSpPr>
            <p:nvPr/>
          </p:nvSpPr>
          <p:spPr bwMode="auto">
            <a:xfrm>
              <a:off x="4414" y="981"/>
              <a:ext cx="998" cy="226"/>
            </a:xfrm>
            <a:prstGeom prst="rect">
              <a:avLst/>
            </a:prstGeom>
          </p:spPr>
          <p:txBody>
            <a:bodyPr wrap="none" fromWordArt="1">
              <a:prstTxWarp prst="textCanDown">
                <a:avLst>
                  <a:gd name="adj" fmla="val 33333"/>
                </a:avLst>
              </a:prstTxWarp>
            </a:bodyPr>
            <a:lstStyle/>
            <a:p>
              <a:pPr algn="ctr"/>
              <a:r>
                <a:rPr lang="it-IT" sz="2800" kern="10">
                  <a:ln w="9525">
                    <a:solidFill>
                      <a:srgbClr val="000000"/>
                    </a:solidFill>
                    <a:round/>
                    <a:headEnd/>
                    <a:tailEnd/>
                  </a:ln>
                  <a:solidFill>
                    <a:srgbClr val="FF0000"/>
                  </a:solidFill>
                  <a:latin typeface="Arial Black"/>
                  <a:ea typeface="Arial Black"/>
                  <a:cs typeface="Arial Black"/>
                </a:rPr>
                <a:t>Nucleare</a:t>
              </a:r>
            </a:p>
          </p:txBody>
        </p:sp>
      </p:grpSp>
      <p:pic>
        <p:nvPicPr>
          <p:cNvPr id="9" name="Immagine 8"/>
          <p:cNvPicPr>
            <a:picLocks noChangeAspect="1"/>
          </p:cNvPicPr>
          <p:nvPr/>
        </p:nvPicPr>
        <p:blipFill>
          <a:blip r:embed="rId3"/>
          <a:stretch>
            <a:fillRect/>
          </a:stretch>
        </p:blipFill>
        <p:spPr>
          <a:xfrm>
            <a:off x="107504" y="4365104"/>
            <a:ext cx="3454400" cy="2362200"/>
          </a:xfrm>
          <a:prstGeom prst="rect">
            <a:avLst/>
          </a:prstGeom>
        </p:spPr>
      </p:pic>
      <p:pic>
        <p:nvPicPr>
          <p:cNvPr id="10" name="Immagin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2266" y="5229200"/>
            <a:ext cx="2171733" cy="1628800"/>
          </a:xfrm>
          <a:prstGeom prst="rect">
            <a:avLst/>
          </a:prstGeom>
        </p:spPr>
      </p:pic>
      <p:pic>
        <p:nvPicPr>
          <p:cNvPr id="11" name="Immagine 10"/>
          <p:cNvPicPr>
            <a:picLocks noChangeAspect="1"/>
          </p:cNvPicPr>
          <p:nvPr/>
        </p:nvPicPr>
        <p:blipFill>
          <a:blip r:embed="rId5"/>
          <a:stretch>
            <a:fillRect/>
          </a:stretch>
        </p:blipFill>
        <p:spPr>
          <a:xfrm>
            <a:off x="4064000" y="2420888"/>
            <a:ext cx="5080000" cy="2540000"/>
          </a:xfrm>
          <a:prstGeom prst="rect">
            <a:avLst/>
          </a:prstGeom>
        </p:spPr>
      </p:pic>
      <p:sp>
        <p:nvSpPr>
          <p:cNvPr id="12" name="CasellaDiTesto 11"/>
          <p:cNvSpPr txBox="1"/>
          <p:nvPr/>
        </p:nvSpPr>
        <p:spPr>
          <a:xfrm>
            <a:off x="3995936" y="5301209"/>
            <a:ext cx="2664296" cy="923330"/>
          </a:xfrm>
          <a:prstGeom prst="rect">
            <a:avLst/>
          </a:prstGeom>
          <a:noFill/>
        </p:spPr>
        <p:txBody>
          <a:bodyPr wrap="square" rtlCol="0">
            <a:spAutoFit/>
          </a:bodyPr>
          <a:lstStyle/>
          <a:p>
            <a:pPr algn="just"/>
            <a:r>
              <a:rPr lang="it-IT" sz="1800" dirty="0"/>
              <a:t>Mount Etna and the </a:t>
            </a:r>
            <a:r>
              <a:rPr lang="it-IT" sz="1800" dirty="0" err="1"/>
              <a:t>Sicilian</a:t>
            </a:r>
            <a:r>
              <a:rPr lang="it-IT" sz="1800" dirty="0"/>
              <a:t> East </a:t>
            </a:r>
            <a:r>
              <a:rPr lang="it-IT" sz="1800" dirty="0" err="1"/>
              <a:t>Coast</a:t>
            </a:r>
            <a:r>
              <a:rPr lang="it-IT" sz="1800" dirty="0"/>
              <a:t> </a:t>
            </a:r>
            <a:r>
              <a:rPr lang="it-IT" sz="1800" dirty="0" err="1"/>
              <a:t>as</a:t>
            </a:r>
            <a:r>
              <a:rPr lang="it-IT" sz="1800" dirty="0"/>
              <a:t> </a:t>
            </a:r>
            <a:r>
              <a:rPr lang="it-IT" sz="1800" dirty="0" err="1"/>
              <a:t>seen</a:t>
            </a:r>
            <a:r>
              <a:rPr lang="it-IT" sz="1800" dirty="0"/>
              <a:t> from the ISS</a:t>
            </a:r>
          </a:p>
        </p:txBody>
      </p:sp>
      <p:sp>
        <p:nvSpPr>
          <p:cNvPr id="13" name="CasellaDiTesto 12"/>
          <p:cNvSpPr txBox="1"/>
          <p:nvPr/>
        </p:nvSpPr>
        <p:spPr>
          <a:xfrm>
            <a:off x="395536" y="476672"/>
            <a:ext cx="6844692" cy="830997"/>
          </a:xfrm>
          <a:prstGeom prst="rect">
            <a:avLst/>
          </a:prstGeom>
          <a:noFill/>
        </p:spPr>
        <p:txBody>
          <a:bodyPr wrap="none" rtlCol="0">
            <a:spAutoFit/>
          </a:bodyPr>
          <a:lstStyle/>
          <a:p>
            <a:r>
              <a:rPr lang="it-IT" dirty="0" err="1"/>
              <a:t>Extensive</a:t>
            </a:r>
            <a:r>
              <a:rPr lang="it-IT" dirty="0"/>
              <a:t> work </a:t>
            </a:r>
            <a:r>
              <a:rPr lang="it-IT" dirty="0" err="1"/>
              <a:t>done</a:t>
            </a:r>
            <a:r>
              <a:rPr lang="it-IT" dirty="0"/>
              <a:t> by the Catania </a:t>
            </a:r>
            <a:r>
              <a:rPr lang="it-IT" dirty="0" err="1"/>
              <a:t>Nuclear</a:t>
            </a:r>
            <a:r>
              <a:rPr lang="it-IT" dirty="0"/>
              <a:t> </a:t>
            </a:r>
          </a:p>
          <a:p>
            <a:r>
              <a:rPr lang="it-IT" dirty="0" err="1"/>
              <a:t>Astrophysics</a:t>
            </a:r>
            <a:r>
              <a:rPr lang="it-IT" dirty="0"/>
              <a:t> </a:t>
            </a:r>
            <a:r>
              <a:rPr lang="it-IT" dirty="0" err="1"/>
              <a:t>group</a:t>
            </a:r>
            <a:endParaRPr lang="it-IT" dirty="0"/>
          </a:p>
        </p:txBody>
      </p:sp>
    </p:spTree>
    <p:extLst>
      <p:ext uri="{BB962C8B-B14F-4D97-AF65-F5344CB8AC3E}">
        <p14:creationId xmlns:p14="http://schemas.microsoft.com/office/powerpoint/2010/main" val="1637754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5"/>
          <p:cNvSpPr>
            <a:spLocks noGrp="1" noChangeArrowheads="1"/>
          </p:cNvSpPr>
          <p:nvPr>
            <p:ph type="title"/>
          </p:nvPr>
        </p:nvSpPr>
        <p:spPr>
          <a:xfrm>
            <a:off x="762000" y="4464"/>
            <a:ext cx="7543800" cy="616224"/>
          </a:xfrm>
          <a:solidFill>
            <a:schemeClr val="bg1"/>
          </a:solid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sz="2400" b="1" dirty="0">
                <a:solidFill>
                  <a:schemeClr val="tx1"/>
                </a:solidFill>
                <a:latin typeface="+mn-lt"/>
                <a:cs typeface="+mj-cs"/>
              </a:rPr>
              <a:t>The </a:t>
            </a:r>
            <a:r>
              <a:rPr lang="en-US" sz="2400" b="1" u="sng" dirty="0" err="1">
                <a:solidFill>
                  <a:schemeClr val="tx1"/>
                </a:solidFill>
                <a:latin typeface="+mn-lt"/>
                <a:cs typeface="+mj-cs"/>
              </a:rPr>
              <a:t>AsFin</a:t>
            </a:r>
            <a:r>
              <a:rPr lang="en-US" sz="2400" b="1" u="sng" dirty="0">
                <a:solidFill>
                  <a:schemeClr val="tx1"/>
                </a:solidFill>
                <a:latin typeface="+mn-lt"/>
                <a:cs typeface="+mj-cs"/>
              </a:rPr>
              <a:t> Group</a:t>
            </a:r>
            <a:endParaRPr lang="en-US" sz="2400" b="1" dirty="0">
              <a:solidFill>
                <a:schemeClr val="tx1"/>
              </a:solidFill>
              <a:latin typeface="+mn-lt"/>
              <a:cs typeface="+mj-cs"/>
            </a:endParaRPr>
          </a:p>
        </p:txBody>
      </p:sp>
      <p:sp>
        <p:nvSpPr>
          <p:cNvPr id="39940" name="Rectangle 4"/>
          <p:cNvSpPr>
            <a:spLocks noChangeArrowheads="1"/>
          </p:cNvSpPr>
          <p:nvPr/>
        </p:nvSpPr>
        <p:spPr bwMode="auto">
          <a:xfrm>
            <a:off x="689995" y="590249"/>
            <a:ext cx="7698429"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533400" indent="-533400" algn="just">
              <a:spcBef>
                <a:spcPct val="50000"/>
              </a:spcBef>
              <a:defRPr/>
            </a:pPr>
            <a:r>
              <a:rPr lang="en-US" sz="1400" dirty="0">
                <a:latin typeface="+mn-lt"/>
                <a:cs typeface="Times New Roman" charset="0"/>
              </a:rPr>
              <a:t>	</a:t>
            </a:r>
            <a:r>
              <a:rPr lang="en-US" sz="1400" u="sng" dirty="0">
                <a:latin typeface="+mn-lt"/>
              </a:rPr>
              <a:t>@</a:t>
            </a:r>
            <a:r>
              <a:rPr lang="en-US" sz="1400" i="1" u="sng" dirty="0">
                <a:latin typeface="+mn-lt"/>
              </a:rPr>
              <a:t>Catania</a:t>
            </a:r>
            <a:r>
              <a:rPr lang="en-US" sz="1400" dirty="0">
                <a:latin typeface="+mn-lt"/>
              </a:rPr>
              <a:t> </a:t>
            </a:r>
            <a:r>
              <a:rPr lang="en-US" sz="1400" dirty="0">
                <a:latin typeface="+mn-lt"/>
                <a:cs typeface="Times New Roman" charset="0"/>
              </a:rPr>
              <a:t>C. </a:t>
            </a:r>
            <a:r>
              <a:rPr lang="en-US" sz="1400" dirty="0" err="1">
                <a:latin typeface="+mn-lt"/>
                <a:cs typeface="Times New Roman" charset="0"/>
              </a:rPr>
              <a:t>Spitaleri</a:t>
            </a:r>
            <a:r>
              <a:rPr lang="en-US" sz="1400" dirty="0">
                <a:latin typeface="+mn-lt"/>
                <a:cs typeface="Times New Roman" charset="0"/>
              </a:rPr>
              <a:t>, A. </a:t>
            </a:r>
            <a:r>
              <a:rPr lang="en-US" sz="1400" dirty="0" err="1">
                <a:latin typeface="+mn-lt"/>
                <a:cs typeface="Times New Roman" charset="0"/>
              </a:rPr>
              <a:t>Anzalone</a:t>
            </a:r>
            <a:r>
              <a:rPr lang="en-US" sz="1400" dirty="0">
                <a:latin typeface="+mn-lt"/>
                <a:cs typeface="Times New Roman" charset="0"/>
              </a:rPr>
              <a:t>, A. </a:t>
            </a:r>
            <a:r>
              <a:rPr lang="en-US" sz="1400" dirty="0" err="1">
                <a:latin typeface="+mn-lt"/>
                <a:cs typeface="Times New Roman" charset="0"/>
              </a:rPr>
              <a:t>Bonasera</a:t>
            </a:r>
            <a:r>
              <a:rPr lang="en-US" sz="1400" dirty="0">
                <a:latin typeface="+mn-lt"/>
                <a:cs typeface="Times New Roman" charset="0"/>
              </a:rPr>
              <a:t>, </a:t>
            </a:r>
            <a:r>
              <a:rPr lang="en-GB" sz="1400" dirty="0">
                <a:latin typeface="+mn-lt"/>
                <a:cs typeface="Times New Roman" charset="0"/>
              </a:rPr>
              <a:t>S. Cherubini</a:t>
            </a:r>
            <a:r>
              <a:rPr lang="en-US" sz="1400" dirty="0">
                <a:latin typeface="+mn-lt"/>
                <a:cs typeface="Times New Roman" charset="0"/>
              </a:rPr>
              <a:t>, A. </a:t>
            </a:r>
            <a:r>
              <a:rPr lang="en-US" sz="1400" dirty="0" err="1">
                <a:latin typeface="+mn-lt"/>
                <a:cs typeface="Times New Roman" charset="0"/>
              </a:rPr>
              <a:t>Kalanka</a:t>
            </a:r>
            <a:r>
              <a:rPr lang="en-US" sz="1400" dirty="0">
                <a:latin typeface="+mn-lt"/>
                <a:cs typeface="Times New Roman" charset="0"/>
              </a:rPr>
              <a:t>, G. </a:t>
            </a:r>
            <a:r>
              <a:rPr lang="en-US" sz="1400" dirty="0" err="1">
                <a:latin typeface="+mn-lt"/>
                <a:cs typeface="Times New Roman" charset="0"/>
              </a:rPr>
              <a:t>D’Agata</a:t>
            </a:r>
            <a:r>
              <a:rPr lang="en-US" sz="1400" dirty="0">
                <a:latin typeface="+mn-lt"/>
                <a:cs typeface="Times New Roman" charset="0"/>
              </a:rPr>
              <a:t>, G.L. </a:t>
            </a:r>
            <a:r>
              <a:rPr lang="en-US" sz="1400" dirty="0" err="1">
                <a:latin typeface="+mn-lt"/>
                <a:cs typeface="Times New Roman" charset="0"/>
              </a:rPr>
              <a:t>Guardo</a:t>
            </a:r>
            <a:r>
              <a:rPr lang="en-US" sz="1400" dirty="0">
                <a:latin typeface="+mn-lt"/>
                <a:cs typeface="Times New Roman" charset="0"/>
              </a:rPr>
              <a:t>, M. </a:t>
            </a:r>
            <a:r>
              <a:rPr lang="en-US" sz="1400" dirty="0" err="1">
                <a:latin typeface="+mn-lt"/>
                <a:cs typeface="Times New Roman" charset="0"/>
              </a:rPr>
              <a:t>Gulino</a:t>
            </a:r>
            <a:r>
              <a:rPr lang="en-US" sz="1400" dirty="0">
                <a:latin typeface="+mn-lt"/>
                <a:cs typeface="Times New Roman" charset="0"/>
              </a:rPr>
              <a:t>, I. </a:t>
            </a:r>
            <a:r>
              <a:rPr lang="en-US" sz="1400" dirty="0" err="1">
                <a:latin typeface="+mn-lt"/>
                <a:cs typeface="Times New Roman" charset="0"/>
              </a:rPr>
              <a:t>Indelicato</a:t>
            </a:r>
            <a:r>
              <a:rPr lang="en-US" sz="1400" dirty="0">
                <a:latin typeface="+mn-lt"/>
                <a:cs typeface="Times New Roman" charset="0"/>
              </a:rPr>
              <a:t>, M. La </a:t>
            </a:r>
            <a:r>
              <a:rPr lang="en-US" sz="1400" dirty="0" err="1">
                <a:latin typeface="+mn-lt"/>
                <a:cs typeface="Times New Roman" charset="0"/>
              </a:rPr>
              <a:t>Cognata</a:t>
            </a:r>
            <a:r>
              <a:rPr lang="en-US" sz="1400" dirty="0">
                <a:latin typeface="+mn-lt"/>
                <a:cs typeface="Times New Roman" charset="0"/>
              </a:rPr>
              <a:t>, L. Lamia, G.G. </a:t>
            </a:r>
            <a:r>
              <a:rPr lang="en-US" sz="1400" dirty="0" err="1">
                <a:latin typeface="+mn-lt"/>
                <a:cs typeface="Times New Roman" charset="0"/>
              </a:rPr>
              <a:t>Rapisarda</a:t>
            </a:r>
            <a:r>
              <a:rPr lang="en-US" sz="1400" dirty="0">
                <a:latin typeface="+mn-lt"/>
                <a:cs typeface="Times New Roman" charset="0"/>
              </a:rPr>
              <a:t>, S. Romano, M.L. </a:t>
            </a:r>
            <a:r>
              <a:rPr lang="en-US" sz="1400" dirty="0" err="1">
                <a:latin typeface="+mn-lt"/>
                <a:cs typeface="Times New Roman" charset="0"/>
              </a:rPr>
              <a:t>Sergi</a:t>
            </a:r>
            <a:r>
              <a:rPr lang="en-US" sz="1400" dirty="0">
                <a:latin typeface="+mn-lt"/>
                <a:cs typeface="Times New Roman" charset="0"/>
              </a:rPr>
              <a:t>, R. Spartà, A. </a:t>
            </a:r>
            <a:r>
              <a:rPr lang="en-US" sz="1400" dirty="0" err="1">
                <a:latin typeface="+mn-lt"/>
                <a:cs typeface="Times New Roman" charset="0"/>
              </a:rPr>
              <a:t>Tumino</a:t>
            </a:r>
            <a:endParaRPr lang="en-US" sz="1400" b="0" dirty="0">
              <a:latin typeface="+mn-lt"/>
              <a:cs typeface="Times New Roman" charset="0"/>
            </a:endParaRPr>
          </a:p>
          <a:p>
            <a:pPr marL="533400" indent="-533400" algn="just">
              <a:spcBef>
                <a:spcPct val="50000"/>
              </a:spcBef>
              <a:defRPr/>
            </a:pPr>
            <a:r>
              <a:rPr lang="en-US" sz="1400" dirty="0">
                <a:latin typeface="+mn-lt"/>
                <a:cs typeface="Times New Roman" charset="0"/>
              </a:rPr>
              <a:t>	@</a:t>
            </a:r>
            <a:r>
              <a:rPr lang="en-US" sz="1400" i="1" u="sng" dirty="0">
                <a:latin typeface="+mn-lt"/>
                <a:cs typeface="Times New Roman" charset="0"/>
              </a:rPr>
              <a:t>Perugia</a:t>
            </a:r>
            <a:r>
              <a:rPr lang="en-US" sz="1400" dirty="0">
                <a:latin typeface="+mn-lt"/>
                <a:cs typeface="Times New Roman" charset="0"/>
              </a:rPr>
              <a:t> M. </a:t>
            </a:r>
            <a:r>
              <a:rPr lang="en-US" sz="1400" dirty="0" err="1">
                <a:latin typeface="+mn-lt"/>
                <a:cs typeface="Times New Roman" charset="0"/>
              </a:rPr>
              <a:t>Busso</a:t>
            </a:r>
            <a:r>
              <a:rPr lang="en-US" sz="1400" dirty="0">
                <a:latin typeface="+mn-lt"/>
                <a:cs typeface="Times New Roman" charset="0"/>
              </a:rPr>
              <a:t>, S. </a:t>
            </a:r>
            <a:r>
              <a:rPr lang="en-US" sz="1400" dirty="0" err="1">
                <a:latin typeface="+mn-lt"/>
                <a:cs typeface="Times New Roman" charset="0"/>
              </a:rPr>
              <a:t>Palmerini</a:t>
            </a:r>
            <a:r>
              <a:rPr lang="en-US" sz="1400" dirty="0">
                <a:latin typeface="+mn-lt"/>
                <a:cs typeface="Times New Roman" charset="0"/>
              </a:rPr>
              <a:t>, O. </a:t>
            </a:r>
            <a:r>
              <a:rPr lang="en-US" sz="1400" dirty="0" err="1">
                <a:latin typeface="+mn-lt"/>
                <a:cs typeface="Times New Roman" charset="0"/>
              </a:rPr>
              <a:t>Trippella</a:t>
            </a:r>
            <a:r>
              <a:rPr lang="en-US" sz="1400" dirty="0">
                <a:latin typeface="+mn-lt"/>
                <a:cs typeface="Times New Roman" charset="0"/>
              </a:rPr>
              <a:t>, M. </a:t>
            </a:r>
            <a:r>
              <a:rPr lang="en-US" sz="1400" dirty="0" err="1">
                <a:latin typeface="+mn-lt"/>
                <a:cs typeface="Times New Roman" charset="0"/>
              </a:rPr>
              <a:t>Limongi</a:t>
            </a:r>
            <a:r>
              <a:rPr lang="en-US" sz="1400" dirty="0">
                <a:latin typeface="+mn-lt"/>
                <a:cs typeface="Times New Roman" charset="0"/>
              </a:rPr>
              <a:t>, A. </a:t>
            </a:r>
            <a:r>
              <a:rPr lang="en-US" sz="1400" dirty="0" err="1">
                <a:latin typeface="+mn-lt"/>
                <a:cs typeface="Times New Roman" charset="0"/>
              </a:rPr>
              <a:t>Chieffi</a:t>
            </a:r>
            <a:r>
              <a:rPr lang="en-US" sz="1400" dirty="0">
                <a:latin typeface="+mn-lt"/>
                <a:cs typeface="Times New Roman" charset="0"/>
              </a:rPr>
              <a:t>, M.C. </a:t>
            </a:r>
            <a:r>
              <a:rPr lang="en-US" sz="1400" dirty="0" err="1">
                <a:latin typeface="+mn-lt"/>
                <a:cs typeface="Times New Roman" charset="0"/>
              </a:rPr>
              <a:t>Nucci</a:t>
            </a:r>
            <a:endParaRPr lang="en-US" sz="1400" dirty="0">
              <a:latin typeface="+mn-lt"/>
              <a:cs typeface="Times New Roman" charset="0"/>
            </a:endParaRPr>
          </a:p>
          <a:p>
            <a:pPr marL="533400" indent="-533400" algn="just">
              <a:spcBef>
                <a:spcPct val="50000"/>
              </a:spcBef>
              <a:defRPr/>
            </a:pPr>
            <a:endParaRPr lang="en-US" sz="1400" dirty="0">
              <a:latin typeface="+mn-lt"/>
              <a:cs typeface="Times New Roman" charset="0"/>
            </a:endParaRPr>
          </a:p>
          <a:p>
            <a:pPr marL="533400" indent="-533400" algn="just">
              <a:spcBef>
                <a:spcPct val="50000"/>
              </a:spcBef>
              <a:defRPr/>
            </a:pPr>
            <a:endParaRPr lang="en-US" sz="1400" dirty="0">
              <a:latin typeface="+mn-lt"/>
              <a:cs typeface="Times New Roman" charset="0"/>
            </a:endParaRPr>
          </a:p>
          <a:p>
            <a:pPr marL="533400" indent="-533400" algn="ctr">
              <a:spcBef>
                <a:spcPct val="50000"/>
              </a:spcBef>
              <a:defRPr/>
            </a:pPr>
            <a:endParaRPr lang="en-GB" sz="1400" dirty="0">
              <a:latin typeface="+mn-lt"/>
              <a:cs typeface="Times New Roman" charset="0"/>
            </a:endParaRPr>
          </a:p>
          <a:p>
            <a:pPr marL="533400" indent="-533400" algn="ctr">
              <a:spcBef>
                <a:spcPct val="50000"/>
              </a:spcBef>
              <a:defRPr/>
            </a:pPr>
            <a:endParaRPr lang="en-GB" sz="1400" dirty="0">
              <a:latin typeface="+mn-lt"/>
              <a:cs typeface="Times New Roman" charset="0"/>
            </a:endParaRPr>
          </a:p>
        </p:txBody>
      </p:sp>
      <p:sp>
        <p:nvSpPr>
          <p:cNvPr id="39945" name="Rectangle 9"/>
          <p:cNvSpPr>
            <a:spLocks noGrp="1" noChangeArrowheads="1"/>
          </p:cNvSpPr>
          <p:nvPr>
            <p:ph type="body" idx="1"/>
          </p:nvPr>
        </p:nvSpPr>
        <p:spPr>
          <a:xfrm>
            <a:off x="539056" y="2163684"/>
            <a:ext cx="8281416" cy="4577684"/>
          </a:xfrm>
          <a:solidFill>
            <a:schemeClr val="bg1"/>
          </a:solid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indent="0" eaLnBrk="1" hangingPunct="1">
              <a:buNone/>
              <a:defRPr/>
            </a:pPr>
            <a:r>
              <a:rPr lang="it-IT" sz="1400" dirty="0">
                <a:cs typeface="+mn-cs"/>
              </a:rPr>
              <a:t>		</a:t>
            </a:r>
            <a:r>
              <a:rPr lang="it-IT" sz="1400" u="sng" dirty="0" err="1">
                <a:cs typeface="+mn-cs"/>
              </a:rPr>
              <a:t>Collaborations</a:t>
            </a:r>
            <a:endParaRPr lang="en-GB" sz="1400" u="sng" dirty="0">
              <a:cs typeface="+mn-cs"/>
            </a:endParaRPr>
          </a:p>
          <a:p>
            <a:pPr lvl="1" eaLnBrk="1" hangingPunct="1">
              <a:defRPr/>
            </a:pPr>
            <a:r>
              <a:rPr lang="en-GB" sz="1400" dirty="0"/>
              <a:t>Cyclotron Institute, Texas A&amp;M, USA: R. Tribble, V. Goldberg</a:t>
            </a:r>
            <a:endParaRPr lang="it-IT" sz="1400" dirty="0"/>
          </a:p>
          <a:p>
            <a:pPr lvl="1" eaLnBrk="1" hangingPunct="1">
              <a:defRPr/>
            </a:pPr>
            <a:r>
              <a:rPr lang="en-GB" sz="1400" dirty="0"/>
              <a:t>C.N.S. Riken, Wako, Japan: S. </a:t>
            </a:r>
            <a:r>
              <a:rPr lang="en-GB" sz="1400" dirty="0" err="1"/>
              <a:t>Kubono</a:t>
            </a:r>
            <a:r>
              <a:rPr lang="en-GB" sz="1400" dirty="0"/>
              <a:t>, H. Yamaguchi, S. Hayakawa</a:t>
            </a:r>
            <a:endParaRPr lang="it-IT" sz="1400" dirty="0"/>
          </a:p>
          <a:p>
            <a:pPr lvl="1" eaLnBrk="1" hangingPunct="1">
              <a:defRPr/>
            </a:pPr>
            <a:r>
              <a:rPr lang="it-IT" sz="1400" dirty="0" err="1"/>
              <a:t>University</a:t>
            </a:r>
            <a:r>
              <a:rPr lang="it-IT" sz="1400" dirty="0"/>
              <a:t> of Taskent: B. </a:t>
            </a:r>
            <a:r>
              <a:rPr lang="it-IT" sz="1400" dirty="0" err="1"/>
              <a:t>Irgaziev</a:t>
            </a:r>
            <a:r>
              <a:rPr lang="it-IT" sz="1400" dirty="0"/>
              <a:t>, </a:t>
            </a:r>
            <a:r>
              <a:rPr lang="it-IT" sz="1400" dirty="0" err="1"/>
              <a:t>R</a:t>
            </a:r>
            <a:r>
              <a:rPr lang="it-IT" sz="1400" dirty="0"/>
              <a:t>. </a:t>
            </a:r>
            <a:r>
              <a:rPr lang="it-IT" sz="1400" dirty="0" err="1"/>
              <a:t>Yarmukhanmedov</a:t>
            </a:r>
            <a:endParaRPr lang="it-IT" sz="1400" dirty="0"/>
          </a:p>
          <a:p>
            <a:pPr lvl="1" eaLnBrk="1" hangingPunct="1">
              <a:defRPr/>
            </a:pPr>
            <a:r>
              <a:rPr lang="en-GB" sz="1400" dirty="0"/>
              <a:t>CIAE, Beijing, China: S. Zhou, C. Li, Q. Wen </a:t>
            </a:r>
            <a:endParaRPr lang="it-IT" sz="1400" dirty="0"/>
          </a:p>
          <a:p>
            <a:pPr lvl="1" eaLnBrk="1" hangingPunct="1">
              <a:defRPr/>
            </a:pPr>
            <a:r>
              <a:rPr lang="en-GB" sz="1400" dirty="0"/>
              <a:t>Nuclear Physics Institute, ASCR, </a:t>
            </a:r>
            <a:r>
              <a:rPr lang="en-GB" sz="1400" dirty="0" err="1"/>
              <a:t>Rez</a:t>
            </a:r>
            <a:r>
              <a:rPr lang="en-GB" sz="1400" dirty="0"/>
              <a:t>, Czech Rep.: V. </a:t>
            </a:r>
            <a:r>
              <a:rPr lang="en-GB" sz="1400" dirty="0" err="1"/>
              <a:t>Kroha</a:t>
            </a:r>
            <a:r>
              <a:rPr lang="en-GB" sz="1400" dirty="0"/>
              <a:t>, V. </a:t>
            </a:r>
            <a:r>
              <a:rPr lang="en-GB" sz="1400" dirty="0" err="1"/>
              <a:t>Burjan</a:t>
            </a:r>
            <a:r>
              <a:rPr lang="en-GB" sz="1400" dirty="0"/>
              <a:t>, J. Mrazek</a:t>
            </a:r>
            <a:endParaRPr lang="it-IT" sz="1400" dirty="0"/>
          </a:p>
          <a:p>
            <a:pPr lvl="1" eaLnBrk="1" hangingPunct="1">
              <a:defRPr/>
            </a:pPr>
            <a:r>
              <a:rPr lang="it-IT" sz="1400" dirty="0"/>
              <a:t>Texas A&amp;M Commerce USA: C. </a:t>
            </a:r>
            <a:r>
              <a:rPr lang="it-IT" sz="1400" dirty="0" err="1"/>
              <a:t>Bertulani</a:t>
            </a:r>
            <a:endParaRPr lang="it-IT" sz="1400" dirty="0"/>
          </a:p>
          <a:p>
            <a:pPr lvl="1" eaLnBrk="1" hangingPunct="1">
              <a:defRPr/>
            </a:pPr>
            <a:r>
              <a:rPr lang="it-IT" sz="1400" dirty="0" err="1"/>
              <a:t>Nipne</a:t>
            </a:r>
            <a:r>
              <a:rPr lang="it-IT" sz="1400" dirty="0"/>
              <a:t> IFIN </a:t>
            </a:r>
            <a:r>
              <a:rPr lang="it-IT" sz="1400" dirty="0" err="1"/>
              <a:t>Bucharest</a:t>
            </a:r>
            <a:r>
              <a:rPr lang="it-IT" sz="1400" dirty="0"/>
              <a:t>: L. </a:t>
            </a:r>
            <a:r>
              <a:rPr lang="it-IT" sz="1400" dirty="0" err="1"/>
              <a:t>Trache</a:t>
            </a:r>
            <a:endParaRPr lang="it-IT" sz="1400" dirty="0"/>
          </a:p>
          <a:p>
            <a:pPr lvl="1" eaLnBrk="1" hangingPunct="1">
              <a:defRPr/>
            </a:pPr>
            <a:r>
              <a:rPr lang="it-IT" sz="1400" dirty="0"/>
              <a:t>ELI-NP </a:t>
            </a:r>
            <a:r>
              <a:rPr lang="it-IT" sz="1400" dirty="0" err="1"/>
              <a:t>Bucharest</a:t>
            </a:r>
            <a:r>
              <a:rPr lang="it-IT" sz="1400" dirty="0"/>
              <a:t>: C. </a:t>
            </a:r>
            <a:r>
              <a:rPr lang="it-IT" sz="1400" dirty="0" err="1"/>
              <a:t>Matei</a:t>
            </a:r>
            <a:r>
              <a:rPr lang="it-IT" sz="1400" dirty="0"/>
              <a:t>, D. </a:t>
            </a:r>
            <a:r>
              <a:rPr lang="it-IT" sz="1400" dirty="0" err="1"/>
              <a:t>Balabanski</a:t>
            </a:r>
            <a:endParaRPr lang="it-IT" sz="1400" dirty="0"/>
          </a:p>
          <a:p>
            <a:pPr lvl="1" eaLnBrk="1" hangingPunct="1">
              <a:defRPr/>
            </a:pPr>
            <a:r>
              <a:rPr lang="de-DE" sz="1400" dirty="0" err="1"/>
              <a:t>Atomki</a:t>
            </a:r>
            <a:r>
              <a:rPr lang="de-DE" sz="1400" dirty="0"/>
              <a:t>, Debrecen, </a:t>
            </a:r>
            <a:r>
              <a:rPr lang="de-DE" sz="1400" dirty="0" err="1"/>
              <a:t>Hungary</a:t>
            </a:r>
            <a:r>
              <a:rPr lang="de-DE" sz="1400" dirty="0"/>
              <a:t>: G. Kiss</a:t>
            </a:r>
            <a:endParaRPr lang="it-IT" sz="1400" dirty="0"/>
          </a:p>
          <a:p>
            <a:pPr lvl="1" eaLnBrk="1" hangingPunct="1">
              <a:defRPr/>
            </a:pPr>
            <a:r>
              <a:rPr lang="en-GB" sz="1400" dirty="0"/>
              <a:t>CSNSM, </a:t>
            </a:r>
            <a:r>
              <a:rPr lang="en-GB" sz="1400" dirty="0" err="1"/>
              <a:t>Orsay</a:t>
            </a:r>
            <a:r>
              <a:rPr lang="it-IT" sz="1400" dirty="0"/>
              <a:t>, </a:t>
            </a:r>
            <a:r>
              <a:rPr lang="en-GB" sz="1400" dirty="0"/>
              <a:t>France : A. </a:t>
            </a:r>
            <a:r>
              <a:rPr lang="en-GB" sz="1400" dirty="0" err="1"/>
              <a:t>Coc</a:t>
            </a:r>
            <a:r>
              <a:rPr lang="en-GB" sz="1400" dirty="0"/>
              <a:t> , F. </a:t>
            </a:r>
            <a:r>
              <a:rPr lang="en-GB" sz="1400" dirty="0" err="1"/>
              <a:t>Hammache</a:t>
            </a:r>
            <a:r>
              <a:rPr lang="en-GB" sz="1400" dirty="0"/>
              <a:t>, N. De </a:t>
            </a:r>
            <a:r>
              <a:rPr lang="en-GB" sz="1400" dirty="0" err="1"/>
              <a:t>Sereville</a:t>
            </a:r>
            <a:endParaRPr lang="en-GB" sz="1400" dirty="0"/>
          </a:p>
          <a:p>
            <a:pPr lvl="1" eaLnBrk="1" hangingPunct="1">
              <a:defRPr/>
            </a:pPr>
            <a:r>
              <a:rPr lang="it-IT" sz="1400" dirty="0"/>
              <a:t>Florida State </a:t>
            </a:r>
            <a:r>
              <a:rPr lang="it-IT" sz="1400" dirty="0" err="1"/>
              <a:t>University</a:t>
            </a:r>
            <a:r>
              <a:rPr lang="it-IT" sz="1400" dirty="0"/>
              <a:t> USA: I. </a:t>
            </a:r>
            <a:r>
              <a:rPr lang="it-IT" sz="1400" dirty="0" err="1"/>
              <a:t>Wiedenhofer</a:t>
            </a:r>
            <a:endParaRPr lang="it-IT" sz="1400" dirty="0"/>
          </a:p>
          <a:p>
            <a:pPr lvl="1" eaLnBrk="1" hangingPunct="1">
              <a:defRPr/>
            </a:pPr>
            <a:r>
              <a:rPr lang="it-IT" sz="1400" dirty="0"/>
              <a:t>Notre Dame </a:t>
            </a:r>
            <a:r>
              <a:rPr lang="it-IT" sz="1400" dirty="0" err="1"/>
              <a:t>University</a:t>
            </a:r>
            <a:r>
              <a:rPr lang="it-IT" sz="1400" dirty="0"/>
              <a:t> USA: M. </a:t>
            </a:r>
            <a:r>
              <a:rPr lang="it-IT" sz="1400" dirty="0" err="1"/>
              <a:t>Wiescher</a:t>
            </a:r>
            <a:r>
              <a:rPr lang="it-IT" sz="1400" dirty="0"/>
              <a:t>, M. </a:t>
            </a:r>
            <a:r>
              <a:rPr lang="it-IT" sz="1400" dirty="0" err="1"/>
              <a:t>Couder</a:t>
            </a:r>
            <a:endParaRPr lang="it-IT" sz="1400" dirty="0"/>
          </a:p>
          <a:p>
            <a:pPr lvl="1" eaLnBrk="1" hangingPunct="1">
              <a:defRPr/>
            </a:pPr>
            <a:r>
              <a:rPr lang="it-IT" sz="1400" dirty="0" err="1"/>
              <a:t>University</a:t>
            </a:r>
            <a:r>
              <a:rPr lang="it-IT" sz="1400" dirty="0"/>
              <a:t> of Catalunya: J. Jose</a:t>
            </a:r>
          </a:p>
          <a:p>
            <a:pPr lvl="1" eaLnBrk="1" hangingPunct="1">
              <a:defRPr/>
            </a:pPr>
            <a:r>
              <a:rPr lang="it-IT" sz="1400" dirty="0" err="1"/>
              <a:t>Rudjer</a:t>
            </a:r>
            <a:r>
              <a:rPr lang="it-IT" sz="1400" dirty="0"/>
              <a:t> </a:t>
            </a:r>
            <a:r>
              <a:rPr lang="it-IT" sz="1400" dirty="0" err="1"/>
              <a:t>Boskovic</a:t>
            </a:r>
            <a:r>
              <a:rPr lang="it-IT" sz="1400" dirty="0"/>
              <a:t> </a:t>
            </a:r>
            <a:r>
              <a:rPr lang="it-IT" sz="1400" dirty="0" err="1"/>
              <a:t>Institute</a:t>
            </a:r>
            <a:r>
              <a:rPr lang="it-IT" sz="1400" dirty="0"/>
              <a:t> </a:t>
            </a:r>
            <a:r>
              <a:rPr lang="it-IT" sz="1400" dirty="0" err="1"/>
              <a:t>Zagreb</a:t>
            </a:r>
            <a:r>
              <a:rPr lang="it-IT" sz="1400" dirty="0"/>
              <a:t> </a:t>
            </a:r>
            <a:r>
              <a:rPr lang="it-IT" sz="1400" dirty="0" err="1"/>
              <a:t>Croatia</a:t>
            </a:r>
            <a:r>
              <a:rPr lang="it-IT" sz="1400" dirty="0"/>
              <a:t>: N. </a:t>
            </a:r>
            <a:r>
              <a:rPr lang="it-IT" sz="1400" dirty="0" err="1"/>
              <a:t>Soic</a:t>
            </a:r>
            <a:r>
              <a:rPr lang="it-IT" sz="1400" dirty="0"/>
              <a:t>, M. </a:t>
            </a:r>
            <a:r>
              <a:rPr lang="it-IT" sz="1400" dirty="0" err="1"/>
              <a:t>Milin</a:t>
            </a:r>
            <a:endParaRPr lang="it-IT" sz="1400" dirty="0"/>
          </a:p>
          <a:p>
            <a:pPr lvl="1" eaLnBrk="1" hangingPunct="1">
              <a:defRPr/>
            </a:pPr>
            <a:r>
              <a:rPr lang="it-IT" sz="1400" dirty="0"/>
              <a:t>INFN Sez. Padova e </a:t>
            </a:r>
            <a:r>
              <a:rPr lang="it-IT" sz="1400" dirty="0" err="1"/>
              <a:t>UniPD</a:t>
            </a:r>
            <a:r>
              <a:rPr lang="it-IT" sz="1400" dirty="0"/>
              <a:t>: M. Mazzocco</a:t>
            </a:r>
          </a:p>
          <a:p>
            <a:pPr lvl="1" eaLnBrk="1" hangingPunct="1">
              <a:defRPr/>
            </a:pPr>
            <a:r>
              <a:rPr lang="it-IT" sz="1400" dirty="0"/>
              <a:t>INFN Sez. Napoli e </a:t>
            </a:r>
            <a:r>
              <a:rPr lang="it-IT" sz="1400" dirty="0" err="1"/>
              <a:t>UniNA</a:t>
            </a:r>
            <a:r>
              <a:rPr lang="it-IT" sz="1400" dirty="0"/>
              <a:t>: M. La </a:t>
            </a:r>
            <a:r>
              <a:rPr lang="it-IT" sz="1400" dirty="0" err="1"/>
              <a:t>Commara</a:t>
            </a:r>
            <a:r>
              <a:rPr lang="it-IT" sz="1400" dirty="0"/>
              <a:t>, D. </a:t>
            </a:r>
            <a:r>
              <a:rPr lang="it-IT" sz="1400" dirty="0" err="1"/>
              <a:t>Pierroutsakou</a:t>
            </a:r>
            <a:r>
              <a:rPr lang="it-IT" sz="1400" dirty="0"/>
              <a:t>, C. </a:t>
            </a:r>
            <a:r>
              <a:rPr lang="it-IT" sz="1400" dirty="0" err="1"/>
              <a:t>Parascandolo</a:t>
            </a:r>
            <a:r>
              <a:rPr lang="it-IT" sz="1400" dirty="0"/>
              <a:t> </a:t>
            </a:r>
          </a:p>
          <a:p>
            <a:pPr lvl="1" eaLnBrk="1" hangingPunct="1">
              <a:defRPr/>
            </a:pPr>
            <a:r>
              <a:rPr lang="it-IT" sz="1400" dirty="0" err="1"/>
              <a:t>University</a:t>
            </a:r>
            <a:r>
              <a:rPr lang="it-IT" sz="1400" dirty="0"/>
              <a:t> of Pisa: S. Degl’</a:t>
            </a:r>
            <a:r>
              <a:rPr lang="it-IT" sz="1400" dirty="0" err="1"/>
              <a:t>Innoccenti</a:t>
            </a:r>
            <a:r>
              <a:rPr lang="it-IT" sz="1400" dirty="0"/>
              <a:t>, P. Prada Moroni</a:t>
            </a:r>
          </a:p>
          <a:p>
            <a:pPr lvl="1" eaLnBrk="1" hangingPunct="1">
              <a:defRPr/>
            </a:pPr>
            <a:endParaRPr lang="it-IT" sz="700" dirty="0">
              <a:cs typeface="+mn-cs"/>
            </a:endParaRPr>
          </a:p>
        </p:txBody>
      </p:sp>
      <p:pic>
        <p:nvPicPr>
          <p:cNvPr id="39946" name="Picture 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20" y="980728"/>
            <a:ext cx="975520" cy="648072"/>
          </a:xfrm>
          <a:prstGeom prst="rect">
            <a:avLst/>
          </a:prstGeom>
          <a:noFill/>
          <a:ln w="1905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9947"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77" y="1910909"/>
            <a:ext cx="761382" cy="482600"/>
          </a:xfrm>
          <a:prstGeom prst="rect">
            <a:avLst/>
          </a:prstGeom>
          <a:noFill/>
          <a:ln w="1905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9951" name="Pictur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898" y="2461711"/>
            <a:ext cx="761382" cy="482600"/>
          </a:xfrm>
          <a:prstGeom prst="rect">
            <a:avLst/>
          </a:prstGeom>
          <a:noFill/>
          <a:ln w="1905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9953" name="Picture 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8" y="3009301"/>
            <a:ext cx="761382" cy="490538"/>
          </a:xfrm>
          <a:prstGeom prst="rect">
            <a:avLst/>
          </a:prstGeom>
          <a:noFill/>
          <a:ln w="1905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9954" name="Picture 1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07" y="3573016"/>
            <a:ext cx="761383" cy="451978"/>
          </a:xfrm>
          <a:prstGeom prst="rect">
            <a:avLst/>
          </a:prstGeom>
          <a:noFill/>
          <a:ln w="1905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9955" name="Picture 1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62" y="4635925"/>
            <a:ext cx="765162" cy="511705"/>
          </a:xfrm>
          <a:prstGeom prst="rect">
            <a:avLst/>
          </a:prstGeom>
          <a:noFill/>
          <a:ln w="1905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9956" name="Picture 2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178" y="5204864"/>
            <a:ext cx="781178" cy="481744"/>
          </a:xfrm>
          <a:prstGeom prst="rect">
            <a:avLst/>
          </a:prstGeom>
          <a:noFill/>
          <a:ln w="1905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733" name="Immagine 2"/>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699" y="5733256"/>
            <a:ext cx="760300" cy="489796"/>
          </a:xfrm>
          <a:prstGeom prst="rect">
            <a:avLst/>
          </a:prstGeom>
          <a:noFill/>
          <a:ln w="190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4" name="Immagine 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7950" y="44450"/>
            <a:ext cx="898525"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0" name="Group 6"/>
          <p:cNvGrpSpPr>
            <a:grpSpLocks noChangeAspect="1"/>
          </p:cNvGrpSpPr>
          <p:nvPr/>
        </p:nvGrpSpPr>
        <p:grpSpPr bwMode="auto">
          <a:xfrm>
            <a:off x="8331373" y="115093"/>
            <a:ext cx="828675" cy="630237"/>
            <a:chOff x="3312" y="1341"/>
            <a:chExt cx="701" cy="477"/>
          </a:xfrm>
        </p:grpSpPr>
        <p:pic>
          <p:nvPicPr>
            <p:cNvPr id="21" name="Picture 7" descr="contorno"/>
            <p:cNvPicPr>
              <a:picLocks noChangeAspect="1" noChangeArrowheads="1"/>
            </p:cNvPicPr>
            <p:nvPr/>
          </p:nvPicPr>
          <p:blipFill>
            <a:blip r:embed="rId11" cstate="email">
              <a:clrChange>
                <a:clrFrom>
                  <a:srgbClr val="FFFFFF"/>
                </a:clrFrom>
                <a:clrTo>
                  <a:srgbClr val="FFFFFF">
                    <a:alpha val="0"/>
                  </a:srgbClr>
                </a:clrTo>
              </a:clrChange>
              <a:lum bright="-100000" contrast="36000"/>
              <a:extLst>
                <a:ext uri="{28A0092B-C50C-407E-A947-70E740481C1C}">
                  <a14:useLocalDpi xmlns:a14="http://schemas.microsoft.com/office/drawing/2010/main"/>
                </a:ext>
              </a:extLst>
            </a:blip>
            <a:srcRect/>
            <a:stretch>
              <a:fillRect/>
            </a:stretch>
          </p:blipFill>
          <p:spPr bwMode="auto">
            <a:xfrm>
              <a:off x="3312" y="1341"/>
              <a:ext cx="701" cy="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8000"/>
                  </a:solidFill>
                  <a:miter lim="800000"/>
                  <a:headEnd/>
                  <a:tailEnd/>
                </a14:hiddenLine>
              </a:ext>
            </a:extLst>
          </p:spPr>
        </p:pic>
        <p:sp>
          <p:nvSpPr>
            <p:cNvPr id="23" name="AutoShape 8"/>
            <p:cNvSpPr>
              <a:spLocks noChangeAspect="1" noChangeArrowheads="1"/>
            </p:cNvSpPr>
            <p:nvPr/>
          </p:nvSpPr>
          <p:spPr bwMode="auto">
            <a:xfrm>
              <a:off x="3842" y="1533"/>
              <a:ext cx="86" cy="73"/>
            </a:xfrm>
            <a:prstGeom prst="star5">
              <a:avLst/>
            </a:prstGeom>
            <a:solidFill>
              <a:srgbClr val="A50021"/>
            </a:solidFill>
            <a:ln w="9525">
              <a:solidFill>
                <a:srgbClr val="A5002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79989" tIns="39995" rIns="79989" bIns="39995">
              <a:spAutoFit/>
            </a:bodyPr>
            <a:lstStyle/>
            <a:p>
              <a:pPr>
                <a:defRPr/>
              </a:pPr>
              <a:endParaRPr lang="it-IT">
                <a:cs typeface="+mn-cs"/>
              </a:endParaRPr>
            </a:p>
          </p:txBody>
        </p:sp>
      </p:grpSp>
      <p:sp>
        <p:nvSpPr>
          <p:cNvPr id="18" name="CasellaDiTesto 17"/>
          <p:cNvSpPr txBox="1"/>
          <p:nvPr/>
        </p:nvSpPr>
        <p:spPr>
          <a:xfrm flipH="1">
            <a:off x="5111552" y="1804984"/>
            <a:ext cx="4032448" cy="461665"/>
          </a:xfrm>
          <a:prstGeom prst="rect">
            <a:avLst/>
          </a:prstGeom>
          <a:noFill/>
          <a:ln>
            <a:solidFill>
              <a:srgbClr val="C00000"/>
            </a:solidFill>
          </a:ln>
        </p:spPr>
        <p:txBody>
          <a:bodyPr wrap="square" rtlCol="0">
            <a:spAutoFit/>
          </a:bodyPr>
          <a:lstStyle/>
          <a:p>
            <a:r>
              <a:rPr lang="it-IT" b="0" dirty="0" err="1">
                <a:latin typeface="+mj-lt"/>
              </a:rPr>
              <a:t>Thanks</a:t>
            </a:r>
            <a:r>
              <a:rPr lang="it-IT" b="0" dirty="0">
                <a:latin typeface="+mj-lt"/>
              </a:rPr>
              <a:t> for </a:t>
            </a:r>
            <a:r>
              <a:rPr lang="it-IT" b="0" dirty="0" err="1">
                <a:latin typeface="+mj-lt"/>
              </a:rPr>
              <a:t>your</a:t>
            </a:r>
            <a:r>
              <a:rPr lang="it-IT" b="0" dirty="0">
                <a:latin typeface="+mj-lt"/>
              </a:rPr>
              <a:t> </a:t>
            </a:r>
            <a:r>
              <a:rPr lang="it-IT" b="0" dirty="0" err="1">
                <a:latin typeface="+mj-lt"/>
              </a:rPr>
              <a:t>attention</a:t>
            </a:r>
            <a:endParaRPr lang="it-IT" b="0" dirty="0">
              <a:latin typeface="+mj-lt"/>
            </a:endParaRPr>
          </a:p>
        </p:txBody>
      </p:sp>
      <p:pic>
        <p:nvPicPr>
          <p:cNvPr id="19458" name="Picture 2" descr="Risultati immagin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07" y="4102325"/>
            <a:ext cx="761383" cy="47880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2" name="Picture 4" descr="L'immagine può contenere: sM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05800" y="3982"/>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ECB873C4-747E-864D-BA75-EF391EEED04D}"/>
              </a:ext>
            </a:extLst>
          </p:cNvPr>
          <p:cNvPicPr>
            <a:picLocks noChangeAspect="1"/>
          </p:cNvPicPr>
          <p:nvPr/>
        </p:nvPicPr>
        <p:blipFill>
          <a:blip r:embed="rId14"/>
          <a:stretch>
            <a:fillRect/>
          </a:stretch>
        </p:blipFill>
        <p:spPr>
          <a:xfrm>
            <a:off x="-1103" y="6235950"/>
            <a:ext cx="763102" cy="454675"/>
          </a:xfrm>
          <a:prstGeom prst="rect">
            <a:avLst/>
          </a:prstGeom>
        </p:spPr>
      </p:pic>
    </p:spTree>
    <p:extLst>
      <p:ext uri="{BB962C8B-B14F-4D97-AF65-F5344CB8AC3E}">
        <p14:creationId xmlns:p14="http://schemas.microsoft.com/office/powerpoint/2010/main" val="2010099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lanck_power_spectrum_orig.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4136" y="1965363"/>
            <a:ext cx="7956376" cy="4920021"/>
          </a:xfrm>
          <a:prstGeom prst="rect">
            <a:avLst/>
          </a:prstGeom>
        </p:spPr>
      </p:pic>
      <p:sp>
        <p:nvSpPr>
          <p:cNvPr id="9219" name="Text Box 3"/>
          <p:cNvSpPr txBox="1">
            <a:spLocks noChangeArrowheads="1"/>
          </p:cNvSpPr>
          <p:nvPr/>
        </p:nvSpPr>
        <p:spPr bwMode="auto">
          <a:xfrm>
            <a:off x="251520" y="764704"/>
            <a:ext cx="5040560" cy="1631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000" dirty="0">
                <a:solidFill>
                  <a:srgbClr val="0000FF"/>
                </a:solidFill>
              </a:rPr>
              <a:t>Spatial fluctuation spectrum of CMB generated by </a:t>
            </a:r>
            <a:r>
              <a:rPr lang="en-US" sz="2000" dirty="0">
                <a:solidFill>
                  <a:srgbClr val="0000FF"/>
                </a:solidFill>
                <a:sym typeface="Symbol" charset="0"/>
              </a:rPr>
              <a:t>acoustic oscillations</a:t>
            </a:r>
          </a:p>
          <a:p>
            <a:pPr marL="342900" indent="-342900">
              <a:spcBef>
                <a:spcPct val="50000"/>
              </a:spcBef>
              <a:buFont typeface="Arial"/>
              <a:buChar char="•"/>
            </a:pPr>
            <a:r>
              <a:rPr lang="en-US" sz="2000" dirty="0">
                <a:solidFill>
                  <a:srgbClr val="0000FF"/>
                </a:solidFill>
                <a:sym typeface="Symbol" charset="0"/>
              </a:rPr>
              <a:t>Pressure : photons</a:t>
            </a:r>
          </a:p>
          <a:p>
            <a:pPr marL="342900" indent="-342900">
              <a:spcBef>
                <a:spcPct val="50000"/>
              </a:spcBef>
              <a:buFont typeface="Arial"/>
              <a:buChar char="•"/>
            </a:pPr>
            <a:r>
              <a:rPr lang="en-US" sz="2000" dirty="0">
                <a:solidFill>
                  <a:srgbClr val="0000FF"/>
                </a:solidFill>
                <a:sym typeface="Symbol" charset="0"/>
              </a:rPr>
              <a:t>Inertia    : baryons  </a:t>
            </a:r>
            <a:endParaRPr lang="en-US" sz="2000" dirty="0">
              <a:solidFill>
                <a:srgbClr val="0000FF"/>
              </a:solidFill>
            </a:endParaRPr>
          </a:p>
        </p:txBody>
      </p:sp>
      <p:sp>
        <p:nvSpPr>
          <p:cNvPr id="9220" name="Text Box 4"/>
          <p:cNvSpPr txBox="1">
            <a:spLocks noChangeArrowheads="1"/>
          </p:cNvSpPr>
          <p:nvPr/>
        </p:nvSpPr>
        <p:spPr bwMode="auto">
          <a:xfrm>
            <a:off x="5562600" y="914400"/>
            <a:ext cx="3276600" cy="854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 typeface="Wingdings" charset="0"/>
              <a:buChar char="Ø"/>
            </a:pPr>
            <a:r>
              <a:rPr lang="fr-FR"/>
              <a:t>Geometry (</a:t>
            </a:r>
            <a:r>
              <a:rPr lang="fr-FR">
                <a:sym typeface="Symbol" charset="0"/>
              </a:rPr>
              <a:t></a:t>
            </a:r>
            <a:r>
              <a:rPr lang="fr-FR" baseline="-25000">
                <a:sym typeface="Symbol" charset="0"/>
              </a:rPr>
              <a:t>T</a:t>
            </a:r>
            <a:r>
              <a:rPr lang="fr-FR">
                <a:sym typeface="Symbol" charset="0"/>
              </a:rPr>
              <a:t>1</a:t>
            </a:r>
            <a:r>
              <a:rPr lang="fr-FR"/>
              <a:t>), 1</a:t>
            </a:r>
            <a:r>
              <a:rPr lang="fr-FR" baseline="30000"/>
              <a:t>st</a:t>
            </a:r>
            <a:r>
              <a:rPr lang="fr-FR"/>
              <a:t> peak</a:t>
            </a:r>
          </a:p>
          <a:p>
            <a:pPr>
              <a:spcBef>
                <a:spcPct val="50000"/>
              </a:spcBef>
              <a:buFont typeface="Wingdings" charset="0"/>
              <a:buChar char="Ø"/>
            </a:pPr>
            <a:r>
              <a:rPr lang="fr-FR">
                <a:sym typeface="Symbol" charset="0"/>
              </a:rPr>
              <a:t></a:t>
            </a:r>
            <a:r>
              <a:rPr lang="fr-FR" baseline="-25000">
                <a:sym typeface="Symbol" charset="0"/>
              </a:rPr>
              <a:t>b</a:t>
            </a:r>
            <a:r>
              <a:rPr lang="fr-FR">
                <a:sym typeface="Symbol" charset="0"/>
              </a:rPr>
              <a:t> (2</a:t>
            </a:r>
            <a:r>
              <a:rPr lang="fr-FR" baseline="30000">
                <a:sym typeface="Symbol" charset="0"/>
              </a:rPr>
              <a:t>nd</a:t>
            </a:r>
            <a:r>
              <a:rPr lang="fr-FR">
                <a:sym typeface="Symbol" charset="0"/>
              </a:rPr>
              <a:t>/1</a:t>
            </a:r>
            <a:r>
              <a:rPr lang="fr-FR" baseline="30000">
                <a:sym typeface="Symbol" charset="0"/>
              </a:rPr>
              <a:t>st</a:t>
            </a:r>
            <a:r>
              <a:rPr lang="fr-FR">
                <a:sym typeface="Symbol" charset="0"/>
              </a:rPr>
              <a:t> peaks)</a:t>
            </a:r>
            <a:endParaRPr lang="fr-FR" baseline="-25000">
              <a:sym typeface="Symbol" charset="0"/>
            </a:endParaRPr>
          </a:p>
        </p:txBody>
      </p:sp>
      <p:sp>
        <p:nvSpPr>
          <p:cNvPr id="9221" name="Line 5"/>
          <p:cNvSpPr>
            <a:spLocks noChangeShapeType="1"/>
          </p:cNvSpPr>
          <p:nvPr/>
        </p:nvSpPr>
        <p:spPr bwMode="auto">
          <a:xfrm flipH="1">
            <a:off x="4427984" y="1752600"/>
            <a:ext cx="2353816" cy="1388368"/>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222" name="Line 6"/>
          <p:cNvSpPr>
            <a:spLocks noChangeShapeType="1"/>
          </p:cNvSpPr>
          <p:nvPr/>
        </p:nvSpPr>
        <p:spPr bwMode="auto">
          <a:xfrm flipH="1">
            <a:off x="4932040" y="1752600"/>
            <a:ext cx="1468760" cy="2972544"/>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9225" name="Text Box 9" descr="Marbre blanc"/>
          <p:cNvSpPr txBox="1">
            <a:spLocks noChangeArrowheads="1"/>
          </p:cNvSpPr>
          <p:nvPr/>
        </p:nvSpPr>
        <p:spPr bwMode="auto">
          <a:xfrm>
            <a:off x="251520" y="116632"/>
            <a:ext cx="8568952" cy="584776"/>
          </a:xfrm>
          <a:prstGeom prst="rect">
            <a:avLst/>
          </a:prstGeom>
          <a:blipFill dpi="0" rotWithShape="0">
            <a:blip r:embed="rId4"/>
            <a:srcRect/>
            <a:tile tx="0" ty="0" sx="100000" sy="100000" flip="none" algn="tl"/>
          </a:blipFill>
          <a:ln w="28575">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pPr>
            <a:r>
              <a:rPr lang="en-US" sz="3200" dirty="0">
                <a:solidFill>
                  <a:srgbClr val="0000FF"/>
                </a:solidFill>
              </a:rPr>
              <a:t>Anisotropies of the CMB</a:t>
            </a:r>
          </a:p>
        </p:txBody>
      </p:sp>
      <p:sp>
        <p:nvSpPr>
          <p:cNvPr id="3" name="ZoneTexte 2"/>
          <p:cNvSpPr txBox="1"/>
          <p:nvPr/>
        </p:nvSpPr>
        <p:spPr>
          <a:xfrm>
            <a:off x="5364088" y="4005064"/>
            <a:ext cx="3059832" cy="400110"/>
          </a:xfrm>
          <a:prstGeom prst="rect">
            <a:avLst/>
          </a:prstGeom>
          <a:noFill/>
        </p:spPr>
        <p:txBody>
          <a:bodyPr wrap="square" rtlCol="0">
            <a:spAutoFit/>
          </a:bodyPr>
          <a:lstStyle/>
          <a:p>
            <a:pPr lvl="0"/>
            <a:r>
              <a:rPr lang="en-US" i="1" dirty="0">
                <a:solidFill>
                  <a:schemeClr val="hlink"/>
                </a:solidFill>
              </a:rPr>
              <a:t>[Ade+ 2013+ (Planck)]</a:t>
            </a:r>
            <a:endParaRPr lang="en-US" sz="1200" dirty="0">
              <a:solidFill>
                <a:srgbClr val="0000FF"/>
              </a:solidFill>
              <a:latin typeface="Arial" charset="0"/>
              <a:sym typeface="Symbol" charset="0"/>
            </a:endParaRPr>
          </a:p>
        </p:txBody>
      </p:sp>
    </p:spTree>
    <p:extLst>
      <p:ext uri="{BB962C8B-B14F-4D97-AF65-F5344CB8AC3E}">
        <p14:creationId xmlns:p14="http://schemas.microsoft.com/office/powerpoint/2010/main" val="977050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7504" y="116632"/>
            <a:ext cx="8018842" cy="3477875"/>
          </a:xfrm>
          <a:prstGeom prst="rect">
            <a:avLst/>
          </a:prstGeom>
          <a:noFill/>
        </p:spPr>
        <p:txBody>
          <a:bodyPr wrap="none" rtlCol="0">
            <a:spAutoFit/>
          </a:bodyPr>
          <a:lstStyle/>
          <a:p>
            <a:r>
              <a:rPr lang="it-IT" sz="2000" dirty="0" err="1"/>
              <a:t>Primordial</a:t>
            </a:r>
            <a:r>
              <a:rPr lang="it-IT" sz="2000" dirty="0"/>
              <a:t> </a:t>
            </a:r>
            <a:r>
              <a:rPr lang="it-IT" sz="2000" dirty="0" err="1"/>
              <a:t>nucleosynthesis</a:t>
            </a:r>
            <a:r>
              <a:rPr lang="it-IT" sz="2000" dirty="0"/>
              <a:t> </a:t>
            </a:r>
            <a:r>
              <a:rPr lang="it-IT" sz="2000" dirty="0" err="1"/>
              <a:t>is</a:t>
            </a:r>
            <a:r>
              <a:rPr lang="it-IT" sz="2000" dirty="0"/>
              <a:t> </a:t>
            </a:r>
            <a:r>
              <a:rPr lang="it-IT" sz="2000" dirty="0" err="1"/>
              <a:t>one</a:t>
            </a:r>
            <a:r>
              <a:rPr lang="it-IT" sz="2000" dirty="0"/>
              <a:t> of the </a:t>
            </a:r>
            <a:r>
              <a:rPr lang="it-IT" sz="2000" dirty="0" err="1"/>
              <a:t>pillars</a:t>
            </a:r>
            <a:r>
              <a:rPr lang="it-IT" sz="2000" dirty="0"/>
              <a:t> of the </a:t>
            </a:r>
            <a:r>
              <a:rPr lang="it-IT" sz="2000" dirty="0" err="1"/>
              <a:t>current</a:t>
            </a:r>
            <a:r>
              <a:rPr lang="it-IT" sz="2000" dirty="0"/>
              <a:t> </a:t>
            </a:r>
          </a:p>
          <a:p>
            <a:r>
              <a:rPr lang="it-IT" sz="2000" dirty="0" err="1"/>
              <a:t>Cosmological</a:t>
            </a:r>
            <a:r>
              <a:rPr lang="it-IT" sz="2000" dirty="0"/>
              <a:t> </a:t>
            </a:r>
            <a:r>
              <a:rPr lang="it-IT" sz="2000" dirty="0" err="1"/>
              <a:t>models</a:t>
            </a:r>
            <a:r>
              <a:rPr lang="it-IT" sz="2000" dirty="0"/>
              <a:t>. </a:t>
            </a:r>
          </a:p>
          <a:p>
            <a:endParaRPr lang="it-IT" sz="2000" dirty="0"/>
          </a:p>
          <a:p>
            <a:r>
              <a:rPr lang="it-IT" sz="2000" dirty="0" err="1"/>
              <a:t>Main</a:t>
            </a:r>
            <a:r>
              <a:rPr lang="it-IT" sz="2000" dirty="0"/>
              <a:t> </a:t>
            </a:r>
            <a:r>
              <a:rPr lang="it-IT" sz="2000" dirty="0" err="1"/>
              <a:t>evidences</a:t>
            </a:r>
            <a:r>
              <a:rPr lang="it-IT" sz="2000" dirty="0"/>
              <a:t> of Standard Big Bang scenario:</a:t>
            </a:r>
          </a:p>
          <a:p>
            <a:endParaRPr lang="it-IT" sz="2000" dirty="0"/>
          </a:p>
          <a:p>
            <a:pPr marL="342900" indent="-342900">
              <a:buFont typeface="Arial"/>
              <a:buChar char="•"/>
            </a:pPr>
            <a:r>
              <a:rPr lang="it-IT" sz="2000" dirty="0" err="1"/>
              <a:t>Galactic</a:t>
            </a:r>
            <a:r>
              <a:rPr lang="it-IT" sz="2000" dirty="0"/>
              <a:t> </a:t>
            </a:r>
            <a:r>
              <a:rPr lang="it-IT" sz="2000" dirty="0" err="1"/>
              <a:t>expansion</a:t>
            </a:r>
            <a:r>
              <a:rPr lang="it-IT" sz="2000" dirty="0"/>
              <a:t> (</a:t>
            </a:r>
            <a:r>
              <a:rPr lang="it-IT" sz="2000" dirty="0" err="1"/>
              <a:t>Hubble</a:t>
            </a:r>
            <a:r>
              <a:rPr lang="it-IT" sz="2000" dirty="0"/>
              <a:t> Law) from SN </a:t>
            </a:r>
            <a:r>
              <a:rPr lang="it-IT" sz="2000" dirty="0" err="1"/>
              <a:t>measurements</a:t>
            </a:r>
            <a:r>
              <a:rPr lang="it-IT" sz="2000" dirty="0"/>
              <a:t>, </a:t>
            </a:r>
          </a:p>
          <a:p>
            <a:pPr marL="342900" indent="-342900">
              <a:buFont typeface="Arial"/>
              <a:buChar char="•"/>
            </a:pPr>
            <a:r>
              <a:rPr lang="it-IT" sz="2000" dirty="0" err="1"/>
              <a:t>Cosmic</a:t>
            </a:r>
            <a:r>
              <a:rPr lang="it-IT" sz="2000" dirty="0"/>
              <a:t> </a:t>
            </a:r>
            <a:r>
              <a:rPr lang="it-IT" sz="2000" dirty="0" err="1"/>
              <a:t>Microwave</a:t>
            </a:r>
            <a:r>
              <a:rPr lang="it-IT" sz="2000" dirty="0"/>
              <a:t> Background </a:t>
            </a:r>
            <a:r>
              <a:rPr lang="it-IT" sz="2000" dirty="0" err="1"/>
              <a:t>radiation</a:t>
            </a:r>
            <a:r>
              <a:rPr lang="it-IT" sz="2000" dirty="0"/>
              <a:t> </a:t>
            </a:r>
            <a:r>
              <a:rPr lang="it-IT" sz="2000" dirty="0" err="1"/>
              <a:t>probes</a:t>
            </a:r>
            <a:r>
              <a:rPr lang="it-IT" sz="2000" dirty="0"/>
              <a:t> the </a:t>
            </a:r>
            <a:r>
              <a:rPr lang="it-IT" sz="2000" dirty="0" err="1"/>
              <a:t>universe</a:t>
            </a:r>
            <a:r>
              <a:rPr lang="it-IT" sz="2000" dirty="0"/>
              <a:t>  </a:t>
            </a:r>
          </a:p>
          <a:p>
            <a:r>
              <a:rPr lang="it-IT" sz="2000" dirty="0"/>
              <a:t>   </a:t>
            </a:r>
            <a:r>
              <a:rPr lang="it-IT" sz="2000" dirty="0" err="1"/>
              <a:t>at</a:t>
            </a:r>
            <a:r>
              <a:rPr lang="it-IT" sz="2000" dirty="0"/>
              <a:t> time </a:t>
            </a:r>
            <a:r>
              <a:rPr lang="it-IT" sz="2000" dirty="0" err="1"/>
              <a:t>around</a:t>
            </a:r>
            <a:r>
              <a:rPr lang="it-IT" sz="2000" dirty="0"/>
              <a:t> 3x10</a:t>
            </a:r>
            <a:r>
              <a:rPr lang="it-IT" sz="2000" baseline="30000" dirty="0"/>
              <a:t>5</a:t>
            </a:r>
            <a:r>
              <a:rPr lang="it-IT" sz="2000" dirty="0"/>
              <a:t> </a:t>
            </a:r>
            <a:r>
              <a:rPr lang="it-IT" sz="2000" dirty="0" err="1"/>
              <a:t>years</a:t>
            </a:r>
            <a:r>
              <a:rPr lang="it-IT" sz="2000" dirty="0"/>
              <a:t> </a:t>
            </a:r>
            <a:r>
              <a:rPr lang="it-IT" sz="2000" dirty="0" err="1"/>
              <a:t>after</a:t>
            </a:r>
            <a:r>
              <a:rPr lang="it-IT" sz="2000" dirty="0"/>
              <a:t> BB</a:t>
            </a:r>
          </a:p>
          <a:p>
            <a:pPr marL="342900" indent="-342900">
              <a:buFont typeface="Arial"/>
              <a:buChar char="•"/>
            </a:pPr>
            <a:r>
              <a:rPr lang="it-IT" sz="2000" dirty="0" err="1"/>
              <a:t>Primordial</a:t>
            </a:r>
            <a:r>
              <a:rPr lang="it-IT" sz="2000" dirty="0"/>
              <a:t> </a:t>
            </a:r>
            <a:r>
              <a:rPr lang="it-IT" sz="2000" dirty="0" err="1"/>
              <a:t>nucleosynthesis</a:t>
            </a:r>
            <a:r>
              <a:rPr lang="it-IT" sz="2000" dirty="0"/>
              <a:t> </a:t>
            </a:r>
            <a:r>
              <a:rPr lang="it-IT" sz="2000" dirty="0" err="1"/>
              <a:t>probes</a:t>
            </a:r>
            <a:r>
              <a:rPr lang="it-IT" sz="2000" dirty="0"/>
              <a:t> the </a:t>
            </a:r>
            <a:r>
              <a:rPr lang="it-IT" sz="2000" dirty="0" err="1"/>
              <a:t>universe</a:t>
            </a:r>
            <a:r>
              <a:rPr lang="it-IT" sz="2000" dirty="0"/>
              <a:t> </a:t>
            </a:r>
            <a:r>
              <a:rPr lang="it-IT" sz="2000" dirty="0" err="1"/>
              <a:t>at</a:t>
            </a:r>
            <a:r>
              <a:rPr lang="it-IT" sz="2000" dirty="0"/>
              <a:t> </a:t>
            </a:r>
            <a:r>
              <a:rPr lang="it-IT" sz="2000" dirty="0" err="1"/>
              <a:t>around</a:t>
            </a:r>
            <a:endParaRPr lang="it-IT" sz="2000" dirty="0"/>
          </a:p>
          <a:p>
            <a:r>
              <a:rPr lang="it-IT" sz="2000" dirty="0"/>
              <a:t>   1-20 minutes </a:t>
            </a:r>
            <a:r>
              <a:rPr lang="it-IT" sz="2000" dirty="0" err="1"/>
              <a:t>after</a:t>
            </a:r>
            <a:r>
              <a:rPr lang="it-IT" sz="2000" dirty="0"/>
              <a:t> Big Bang!!</a:t>
            </a:r>
          </a:p>
          <a:p>
            <a:pPr algn="ctr"/>
            <a:r>
              <a:rPr lang="it-IT" sz="2000" dirty="0">
                <a:solidFill>
                  <a:srgbClr val="FF0000"/>
                </a:solidFill>
              </a:rPr>
              <a:t>		</a:t>
            </a:r>
            <a:r>
              <a:rPr lang="it-IT" sz="2000" u="sng" dirty="0">
                <a:solidFill>
                  <a:srgbClr val="FF0000"/>
                </a:solidFill>
              </a:rPr>
              <a:t>The </a:t>
            </a:r>
            <a:r>
              <a:rPr lang="it-IT" sz="2000" u="sng" dirty="0" err="1">
                <a:solidFill>
                  <a:srgbClr val="FF0000"/>
                </a:solidFill>
              </a:rPr>
              <a:t>only</a:t>
            </a:r>
            <a:r>
              <a:rPr lang="it-IT" sz="2000" u="sng" dirty="0">
                <a:solidFill>
                  <a:srgbClr val="FF0000"/>
                </a:solidFill>
              </a:rPr>
              <a:t> in the </a:t>
            </a:r>
            <a:r>
              <a:rPr lang="it-IT" sz="2000" u="sng" dirty="0" err="1">
                <a:solidFill>
                  <a:srgbClr val="FF0000"/>
                </a:solidFill>
              </a:rPr>
              <a:t>radiation</a:t>
            </a:r>
            <a:r>
              <a:rPr lang="it-IT" sz="2000" u="sng" dirty="0">
                <a:solidFill>
                  <a:srgbClr val="FF0000"/>
                </a:solidFill>
              </a:rPr>
              <a:t> </a:t>
            </a:r>
            <a:r>
              <a:rPr lang="it-IT" sz="2000" u="sng" dirty="0" err="1">
                <a:solidFill>
                  <a:srgbClr val="FF0000"/>
                </a:solidFill>
              </a:rPr>
              <a:t>dominated</a:t>
            </a:r>
            <a:r>
              <a:rPr lang="it-IT" sz="2000" u="sng" dirty="0">
                <a:solidFill>
                  <a:srgbClr val="FF0000"/>
                </a:solidFill>
              </a:rPr>
              <a:t> era</a:t>
            </a:r>
          </a:p>
        </p:txBody>
      </p:sp>
      <p:pic>
        <p:nvPicPr>
          <p:cNvPr id="5" name="Immagine 4"/>
          <p:cNvPicPr>
            <a:picLocks noChangeAspect="1"/>
          </p:cNvPicPr>
          <p:nvPr/>
        </p:nvPicPr>
        <p:blipFill>
          <a:blip r:embed="rId3"/>
          <a:stretch>
            <a:fillRect/>
          </a:stretch>
        </p:blipFill>
        <p:spPr>
          <a:xfrm>
            <a:off x="5940152" y="3547169"/>
            <a:ext cx="3203848" cy="3133279"/>
          </a:xfrm>
          <a:prstGeom prst="rect">
            <a:avLst/>
          </a:prstGeom>
        </p:spPr>
      </p:pic>
      <p:pic>
        <p:nvPicPr>
          <p:cNvPr id="6" name="Immagin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04" y="3575091"/>
            <a:ext cx="3240360" cy="3217021"/>
          </a:xfrm>
          <a:prstGeom prst="rect">
            <a:avLst/>
          </a:prstGeom>
        </p:spPr>
      </p:pic>
      <p:pic>
        <p:nvPicPr>
          <p:cNvPr id="7" name="Immagine 6"/>
          <p:cNvPicPr>
            <a:picLocks noChangeAspect="1"/>
          </p:cNvPicPr>
          <p:nvPr/>
        </p:nvPicPr>
        <p:blipFill>
          <a:blip r:embed="rId5"/>
          <a:stretch>
            <a:fillRect/>
          </a:stretch>
        </p:blipFill>
        <p:spPr>
          <a:xfrm>
            <a:off x="3318213" y="4149080"/>
            <a:ext cx="2647353" cy="1800200"/>
          </a:xfrm>
          <a:prstGeom prst="rect">
            <a:avLst/>
          </a:prstGeom>
        </p:spPr>
      </p:pic>
    </p:spTree>
    <p:extLst>
      <p:ext uri="{BB962C8B-B14F-4D97-AF65-F5344CB8AC3E}">
        <p14:creationId xmlns:p14="http://schemas.microsoft.com/office/powerpoint/2010/main" val="1496128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827584" y="4581128"/>
            <a:ext cx="3512801" cy="1200328"/>
          </a:xfrm>
          <a:prstGeom prst="rect">
            <a:avLst/>
          </a:prstGeom>
          <a:noFill/>
        </p:spPr>
        <p:txBody>
          <a:bodyPr wrap="none" rtlCol="0">
            <a:spAutoFit/>
          </a:bodyPr>
          <a:lstStyle/>
          <a:p>
            <a:r>
              <a:rPr lang="it-IT" dirty="0"/>
              <a:t>BBN sets on </a:t>
            </a:r>
            <a:r>
              <a:rPr lang="it-IT" dirty="0" err="1"/>
              <a:t>when</a:t>
            </a:r>
            <a:r>
              <a:rPr lang="it-IT" dirty="0"/>
              <a:t> the</a:t>
            </a:r>
          </a:p>
          <a:p>
            <a:r>
              <a:rPr lang="it-IT" dirty="0" err="1"/>
              <a:t>Primordial</a:t>
            </a:r>
            <a:r>
              <a:rPr lang="it-IT" dirty="0"/>
              <a:t> </a:t>
            </a:r>
            <a:r>
              <a:rPr lang="it-IT" dirty="0" err="1"/>
              <a:t>universe</a:t>
            </a:r>
            <a:r>
              <a:rPr lang="it-IT" dirty="0"/>
              <a:t> </a:t>
            </a:r>
            <a:r>
              <a:rPr lang="it-IT" dirty="0" err="1"/>
              <a:t>is</a:t>
            </a:r>
            <a:r>
              <a:rPr lang="it-IT" dirty="0"/>
              <a:t> </a:t>
            </a:r>
          </a:p>
          <a:p>
            <a:r>
              <a:rPr lang="it-IT" dirty="0" err="1"/>
              <a:t>Radiation</a:t>
            </a:r>
            <a:r>
              <a:rPr lang="it-IT" dirty="0"/>
              <a:t> </a:t>
            </a:r>
            <a:r>
              <a:rPr lang="it-IT" dirty="0" err="1"/>
              <a:t>dominated</a:t>
            </a:r>
            <a:r>
              <a:rPr lang="it-IT" dirty="0"/>
              <a:t>.</a:t>
            </a:r>
          </a:p>
        </p:txBody>
      </p:sp>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92" y="0"/>
            <a:ext cx="5391460" cy="4149080"/>
          </a:xfrm>
          <a:prstGeom prst="rect">
            <a:avLst/>
          </a:prstGeom>
        </p:spPr>
      </p:pic>
      <p:pic>
        <p:nvPicPr>
          <p:cNvPr id="2" name="Immagin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0072" y="3068960"/>
            <a:ext cx="3923928" cy="3600400"/>
          </a:xfrm>
          <a:prstGeom prst="rect">
            <a:avLst/>
          </a:prstGeom>
        </p:spPr>
      </p:pic>
      <p:sp>
        <p:nvSpPr>
          <p:cNvPr id="5" name="CasellaDiTesto 4"/>
          <p:cNvSpPr txBox="1"/>
          <p:nvPr/>
        </p:nvSpPr>
        <p:spPr>
          <a:xfrm>
            <a:off x="5364088" y="404664"/>
            <a:ext cx="3779912" cy="1200328"/>
          </a:xfrm>
          <a:prstGeom prst="rect">
            <a:avLst/>
          </a:prstGeom>
          <a:noFill/>
        </p:spPr>
        <p:txBody>
          <a:bodyPr wrap="square" rtlCol="0">
            <a:spAutoFit/>
          </a:bodyPr>
          <a:lstStyle/>
          <a:p>
            <a:r>
              <a:rPr lang="it-IT" dirty="0" err="1"/>
              <a:t>Several</a:t>
            </a:r>
            <a:r>
              <a:rPr lang="it-IT" dirty="0"/>
              <a:t> </a:t>
            </a:r>
            <a:r>
              <a:rPr lang="it-IT" dirty="0" err="1"/>
              <a:t>eons</a:t>
            </a:r>
            <a:r>
              <a:rPr lang="it-IT" dirty="0"/>
              <a:t> can be </a:t>
            </a:r>
            <a:r>
              <a:rPr lang="it-IT" dirty="0" err="1"/>
              <a:t>defined</a:t>
            </a:r>
            <a:r>
              <a:rPr lang="it-IT" dirty="0"/>
              <a:t> in the </a:t>
            </a:r>
            <a:r>
              <a:rPr lang="it-IT" dirty="0" err="1"/>
              <a:t>Universe</a:t>
            </a:r>
            <a:r>
              <a:rPr lang="it-IT" dirty="0"/>
              <a:t> </a:t>
            </a:r>
            <a:r>
              <a:rPr lang="it-IT" dirty="0" err="1"/>
              <a:t>lifetime</a:t>
            </a:r>
            <a:endParaRPr lang="it-IT" dirty="0"/>
          </a:p>
        </p:txBody>
      </p:sp>
    </p:spTree>
    <p:extLst>
      <p:ext uri="{BB962C8B-B14F-4D97-AF65-F5344CB8AC3E}">
        <p14:creationId xmlns:p14="http://schemas.microsoft.com/office/powerpoint/2010/main" val="287916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0800" y="88900"/>
            <a:ext cx="9029700" cy="6680200"/>
          </a:xfrm>
          <a:prstGeom prst="rect">
            <a:avLst/>
          </a:prstGeom>
        </p:spPr>
      </p:pic>
    </p:spTree>
    <p:extLst>
      <p:ext uri="{BB962C8B-B14F-4D97-AF65-F5344CB8AC3E}">
        <p14:creationId xmlns:p14="http://schemas.microsoft.com/office/powerpoint/2010/main" val="2059737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descr="Marbre blanc"/>
          <p:cNvSpPr txBox="1">
            <a:spLocks noChangeArrowheads="1"/>
          </p:cNvSpPr>
          <p:nvPr/>
        </p:nvSpPr>
        <p:spPr bwMode="auto">
          <a:xfrm>
            <a:off x="179512" y="278929"/>
            <a:ext cx="8784976" cy="1077218"/>
          </a:xfrm>
          <a:prstGeom prst="rect">
            <a:avLst/>
          </a:prstGeom>
          <a:blipFill dpi="0" rotWithShape="0">
            <a:blip r:embed="rId2"/>
            <a:srcRect/>
            <a:tile tx="0" ty="0" sx="100000" sy="100000" flip="none" algn="tl"/>
          </a:blipFill>
          <a:ln w="28575">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pPr>
            <a:r>
              <a:rPr lang="en-US" sz="3200" dirty="0">
                <a:solidFill>
                  <a:srgbClr val="0000FF"/>
                </a:solidFill>
              </a:rPr>
              <a:t>Anisotropies of the Cosmic Microwave    				Background</a:t>
            </a:r>
            <a:endParaRPr lang="en-US" sz="2800" dirty="0">
              <a:solidFill>
                <a:srgbClr val="0000FF"/>
              </a:solidFill>
            </a:endParaRPr>
          </a:p>
        </p:txBody>
      </p:sp>
      <p:sp>
        <p:nvSpPr>
          <p:cNvPr id="5" name="Text Box 8"/>
          <p:cNvSpPr txBox="1">
            <a:spLocks noChangeArrowheads="1"/>
          </p:cNvSpPr>
          <p:nvPr/>
        </p:nvSpPr>
        <p:spPr bwMode="auto">
          <a:xfrm>
            <a:off x="4497760" y="1511417"/>
            <a:ext cx="4646240" cy="14855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8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ctr">
              <a:lnSpc>
                <a:spcPct val="80000"/>
              </a:lnSpc>
              <a:spcBef>
                <a:spcPct val="50000"/>
              </a:spcBef>
            </a:pPr>
            <a:r>
              <a:rPr lang="en-US" sz="2800" dirty="0"/>
              <a:t>At </a:t>
            </a:r>
            <a:r>
              <a:rPr lang="en-US" sz="2800" dirty="0">
                <a:solidFill>
                  <a:srgbClr val="0000FF"/>
                </a:solidFill>
              </a:rPr>
              <a:t>t</a:t>
            </a:r>
            <a:r>
              <a:rPr lang="en-US" sz="2800" dirty="0">
                <a:solidFill>
                  <a:srgbClr val="0000FF"/>
                </a:solidFill>
                <a:sym typeface="Symbol" charset="0"/>
              </a:rPr>
              <a:t></a:t>
            </a:r>
            <a:r>
              <a:rPr lang="en-US" sz="2800" dirty="0">
                <a:solidFill>
                  <a:srgbClr val="0000FF"/>
                </a:solidFill>
              </a:rPr>
              <a:t>0.38 My</a:t>
            </a:r>
            <a:r>
              <a:rPr lang="en-US" sz="2800" dirty="0"/>
              <a:t>, and </a:t>
            </a:r>
            <a:r>
              <a:rPr lang="en-US" sz="2800" dirty="0">
                <a:solidFill>
                  <a:srgbClr val="008000"/>
                </a:solidFill>
              </a:rPr>
              <a:t>T</a:t>
            </a:r>
            <a:r>
              <a:rPr lang="en-US" sz="2800" dirty="0">
                <a:solidFill>
                  <a:srgbClr val="008000"/>
                </a:solidFill>
                <a:sym typeface="Symbol" charset="0"/>
              </a:rPr>
              <a:t></a:t>
            </a:r>
            <a:r>
              <a:rPr lang="en-US" sz="2800" dirty="0">
                <a:solidFill>
                  <a:srgbClr val="008000"/>
                </a:solidFill>
              </a:rPr>
              <a:t>3000 K</a:t>
            </a:r>
            <a:r>
              <a:rPr lang="en-US" sz="2800" dirty="0">
                <a:solidFill>
                  <a:srgbClr val="00FF00"/>
                </a:solidFill>
              </a:rPr>
              <a:t> </a:t>
            </a:r>
            <a:r>
              <a:rPr lang="en-US" sz="2800" dirty="0"/>
              <a:t>:</a:t>
            </a:r>
            <a:r>
              <a:rPr lang="en-US" sz="2800" dirty="0">
                <a:solidFill>
                  <a:srgbClr val="00FF00"/>
                </a:solidFill>
              </a:rPr>
              <a:t> </a:t>
            </a:r>
            <a:r>
              <a:rPr lang="en-US" sz="2800" dirty="0"/>
              <a:t>recombination, the Universe becomes transparent             (presently </a:t>
            </a:r>
            <a:r>
              <a:rPr lang="en-US" sz="2800" dirty="0">
                <a:solidFill>
                  <a:srgbClr val="008000"/>
                </a:solidFill>
              </a:rPr>
              <a:t>2.725 K</a:t>
            </a:r>
            <a:r>
              <a:rPr lang="en-US" sz="2800" dirty="0"/>
              <a:t>)</a:t>
            </a:r>
            <a:endParaRPr lang="en-US" sz="3200" dirty="0">
              <a:cs typeface="ＭＳ Ｐゴシック" charset="0"/>
            </a:endParaRPr>
          </a:p>
        </p:txBody>
      </p:sp>
      <p:pic>
        <p:nvPicPr>
          <p:cNvPr id="6" name="Image 5" descr="Planck_CMB_Mollweide_4k.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3808" y="3717032"/>
            <a:ext cx="6300192" cy="3150096"/>
          </a:xfrm>
          <a:prstGeom prst="rect">
            <a:avLst/>
          </a:prstGeom>
        </p:spPr>
      </p:pic>
      <p:pic>
        <p:nvPicPr>
          <p:cNvPr id="3" name="Image 2" descr="Planck-CRUIS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528" y="980728"/>
            <a:ext cx="3872851" cy="2906677"/>
          </a:xfrm>
          <a:prstGeom prst="rect">
            <a:avLst/>
          </a:prstGeom>
        </p:spPr>
      </p:pic>
      <p:sp>
        <p:nvSpPr>
          <p:cNvPr id="2" name="ZoneTexte 1"/>
          <p:cNvSpPr txBox="1"/>
          <p:nvPr/>
        </p:nvSpPr>
        <p:spPr>
          <a:xfrm>
            <a:off x="179512" y="4913873"/>
            <a:ext cx="2520280" cy="1323439"/>
          </a:xfrm>
          <a:prstGeom prst="rect">
            <a:avLst/>
          </a:prstGeom>
          <a:noFill/>
        </p:spPr>
        <p:txBody>
          <a:bodyPr wrap="square" rtlCol="0">
            <a:spAutoFit/>
          </a:bodyPr>
          <a:lstStyle/>
          <a:p>
            <a:r>
              <a:rPr lang="fr-FR" dirty="0"/>
              <a:t>WMAP </a:t>
            </a:r>
            <a:r>
              <a:rPr lang="en-US" dirty="0">
                <a:solidFill>
                  <a:srgbClr val="0000FF"/>
                </a:solidFill>
                <a:latin typeface="Arial" charset="0"/>
                <a:sym typeface="Symbol" charset="0"/>
              </a:rPr>
              <a:t> </a:t>
            </a:r>
            <a:r>
              <a:rPr lang="en-US" i="1" dirty="0">
                <a:solidFill>
                  <a:schemeClr val="hlink"/>
                </a:solidFill>
              </a:rPr>
              <a:t>[Komatsu et al. 2011+….]</a:t>
            </a:r>
            <a:endParaRPr lang="en-US" sz="1200" dirty="0">
              <a:solidFill>
                <a:srgbClr val="0000FF"/>
              </a:solidFill>
              <a:latin typeface="Arial" charset="0"/>
              <a:sym typeface="Symbol" charset="0"/>
            </a:endParaRPr>
          </a:p>
          <a:p>
            <a:pPr lvl="0"/>
            <a:r>
              <a:rPr lang="fr-FR" dirty="0"/>
              <a:t>Planck </a:t>
            </a:r>
            <a:r>
              <a:rPr lang="en-US" i="1" dirty="0">
                <a:solidFill>
                  <a:schemeClr val="hlink"/>
                </a:solidFill>
              </a:rPr>
              <a:t>[Ade+ 2013+]</a:t>
            </a:r>
            <a:endParaRPr lang="en-US" sz="1200" dirty="0">
              <a:solidFill>
                <a:srgbClr val="0000FF"/>
              </a:solidFill>
              <a:latin typeface="Arial" charset="0"/>
              <a:sym typeface="Symbol" charset="0"/>
            </a:endParaRPr>
          </a:p>
          <a:p>
            <a:endParaRPr lang="fr-FR" dirty="0"/>
          </a:p>
        </p:txBody>
      </p:sp>
      <p:pic>
        <p:nvPicPr>
          <p:cNvPr id="7" name="Immagine 6"/>
          <p:cNvPicPr>
            <a:picLocks noChangeAspect="1"/>
          </p:cNvPicPr>
          <p:nvPr/>
        </p:nvPicPr>
        <p:blipFill>
          <a:blip r:embed="rId5"/>
          <a:stretch>
            <a:fillRect/>
          </a:stretch>
        </p:blipFill>
        <p:spPr>
          <a:xfrm>
            <a:off x="264227" y="3356992"/>
            <a:ext cx="2435565" cy="1656184"/>
          </a:xfrm>
          <a:prstGeom prst="rect">
            <a:avLst/>
          </a:prstGeom>
        </p:spPr>
      </p:pic>
    </p:spTree>
    <p:extLst>
      <p:ext uri="{BB962C8B-B14F-4D97-AF65-F5344CB8AC3E}">
        <p14:creationId xmlns:p14="http://schemas.microsoft.com/office/powerpoint/2010/main" val="3100324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Text Box 2" descr="Marbre blanc"/>
          <p:cNvSpPr txBox="1">
            <a:spLocks noChangeArrowheads="1"/>
          </p:cNvSpPr>
          <p:nvPr/>
        </p:nvSpPr>
        <p:spPr bwMode="auto">
          <a:xfrm>
            <a:off x="323528" y="152400"/>
            <a:ext cx="8712968" cy="608013"/>
          </a:xfrm>
          <a:prstGeom prst="rect">
            <a:avLst/>
          </a:prstGeom>
          <a:blipFill dpi="0" rotWithShape="0">
            <a:blip r:embed="rId4"/>
            <a:srcRect/>
            <a:tile tx="0" ty="0" sx="100000" sy="100000" flip="none" algn="tl"/>
          </a:blipFill>
          <a:ln w="28575">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pPr>
            <a:r>
              <a:rPr lang="en-US" sz="3200" dirty="0">
                <a:solidFill>
                  <a:srgbClr val="0000FF"/>
                </a:solidFill>
              </a:rPr>
              <a:t>Density components of the Universe</a:t>
            </a:r>
          </a:p>
        </p:txBody>
      </p:sp>
      <p:sp>
        <p:nvSpPr>
          <p:cNvPr id="637955" name="Text Box 3"/>
          <p:cNvSpPr txBox="1">
            <a:spLocks noChangeArrowheads="1"/>
          </p:cNvSpPr>
          <p:nvPr/>
        </p:nvSpPr>
        <p:spPr bwMode="auto">
          <a:xfrm>
            <a:off x="1547664" y="764704"/>
            <a:ext cx="66022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400" dirty="0">
                <a:solidFill>
                  <a:srgbClr val="0000FF"/>
                </a:solidFill>
              </a:rPr>
              <a:t>A natural reference : the critical density</a:t>
            </a:r>
            <a:r>
              <a:rPr lang="fr-FR" sz="2400" dirty="0">
                <a:solidFill>
                  <a:srgbClr val="0000FF"/>
                </a:solidFill>
              </a:rPr>
              <a:t> </a:t>
            </a:r>
            <a:endParaRPr lang="en-US" sz="2400" baseline="-25000" dirty="0">
              <a:solidFill>
                <a:schemeClr val="accent2"/>
              </a:solidFill>
            </a:endParaRPr>
          </a:p>
        </p:txBody>
      </p:sp>
      <p:sp>
        <p:nvSpPr>
          <p:cNvPr id="637956" name="Text Box 4"/>
          <p:cNvSpPr txBox="1">
            <a:spLocks noChangeArrowheads="1"/>
          </p:cNvSpPr>
          <p:nvPr/>
        </p:nvSpPr>
        <p:spPr bwMode="auto">
          <a:xfrm>
            <a:off x="2133600" y="1447800"/>
            <a:ext cx="6172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a:t>= </a:t>
            </a:r>
            <a:r>
              <a:rPr lang="en-US" sz="2400">
                <a:solidFill>
                  <a:srgbClr val="009999"/>
                </a:solidFill>
              </a:rPr>
              <a:t>1.88 </a:t>
            </a:r>
            <a:r>
              <a:rPr lang="en-US" sz="2400" i="1">
                <a:solidFill>
                  <a:srgbClr val="009999"/>
                </a:solidFill>
              </a:rPr>
              <a:t>h</a:t>
            </a:r>
            <a:r>
              <a:rPr lang="en-US" sz="2400" baseline="30000">
                <a:solidFill>
                  <a:srgbClr val="009999"/>
                </a:solidFill>
              </a:rPr>
              <a:t>2 </a:t>
            </a:r>
            <a:r>
              <a:rPr lang="en-US" sz="2400">
                <a:solidFill>
                  <a:srgbClr val="009999"/>
                </a:solidFill>
                <a:sym typeface="Symbol" charset="0"/>
              </a:rPr>
              <a:t> 10</a:t>
            </a:r>
            <a:r>
              <a:rPr lang="en-US" sz="2400" baseline="30000">
                <a:solidFill>
                  <a:srgbClr val="009999"/>
                </a:solidFill>
                <a:sym typeface="Symbol" charset="0"/>
              </a:rPr>
              <a:t>-2</a:t>
            </a:r>
            <a:r>
              <a:rPr lang="fr-FR" sz="2400" baseline="30000">
                <a:solidFill>
                  <a:srgbClr val="009999"/>
                </a:solidFill>
                <a:sym typeface="Symbol" charset="0"/>
              </a:rPr>
              <a:t>9</a:t>
            </a:r>
            <a:r>
              <a:rPr lang="en-US" sz="2400">
                <a:solidFill>
                  <a:srgbClr val="009999"/>
                </a:solidFill>
                <a:sym typeface="Symbol" charset="0"/>
              </a:rPr>
              <a:t> g/cm</a:t>
            </a:r>
            <a:r>
              <a:rPr lang="en-US" sz="2400" baseline="30000">
                <a:solidFill>
                  <a:srgbClr val="009999"/>
                </a:solidFill>
                <a:sym typeface="Symbol" charset="0"/>
              </a:rPr>
              <a:t>3 </a:t>
            </a:r>
            <a:r>
              <a:rPr lang="en-US" sz="2400">
                <a:solidFill>
                  <a:srgbClr val="009999"/>
                </a:solidFill>
                <a:sym typeface="Symbol" charset="0"/>
              </a:rPr>
              <a:t>o</a:t>
            </a:r>
            <a:r>
              <a:rPr lang="fr-FR" sz="2400">
                <a:solidFill>
                  <a:srgbClr val="009999"/>
                </a:solidFill>
                <a:sym typeface="Symbol" charset="0"/>
              </a:rPr>
              <a:t>r</a:t>
            </a:r>
            <a:r>
              <a:rPr lang="en-US" sz="2400">
                <a:solidFill>
                  <a:srgbClr val="009999"/>
                </a:solidFill>
                <a:sym typeface="Symbol" charset="0"/>
              </a:rPr>
              <a:t> </a:t>
            </a:r>
            <a:r>
              <a:rPr lang="en-US" sz="2400">
                <a:solidFill>
                  <a:srgbClr val="009999"/>
                </a:solidFill>
              </a:rPr>
              <a:t>2.9 </a:t>
            </a:r>
            <a:r>
              <a:rPr lang="en-US" sz="2400" i="1">
                <a:solidFill>
                  <a:srgbClr val="009999"/>
                </a:solidFill>
              </a:rPr>
              <a:t>h</a:t>
            </a:r>
            <a:r>
              <a:rPr lang="en-US" sz="2400" baseline="30000">
                <a:solidFill>
                  <a:srgbClr val="009999"/>
                </a:solidFill>
              </a:rPr>
              <a:t>2 </a:t>
            </a:r>
            <a:r>
              <a:rPr lang="en-US" sz="2400">
                <a:solidFill>
                  <a:srgbClr val="009999"/>
                </a:solidFill>
                <a:sym typeface="Symbol" charset="0"/>
              </a:rPr>
              <a:t> 10</a:t>
            </a:r>
            <a:r>
              <a:rPr lang="en-US" sz="2400" baseline="30000">
                <a:solidFill>
                  <a:srgbClr val="009999"/>
                </a:solidFill>
                <a:sym typeface="Symbol" charset="0"/>
              </a:rPr>
              <a:t>11</a:t>
            </a:r>
            <a:r>
              <a:rPr lang="en-US" sz="2400">
                <a:solidFill>
                  <a:srgbClr val="009999"/>
                </a:solidFill>
                <a:sym typeface="Symbol" charset="0"/>
              </a:rPr>
              <a:t> M</a:t>
            </a:r>
            <a:r>
              <a:rPr lang="en-US" sz="2400" baseline="-25000">
                <a:solidFill>
                  <a:srgbClr val="009999"/>
                </a:solidFill>
                <a:sym typeface="Wingdings 2" charset="0"/>
              </a:rPr>
              <a:t></a:t>
            </a:r>
            <a:r>
              <a:rPr lang="en-US" sz="2400">
                <a:solidFill>
                  <a:srgbClr val="009999"/>
                </a:solidFill>
                <a:sym typeface="Wingdings 2" charset="0"/>
              </a:rPr>
              <a:t>/Mpc</a:t>
            </a:r>
            <a:r>
              <a:rPr lang="en-US" sz="2400" baseline="30000">
                <a:solidFill>
                  <a:srgbClr val="009999"/>
                </a:solidFill>
                <a:sym typeface="Wingdings 2" charset="0"/>
              </a:rPr>
              <a:t>3</a:t>
            </a:r>
            <a:endParaRPr lang="en-US" sz="2400" baseline="30000">
              <a:solidFill>
                <a:srgbClr val="009999"/>
              </a:solidFill>
              <a:sym typeface="Symbol" charset="0"/>
            </a:endParaRPr>
          </a:p>
        </p:txBody>
      </p:sp>
      <p:sp>
        <p:nvSpPr>
          <p:cNvPr id="637957" name="Text Box 5"/>
          <p:cNvSpPr txBox="1">
            <a:spLocks noChangeArrowheads="1"/>
          </p:cNvSpPr>
          <p:nvPr/>
        </p:nvSpPr>
        <p:spPr bwMode="auto">
          <a:xfrm>
            <a:off x="180528" y="6021288"/>
            <a:ext cx="8711952" cy="8617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000" dirty="0">
                <a:solidFill>
                  <a:srgbClr val="0000FF"/>
                </a:solidFill>
              </a:rPr>
              <a:t>Number of baryons per photon (free parameter): </a:t>
            </a:r>
            <a:r>
              <a:rPr lang="en-US" sz="2000" i="1" dirty="0">
                <a:sym typeface="Symbol" charset="0"/>
              </a:rPr>
              <a:t> </a:t>
            </a:r>
            <a:r>
              <a:rPr lang="en-US" sz="2000" dirty="0">
                <a:sym typeface="Symbol" charset="0"/>
              </a:rPr>
              <a:t> </a:t>
            </a:r>
            <a:r>
              <a:rPr lang="en-US" sz="2000" dirty="0" err="1">
                <a:sym typeface="Symbol" charset="0"/>
              </a:rPr>
              <a:t>n</a:t>
            </a:r>
            <a:r>
              <a:rPr lang="en-US" sz="2000" baseline="-25000" dirty="0" err="1">
                <a:sym typeface="Symbol" charset="0"/>
              </a:rPr>
              <a:t>b</a:t>
            </a:r>
            <a:r>
              <a:rPr lang="en-US" sz="2000" dirty="0">
                <a:sym typeface="Symbol" charset="0"/>
              </a:rPr>
              <a:t>/n</a:t>
            </a:r>
            <a:r>
              <a:rPr lang="en-US" sz="2000" baseline="-25000" dirty="0">
                <a:sym typeface="Symbol" charset="0"/>
              </a:rPr>
              <a:t></a:t>
            </a:r>
            <a:r>
              <a:rPr lang="en-US" sz="2000" dirty="0">
                <a:sym typeface="Symbol" charset="0"/>
              </a:rPr>
              <a:t> </a:t>
            </a:r>
          </a:p>
          <a:p>
            <a:pPr>
              <a:spcBef>
                <a:spcPct val="50000"/>
              </a:spcBef>
            </a:pPr>
            <a:r>
              <a:rPr lang="en-US" sz="2000" dirty="0">
                <a:solidFill>
                  <a:srgbClr val="0000FF"/>
                </a:solidFill>
                <a:sym typeface="Symbol" charset="0"/>
              </a:rPr>
              <a:t>and</a:t>
            </a:r>
            <a:r>
              <a:rPr lang="en-US" sz="2000" dirty="0">
                <a:sym typeface="Symbol" charset="0"/>
              </a:rPr>
              <a:t> </a:t>
            </a:r>
            <a:r>
              <a:rPr lang="en-US" sz="2000" baseline="-25000" dirty="0">
                <a:sym typeface="Symbol" charset="0"/>
              </a:rPr>
              <a:t>b</a:t>
            </a:r>
            <a:r>
              <a:rPr lang="en-US" sz="2000" i="1" dirty="0">
                <a:sym typeface="Symbol" charset="0"/>
              </a:rPr>
              <a:t>h</a:t>
            </a:r>
            <a:r>
              <a:rPr lang="en-US" sz="2000" baseline="30000" dirty="0">
                <a:sym typeface="Symbol" charset="0"/>
              </a:rPr>
              <a:t>2</a:t>
            </a:r>
            <a:r>
              <a:rPr lang="en-US" sz="2000" dirty="0">
                <a:sym typeface="Symbol" charset="0"/>
              </a:rPr>
              <a:t>= 3.6510</a:t>
            </a:r>
            <a:r>
              <a:rPr lang="en-US" sz="2000" baseline="30000" dirty="0">
                <a:sym typeface="Symbol" charset="0"/>
              </a:rPr>
              <a:t>7 </a:t>
            </a:r>
            <a:r>
              <a:rPr lang="en-US" sz="2000" i="1" dirty="0">
                <a:sym typeface="Symbol" charset="0"/>
              </a:rPr>
              <a:t></a:t>
            </a:r>
          </a:p>
        </p:txBody>
      </p:sp>
      <p:sp>
        <p:nvSpPr>
          <p:cNvPr id="637958" name="Text Box 6"/>
          <p:cNvSpPr txBox="1">
            <a:spLocks noChangeArrowheads="1"/>
          </p:cNvSpPr>
          <p:nvPr/>
        </p:nvSpPr>
        <p:spPr bwMode="auto">
          <a:xfrm>
            <a:off x="914400" y="2209800"/>
            <a:ext cx="7010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400" i="1">
                <a:sym typeface="Symbol" charset="0"/>
              </a:rPr>
              <a:t>H</a:t>
            </a:r>
            <a:r>
              <a:rPr lang="en-US" sz="2400" i="1" baseline="-25000">
                <a:sym typeface="Symbol" charset="0"/>
              </a:rPr>
              <a:t>0</a:t>
            </a:r>
            <a:r>
              <a:rPr lang="en-US" sz="2400" baseline="-25000">
                <a:sym typeface="Symbol" charset="0"/>
              </a:rPr>
              <a:t> </a:t>
            </a:r>
            <a:r>
              <a:rPr lang="en-US" sz="2400">
                <a:sym typeface="Symbol" charset="0"/>
              </a:rPr>
              <a:t> </a:t>
            </a:r>
            <a:r>
              <a:rPr lang="en-US" sz="2400">
                <a:solidFill>
                  <a:srgbClr val="0000FF"/>
                </a:solidFill>
                <a:sym typeface="Symbol" charset="0"/>
              </a:rPr>
              <a:t>Hubble “constant”</a:t>
            </a:r>
            <a:r>
              <a:rPr lang="en-US" sz="2400">
                <a:solidFill>
                  <a:srgbClr val="0000CA"/>
                </a:solidFill>
                <a:sym typeface="Symbol" charset="0"/>
              </a:rPr>
              <a:t> </a:t>
            </a:r>
            <a:r>
              <a:rPr lang="en-US" sz="2400">
                <a:sym typeface="Symbol" charset="0"/>
              </a:rPr>
              <a:t>(</a:t>
            </a:r>
            <a:r>
              <a:rPr lang="en-US" sz="2400" i="1">
                <a:sym typeface="Symbol" charset="0"/>
              </a:rPr>
              <a:t>h</a:t>
            </a:r>
            <a:r>
              <a:rPr lang="en-US" sz="2400">
                <a:sym typeface="Symbol" charset="0"/>
              </a:rPr>
              <a:t>=</a:t>
            </a:r>
            <a:r>
              <a:rPr lang="en-US" sz="2400" i="1">
                <a:sym typeface="Symbol" charset="0"/>
              </a:rPr>
              <a:t>H</a:t>
            </a:r>
            <a:r>
              <a:rPr lang="en-US" sz="2400" i="1" baseline="-25000">
                <a:sym typeface="Symbol" charset="0"/>
              </a:rPr>
              <a:t>0</a:t>
            </a:r>
            <a:r>
              <a:rPr lang="en-US" sz="2400">
                <a:sym typeface="Symbol" charset="0"/>
              </a:rPr>
              <a:t>/100 km/s/Mpc</a:t>
            </a:r>
            <a:r>
              <a:rPr lang="fr-FR" sz="2400">
                <a:sym typeface="Symbol" charset="0"/>
              </a:rPr>
              <a:t>  </a:t>
            </a:r>
            <a:r>
              <a:rPr lang="fr-FR" sz="2400" i="1">
                <a:sym typeface="Symbol" charset="0"/>
              </a:rPr>
              <a:t>h</a:t>
            </a:r>
            <a:r>
              <a:rPr lang="fr-FR" sz="2400">
                <a:sym typeface="Symbol" charset="0"/>
              </a:rPr>
              <a:t>0.7</a:t>
            </a:r>
            <a:r>
              <a:rPr lang="en-US" sz="2400">
                <a:sym typeface="Symbol" charset="0"/>
              </a:rPr>
              <a:t>)</a:t>
            </a:r>
            <a:endParaRPr lang="en-US" sz="2400">
              <a:solidFill>
                <a:srgbClr val="0000CA"/>
              </a:solidFill>
              <a:sym typeface="Symbol" charset="0"/>
            </a:endParaRPr>
          </a:p>
        </p:txBody>
      </p:sp>
      <p:sp>
        <p:nvSpPr>
          <p:cNvPr id="637959" name="Text Box 7"/>
          <p:cNvSpPr txBox="1">
            <a:spLocks noChangeArrowheads="1"/>
          </p:cNvSpPr>
          <p:nvPr/>
        </p:nvSpPr>
        <p:spPr bwMode="auto">
          <a:xfrm>
            <a:off x="1907704" y="2819400"/>
            <a:ext cx="1800200" cy="461665"/>
          </a:xfrm>
          <a:prstGeom prst="rect">
            <a:avLst/>
          </a:prstGeom>
          <a:noFill/>
          <a:ln w="28575">
            <a:solidFill>
              <a:srgbClr val="0000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2400" dirty="0">
                <a:solidFill>
                  <a:srgbClr val="0033CC"/>
                </a:solidFill>
                <a:sym typeface="Symbol" charset="0"/>
              </a:rPr>
              <a:t> </a:t>
            </a:r>
            <a:r>
              <a:rPr lang="en-US" sz="2400" dirty="0">
                <a:sym typeface="Symbol" charset="0"/>
              </a:rPr>
              <a:t></a:t>
            </a:r>
            <a:r>
              <a:rPr lang="en-US" sz="2400" i="1" dirty="0">
                <a:sym typeface="Symbol" charset="0"/>
              </a:rPr>
              <a:t></a:t>
            </a:r>
            <a:r>
              <a:rPr lang="en-US" sz="2400" dirty="0">
                <a:sym typeface="Symbol" charset="0"/>
              </a:rPr>
              <a:t>/</a:t>
            </a:r>
            <a:r>
              <a:rPr lang="en-US" sz="2400" i="1" dirty="0">
                <a:sym typeface="Symbol" charset="0"/>
              </a:rPr>
              <a:t></a:t>
            </a:r>
            <a:r>
              <a:rPr lang="en-US" sz="2400" i="1" baseline="-25000" dirty="0">
                <a:sym typeface="Symbol" charset="0"/>
              </a:rPr>
              <a:t>C</a:t>
            </a:r>
            <a:endParaRPr lang="en-US" sz="2400" dirty="0">
              <a:solidFill>
                <a:schemeClr val="accent2"/>
              </a:solidFill>
              <a:sym typeface="Symbol" charset="0"/>
            </a:endParaRPr>
          </a:p>
        </p:txBody>
      </p:sp>
      <p:graphicFrame>
        <p:nvGraphicFramePr>
          <p:cNvPr id="637993" name="Group 41"/>
          <p:cNvGraphicFramePr>
            <a:graphicFrameLocks noGrp="1"/>
          </p:cNvGraphicFramePr>
          <p:nvPr>
            <p:extLst>
              <p:ext uri="{D42A27DB-BD31-4B8C-83A1-F6EECF244321}">
                <p14:modId xmlns:p14="http://schemas.microsoft.com/office/powerpoint/2010/main" val="282078231"/>
              </p:ext>
            </p:extLst>
          </p:nvPr>
        </p:nvGraphicFramePr>
        <p:xfrm>
          <a:off x="198363" y="3476907"/>
          <a:ext cx="5165725" cy="2472373"/>
        </p:xfrm>
        <a:graphic>
          <a:graphicData uri="http://schemas.openxmlformats.org/drawingml/2006/table">
            <a:tbl>
              <a:tblPr/>
              <a:tblGrid>
                <a:gridCol w="2447925">
                  <a:extLst>
                    <a:ext uri="{9D8B030D-6E8A-4147-A177-3AD203B41FA5}">
                      <a16:colId xmlns:a16="http://schemas.microsoft.com/office/drawing/2014/main" val="20000"/>
                    </a:ext>
                  </a:extLst>
                </a:gridCol>
                <a:gridCol w="812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2794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00FF"/>
                          </a:solidFill>
                          <a:effectLst/>
                          <a:latin typeface="Arial" charset="0"/>
                          <a:ea typeface="ＭＳ Ｐゴシック" charset="0"/>
                          <a:sym typeface="Symbol" charset="0"/>
                        </a:rPr>
                        <a:t>Some  values </a:t>
                      </a:r>
                      <a:r>
                        <a:rPr kumimoji="0" lang="en-US" sz="2000" b="0" i="1" u="none" strike="noStrike" cap="none" normalizeH="0" baseline="0" dirty="0">
                          <a:ln>
                            <a:noFill/>
                          </a:ln>
                          <a:solidFill>
                            <a:schemeClr val="hlink"/>
                          </a:solidFill>
                          <a:effectLst/>
                          <a:latin typeface="Times New Roman" charset="0"/>
                          <a:ea typeface="ＭＳ Ｐゴシック" charset="0"/>
                        </a:rPr>
                        <a:t>[Ade+ 2013+ (Planck)]</a:t>
                      </a:r>
                      <a:endParaRPr kumimoji="0" lang="en-US" sz="1200" b="0" i="0" u="none" strike="noStrike" cap="none" normalizeH="0" baseline="0" dirty="0">
                        <a:ln>
                          <a:noFill/>
                        </a:ln>
                        <a:solidFill>
                          <a:srgbClr val="0000FF"/>
                        </a:solidFill>
                        <a:effectLst/>
                        <a:latin typeface="Arial" charset="0"/>
                        <a:ea typeface="ＭＳ Ｐゴシック" charset="0"/>
                        <a:sym typeface="Symbo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52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rPr>
                        <a:t>Radiation (CMB)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sym typeface="Symbol" charset="0"/>
                        </a:rPr>
                        <a:t></a:t>
                      </a:r>
                      <a:r>
                        <a:rPr kumimoji="0" lang="en-US" sz="1600" b="0" i="0" u="none" strike="noStrike" cap="none" normalizeH="0" baseline="-25000">
                          <a:ln>
                            <a:noFill/>
                          </a:ln>
                          <a:solidFill>
                            <a:schemeClr val="tx1"/>
                          </a:solidFill>
                          <a:effectLst/>
                          <a:latin typeface="Arial" charset="0"/>
                          <a:ea typeface="ＭＳ Ｐゴシック" charset="0"/>
                          <a:sym typeface="Symbo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rPr>
                        <a:t>5 10</a:t>
                      </a:r>
                      <a:r>
                        <a:rPr kumimoji="0" lang="en-US" sz="1600" b="0" i="0" u="none" strike="noStrike" cap="none" normalizeH="0" baseline="30000" dirty="0">
                          <a:ln>
                            <a:noFill/>
                          </a:ln>
                          <a:solidFill>
                            <a:schemeClr val="tx1"/>
                          </a:solidFill>
                          <a:effectLst/>
                          <a:latin typeface="Arial" charset="0"/>
                          <a:ea typeface="ＭＳ Ｐゴシック" charset="0"/>
                        </a:rPr>
                        <a:t>-5</a:t>
                      </a:r>
                      <a:endParaRPr kumimoji="0" lang="en-US" sz="16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Visible matter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sym typeface="Symbol" charset="0"/>
                        </a:rPr>
                        <a:t></a:t>
                      </a:r>
                      <a:r>
                        <a:rPr kumimoji="0" lang="en-US" sz="1600" b="0" i="0" u="none" strike="noStrike" cap="none" normalizeH="0" baseline="-25000">
                          <a:ln>
                            <a:noFill/>
                          </a:ln>
                          <a:solidFill>
                            <a:schemeClr val="tx1"/>
                          </a:solidFill>
                          <a:effectLst/>
                          <a:latin typeface="Arial" charset="0"/>
                          <a:ea typeface="ＭＳ Ｐゴシック" charset="0"/>
                          <a:sym typeface="Symbo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sym typeface="Symbol" charset="0"/>
                        </a:rPr>
                        <a:t></a:t>
                      </a:r>
                      <a:r>
                        <a:rPr kumimoji="0" lang="en-US" sz="1600" b="0" i="0" u="none" strike="noStrike" cap="none" normalizeH="0" baseline="0" dirty="0">
                          <a:ln>
                            <a:noFill/>
                          </a:ln>
                          <a:solidFill>
                            <a:schemeClr val="tx1"/>
                          </a:solidFill>
                          <a:effectLst/>
                          <a:latin typeface="Arial" charset="0"/>
                          <a:ea typeface="ＭＳ Ｐゴシック" charset="0"/>
                        </a:rPr>
                        <a:t>0.003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9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Baryons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sym typeface="Symbol" charset="0"/>
                        </a:rPr>
                        <a:t></a:t>
                      </a:r>
                      <a:r>
                        <a:rPr kumimoji="0" lang="fr-FR" sz="1600" b="0" i="0" u="none" strike="noStrike" cap="none" normalizeH="0" baseline="-25000">
                          <a:ln>
                            <a:noFill/>
                          </a:ln>
                          <a:solidFill>
                            <a:schemeClr val="tx1"/>
                          </a:solidFill>
                          <a:effectLst/>
                          <a:latin typeface="Arial" charset="0"/>
                          <a:ea typeface="ＭＳ Ｐゴシック" charset="0"/>
                          <a:sym typeface="Symbol" charset="0"/>
                        </a:rPr>
                        <a:t>b</a:t>
                      </a:r>
                      <a:endParaRPr kumimoji="0" lang="en-US" sz="1600" b="0" i="0" u="none" strike="noStrike" cap="none" normalizeH="0" baseline="-25000">
                        <a:ln>
                          <a:noFill/>
                        </a:ln>
                        <a:solidFill>
                          <a:schemeClr val="tx1"/>
                        </a:solidFill>
                        <a:effectLst/>
                        <a:latin typeface="Arial" charset="0"/>
                        <a:ea typeface="ＭＳ Ｐゴシック" charset="0"/>
                        <a:sym typeface="Symbo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dirty="0">
                          <a:ln>
                            <a:noFill/>
                          </a:ln>
                          <a:solidFill>
                            <a:schemeClr val="tx1"/>
                          </a:solidFill>
                          <a:effectLst/>
                          <a:latin typeface="Arial" charset="0"/>
                          <a:ea typeface="ＭＳ Ｐゴシック" charset="0"/>
                          <a:sym typeface="Symbol" charset="0"/>
                        </a:rPr>
                        <a:t>0.048</a:t>
                      </a:r>
                      <a:endParaRPr kumimoji="0" lang="en-US" sz="1600" b="0" i="0" u="none" strike="noStrike" cap="none" normalizeH="0" baseline="0" dirty="0">
                        <a:ln>
                          <a:noFill/>
                        </a:ln>
                        <a:solidFill>
                          <a:schemeClr val="tx1"/>
                        </a:solidFill>
                        <a:effectLst/>
                        <a:latin typeface="Arial" charset="0"/>
                        <a:ea typeface="ＭＳ Ｐゴシック" charset="0"/>
                        <a:sym typeface="Symbo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extLst>
                  <a:ext uri="{0D108BD9-81ED-4DB2-BD59-A6C34878D82A}">
                    <a16:rowId xmlns:a16="http://schemas.microsoft.com/office/drawing/2014/main" val="10003"/>
                  </a:ext>
                </a:extLst>
              </a:tr>
              <a:tr h="382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rPr>
                        <a:t>Dark Matter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sym typeface="Symbol" charset="0"/>
                        </a:rPr>
                        <a:t></a:t>
                      </a:r>
                      <a:r>
                        <a:rPr kumimoji="0" lang="fr-FR" sz="1600" b="0" i="0" u="none" strike="noStrike" cap="none" normalizeH="0" baseline="-25000" dirty="0">
                          <a:ln>
                            <a:noFill/>
                          </a:ln>
                          <a:solidFill>
                            <a:schemeClr val="tx1"/>
                          </a:solidFill>
                          <a:effectLst/>
                          <a:latin typeface="Arial" charset="0"/>
                          <a:ea typeface="ＭＳ Ｐゴシック" charset="0"/>
                          <a:sym typeface="Symbol" charset="0"/>
                        </a:rPr>
                        <a:t>c</a:t>
                      </a:r>
                      <a:endParaRPr kumimoji="0" lang="en-US" sz="1600" b="0" i="0" u="none" strike="noStrike" cap="none" normalizeH="0" baseline="-25000" dirty="0">
                        <a:ln>
                          <a:noFill/>
                        </a:ln>
                        <a:solidFill>
                          <a:schemeClr val="tx1"/>
                        </a:solidFill>
                        <a:effectLst/>
                        <a:latin typeface="Arial" charset="0"/>
                        <a:ea typeface="ＭＳ Ｐゴシック" charset="0"/>
                        <a:sym typeface="Symbo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dirty="0">
                          <a:ln>
                            <a:noFill/>
                          </a:ln>
                          <a:solidFill>
                            <a:schemeClr val="tx1"/>
                          </a:solidFill>
                          <a:effectLst/>
                          <a:latin typeface="Arial" charset="0"/>
                          <a:ea typeface="ＭＳ Ｐゴシック" charset="0"/>
                        </a:rPr>
                        <a:t>0.257</a:t>
                      </a:r>
                      <a:endParaRPr kumimoji="0" lang="en-US" sz="1600" b="0" i="0" u="none" strike="noStrike" cap="none" normalizeH="0" baseline="0" dirty="0">
                        <a:ln>
                          <a:noFill/>
                        </a:ln>
                        <a:solidFill>
                          <a:schemeClr val="tx1"/>
                        </a:solidFill>
                        <a:effectLst/>
                        <a:latin typeface="Arial" charset="0"/>
                        <a:ea typeface="ＭＳ Ｐゴシック" charset="0"/>
                        <a:sym typeface="Symbo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2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Vacuum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sym typeface="Symbol" charset="0"/>
                        </a:rPr>
                        <a:t></a:t>
                      </a:r>
                      <a:r>
                        <a:rPr kumimoji="0" lang="en-US" sz="1600" b="0" i="0" u="none" strike="noStrike" cap="none" normalizeH="0" baseline="-25000">
                          <a:ln>
                            <a:noFill/>
                          </a:ln>
                          <a:solidFill>
                            <a:schemeClr val="tx1"/>
                          </a:solidFill>
                          <a:effectLst/>
                          <a:latin typeface="Arial" charset="0"/>
                          <a:ea typeface="ＭＳ Ｐゴシック" charset="0"/>
                          <a:sym typeface="Symbol" charset="0"/>
                        </a:rPr>
                        <a:t></a:t>
                      </a:r>
                      <a:endParaRPr kumimoji="0" lang="en-US" sz="16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0" i="0" u="none" strike="noStrike" cap="none" normalizeH="0" baseline="0" dirty="0">
                          <a:ln>
                            <a:noFill/>
                          </a:ln>
                          <a:solidFill>
                            <a:schemeClr val="tx1"/>
                          </a:solidFill>
                          <a:effectLst/>
                          <a:latin typeface="Arial" charset="0"/>
                          <a:ea typeface="ＭＳ Ｐゴシック" charset="0"/>
                        </a:rPr>
                        <a:t>0.691</a:t>
                      </a:r>
                      <a:endParaRPr kumimoji="0" lang="en-US" sz="1600" b="0" i="0" u="none" strike="noStrike" cap="none" normalizeH="0" baseline="0" dirty="0">
                        <a:ln>
                          <a:noFill/>
                        </a:ln>
                        <a:solidFill>
                          <a:schemeClr val="tx1"/>
                        </a:solidFill>
                        <a:effectLst/>
                        <a:latin typeface="Arial" charset="0"/>
                        <a:ea typeface="ＭＳ Ｐゴシック" charset="0"/>
                        <a:sym typeface="Symbo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3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sym typeface="Symbol" charset="0"/>
                        </a:rPr>
                        <a:t></a:t>
                      </a:r>
                      <a:r>
                        <a:rPr kumimoji="0" lang="en-US" sz="1600" b="0" i="0" u="none" strike="noStrike" cap="none" normalizeH="0" baseline="-25000">
                          <a:ln>
                            <a:noFill/>
                          </a:ln>
                          <a:solidFill>
                            <a:schemeClr val="tx1"/>
                          </a:solidFill>
                          <a:effectLst/>
                          <a:latin typeface="Arial" charset="0"/>
                          <a:ea typeface="ＭＳ Ｐゴシック" charset="0"/>
                          <a:sym typeface="Symbol" charset="0"/>
                        </a:rPr>
                        <a:t>T</a:t>
                      </a:r>
                      <a:endParaRPr kumimoji="0" lang="en-US" sz="16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sym typeface="Symbol" charset="0"/>
                        </a:rPr>
                        <a:t></a:t>
                      </a:r>
                      <a:r>
                        <a:rPr kumimoji="0" lang="fr-FR" sz="1600" b="0" i="0" u="none" strike="noStrike" cap="none" normalizeH="0" baseline="0" dirty="0">
                          <a:ln>
                            <a:noFill/>
                          </a:ln>
                          <a:solidFill>
                            <a:schemeClr val="tx1"/>
                          </a:solidFill>
                          <a:effectLst/>
                          <a:latin typeface="Arial" charset="0"/>
                          <a:ea typeface="ＭＳ Ｐゴシック" charset="0"/>
                        </a:rPr>
                        <a:t>1.0</a:t>
                      </a:r>
                      <a:endParaRPr kumimoji="0" lang="en-US" sz="16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637992" name="Object 40"/>
          <p:cNvGraphicFramePr>
            <a:graphicFrameLocks noChangeAspect="1"/>
          </p:cNvGraphicFramePr>
          <p:nvPr/>
        </p:nvGraphicFramePr>
        <p:xfrm>
          <a:off x="609600" y="1219200"/>
          <a:ext cx="1498600" cy="828675"/>
        </p:xfrm>
        <a:graphic>
          <a:graphicData uri="http://schemas.openxmlformats.org/presentationml/2006/ole">
            <mc:AlternateContent xmlns:mc="http://schemas.openxmlformats.org/markup-compatibility/2006">
              <mc:Choice xmlns:v="urn:schemas-microsoft-com:vml" Requires="v">
                <p:oleObj spid="_x0000_s3167" name="Equation" r:id="rId5" imgW="711200" imgH="393700" progId="Equation.3">
                  <p:embed/>
                </p:oleObj>
              </mc:Choice>
              <mc:Fallback>
                <p:oleObj name="Equation" r:id="rId5" imgW="7112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219200"/>
                        <a:ext cx="1498600" cy="828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28597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35696" y="548680"/>
            <a:ext cx="5542353" cy="461665"/>
          </a:xfrm>
          <a:prstGeom prst="rect">
            <a:avLst/>
          </a:prstGeom>
          <a:noFill/>
        </p:spPr>
        <p:txBody>
          <a:bodyPr wrap="none" rtlCol="0">
            <a:spAutoFit/>
          </a:bodyPr>
          <a:lstStyle/>
          <a:p>
            <a:r>
              <a:rPr lang="it-IT" dirty="0"/>
              <a:t>BBN network and </a:t>
            </a:r>
            <a:r>
              <a:rPr lang="it-IT" dirty="0" err="1"/>
              <a:t>observed</a:t>
            </a:r>
            <a:r>
              <a:rPr lang="it-IT" dirty="0"/>
              <a:t> </a:t>
            </a:r>
            <a:r>
              <a:rPr lang="it-IT" dirty="0" err="1"/>
              <a:t>isotopes</a:t>
            </a:r>
            <a:r>
              <a:rPr lang="it-IT" dirty="0"/>
              <a:t> </a:t>
            </a:r>
          </a:p>
        </p:txBody>
      </p:sp>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980728"/>
            <a:ext cx="1728192" cy="2251321"/>
          </a:xfrm>
          <a:prstGeom prst="rect">
            <a:avLst/>
          </a:prstGeom>
        </p:spPr>
      </p:pic>
      <p:pic>
        <p:nvPicPr>
          <p:cNvPr id="3" name="Immagine 2"/>
          <p:cNvPicPr>
            <a:picLocks noChangeAspect="1"/>
          </p:cNvPicPr>
          <p:nvPr/>
        </p:nvPicPr>
        <p:blipFill>
          <a:blip r:embed="rId3"/>
          <a:stretch>
            <a:fillRect/>
          </a:stretch>
        </p:blipFill>
        <p:spPr>
          <a:xfrm>
            <a:off x="35496" y="1268760"/>
            <a:ext cx="4536503" cy="4968552"/>
          </a:xfrm>
          <a:prstGeom prst="rect">
            <a:avLst/>
          </a:prstGeom>
        </p:spPr>
      </p:pic>
      <p:sp>
        <p:nvSpPr>
          <p:cNvPr id="5" name="CasellaDiTesto 4"/>
          <p:cNvSpPr txBox="1"/>
          <p:nvPr/>
        </p:nvSpPr>
        <p:spPr>
          <a:xfrm>
            <a:off x="4572000" y="1412776"/>
            <a:ext cx="4572001" cy="3477875"/>
          </a:xfrm>
          <a:prstGeom prst="rect">
            <a:avLst/>
          </a:prstGeom>
          <a:noFill/>
        </p:spPr>
        <p:txBody>
          <a:bodyPr wrap="square" rtlCol="0">
            <a:spAutoFit/>
          </a:bodyPr>
          <a:lstStyle/>
          <a:p>
            <a:r>
              <a:rPr lang="it-IT" sz="2000" dirty="0"/>
              <a:t>12 </a:t>
            </a:r>
            <a:r>
              <a:rPr lang="it-IT" sz="2000" dirty="0" err="1"/>
              <a:t>relevant</a:t>
            </a:r>
            <a:r>
              <a:rPr lang="it-IT" sz="2000" dirty="0"/>
              <a:t> </a:t>
            </a:r>
            <a:r>
              <a:rPr lang="it-IT" sz="2000" dirty="0" err="1"/>
              <a:t>reactions</a:t>
            </a:r>
            <a:r>
              <a:rPr lang="it-IT" sz="2000" dirty="0"/>
              <a:t> </a:t>
            </a:r>
            <a:r>
              <a:rPr lang="it-IT" sz="2000" dirty="0" err="1"/>
              <a:t>were</a:t>
            </a:r>
            <a:r>
              <a:rPr lang="it-IT" sz="2000" dirty="0"/>
              <a:t> </a:t>
            </a:r>
            <a:r>
              <a:rPr lang="it-IT" sz="2000" dirty="0" err="1"/>
              <a:t>Selected</a:t>
            </a:r>
            <a:r>
              <a:rPr lang="it-IT" sz="2000" dirty="0"/>
              <a:t> </a:t>
            </a:r>
            <a:r>
              <a:rPr lang="it-IT" sz="2000" dirty="0" err="1"/>
              <a:t>whose</a:t>
            </a:r>
            <a:r>
              <a:rPr lang="it-IT" sz="2000" dirty="0"/>
              <a:t> </a:t>
            </a:r>
            <a:r>
              <a:rPr lang="it-IT" sz="2000" dirty="0" err="1"/>
              <a:t>importance</a:t>
            </a:r>
            <a:r>
              <a:rPr lang="it-IT" sz="2000" dirty="0"/>
              <a:t> </a:t>
            </a:r>
            <a:r>
              <a:rPr lang="it-IT" sz="2000" dirty="0" err="1"/>
              <a:t>Is</a:t>
            </a:r>
            <a:r>
              <a:rPr lang="it-IT" sz="2000" dirty="0"/>
              <a:t> </a:t>
            </a:r>
            <a:r>
              <a:rPr lang="it-IT" sz="2000" dirty="0" err="1"/>
              <a:t>connected</a:t>
            </a:r>
            <a:r>
              <a:rPr lang="it-IT" sz="2000" dirty="0"/>
              <a:t> with </a:t>
            </a:r>
            <a:r>
              <a:rPr lang="it-IT" sz="2000" dirty="0" err="1"/>
              <a:t>formation</a:t>
            </a:r>
            <a:r>
              <a:rPr lang="it-IT" sz="2000" dirty="0"/>
              <a:t> And </a:t>
            </a:r>
            <a:r>
              <a:rPr lang="it-IT" sz="2000" dirty="0" err="1"/>
              <a:t>destruction</a:t>
            </a:r>
            <a:r>
              <a:rPr lang="it-IT" sz="2000" dirty="0"/>
              <a:t> of the “</a:t>
            </a:r>
            <a:r>
              <a:rPr lang="it-IT" sz="2000" dirty="0" err="1"/>
              <a:t>primordial</a:t>
            </a:r>
            <a:r>
              <a:rPr lang="it-IT" sz="2000" dirty="0"/>
              <a:t>” </a:t>
            </a:r>
            <a:r>
              <a:rPr lang="it-IT" sz="2000" dirty="0" err="1"/>
              <a:t>isotopes</a:t>
            </a:r>
            <a:r>
              <a:rPr lang="it-IT" sz="2000" dirty="0"/>
              <a:t>. 4 of </a:t>
            </a:r>
            <a:r>
              <a:rPr lang="it-IT" sz="2000" dirty="0" err="1"/>
              <a:t>them</a:t>
            </a:r>
            <a:r>
              <a:rPr lang="it-IT" sz="2000" dirty="0"/>
              <a:t> </a:t>
            </a:r>
            <a:r>
              <a:rPr lang="it-IT" sz="2000" dirty="0" err="1"/>
              <a:t>were</a:t>
            </a:r>
            <a:r>
              <a:rPr lang="it-IT" sz="2000" dirty="0"/>
              <a:t> </a:t>
            </a:r>
            <a:r>
              <a:rPr lang="it-IT" sz="2000" dirty="0" err="1"/>
              <a:t>studied</a:t>
            </a:r>
            <a:r>
              <a:rPr lang="it-IT" sz="2000" dirty="0"/>
              <a:t> by THM (</a:t>
            </a:r>
            <a:r>
              <a:rPr lang="it-IT" sz="2000" dirty="0" err="1"/>
              <a:t>marked</a:t>
            </a:r>
            <a:r>
              <a:rPr lang="it-IT" sz="2000" dirty="0"/>
              <a:t> in </a:t>
            </a:r>
            <a:r>
              <a:rPr lang="it-IT" sz="2000" dirty="0" err="1"/>
              <a:t>red</a:t>
            </a:r>
            <a:r>
              <a:rPr lang="it-IT" sz="2000" dirty="0"/>
              <a:t>)</a:t>
            </a:r>
          </a:p>
          <a:p>
            <a:endParaRPr lang="it-IT" sz="2000" dirty="0"/>
          </a:p>
          <a:p>
            <a:r>
              <a:rPr lang="it-IT" sz="2000" dirty="0" err="1"/>
              <a:t>Primordial</a:t>
            </a:r>
            <a:r>
              <a:rPr lang="it-IT" sz="2000" dirty="0"/>
              <a:t> </a:t>
            </a:r>
            <a:r>
              <a:rPr lang="it-IT" sz="2000" dirty="0" err="1"/>
              <a:t>Isotopes</a:t>
            </a:r>
            <a:r>
              <a:rPr lang="it-IT" sz="2000" dirty="0"/>
              <a:t>:</a:t>
            </a:r>
          </a:p>
          <a:p>
            <a:r>
              <a:rPr lang="it-IT" sz="2000" dirty="0"/>
              <a:t>H and D</a:t>
            </a:r>
          </a:p>
          <a:p>
            <a:r>
              <a:rPr lang="it-IT" sz="2000" baseline="30000" dirty="0"/>
              <a:t>3</a:t>
            </a:r>
            <a:r>
              <a:rPr lang="it-IT" sz="2000" dirty="0"/>
              <a:t>He and </a:t>
            </a:r>
            <a:r>
              <a:rPr lang="it-IT" sz="2000" baseline="30000" dirty="0"/>
              <a:t>4</a:t>
            </a:r>
            <a:r>
              <a:rPr lang="it-IT" sz="2000" dirty="0"/>
              <a:t>He</a:t>
            </a:r>
          </a:p>
          <a:p>
            <a:r>
              <a:rPr lang="it-IT" sz="2000" baseline="30000" dirty="0"/>
              <a:t>7</a:t>
            </a:r>
            <a:r>
              <a:rPr lang="it-IT" sz="2000" dirty="0"/>
              <a:t>Li (</a:t>
            </a:r>
            <a:r>
              <a:rPr lang="it-IT" sz="2000" dirty="0" err="1"/>
              <a:t>partially</a:t>
            </a:r>
            <a:r>
              <a:rPr lang="it-IT" sz="2000" dirty="0"/>
              <a:t>)</a:t>
            </a:r>
          </a:p>
        </p:txBody>
      </p:sp>
      <p:sp>
        <p:nvSpPr>
          <p:cNvPr id="6" name="CasellaDiTesto 5"/>
          <p:cNvSpPr txBox="1"/>
          <p:nvPr/>
        </p:nvSpPr>
        <p:spPr>
          <a:xfrm>
            <a:off x="2627784" y="5301208"/>
            <a:ext cx="6626984" cy="1323439"/>
          </a:xfrm>
          <a:prstGeom prst="rect">
            <a:avLst/>
          </a:prstGeom>
          <a:noFill/>
        </p:spPr>
        <p:txBody>
          <a:bodyPr wrap="none" rtlCol="0">
            <a:spAutoFit/>
          </a:bodyPr>
          <a:lstStyle/>
          <a:p>
            <a:r>
              <a:rPr lang="it-IT" sz="2000" dirty="0"/>
              <a:t>By </a:t>
            </a:r>
            <a:r>
              <a:rPr lang="it-IT" sz="2000" dirty="0" err="1"/>
              <a:t>studying</a:t>
            </a:r>
            <a:r>
              <a:rPr lang="it-IT" sz="2000" dirty="0"/>
              <a:t> the </a:t>
            </a:r>
            <a:r>
              <a:rPr lang="it-IT" sz="2000" dirty="0" err="1"/>
              <a:t>abundances</a:t>
            </a:r>
            <a:r>
              <a:rPr lang="it-IT" sz="2000" dirty="0"/>
              <a:t> of </a:t>
            </a:r>
            <a:r>
              <a:rPr lang="it-IT" sz="2000" dirty="0" err="1"/>
              <a:t>those</a:t>
            </a:r>
            <a:r>
              <a:rPr lang="it-IT" sz="2000" dirty="0"/>
              <a:t> </a:t>
            </a:r>
            <a:r>
              <a:rPr lang="it-IT" sz="2000" dirty="0" err="1"/>
              <a:t>isotopes</a:t>
            </a:r>
            <a:r>
              <a:rPr lang="it-IT" sz="2000" dirty="0"/>
              <a:t> and </a:t>
            </a:r>
          </a:p>
          <a:p>
            <a:r>
              <a:rPr lang="it-IT" sz="2000" dirty="0" err="1"/>
              <a:t>Retrieving</a:t>
            </a:r>
            <a:r>
              <a:rPr lang="it-IT" sz="2000" dirty="0"/>
              <a:t> </a:t>
            </a:r>
            <a:r>
              <a:rPr lang="it-IT" sz="2000" dirty="0" err="1"/>
              <a:t>their</a:t>
            </a:r>
            <a:r>
              <a:rPr lang="it-IT" sz="2000" dirty="0"/>
              <a:t> “</a:t>
            </a:r>
            <a:r>
              <a:rPr lang="it-IT" sz="2000" dirty="0" err="1"/>
              <a:t>primordial</a:t>
            </a:r>
            <a:r>
              <a:rPr lang="it-IT" sz="2000" dirty="0"/>
              <a:t>” </a:t>
            </a:r>
            <a:r>
              <a:rPr lang="it-IT" sz="2000" dirty="0" err="1"/>
              <a:t>abundance</a:t>
            </a:r>
            <a:r>
              <a:rPr lang="it-IT" sz="2000" dirty="0"/>
              <a:t> </a:t>
            </a:r>
            <a:r>
              <a:rPr lang="it-IT" sz="2000" dirty="0" err="1"/>
              <a:t>one</a:t>
            </a:r>
            <a:r>
              <a:rPr lang="it-IT" sz="2000" dirty="0"/>
              <a:t> can </a:t>
            </a:r>
            <a:r>
              <a:rPr lang="it-IT" sz="2000" dirty="0" err="1"/>
              <a:t>get</a:t>
            </a:r>
            <a:endParaRPr lang="it-IT" sz="2000" dirty="0"/>
          </a:p>
          <a:p>
            <a:r>
              <a:rPr lang="it-IT" sz="2000" dirty="0" err="1"/>
              <a:t>Hints</a:t>
            </a:r>
            <a:r>
              <a:rPr lang="it-IT" sz="2000" dirty="0"/>
              <a:t> on BBN and the </a:t>
            </a:r>
            <a:r>
              <a:rPr lang="it-IT" sz="2000" dirty="0" err="1"/>
              <a:t>baryon</a:t>
            </a:r>
            <a:r>
              <a:rPr lang="it-IT" sz="2000" dirty="0"/>
              <a:t> to </a:t>
            </a:r>
            <a:r>
              <a:rPr lang="it-IT" sz="2000" dirty="0" err="1"/>
              <a:t>photon</a:t>
            </a:r>
            <a:r>
              <a:rPr lang="it-IT" sz="2000" dirty="0"/>
              <a:t> ratio, </a:t>
            </a:r>
            <a:r>
              <a:rPr lang="it-IT" sz="2000" dirty="0" err="1"/>
              <a:t>thus</a:t>
            </a:r>
            <a:endParaRPr lang="it-IT" sz="2000" dirty="0"/>
          </a:p>
          <a:p>
            <a:r>
              <a:rPr lang="it-IT" sz="2000" dirty="0" err="1"/>
              <a:t>Testing</a:t>
            </a:r>
            <a:r>
              <a:rPr lang="it-IT" sz="2000" dirty="0"/>
              <a:t> the Big Bang Model.</a:t>
            </a:r>
          </a:p>
        </p:txBody>
      </p:sp>
      <p:sp>
        <p:nvSpPr>
          <p:cNvPr id="7" name="Freccia destra 6"/>
          <p:cNvSpPr/>
          <p:nvPr/>
        </p:nvSpPr>
        <p:spPr bwMode="auto">
          <a:xfrm rot="8888414">
            <a:off x="2347493" y="3130509"/>
            <a:ext cx="1928734" cy="157807"/>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8" name="Freccia destra 7"/>
          <p:cNvSpPr/>
          <p:nvPr/>
        </p:nvSpPr>
        <p:spPr bwMode="auto">
          <a:xfrm rot="2777672">
            <a:off x="1340097" y="4297579"/>
            <a:ext cx="887376" cy="1350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9" name="Freccia destra 8"/>
          <p:cNvSpPr/>
          <p:nvPr/>
        </p:nvSpPr>
        <p:spPr bwMode="auto">
          <a:xfrm>
            <a:off x="1492497" y="4797152"/>
            <a:ext cx="631231" cy="14401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0" name="Freccia destra 9"/>
          <p:cNvSpPr/>
          <p:nvPr/>
        </p:nvSpPr>
        <p:spPr bwMode="auto">
          <a:xfrm>
            <a:off x="1475656" y="3645024"/>
            <a:ext cx="631231" cy="14401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1" name="Freccia destra 10">
            <a:extLst>
              <a:ext uri="{FF2B5EF4-FFF2-40B4-BE49-F238E27FC236}">
                <a16:creationId xmlns:a16="http://schemas.microsoft.com/office/drawing/2014/main" id="{1061FA79-6738-2848-8807-E93C574518D0}"/>
              </a:ext>
            </a:extLst>
          </p:cNvPr>
          <p:cNvSpPr/>
          <p:nvPr/>
        </p:nvSpPr>
        <p:spPr bwMode="auto">
          <a:xfrm rot="16200000">
            <a:off x="1019465" y="4244198"/>
            <a:ext cx="655432" cy="162444"/>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
        <p:nvSpPr>
          <p:cNvPr id="12" name="Freccia destra 11">
            <a:extLst>
              <a:ext uri="{FF2B5EF4-FFF2-40B4-BE49-F238E27FC236}">
                <a16:creationId xmlns:a16="http://schemas.microsoft.com/office/drawing/2014/main" id="{4CA48DE5-7F57-AA42-9CBD-472FD5617001}"/>
              </a:ext>
            </a:extLst>
          </p:cNvPr>
          <p:cNvSpPr/>
          <p:nvPr/>
        </p:nvSpPr>
        <p:spPr bwMode="auto">
          <a:xfrm rot="2777672">
            <a:off x="3412891" y="2000683"/>
            <a:ext cx="887376" cy="135048"/>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Comic Sans MS" charset="0"/>
            </a:endParaRPr>
          </a:p>
        </p:txBody>
      </p:sp>
    </p:spTree>
    <p:extLst>
      <p:ext uri="{BB962C8B-B14F-4D97-AF65-F5344CB8AC3E}">
        <p14:creationId xmlns:p14="http://schemas.microsoft.com/office/powerpoint/2010/main" val="15535700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7,6|1,1"/>
</p:tagLst>
</file>

<file path=ppt/theme/theme1.xml><?xml version="1.0" encoding="utf-8"?>
<a:theme xmlns:a="http://schemas.openxmlformats.org/drawingml/2006/main" name="gianluca">
  <a:themeElements>
    <a:clrScheme name="gianluc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ianluc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a:ln>
              <a:noFill/>
            </a:ln>
            <a:solidFill>
              <a:schemeClr val="tx1"/>
            </a:solidFill>
            <a:effectLst/>
            <a:latin typeface="Comic Sans MS" charset="0"/>
          </a:defRPr>
        </a:defPPr>
      </a:lstStyle>
    </a:lnDef>
  </a:objectDefaults>
  <a:extraClrSchemeLst>
    <a:extraClrScheme>
      <a:clrScheme name="gianluc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ianluc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ianluc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ianluc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ianluc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ianluc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ianluc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ianluc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ianluc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ianluc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ianluc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ianluc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gianluca</Template>
  <TotalTime>28873</TotalTime>
  <Words>2140</Words>
  <Application>Microsoft Macintosh PowerPoint</Application>
  <PresentationFormat>Presentazione su schermo (4:3)</PresentationFormat>
  <Paragraphs>385</Paragraphs>
  <Slides>33</Slides>
  <Notes>5</Notes>
  <HiddenSlides>0</HiddenSlides>
  <MMClips>0</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33</vt:i4>
      </vt:variant>
    </vt:vector>
  </HeadingPairs>
  <TitlesOfParts>
    <vt:vector size="46" baseType="lpstr">
      <vt:lpstr>ＭＳ Ｐゴシック</vt:lpstr>
      <vt:lpstr>ヒラギノ角ゴ Pro W3</vt:lpstr>
      <vt:lpstr>Arial</vt:lpstr>
      <vt:lpstr>Arial Black</vt:lpstr>
      <vt:lpstr>Calibri</vt:lpstr>
      <vt:lpstr>Comic Sans MS</vt:lpstr>
      <vt:lpstr>Symbol</vt:lpstr>
      <vt:lpstr>Times</vt:lpstr>
      <vt:lpstr>Times New Roman</vt:lpstr>
      <vt:lpstr>Wingdings</vt:lpstr>
      <vt:lpstr>Wingdings 2</vt:lpstr>
      <vt:lpstr>gianluca</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Role of nuclear cross sections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AsFin Group</vt:lpstr>
      <vt:lpstr>Presentazione standard di PowerPoint</vt:lpstr>
    </vt:vector>
  </TitlesOfParts>
  <Company>Infn-Lns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Gianluca Pizzone</dc:creator>
  <cp:lastModifiedBy>Rosario Pizzone</cp:lastModifiedBy>
  <cp:revision>239</cp:revision>
  <cp:lastPrinted>2013-12-04T11:56:24Z</cp:lastPrinted>
  <dcterms:created xsi:type="dcterms:W3CDTF">2011-09-26T08:49:28Z</dcterms:created>
  <dcterms:modified xsi:type="dcterms:W3CDTF">2018-11-06T17:11:07Z</dcterms:modified>
</cp:coreProperties>
</file>