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0"/>
  </p:notesMasterIdLst>
  <p:sldIdLst>
    <p:sldId id="261" r:id="rId3"/>
    <p:sldId id="339" r:id="rId4"/>
    <p:sldId id="279" r:id="rId5"/>
    <p:sldId id="343" r:id="rId6"/>
    <p:sldId id="331" r:id="rId7"/>
    <p:sldId id="309" r:id="rId8"/>
    <p:sldId id="316" r:id="rId9"/>
    <p:sldId id="280" r:id="rId10"/>
    <p:sldId id="321" r:id="rId11"/>
    <p:sldId id="287" r:id="rId12"/>
    <p:sldId id="325" r:id="rId13"/>
    <p:sldId id="326" r:id="rId14"/>
    <p:sldId id="328" r:id="rId15"/>
    <p:sldId id="332" r:id="rId16"/>
    <p:sldId id="315" r:id="rId17"/>
    <p:sldId id="333" r:id="rId18"/>
    <p:sldId id="330" r:id="rId19"/>
    <p:sldId id="340" r:id="rId20"/>
    <p:sldId id="341" r:id="rId21"/>
    <p:sldId id="329" r:id="rId22"/>
    <p:sldId id="257" r:id="rId23"/>
    <p:sldId id="258" r:id="rId24"/>
    <p:sldId id="259" r:id="rId25"/>
    <p:sldId id="351" r:id="rId26"/>
    <p:sldId id="350" r:id="rId27"/>
    <p:sldId id="277" r:id="rId28"/>
    <p:sldId id="294" r:id="rId2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90" autoAdjust="0"/>
  </p:normalViewPr>
  <p:slideViewPr>
    <p:cSldViewPr snapToGrid="0" snapToObjects="1" showGuides="1">
      <p:cViewPr varScale="1">
        <p:scale>
          <a:sx n="116" d="100"/>
          <a:sy n="116" d="100"/>
        </p:scale>
        <p:origin x="992" y="184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C54E6-6E24-4447-95C2-0B6E7E9B54E0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201DA-454C-8D46-8E2A-09050AD5E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9846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A4909-6DFB-4212-BEF7-2BC2B5C1565F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Io in </a:t>
            </a:r>
            <a:r>
              <a:rPr lang="en-US" dirty="0" err="1"/>
              <a:t>particolare</a:t>
            </a:r>
            <a:r>
              <a:rPr lang="en-US" dirty="0"/>
              <a:t> </a:t>
            </a:r>
            <a:r>
              <a:rPr lang="en-US" dirty="0" err="1"/>
              <a:t>mosterò</a:t>
            </a:r>
            <a:r>
              <a:rPr lang="en-US" dirty="0"/>
              <a:t> due </a:t>
            </a:r>
            <a:r>
              <a:rPr lang="en-US" dirty="0" err="1"/>
              <a:t>esempi</a:t>
            </a:r>
            <a:r>
              <a:rPr lang="en-US" dirty="0"/>
              <a:t>,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metodo</a:t>
            </a:r>
            <a:r>
              <a:rPr lang="en-US" dirty="0"/>
              <a:t> del</a:t>
            </a:r>
            <a:r>
              <a:rPr lang="en-US" baseline="0" dirty="0"/>
              <a:t> </a:t>
            </a:r>
            <a:r>
              <a:rPr lang="en-US" baseline="0" dirty="0" err="1"/>
              <a:t>cavallo</a:t>
            </a:r>
            <a:r>
              <a:rPr lang="en-US" baseline="0" dirty="0"/>
              <a:t> di </a:t>
            </a:r>
            <a:r>
              <a:rPr lang="en-US" baseline="0" dirty="0" err="1"/>
              <a:t>troia</a:t>
            </a:r>
            <a:r>
              <a:rPr lang="en-US" baseline="0" dirty="0"/>
              <a:t> e del </a:t>
            </a:r>
            <a:r>
              <a:rPr lang="en-US" baseline="0" dirty="0" err="1"/>
              <a:t>coefficiente</a:t>
            </a:r>
            <a:r>
              <a:rPr lang="en-US" baseline="0" dirty="0"/>
              <a:t> di </a:t>
            </a:r>
            <a:r>
              <a:rPr lang="en-US" baseline="0" dirty="0" err="1"/>
              <a:t>normalizzazione</a:t>
            </a:r>
            <a:r>
              <a:rPr lang="en-US" baseline="0" dirty="0"/>
              <a:t> </a:t>
            </a:r>
            <a:r>
              <a:rPr lang="en-US" baseline="0" dirty="0" err="1"/>
              <a:t>asintotica</a:t>
            </a:r>
            <a:r>
              <a:rPr lang="en-US" baseline="0" dirty="0"/>
              <a:t>. </a:t>
            </a:r>
            <a:r>
              <a:rPr lang="en-US" baseline="0" dirty="0" err="1"/>
              <a:t>Nel</a:t>
            </a:r>
            <a:r>
              <a:rPr lang="en-US" baseline="0" dirty="0"/>
              <a:t> </a:t>
            </a:r>
            <a:r>
              <a:rPr lang="en-US" baseline="0" dirty="0" err="1"/>
              <a:t>metodo</a:t>
            </a:r>
            <a:r>
              <a:rPr lang="en-US" baseline="0" dirty="0"/>
              <a:t> del </a:t>
            </a:r>
            <a:r>
              <a:rPr lang="en-US" baseline="0" dirty="0" err="1"/>
              <a:t>cavallo</a:t>
            </a:r>
            <a:r>
              <a:rPr lang="en-US" baseline="0" dirty="0"/>
              <a:t> di </a:t>
            </a:r>
            <a:r>
              <a:rPr lang="en-US" baseline="0" dirty="0" err="1"/>
              <a:t>troia</a:t>
            </a:r>
            <a:r>
              <a:rPr lang="en-US" baseline="0" dirty="0"/>
              <a:t> la </a:t>
            </a:r>
            <a:r>
              <a:rPr lang="en-US" baseline="0" dirty="0" err="1"/>
              <a:t>particelle</a:t>
            </a:r>
            <a:r>
              <a:rPr lang="en-US" baseline="0" dirty="0"/>
              <a:t> con la quale </a:t>
            </a:r>
            <a:r>
              <a:rPr lang="en-US" baseline="0" dirty="0" err="1"/>
              <a:t>si</a:t>
            </a:r>
            <a:r>
              <a:rPr lang="en-US" baseline="0" dirty="0"/>
              <a:t> </a:t>
            </a:r>
            <a:r>
              <a:rPr lang="en-US" baseline="0" dirty="0" err="1"/>
              <a:t>vuole</a:t>
            </a:r>
            <a:r>
              <a:rPr lang="en-US" baseline="0" dirty="0"/>
              <a:t> </a:t>
            </a:r>
            <a:r>
              <a:rPr lang="en-US" baseline="0" dirty="0" err="1"/>
              <a:t>indurre</a:t>
            </a:r>
            <a:r>
              <a:rPr lang="en-US" baseline="0" dirty="0"/>
              <a:t> la </a:t>
            </a:r>
            <a:r>
              <a:rPr lang="en-US" baseline="0" dirty="0" err="1"/>
              <a:t>reazione</a:t>
            </a:r>
            <a:r>
              <a:rPr lang="en-US" baseline="0" dirty="0"/>
              <a:t>, per </a:t>
            </a:r>
            <a:r>
              <a:rPr lang="en-US" baseline="0" dirty="0" err="1"/>
              <a:t>esempio</a:t>
            </a:r>
            <a:r>
              <a:rPr lang="en-US" baseline="0" dirty="0"/>
              <a:t> un </a:t>
            </a:r>
            <a:r>
              <a:rPr lang="en-US" baseline="0" dirty="0" err="1"/>
              <a:t>protone</a:t>
            </a:r>
            <a:r>
              <a:rPr lang="en-US" baseline="0" dirty="0"/>
              <a:t>, </a:t>
            </a:r>
            <a:r>
              <a:rPr lang="en-US" baseline="0" dirty="0" err="1"/>
              <a:t>è</a:t>
            </a:r>
            <a:r>
              <a:rPr lang="en-US" baseline="0" dirty="0"/>
              <a:t> </a:t>
            </a:r>
            <a:r>
              <a:rPr lang="en-US" baseline="0" dirty="0" err="1"/>
              <a:t>nascosta</a:t>
            </a:r>
            <a:r>
              <a:rPr lang="en-US" baseline="0" dirty="0"/>
              <a:t> </a:t>
            </a:r>
            <a:r>
              <a:rPr lang="en-US" baseline="0" dirty="0" err="1"/>
              <a:t>all’interno</a:t>
            </a:r>
            <a:r>
              <a:rPr lang="en-US" baseline="0" dirty="0"/>
              <a:t> di un </a:t>
            </a:r>
            <a:r>
              <a:rPr lang="en-US" baseline="0" dirty="0" err="1"/>
              <a:t>nucleo</a:t>
            </a:r>
            <a:r>
              <a:rPr lang="en-US" baseline="0" dirty="0"/>
              <a:t>, ad </a:t>
            </a:r>
            <a:r>
              <a:rPr lang="en-US" baseline="0" dirty="0" err="1"/>
              <a:t>esempio</a:t>
            </a:r>
            <a:r>
              <a:rPr lang="en-US" baseline="0" dirty="0"/>
              <a:t> un </a:t>
            </a:r>
            <a:r>
              <a:rPr lang="en-US" baseline="0" dirty="0" err="1"/>
              <a:t>neutrone</a:t>
            </a:r>
            <a:r>
              <a:rPr lang="en-US" baseline="0" dirty="0"/>
              <a:t>, per cui </a:t>
            </a:r>
            <a:r>
              <a:rPr lang="en-US" baseline="0" dirty="0" err="1"/>
              <a:t>è</a:t>
            </a:r>
            <a:r>
              <a:rPr lang="en-US" baseline="0" dirty="0"/>
              <a:t> </a:t>
            </a:r>
            <a:r>
              <a:rPr lang="en-US" baseline="0" dirty="0" err="1"/>
              <a:t>possibile</a:t>
            </a:r>
            <a:r>
              <a:rPr lang="en-US" baseline="0" dirty="0"/>
              <a:t> </a:t>
            </a:r>
            <a:r>
              <a:rPr lang="en-US" baseline="0" dirty="0" err="1"/>
              <a:t>studiare</a:t>
            </a:r>
            <a:r>
              <a:rPr lang="en-US" baseline="0" dirty="0"/>
              <a:t> </a:t>
            </a:r>
            <a:r>
              <a:rPr lang="en-US" baseline="0" dirty="0" err="1"/>
              <a:t>una</a:t>
            </a:r>
            <a:r>
              <a:rPr lang="en-US" baseline="0" dirty="0"/>
              <a:t> </a:t>
            </a:r>
            <a:r>
              <a:rPr lang="en-US" baseline="0" dirty="0" err="1"/>
              <a:t>reazione</a:t>
            </a:r>
            <a:r>
              <a:rPr lang="en-US" baseline="0" dirty="0"/>
              <a:t> </a:t>
            </a:r>
            <a:r>
              <a:rPr lang="en-US" baseline="0" dirty="0" err="1"/>
              <a:t>alle</a:t>
            </a:r>
            <a:r>
              <a:rPr lang="en-US" baseline="0" dirty="0"/>
              <a:t> </a:t>
            </a:r>
            <a:r>
              <a:rPr lang="en-US" baseline="0" dirty="0" err="1"/>
              <a:t>energie</a:t>
            </a:r>
            <a:r>
              <a:rPr lang="en-US" baseline="0" dirty="0"/>
              <a:t> </a:t>
            </a:r>
            <a:r>
              <a:rPr lang="en-US" baseline="0" dirty="0" err="1"/>
              <a:t>astrofisiche</a:t>
            </a:r>
            <a:r>
              <a:rPr lang="en-US" baseline="0" dirty="0"/>
              <a:t> </a:t>
            </a:r>
            <a:r>
              <a:rPr lang="en-US" baseline="0" dirty="0" err="1"/>
              <a:t>anche</a:t>
            </a:r>
            <a:r>
              <a:rPr lang="en-US" baseline="0" dirty="0"/>
              <a:t> se la </a:t>
            </a:r>
            <a:r>
              <a:rPr lang="en-US" baseline="0" dirty="0" err="1"/>
              <a:t>misure</a:t>
            </a:r>
            <a:r>
              <a:rPr lang="en-US" baseline="0" dirty="0"/>
              <a:t> </a:t>
            </a:r>
            <a:r>
              <a:rPr lang="en-US" baseline="0" dirty="0" err="1"/>
              <a:t>è</a:t>
            </a:r>
            <a:r>
              <a:rPr lang="en-US" baseline="0" dirty="0"/>
              <a:t> </a:t>
            </a:r>
            <a:r>
              <a:rPr lang="en-US" baseline="0" dirty="0" err="1"/>
              <a:t>effettuata</a:t>
            </a:r>
            <a:r>
              <a:rPr lang="en-US" baseline="0" dirty="0"/>
              <a:t> ad </a:t>
            </a:r>
            <a:r>
              <a:rPr lang="en-US" baseline="0" dirty="0" err="1"/>
              <a:t>energie</a:t>
            </a:r>
            <a:r>
              <a:rPr lang="en-US" baseline="0" dirty="0"/>
              <a:t> di </a:t>
            </a:r>
            <a:r>
              <a:rPr lang="en-US" baseline="0" dirty="0" err="1"/>
              <a:t>qualche</a:t>
            </a:r>
            <a:r>
              <a:rPr lang="en-US" baseline="0" dirty="0"/>
              <a:t> </a:t>
            </a:r>
            <a:r>
              <a:rPr lang="en-US" baseline="0" dirty="0" err="1"/>
              <a:t>decina</a:t>
            </a:r>
            <a:r>
              <a:rPr lang="en-US" baseline="0" dirty="0"/>
              <a:t> di MeV, dove la </a:t>
            </a:r>
            <a:r>
              <a:rPr lang="en-US" baseline="0" dirty="0" err="1"/>
              <a:t>misura</a:t>
            </a:r>
            <a:r>
              <a:rPr lang="en-US" baseline="0" dirty="0"/>
              <a:t> </a:t>
            </a:r>
            <a:r>
              <a:rPr lang="en-US" baseline="0" dirty="0" err="1"/>
              <a:t>è</a:t>
            </a:r>
            <a:r>
              <a:rPr lang="en-US" baseline="0" dirty="0"/>
              <a:t> </a:t>
            </a:r>
            <a:r>
              <a:rPr lang="en-US" baseline="0" dirty="0" err="1"/>
              <a:t>più</a:t>
            </a:r>
            <a:r>
              <a:rPr lang="en-US" baseline="0" dirty="0"/>
              <a:t> </a:t>
            </a:r>
            <a:r>
              <a:rPr lang="en-US" baseline="0" dirty="0" err="1"/>
              <a:t>semplice</a:t>
            </a:r>
            <a:r>
              <a:rPr lang="en-US" baseline="0" dirty="0"/>
              <a:t>. Ad </a:t>
            </a:r>
            <a:r>
              <a:rPr lang="en-US" baseline="0" dirty="0" err="1"/>
              <a:t>esempio</a:t>
            </a:r>
            <a:r>
              <a:rPr lang="en-US" baseline="0" dirty="0"/>
              <a:t> </a:t>
            </a:r>
            <a:r>
              <a:rPr lang="en-US" baseline="0" dirty="0" err="1"/>
              <a:t>nel</a:t>
            </a:r>
            <a:r>
              <a:rPr lang="en-US" baseline="0" dirty="0"/>
              <a:t> </a:t>
            </a:r>
            <a:r>
              <a:rPr lang="en-US" baseline="0" dirty="0" err="1"/>
              <a:t>caso</a:t>
            </a:r>
            <a:r>
              <a:rPr lang="en-US" baseline="0" dirty="0"/>
              <a:t> </a:t>
            </a:r>
            <a:r>
              <a:rPr lang="en-US" baseline="0" dirty="0" err="1"/>
              <a:t>risonante</a:t>
            </a:r>
            <a:r>
              <a:rPr lang="en-US" baseline="0" dirty="0"/>
              <a:t> </a:t>
            </a:r>
            <a:r>
              <a:rPr lang="en-US" baseline="0" dirty="0" err="1"/>
              <a:t>è</a:t>
            </a:r>
            <a:r>
              <a:rPr lang="en-US" baseline="0" dirty="0"/>
              <a:t> </a:t>
            </a:r>
            <a:r>
              <a:rPr lang="en-US" baseline="0" dirty="0" err="1"/>
              <a:t>possibile</a:t>
            </a:r>
            <a:r>
              <a:rPr lang="en-US" baseline="0" dirty="0"/>
              <a:t> </a:t>
            </a:r>
            <a:r>
              <a:rPr lang="en-US" baseline="0" dirty="0" err="1"/>
              <a:t>ricavare</a:t>
            </a:r>
            <a:r>
              <a:rPr lang="en-US" baseline="0" dirty="0"/>
              <a:t> I </a:t>
            </a:r>
            <a:r>
              <a:rPr lang="en-US" baseline="0" dirty="0" err="1"/>
              <a:t>parametri</a:t>
            </a:r>
            <a:r>
              <a:rPr lang="en-US" baseline="0" dirty="0"/>
              <a:t> </a:t>
            </a:r>
            <a:r>
              <a:rPr lang="en-US" baseline="0" dirty="0" err="1"/>
              <a:t>delle</a:t>
            </a:r>
            <a:r>
              <a:rPr lang="en-US" baseline="0" dirty="0"/>
              <a:t> </a:t>
            </a:r>
            <a:r>
              <a:rPr lang="en-US" baseline="0" dirty="0" err="1"/>
              <a:t>risonanze</a:t>
            </a:r>
            <a:r>
              <a:rPr lang="en-US" baseline="0" dirty="0"/>
              <a:t> e </a:t>
            </a:r>
            <a:r>
              <a:rPr lang="en-US" baseline="0" dirty="0" err="1"/>
              <a:t>quindi</a:t>
            </a:r>
            <a:r>
              <a:rPr lang="en-US" baseline="0" dirty="0"/>
              <a:t> </a:t>
            </a:r>
            <a:r>
              <a:rPr lang="en-US" baseline="0" dirty="0" err="1"/>
              <a:t>calcolare</a:t>
            </a:r>
            <a:r>
              <a:rPr lang="en-US" baseline="0" dirty="0"/>
              <a:t> </a:t>
            </a:r>
            <a:r>
              <a:rPr lang="en-US" baseline="0" dirty="0" err="1"/>
              <a:t>il</a:t>
            </a:r>
            <a:r>
              <a:rPr lang="en-US" baseline="0" dirty="0"/>
              <a:t> rate di </a:t>
            </a:r>
            <a:r>
              <a:rPr lang="en-US" baseline="0" dirty="0" err="1"/>
              <a:t>reazione</a:t>
            </a:r>
            <a:r>
              <a:rPr lang="en-US" baseline="0" dirty="0"/>
              <a:t> </a:t>
            </a:r>
            <a:r>
              <a:rPr lang="en-US" baseline="0" dirty="0" err="1"/>
              <a:t>nelle</a:t>
            </a:r>
            <a:r>
              <a:rPr lang="en-US" baseline="0" dirty="0"/>
              <a:t> </a:t>
            </a:r>
            <a:r>
              <a:rPr lang="en-US" baseline="0" dirty="0" err="1"/>
              <a:t>stelle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65A61-06FB-BC40-96C8-37CB3CEDD37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56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543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2411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2519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100">
                <a:solidFill>
                  <a:srgbClr val="FFFFFF"/>
                </a:solidFill>
              </a:rPr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13221500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2213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259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511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1680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1468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354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314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671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9847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0009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2146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5017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100">
                <a:solidFill>
                  <a:srgbClr val="FFFFFF"/>
                </a:solidFill>
              </a:rPr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72224794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5228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768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94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219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390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4876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6090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582F7-DBE4-2D47-BCAE-B43FAA0E9996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07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582F7-DBE4-2D47-BCAE-B43FAA0E999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BC645-05F7-8C45-94DA-03A390B4838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88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3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et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8821" y="1236718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Investigating resonant reactions </a:t>
            </a:r>
          </a:p>
          <a:p>
            <a:pPr algn="ctr"/>
            <a:r>
              <a:rPr lang="en-US" sz="4000" b="1" dirty="0">
                <a:solidFill>
                  <a:srgbClr val="FFFFFF"/>
                </a:solidFill>
              </a:rPr>
              <a:t>of astrophysical interest </a:t>
            </a:r>
          </a:p>
          <a:p>
            <a:pPr algn="ctr"/>
            <a:r>
              <a:rPr lang="en-US" sz="4000" b="1" dirty="0">
                <a:solidFill>
                  <a:srgbClr val="FFFFFF"/>
                </a:solidFill>
              </a:rPr>
              <a:t>using indirect methods</a:t>
            </a:r>
          </a:p>
          <a:p>
            <a:pPr algn="ctr"/>
            <a:endParaRPr lang="en-US" sz="1600" b="1" dirty="0">
              <a:solidFill>
                <a:srgbClr val="FFFFFF"/>
              </a:solidFill>
            </a:endParaRPr>
          </a:p>
          <a:p>
            <a:pPr algn="ctr"/>
            <a:r>
              <a:rPr lang="en-US" sz="4400" b="1" dirty="0">
                <a:solidFill>
                  <a:schemeClr val="bg1">
                    <a:lumMod val="85000"/>
                  </a:schemeClr>
                </a:solidFill>
              </a:rPr>
              <a:t>Marco La </a:t>
            </a:r>
            <a:r>
              <a:rPr lang="en-US" sz="4400" b="1" dirty="0" err="1">
                <a:solidFill>
                  <a:schemeClr val="bg1">
                    <a:lumMod val="85000"/>
                  </a:schemeClr>
                </a:solidFill>
              </a:rPr>
              <a:t>Cognata</a:t>
            </a:r>
            <a:endParaRPr lang="en-US" sz="4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233" y="6043833"/>
            <a:ext cx="9136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rPr>
              <a:t>New aspects of the Hadron and Astro/Nuclear Physics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rPr>
              <a:t>National University of Uzbekistan</a:t>
            </a:r>
          </a:p>
        </p:txBody>
      </p:sp>
      <p:pic>
        <p:nvPicPr>
          <p:cNvPr id="10" name="Immagine 9" descr="LOGO_INFN_CON_NOME_ESTES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34" y="4352254"/>
            <a:ext cx="1794732" cy="112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37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894009" y="180975"/>
            <a:ext cx="33893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2800" b="1" dirty="0">
                <a:solidFill>
                  <a:srgbClr val="000000"/>
                </a:solidFill>
                <a:latin typeface="Times" pitchFamily="18" charset="0"/>
              </a:rPr>
              <a:t>THM: Basic </a:t>
            </a:r>
            <a:r>
              <a:rPr lang="it-IT" sz="2800" b="1" dirty="0" err="1">
                <a:solidFill>
                  <a:srgbClr val="000000"/>
                </a:solidFill>
                <a:latin typeface="Times" pitchFamily="18" charset="0"/>
              </a:rPr>
              <a:t>features</a:t>
            </a:r>
            <a:r>
              <a:rPr lang="it-IT" sz="2800" b="1" dirty="0">
                <a:solidFill>
                  <a:srgbClr val="000000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894013"/>
            <a:ext cx="4572000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2213" y="6022975"/>
            <a:ext cx="18288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2209800" y="2819400"/>
            <a:ext cx="1676400" cy="9906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3810000" y="2805113"/>
            <a:ext cx="1676400" cy="990600"/>
          </a:xfrm>
          <a:prstGeom prst="ellipse">
            <a:avLst/>
          </a:prstGeom>
          <a:noFill/>
          <a:ln w="3175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5486400" y="2724150"/>
            <a:ext cx="1371600" cy="1143000"/>
          </a:xfrm>
          <a:prstGeom prst="ellipse">
            <a:avLst/>
          </a:prstGeom>
          <a:noFill/>
          <a:ln w="3175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182403" y="904958"/>
            <a:ext cx="64801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tabLst>
                <a:tab pos="269875" algn="l"/>
              </a:tabLst>
            </a:pPr>
            <a:r>
              <a:rPr lang="it-IT" sz="1800" b="1" dirty="0" err="1">
                <a:latin typeface="Times" pitchFamily="18" charset="0"/>
              </a:rPr>
              <a:t>Plane</a:t>
            </a:r>
            <a:r>
              <a:rPr lang="it-IT" sz="1800" b="1" dirty="0">
                <a:latin typeface="Times" pitchFamily="18" charset="0"/>
              </a:rPr>
              <a:t> </a:t>
            </a:r>
            <a:r>
              <a:rPr lang="it-IT" sz="1800" b="1" dirty="0" err="1">
                <a:latin typeface="Times" pitchFamily="18" charset="0"/>
              </a:rPr>
              <a:t>Wave</a:t>
            </a:r>
            <a:r>
              <a:rPr lang="it-IT" sz="1800" b="1" dirty="0">
                <a:latin typeface="Times" pitchFamily="18" charset="0"/>
              </a:rPr>
              <a:t> </a:t>
            </a:r>
            <a:r>
              <a:rPr lang="it-IT" sz="1800" b="1" dirty="0" err="1">
                <a:latin typeface="Times" pitchFamily="18" charset="0"/>
              </a:rPr>
              <a:t>Impulse</a:t>
            </a:r>
            <a:r>
              <a:rPr lang="it-IT" sz="1800" b="1" dirty="0">
                <a:latin typeface="Times" pitchFamily="18" charset="0"/>
              </a:rPr>
              <a:t> </a:t>
            </a:r>
            <a:r>
              <a:rPr lang="it-IT" sz="1800" b="1" dirty="0" err="1">
                <a:latin typeface="Times" pitchFamily="18" charset="0"/>
              </a:rPr>
              <a:t>Approximation</a:t>
            </a:r>
            <a:r>
              <a:rPr lang="it-IT" sz="1800" b="1" dirty="0">
                <a:latin typeface="Times" pitchFamily="18" charset="0"/>
              </a:rPr>
              <a:t>: </a:t>
            </a:r>
          </a:p>
          <a:p>
            <a:pPr algn="just">
              <a:tabLst>
                <a:tab pos="269875" algn="l"/>
              </a:tabLst>
            </a:pPr>
            <a:r>
              <a:rPr lang="it-IT" sz="1800" b="1" dirty="0">
                <a:solidFill>
                  <a:srgbClr val="FF0000"/>
                </a:solidFill>
                <a:latin typeface="Times" pitchFamily="18" charset="0"/>
              </a:rPr>
              <a:t>   ●	</a:t>
            </a:r>
            <a:r>
              <a:rPr lang="it-IT" sz="1800" b="1" dirty="0" err="1">
                <a:solidFill>
                  <a:srgbClr val="FF0000"/>
                </a:solidFill>
                <a:latin typeface="Times" pitchFamily="18" charset="0"/>
              </a:rPr>
              <a:t>beam</a:t>
            </a:r>
            <a:r>
              <a:rPr lang="it-IT" sz="1800" b="1" dirty="0">
                <a:solidFill>
                  <a:srgbClr val="FF0000"/>
                </a:solidFill>
                <a:latin typeface="Times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latin typeface="Times" pitchFamily="18" charset="0"/>
              </a:rPr>
              <a:t>energy</a:t>
            </a:r>
            <a:r>
              <a:rPr lang="it-IT" sz="1800" b="1" dirty="0">
                <a:solidFill>
                  <a:srgbClr val="FF0000"/>
                </a:solidFill>
                <a:latin typeface="Times" pitchFamily="18" charset="0"/>
              </a:rPr>
              <a:t> &gt;&gt; a = </a:t>
            </a:r>
            <a:r>
              <a:rPr lang="en-GB" sz="1800" b="1" dirty="0">
                <a:solidFill>
                  <a:srgbClr val="FF0000"/>
                </a:solidFill>
                <a:latin typeface="Times" pitchFamily="18" charset="0"/>
                <a:cs typeface="Times New Roman" pitchFamily="18" charset="0"/>
              </a:rPr>
              <a:t>x </a:t>
            </a:r>
            <a:r>
              <a:rPr lang="en-GB" sz="1800" b="1" dirty="0">
                <a:solidFill>
                  <a:srgbClr val="FF0000"/>
                </a:solidFill>
                <a:latin typeface="Times" pitchFamily="18" charset="0"/>
                <a:cs typeface="Times New Roman" pitchFamily="18" charset="0"/>
                <a:sym typeface="Symbol" pitchFamily="18" charset="2"/>
              </a:rPr>
              <a:t></a:t>
            </a:r>
            <a:r>
              <a:rPr lang="en-GB" sz="1800" b="1" dirty="0">
                <a:solidFill>
                  <a:srgbClr val="FF0000"/>
                </a:solidFill>
                <a:latin typeface="Times" pitchFamily="18" charset="0"/>
                <a:cs typeface="Times New Roman" pitchFamily="18" charset="0"/>
              </a:rPr>
              <a:t> b breakup Q-value</a:t>
            </a:r>
            <a:endParaRPr lang="it-IT" sz="1800" b="1" dirty="0">
              <a:solidFill>
                <a:srgbClr val="FF0000"/>
              </a:solidFill>
              <a:latin typeface="Times" pitchFamily="18" charset="0"/>
            </a:endParaRPr>
          </a:p>
          <a:p>
            <a:pPr algn="just">
              <a:tabLst>
                <a:tab pos="269875" algn="l"/>
              </a:tabLst>
            </a:pPr>
            <a:r>
              <a:rPr lang="it-IT" sz="1800" b="1" dirty="0">
                <a:solidFill>
                  <a:srgbClr val="FF0000"/>
                </a:solidFill>
                <a:latin typeface="Times" pitchFamily="18" charset="0"/>
              </a:rPr>
              <a:t>   ●	</a:t>
            </a:r>
            <a:r>
              <a:rPr lang="it-IT" sz="1800" b="1" dirty="0" err="1">
                <a:solidFill>
                  <a:srgbClr val="FF0000"/>
                </a:solidFill>
                <a:latin typeface="Times" pitchFamily="18" charset="0"/>
              </a:rPr>
              <a:t>projectile</a:t>
            </a:r>
            <a:r>
              <a:rPr lang="it-IT" sz="1800" b="1" dirty="0">
                <a:solidFill>
                  <a:srgbClr val="FF0000"/>
                </a:solidFill>
                <a:latin typeface="Times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latin typeface="Times" pitchFamily="18" charset="0"/>
              </a:rPr>
              <a:t>wavelength</a:t>
            </a:r>
            <a:r>
              <a:rPr lang="it-IT" sz="1800" b="1" dirty="0">
                <a:solidFill>
                  <a:srgbClr val="FF0000"/>
                </a:solidFill>
                <a:latin typeface="Times" pitchFamily="18" charset="0"/>
              </a:rPr>
              <a:t> k</a:t>
            </a:r>
            <a:r>
              <a:rPr lang="it-IT" sz="1800" b="1" baseline="30000" dirty="0">
                <a:solidFill>
                  <a:srgbClr val="FF0000"/>
                </a:solidFill>
                <a:latin typeface="Times" pitchFamily="18" charset="0"/>
              </a:rPr>
              <a:t>-1</a:t>
            </a:r>
            <a:r>
              <a:rPr lang="it-IT" sz="1800" b="1" dirty="0">
                <a:solidFill>
                  <a:srgbClr val="FF0000"/>
                </a:solidFill>
                <a:latin typeface="Times" pitchFamily="18" charset="0"/>
              </a:rPr>
              <a:t> &lt;&lt; x – b </a:t>
            </a:r>
            <a:r>
              <a:rPr lang="it-IT" sz="1800" b="1" dirty="0" err="1">
                <a:solidFill>
                  <a:srgbClr val="FF0000"/>
                </a:solidFill>
                <a:latin typeface="Times" pitchFamily="18" charset="0"/>
              </a:rPr>
              <a:t>intercluster</a:t>
            </a:r>
            <a:r>
              <a:rPr lang="it-IT" sz="1800" b="1" dirty="0">
                <a:solidFill>
                  <a:srgbClr val="FF0000"/>
                </a:solidFill>
                <a:latin typeface="Times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latin typeface="Times" pitchFamily="18" charset="0"/>
              </a:rPr>
              <a:t>distance</a:t>
            </a:r>
            <a:endParaRPr lang="it-IT" sz="1800" b="1" dirty="0">
              <a:solidFill>
                <a:srgbClr val="FF0000"/>
              </a:solidFill>
              <a:latin typeface="Times" pitchFamily="18" charset="0"/>
            </a:endParaRPr>
          </a:p>
          <a:p>
            <a:pPr algn="just">
              <a:tabLst>
                <a:tab pos="269875" algn="l"/>
              </a:tabLst>
            </a:pPr>
            <a:r>
              <a:rPr lang="it-IT" sz="1800" b="1" dirty="0">
                <a:latin typeface="Times" pitchFamily="18" charset="0"/>
              </a:rPr>
              <a:t>                </a:t>
            </a:r>
            <a:r>
              <a:rPr lang="it-IT" sz="1800" b="1" dirty="0">
                <a:solidFill>
                  <a:schemeClr val="accent2"/>
                </a:solidFill>
                <a:latin typeface="Times" pitchFamily="18" charset="0"/>
              </a:rPr>
              <a:t>+  </a:t>
            </a:r>
            <a:r>
              <a:rPr lang="it-IT" sz="1800" b="1" dirty="0" err="1">
                <a:solidFill>
                  <a:schemeClr val="accent2"/>
                </a:solidFill>
                <a:latin typeface="Times" pitchFamily="18" charset="0"/>
              </a:rPr>
              <a:t>plane</a:t>
            </a:r>
            <a:r>
              <a:rPr lang="it-IT" sz="1800" b="1" dirty="0">
                <a:solidFill>
                  <a:schemeClr val="accent2"/>
                </a:solidFill>
                <a:latin typeface="Times" pitchFamily="18" charset="0"/>
              </a:rPr>
              <a:t> </a:t>
            </a:r>
            <a:r>
              <a:rPr lang="it-IT" sz="1800" b="1" dirty="0" err="1">
                <a:solidFill>
                  <a:schemeClr val="accent2"/>
                </a:solidFill>
                <a:latin typeface="Times" pitchFamily="18" charset="0"/>
              </a:rPr>
              <a:t>waves</a:t>
            </a:r>
            <a:r>
              <a:rPr lang="it-IT" sz="1800" b="1" dirty="0">
                <a:solidFill>
                  <a:schemeClr val="accent2"/>
                </a:solidFill>
                <a:latin typeface="Times" pitchFamily="18" charset="0"/>
              </a:rPr>
              <a:t> in the </a:t>
            </a:r>
            <a:r>
              <a:rPr lang="it-IT" sz="1800" b="1" dirty="0" err="1">
                <a:solidFill>
                  <a:schemeClr val="accent2"/>
                </a:solidFill>
                <a:latin typeface="Times" pitchFamily="18" charset="0"/>
              </a:rPr>
              <a:t>entrance</a:t>
            </a:r>
            <a:r>
              <a:rPr lang="it-IT" sz="1800" b="1" dirty="0">
                <a:solidFill>
                  <a:schemeClr val="accent2"/>
                </a:solidFill>
                <a:latin typeface="Times" pitchFamily="18" charset="0"/>
              </a:rPr>
              <a:t> and exit </a:t>
            </a:r>
            <a:r>
              <a:rPr lang="it-IT" sz="1800" b="1" dirty="0" err="1">
                <a:solidFill>
                  <a:schemeClr val="accent2"/>
                </a:solidFill>
                <a:latin typeface="Times" pitchFamily="18" charset="0"/>
              </a:rPr>
              <a:t>channel</a:t>
            </a:r>
            <a:endParaRPr lang="it-IT" sz="1800" b="1" dirty="0">
              <a:solidFill>
                <a:schemeClr val="accent2"/>
              </a:solidFill>
              <a:latin typeface="Times" pitchFamily="18" charset="0"/>
            </a:endParaRPr>
          </a:p>
          <a:p>
            <a:pPr algn="just">
              <a:tabLst>
                <a:tab pos="269875" algn="l"/>
              </a:tabLst>
            </a:pPr>
            <a:endParaRPr lang="it-IT" sz="1800" b="1" dirty="0">
              <a:latin typeface="Times" pitchFamily="18" charset="0"/>
            </a:endParaRPr>
          </a:p>
          <a:p>
            <a:pPr algn="just">
              <a:tabLst>
                <a:tab pos="269875" algn="l"/>
              </a:tabLst>
            </a:pPr>
            <a:r>
              <a:rPr lang="it-IT" sz="1800" b="1" dirty="0">
                <a:latin typeface="Times" pitchFamily="18" charset="0"/>
                <a:sym typeface="Wingdings" pitchFamily="2" charset="2"/>
              </a:rPr>
              <a:t> the 3-body cross </a:t>
            </a:r>
            <a:r>
              <a:rPr lang="it-IT" sz="1800" b="1" dirty="0" err="1">
                <a:latin typeface="Times" pitchFamily="18" charset="0"/>
                <a:sym typeface="Wingdings" pitchFamily="2" charset="2"/>
              </a:rPr>
              <a:t>section</a:t>
            </a:r>
            <a:r>
              <a:rPr lang="it-IT" sz="1800" b="1" dirty="0">
                <a:latin typeface="Times" pitchFamily="18" charset="0"/>
                <a:sym typeface="Wingdings" pitchFamily="2" charset="2"/>
              </a:rPr>
              <a:t> </a:t>
            </a:r>
            <a:r>
              <a:rPr lang="it-IT" sz="1800" b="1" dirty="0" err="1">
                <a:latin typeface="Times" pitchFamily="18" charset="0"/>
                <a:sym typeface="Wingdings" pitchFamily="2" charset="2"/>
              </a:rPr>
              <a:t>factorizes</a:t>
            </a:r>
            <a:r>
              <a:rPr lang="it-IT" sz="1800" b="1" dirty="0">
                <a:latin typeface="Times" pitchFamily="18" charset="0"/>
                <a:sym typeface="Wingdings" pitchFamily="2" charset="2"/>
              </a:rPr>
              <a:t>: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 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914400" y="4195763"/>
            <a:ext cx="1354138" cy="673100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800" b="1">
                <a:latin typeface="Times" pitchFamily="18" charset="0"/>
              </a:rPr>
              <a:t>From the experiment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635375" y="4195763"/>
            <a:ext cx="2160588" cy="673100"/>
          </a:xfrm>
          <a:prstGeom prst="rect">
            <a:avLst/>
          </a:prstGeom>
          <a:solidFill>
            <a:schemeClr val="bg1"/>
          </a:solidFill>
          <a:ln w="3175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800" b="1">
                <a:latin typeface="Times" pitchFamily="18" charset="0"/>
              </a:rPr>
              <a:t>Evaluated through a MC code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527800" y="4195763"/>
            <a:ext cx="1879600" cy="646331"/>
          </a:xfrm>
          <a:prstGeom prst="rect">
            <a:avLst/>
          </a:prstGeom>
          <a:solidFill>
            <a:schemeClr val="bg1"/>
          </a:solidFill>
          <a:ln w="31750">
            <a:solidFill>
              <a:srgbClr val="66FF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800" b="1" dirty="0">
                <a:latin typeface="Times" pitchFamily="18" charset="0"/>
              </a:rPr>
              <a:t>HOES 2-body cross </a:t>
            </a:r>
            <a:r>
              <a:rPr lang="it-IT" sz="1800" b="1" dirty="0" err="1">
                <a:latin typeface="Times" pitchFamily="18" charset="0"/>
              </a:rPr>
              <a:t>section</a:t>
            </a:r>
            <a:endParaRPr lang="it-IT" sz="1800" b="1" dirty="0">
              <a:latin typeface="Times" pitchFamily="18" charset="0"/>
            </a:endParaRPr>
          </a:p>
        </p:txBody>
      </p:sp>
      <p:cxnSp>
        <p:nvCxnSpPr>
          <p:cNvPr id="13" name="AutoShape 13"/>
          <p:cNvCxnSpPr>
            <a:cxnSpLocks noChangeShapeType="1"/>
            <a:stCxn id="6" idx="3"/>
            <a:endCxn id="10" idx="0"/>
          </p:cNvCxnSpPr>
          <p:nvPr/>
        </p:nvCxnSpPr>
        <p:spPr bwMode="auto">
          <a:xfrm flipH="1">
            <a:off x="1592263" y="3681413"/>
            <a:ext cx="863600" cy="498475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lg" len="lg"/>
          </a:ln>
          <a:effectLst/>
        </p:spPr>
      </p:cxnSp>
      <p:cxnSp>
        <p:nvCxnSpPr>
          <p:cNvPr id="14" name="AutoShape 14"/>
          <p:cNvCxnSpPr>
            <a:cxnSpLocks noChangeShapeType="1"/>
            <a:stCxn id="7" idx="4"/>
            <a:endCxn id="11" idx="0"/>
          </p:cNvCxnSpPr>
          <p:nvPr/>
        </p:nvCxnSpPr>
        <p:spPr bwMode="auto">
          <a:xfrm>
            <a:off x="4648200" y="3811588"/>
            <a:ext cx="68263" cy="368300"/>
          </a:xfrm>
          <a:prstGeom prst="straightConnector1">
            <a:avLst/>
          </a:prstGeom>
          <a:noFill/>
          <a:ln w="31750">
            <a:solidFill>
              <a:srgbClr val="00FF00"/>
            </a:solidFill>
            <a:round/>
            <a:headEnd/>
            <a:tailEnd type="triangle" w="lg" len="lg"/>
          </a:ln>
          <a:effectLst/>
        </p:spPr>
      </p:cxnSp>
      <p:cxnSp>
        <p:nvCxnSpPr>
          <p:cNvPr id="15" name="AutoShape 15"/>
          <p:cNvCxnSpPr>
            <a:cxnSpLocks noChangeShapeType="1"/>
            <a:stCxn id="8" idx="5"/>
            <a:endCxn id="12" idx="0"/>
          </p:cNvCxnSpPr>
          <p:nvPr/>
        </p:nvCxnSpPr>
        <p:spPr bwMode="auto">
          <a:xfrm>
            <a:off x="6657134" y="3699762"/>
            <a:ext cx="810466" cy="496001"/>
          </a:xfrm>
          <a:prstGeom prst="straightConnector1">
            <a:avLst/>
          </a:prstGeom>
          <a:noFill/>
          <a:ln w="31750">
            <a:solidFill>
              <a:srgbClr val="66FFFF"/>
            </a:solidFill>
            <a:round/>
            <a:headEnd/>
            <a:tailEnd type="triangle" w="lg" len="lg"/>
          </a:ln>
          <a:effectLst/>
        </p:spPr>
      </p:cxn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888" y="5084763"/>
            <a:ext cx="5751512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tabLst>
                <a:tab pos="269875" algn="l"/>
              </a:tabLst>
            </a:pPr>
            <a:r>
              <a:rPr lang="it-IT" sz="1800" b="1" dirty="0">
                <a:latin typeface="Times" pitchFamily="18" charset="0"/>
              </a:rPr>
              <a:t>●	KF </a:t>
            </a:r>
            <a:r>
              <a:rPr lang="it-IT" sz="1800" b="1" dirty="0" err="1">
                <a:latin typeface="Times" pitchFamily="18" charset="0"/>
              </a:rPr>
              <a:t>kinematic</a:t>
            </a:r>
            <a:r>
              <a:rPr lang="it-IT" sz="1800" b="1" dirty="0">
                <a:latin typeface="Times" pitchFamily="18" charset="0"/>
              </a:rPr>
              <a:t> </a:t>
            </a:r>
            <a:r>
              <a:rPr lang="it-IT" sz="1800" b="1" dirty="0" err="1">
                <a:latin typeface="Times" pitchFamily="18" charset="0"/>
              </a:rPr>
              <a:t>factor</a:t>
            </a:r>
            <a:endParaRPr lang="it-IT" sz="1800" b="1" dirty="0">
              <a:latin typeface="Times" pitchFamily="18" charset="0"/>
            </a:endParaRPr>
          </a:p>
          <a:p>
            <a:pPr algn="just">
              <a:tabLst>
                <a:tab pos="269875" algn="l"/>
              </a:tabLst>
            </a:pPr>
            <a:r>
              <a:rPr lang="it-IT" sz="1800" b="1" dirty="0">
                <a:latin typeface="Times" pitchFamily="18" charset="0"/>
              </a:rPr>
              <a:t>●	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(</a:t>
            </a:r>
            <a:r>
              <a:rPr lang="it-IT" sz="1800" b="1" dirty="0" err="1">
                <a:latin typeface="Times" pitchFamily="18" charset="0"/>
                <a:sym typeface="Symbol" pitchFamily="18" charset="2"/>
              </a:rPr>
              <a:t>p</a:t>
            </a:r>
            <a:r>
              <a:rPr lang="it-IT" sz="1800" b="1" baseline="-25000" dirty="0" err="1">
                <a:latin typeface="Times" pitchFamily="18" charset="0"/>
                <a:sym typeface="Symbol" pitchFamily="18" charset="2"/>
              </a:rPr>
              <a:t>b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)</a:t>
            </a:r>
            <a:r>
              <a:rPr lang="it-IT" sz="1800" b="1" baseline="30000" dirty="0">
                <a:latin typeface="Times" pitchFamily="18" charset="0"/>
                <a:sym typeface="Symbol" pitchFamily="18" charset="2"/>
              </a:rPr>
              <a:t>2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 </a:t>
            </a:r>
            <a:r>
              <a:rPr lang="it-IT" sz="1800" b="1" dirty="0" err="1">
                <a:latin typeface="Times" pitchFamily="18" charset="0"/>
                <a:sym typeface="Symbol" pitchFamily="18" charset="2"/>
              </a:rPr>
              <a:t>spectator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 </a:t>
            </a:r>
            <a:r>
              <a:rPr lang="it-IT" sz="1800" b="1" dirty="0" err="1">
                <a:latin typeface="Times" pitchFamily="18" charset="0"/>
                <a:sym typeface="Symbol" pitchFamily="18" charset="2"/>
              </a:rPr>
              <a:t>momentum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 </a:t>
            </a:r>
            <a:r>
              <a:rPr lang="it-IT" sz="1800" b="1" dirty="0" err="1">
                <a:latin typeface="Times" pitchFamily="18" charset="0"/>
                <a:sym typeface="Symbol" pitchFamily="18" charset="2"/>
              </a:rPr>
              <a:t>distribution</a:t>
            </a:r>
            <a:endParaRPr lang="it-IT" sz="1800" b="1" dirty="0">
              <a:latin typeface="Times" pitchFamily="18" charset="0"/>
              <a:sym typeface="Symbol" pitchFamily="18" charset="2"/>
            </a:endParaRPr>
          </a:p>
          <a:p>
            <a:pPr algn="just">
              <a:tabLst>
                <a:tab pos="269875" algn="l"/>
              </a:tabLst>
            </a:pPr>
            <a:r>
              <a:rPr lang="it-IT" sz="1800" b="1" dirty="0">
                <a:latin typeface="Times" pitchFamily="18" charset="0"/>
              </a:rPr>
              <a:t>●	 </a:t>
            </a:r>
            <a:r>
              <a:rPr lang="it-IT" sz="1800" b="1" dirty="0" err="1">
                <a:latin typeface="Times" pitchFamily="18" charset="0"/>
              </a:rPr>
              <a:t>d</a:t>
            </a:r>
            <a:r>
              <a:rPr lang="it-IT" sz="1800" b="1" dirty="0" err="1">
                <a:latin typeface="Times" pitchFamily="18" charset="0"/>
                <a:sym typeface="Symbol" pitchFamily="18" charset="2"/>
              </a:rPr>
              <a:t></a:t>
            </a:r>
            <a:r>
              <a:rPr lang="it-IT" sz="1800" b="1" baseline="30000" dirty="0" err="1">
                <a:latin typeface="Times" pitchFamily="18" charset="0"/>
                <a:sym typeface="Symbol" pitchFamily="18" charset="2"/>
              </a:rPr>
              <a:t>off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/d off-</a:t>
            </a:r>
            <a:r>
              <a:rPr lang="it-IT" sz="1800" b="1" dirty="0" err="1">
                <a:latin typeface="Times" pitchFamily="18" charset="0"/>
                <a:sym typeface="Symbol" pitchFamily="18" charset="2"/>
              </a:rPr>
              <a:t>shell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 cross </a:t>
            </a:r>
            <a:r>
              <a:rPr lang="it-IT" sz="1800" b="1" dirty="0" err="1">
                <a:latin typeface="Times" pitchFamily="18" charset="0"/>
                <a:sym typeface="Symbol" pitchFamily="18" charset="2"/>
              </a:rPr>
              <a:t>section</a:t>
            </a:r>
            <a:endParaRPr lang="it-IT" sz="1800" b="1" dirty="0">
              <a:latin typeface="Times" pitchFamily="18" charset="0"/>
              <a:sym typeface="Symbol" pitchFamily="18" charset="2"/>
            </a:endParaRPr>
          </a:p>
          <a:p>
            <a:pPr algn="just">
              <a:tabLst>
                <a:tab pos="269875" algn="l"/>
              </a:tabLst>
            </a:pPr>
            <a:r>
              <a:rPr lang="it-IT" sz="1800" b="1" dirty="0">
                <a:latin typeface="Times" pitchFamily="18" charset="0"/>
                <a:sym typeface="Symbol" pitchFamily="18" charset="2"/>
              </a:rPr>
              <a:t>                     or “</a:t>
            </a:r>
            <a:r>
              <a:rPr lang="it-IT" sz="1800" b="1" dirty="0" err="1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nuclear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”</a:t>
            </a:r>
            <a:r>
              <a:rPr lang="it-IT" sz="1800" b="1" dirty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 (</a:t>
            </a:r>
            <a:r>
              <a:rPr lang="it-IT" sz="1800" b="1" dirty="0" err="1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N</a:t>
            </a:r>
            <a:r>
              <a:rPr lang="it-IT" sz="1800" b="1" dirty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)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 cross </a:t>
            </a:r>
            <a:r>
              <a:rPr lang="it-IT" sz="1800" b="1" dirty="0" err="1">
                <a:latin typeface="Times" pitchFamily="18" charset="0"/>
                <a:sym typeface="Symbol" pitchFamily="18" charset="2"/>
              </a:rPr>
              <a:t>section</a:t>
            </a:r>
            <a:endParaRPr lang="it-IT" sz="1800" b="1" dirty="0">
              <a:latin typeface="Times" pitchFamily="18" charset="0"/>
              <a:sym typeface="Symbol" pitchFamily="18" charset="2"/>
            </a:endParaRPr>
          </a:p>
          <a:p>
            <a:pPr algn="just">
              <a:tabLst>
                <a:tab pos="269875" algn="l"/>
              </a:tabLst>
            </a:pPr>
            <a:r>
              <a:rPr lang="it-IT" sz="1800" b="1" dirty="0">
                <a:latin typeface="Times" pitchFamily="18" charset="0"/>
                <a:sym typeface="Symbol" pitchFamily="18" charset="2"/>
              </a:rPr>
              <a:t>                                                                       </a:t>
            </a:r>
            <a:endParaRPr lang="it-IT" sz="1800" b="1" dirty="0">
              <a:latin typeface="Times" pitchFamily="18" charset="0"/>
              <a:sym typeface="Wingdings" pitchFamily="2" charset="2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4572000" y="49530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it-IT" sz="1800" b="1">
                <a:latin typeface="Times" pitchFamily="18" charset="0"/>
              </a:rPr>
              <a:t> </a:t>
            </a:r>
            <a:endParaRPr lang="it-IT" sz="1800" b="1">
              <a:latin typeface="Times" pitchFamily="18" charset="0"/>
              <a:sym typeface="Symbol" pitchFamily="18" charset="2"/>
            </a:endParaRPr>
          </a:p>
          <a:p>
            <a:pPr algn="just"/>
            <a:endParaRPr lang="it-IT" sz="1800" b="1">
              <a:latin typeface="Times" pitchFamily="18" charset="0"/>
              <a:sym typeface="Symbol" pitchFamily="18" charset="2"/>
            </a:endParaRPr>
          </a:p>
          <a:p>
            <a:pPr algn="just"/>
            <a:endParaRPr lang="it-IT" sz="1800" b="1">
              <a:latin typeface="Times" pitchFamily="18" charset="0"/>
              <a:sym typeface="Symbol" pitchFamily="18" charset="2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4800600" y="5105400"/>
            <a:ext cx="4191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it-IT" sz="1800" b="1">
                <a:latin typeface="Times" pitchFamily="18" charset="0"/>
              </a:rPr>
              <a:t>d</a:t>
            </a:r>
            <a:r>
              <a:rPr lang="it-IT" sz="1800" b="1">
                <a:latin typeface="Times" pitchFamily="18" charset="0"/>
                <a:sym typeface="Symbol" pitchFamily="18" charset="2"/>
              </a:rPr>
              <a:t></a:t>
            </a:r>
            <a:r>
              <a:rPr lang="it-IT" sz="1800" b="1" baseline="30000">
                <a:latin typeface="Times" pitchFamily="18" charset="0"/>
                <a:sym typeface="Symbol" pitchFamily="18" charset="2"/>
              </a:rPr>
              <a:t>off</a:t>
            </a:r>
            <a:r>
              <a:rPr lang="it-IT" sz="1800" b="1">
                <a:latin typeface="Times" pitchFamily="18" charset="0"/>
                <a:sym typeface="Symbol" pitchFamily="18" charset="2"/>
              </a:rPr>
              <a:t>/d </a:t>
            </a:r>
            <a:r>
              <a:rPr lang="it-IT" sz="1800" b="1">
                <a:latin typeface="Times" pitchFamily="18" charset="0"/>
                <a:sym typeface="Wingdings" pitchFamily="2" charset="2"/>
              </a:rPr>
              <a:t> </a:t>
            </a:r>
            <a:r>
              <a:rPr lang="it-IT" sz="1800" b="1">
                <a:latin typeface="Times" pitchFamily="18" charset="0"/>
              </a:rPr>
              <a:t>d</a:t>
            </a:r>
            <a:r>
              <a:rPr lang="it-IT" sz="1800" b="1">
                <a:latin typeface="Times" pitchFamily="18" charset="0"/>
                <a:sym typeface="Symbol" pitchFamily="18" charset="2"/>
              </a:rPr>
              <a:t>/d (on shell) </a:t>
            </a:r>
          </a:p>
          <a:p>
            <a:pPr algn="just"/>
            <a:r>
              <a:rPr lang="it-IT" sz="1800" b="1">
                <a:latin typeface="Times" pitchFamily="18" charset="0"/>
                <a:sym typeface="Symbol" pitchFamily="18" charset="2"/>
              </a:rPr>
              <a:t>The penetration factor P</a:t>
            </a:r>
            <a:r>
              <a:rPr lang="it-IT" sz="1800" b="1" baseline="-25000">
                <a:latin typeface="Times" pitchFamily="18" charset="0"/>
                <a:sym typeface="Symbol" pitchFamily="18" charset="2"/>
              </a:rPr>
              <a:t>l</a:t>
            </a:r>
            <a:r>
              <a:rPr lang="it-IT" sz="1800" b="1">
                <a:latin typeface="Times" pitchFamily="18" charset="0"/>
                <a:sym typeface="Symbol" pitchFamily="18" charset="2"/>
              </a:rPr>
              <a:t> has to be introduced:</a:t>
            </a:r>
          </a:p>
        </p:txBody>
      </p:sp>
    </p:spTree>
    <p:extLst>
      <p:ext uri="{BB962C8B-B14F-4D97-AF65-F5344CB8AC3E}">
        <p14:creationId xmlns:p14="http://schemas.microsoft.com/office/powerpoint/2010/main" val="3624863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100">
                <a:solidFill>
                  <a:srgbClr val="FFFFFF"/>
                </a:solidFill>
              </a:rPr>
              <a:t>THM vs. OES astrophysical factor</a:t>
            </a:r>
          </a:p>
        </p:txBody>
      </p:sp>
      <p:sp>
        <p:nvSpPr>
          <p:cNvPr id="260" name="Shape 260"/>
          <p:cNvSpPr/>
          <p:nvPr/>
        </p:nvSpPr>
        <p:spPr>
          <a:xfrm>
            <a:off x="1037245" y="1406188"/>
            <a:ext cx="2331051" cy="64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>
              <a:defRPr sz="5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</a:rPr>
              <a:t>Direct data:</a:t>
            </a:r>
          </a:p>
        </p:txBody>
      </p:sp>
      <p:sp>
        <p:nvSpPr>
          <p:cNvPr id="261" name="Shape 261"/>
          <p:cNvSpPr/>
          <p:nvPr/>
        </p:nvSpPr>
        <p:spPr>
          <a:xfrm>
            <a:off x="5704477" y="1406188"/>
            <a:ext cx="2101684" cy="64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>
              <a:defRPr sz="5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</a:rPr>
              <a:t>THM data:</a:t>
            </a:r>
          </a:p>
        </p:txBody>
      </p:sp>
      <p:pic>
        <p:nvPicPr>
          <p:cNvPr id="26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700" y="2074257"/>
            <a:ext cx="4046484" cy="1274380"/>
          </a:xfrm>
          <a:prstGeom prst="rect">
            <a:avLst/>
          </a:prstGeom>
          <a:ln w="88900">
            <a:miter lim="400000"/>
          </a:ln>
        </p:spPr>
      </p:pic>
      <p:pic>
        <p:nvPicPr>
          <p:cNvPr id="26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65972" y="2091231"/>
            <a:ext cx="4484636" cy="1240432"/>
          </a:xfrm>
          <a:prstGeom prst="rect">
            <a:avLst/>
          </a:prstGeom>
          <a:ln w="889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571385" y="3646485"/>
            <a:ext cx="3483115" cy="1903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FFFFFF"/>
                </a:solidFill>
              </a:rPr>
              <a:t>Remember that:</a:t>
            </a:r>
            <a:endParaRPr lang="it-IT" sz="1700" dirty="0">
              <a:solidFill>
                <a:srgbClr val="FF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endParaRPr sz="1700" dirty="0">
              <a:solidFill>
                <a:srgbClr val="FF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endParaRPr sz="1700" dirty="0">
              <a:solidFill>
                <a:srgbClr val="FF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endParaRPr sz="1700" dirty="0">
              <a:solidFill>
                <a:srgbClr val="FF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FFFFFF"/>
                </a:solidFill>
              </a:rPr>
              <a:t>is the formal partial resonance width for the decay of this level into channel c=x+A or c=b+B.</a:t>
            </a:r>
          </a:p>
        </p:txBody>
      </p:sp>
      <p:pic>
        <p:nvPicPr>
          <p:cNvPr id="265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5451" y="4131156"/>
            <a:ext cx="2710761" cy="486963"/>
          </a:xfrm>
          <a:prstGeom prst="rect">
            <a:avLst/>
          </a:prstGeom>
          <a:ln w="88900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5185433" y="3652303"/>
            <a:ext cx="731905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>
              <a:defRPr sz="2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FFFFFF"/>
                </a:solidFill>
              </a:rPr>
              <a:t>Where:</a:t>
            </a:r>
          </a:p>
        </p:txBody>
      </p:sp>
      <p:pic>
        <p:nvPicPr>
          <p:cNvPr id="267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85433" y="4131156"/>
            <a:ext cx="3183905" cy="782253"/>
          </a:xfrm>
          <a:prstGeom prst="rect">
            <a:avLst/>
          </a:prstGeom>
          <a:ln w="88900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225320" y="5889796"/>
            <a:ext cx="8825288" cy="856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CCFFCC"/>
                </a:solidFill>
              </a:rPr>
              <a:t>The matrix </a:t>
            </a:r>
            <a:r>
              <a:rPr sz="1700" b="1" dirty="0">
                <a:solidFill>
                  <a:srgbClr val="CCFFCC"/>
                </a:solidFill>
              </a:rPr>
              <a:t>D</a:t>
            </a:r>
            <a:r>
              <a:rPr sz="1700" baseline="31999" dirty="0">
                <a:solidFill>
                  <a:srgbClr val="CCFFCC"/>
                </a:solidFill>
              </a:rPr>
              <a:t>−1 </a:t>
            </a:r>
            <a:r>
              <a:rPr sz="1700" dirty="0">
                <a:solidFill>
                  <a:srgbClr val="CCFFCC"/>
                </a:solidFill>
              </a:rPr>
              <a:t>and V</a:t>
            </a:r>
            <a:r>
              <a:rPr sz="1700" baseline="-5999" dirty="0">
                <a:solidFill>
                  <a:srgbClr val="CCFFCC"/>
                </a:solidFill>
              </a:rPr>
              <a:t>νcC</a:t>
            </a:r>
            <a:r>
              <a:rPr sz="1700" dirty="0">
                <a:solidFill>
                  <a:srgbClr val="CCFFCC"/>
                </a:solidFill>
              </a:rPr>
              <a:t>(E</a:t>
            </a:r>
            <a:r>
              <a:rPr sz="1700" baseline="-5999" dirty="0">
                <a:solidFill>
                  <a:srgbClr val="CCFFCC"/>
                </a:solidFill>
              </a:rPr>
              <a:t>cC</a:t>
            </a:r>
            <a:r>
              <a:rPr sz="1700" dirty="0">
                <a:solidFill>
                  <a:srgbClr val="CCFFCC"/>
                </a:solidFill>
              </a:rPr>
              <a:t>) are the same in the TH and OES astrophysical factors.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CCFFCC"/>
                </a:solidFill>
              </a:rPr>
              <a:t>The THM S-factor does not contain the penetration factor, which has to be inserted for comparison with direct data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565972" y="5031622"/>
            <a:ext cx="4578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</a:rPr>
              <a:t>It</a:t>
            </a:r>
            <a:r>
              <a:rPr lang="it-IT" dirty="0">
                <a:solidFill>
                  <a:srgbClr val="FFFF00"/>
                </a:solidFill>
              </a:rPr>
              <a:t> can be </a:t>
            </a:r>
            <a:r>
              <a:rPr lang="it-IT" dirty="0" err="1">
                <a:solidFill>
                  <a:srgbClr val="FFFF00"/>
                </a:solidFill>
              </a:rPr>
              <a:t>calculated</a:t>
            </a:r>
            <a:r>
              <a:rPr lang="it-IT" dirty="0">
                <a:solidFill>
                  <a:srgbClr val="FFFF00"/>
                </a:solidFill>
              </a:rPr>
              <a:t> (DWBA, CDCC, PWBA…) or </a:t>
            </a:r>
            <a:r>
              <a:rPr lang="it-IT" dirty="0" err="1">
                <a:solidFill>
                  <a:srgbClr val="FFFF00"/>
                </a:solidFill>
              </a:rPr>
              <a:t>taken</a:t>
            </a:r>
            <a:r>
              <a:rPr lang="it-IT" dirty="0">
                <a:solidFill>
                  <a:srgbClr val="FFFF00"/>
                </a:solidFill>
              </a:rPr>
              <a:t> from </a:t>
            </a:r>
            <a:r>
              <a:rPr lang="it-IT" dirty="0" err="1">
                <a:solidFill>
                  <a:srgbClr val="FFFF00"/>
                </a:solidFill>
              </a:rPr>
              <a:t>measurements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238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arrotondato 15"/>
          <p:cNvSpPr/>
          <p:nvPr/>
        </p:nvSpPr>
        <p:spPr>
          <a:xfrm>
            <a:off x="0" y="5747063"/>
            <a:ext cx="9143999" cy="956156"/>
          </a:xfrm>
          <a:prstGeom prst="roundRect">
            <a:avLst/>
          </a:prstGeom>
          <a:solidFill>
            <a:srgbClr val="00206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it-IT" sz="5100" dirty="0" err="1">
                <a:solidFill>
                  <a:srgbClr val="FFFFFF"/>
                </a:solidFill>
              </a:rPr>
              <a:t>Moreover</a:t>
            </a:r>
            <a:r>
              <a:rPr lang="it-IT" sz="5100" dirty="0">
                <a:solidFill>
                  <a:srgbClr val="FFFFFF"/>
                </a:solidFill>
              </a:rPr>
              <a:t>: e</a:t>
            </a:r>
            <a:r>
              <a:rPr sz="5100" dirty="0">
                <a:solidFill>
                  <a:srgbClr val="FFFFFF"/>
                </a:solidFill>
              </a:rPr>
              <a:t>xploring negative energies with the THM </a:t>
            </a:r>
          </a:p>
        </p:txBody>
      </p:sp>
      <p:sp>
        <p:nvSpPr>
          <p:cNvPr id="220" name="Shape 220"/>
          <p:cNvSpPr/>
          <p:nvPr/>
        </p:nvSpPr>
        <p:spPr>
          <a:xfrm>
            <a:off x="2190838" y="1647542"/>
            <a:ext cx="4762325" cy="326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6" rIns="32145" bIns="32146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700" b="1" dirty="0">
                <a:solidFill>
                  <a:srgbClr val="FFFFFF"/>
                </a:solidFill>
              </a:rPr>
              <a:t>Using the </a:t>
            </a:r>
            <a:r>
              <a:rPr sz="1700" b="1" dirty="0">
                <a:solidFill>
                  <a:srgbClr val="FFFF00"/>
                </a:solidFill>
              </a:rPr>
              <a:t>kinematics </a:t>
            </a:r>
            <a:r>
              <a:rPr sz="1700" b="1" dirty="0">
                <a:solidFill>
                  <a:srgbClr val="FFFFFF"/>
                </a:solidFill>
              </a:rPr>
              <a:t>of three body reactions:</a:t>
            </a:r>
          </a:p>
        </p:txBody>
      </p:sp>
      <p:pic>
        <p:nvPicPr>
          <p:cNvPr id="221" name="image1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3276" y="2039679"/>
            <a:ext cx="5376952" cy="723400"/>
          </a:xfrm>
          <a:prstGeom prst="rect">
            <a:avLst/>
          </a:prstGeom>
          <a:ln w="88900">
            <a:miter lim="400000"/>
          </a:ln>
        </p:spPr>
      </p:pic>
      <p:sp>
        <p:nvSpPr>
          <p:cNvPr id="222" name="Shape 222"/>
          <p:cNvSpPr/>
          <p:nvPr/>
        </p:nvSpPr>
        <p:spPr>
          <a:xfrm>
            <a:off x="1458407" y="3398316"/>
            <a:ext cx="6423641" cy="326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6" rIns="32145" bIns="32146">
            <a:spAutoFit/>
          </a:bodyPr>
          <a:lstStyle>
            <a:lvl1pPr algn="just">
              <a:defRPr sz="24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It is possible to achieve negative energies in the A-x channel</a:t>
            </a:r>
          </a:p>
        </p:txBody>
      </p:sp>
      <p:pic>
        <p:nvPicPr>
          <p:cNvPr id="223" name="image1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849" y="4928438"/>
            <a:ext cx="3273413" cy="653654"/>
          </a:xfrm>
          <a:prstGeom prst="rect">
            <a:avLst/>
          </a:prstGeom>
          <a:ln w="88900">
            <a:miter lim="400000"/>
          </a:ln>
        </p:spPr>
      </p:pic>
      <p:sp>
        <p:nvSpPr>
          <p:cNvPr id="224" name="Shape 224"/>
          <p:cNvSpPr/>
          <p:nvPr/>
        </p:nvSpPr>
        <p:spPr>
          <a:xfrm>
            <a:off x="-1" y="3749770"/>
            <a:ext cx="9144001" cy="1172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6" rIns="32145" bIns="32146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b="1" dirty="0">
                <a:solidFill>
                  <a:srgbClr val="FFFF00"/>
                </a:solidFill>
              </a:rPr>
              <a:t>How to deal with negative energies? what is their meaning?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b="1" dirty="0">
                <a:solidFill>
                  <a:srgbClr val="FFFFFF"/>
                </a:solidFill>
              </a:rPr>
              <a:t>Standard R-Matrix approach cannot be applied to extract the resonance parameters of the A(x,c)C reaction because x is virtual —&gt;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b="1" dirty="0">
                <a:solidFill>
                  <a:srgbClr val="FFFFFF"/>
                </a:solidFill>
              </a:rPr>
              <a:t>Modified R-Matrix is introduced instead (A. Mukhamedzhanov 2010)</a:t>
            </a:r>
          </a:p>
        </p:txBody>
      </p:sp>
      <p:sp>
        <p:nvSpPr>
          <p:cNvPr id="225" name="Shape 225"/>
          <p:cNvSpPr/>
          <p:nvPr/>
        </p:nvSpPr>
        <p:spPr>
          <a:xfrm>
            <a:off x="3634351" y="4809307"/>
            <a:ext cx="5445253" cy="849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6" rIns="32145" bIns="32146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At negative energies M</a:t>
            </a:r>
            <a:r>
              <a:rPr sz="1700" baseline="30500">
                <a:solidFill>
                  <a:srgbClr val="FFFFFF"/>
                </a:solidFill>
              </a:rPr>
              <a:t>2</a:t>
            </a:r>
            <a:r>
              <a:rPr sz="1700">
                <a:solidFill>
                  <a:srgbClr val="FFFFFF"/>
                </a:solidFill>
              </a:rPr>
              <a:t> is given by the product  of the Whittaker function and the ANC of the F state populated in the transfer reaction</a:t>
            </a:r>
          </a:p>
        </p:txBody>
      </p:sp>
      <p:sp>
        <p:nvSpPr>
          <p:cNvPr id="226" name="Shape 226"/>
          <p:cNvSpPr/>
          <p:nvPr/>
        </p:nvSpPr>
        <p:spPr>
          <a:xfrm>
            <a:off x="-1" y="5720326"/>
            <a:ext cx="9188337" cy="988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2145" tIns="32146" rIns="32145" bIns="32146">
            <a:spAutoFit/>
          </a:bodyPr>
          <a:lstStyle>
            <a:lvl1pPr>
              <a:defRPr sz="24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FFFFFF"/>
                </a:solidFill>
              </a:rPr>
              <a:t>Merging together ANC and THM —&gt; deep connection of these two indirect methods </a:t>
            </a:r>
          </a:p>
        </p:txBody>
      </p:sp>
      <p:pic>
        <p:nvPicPr>
          <p:cNvPr id="227" name="Immagine 226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05915" y="1924067"/>
            <a:ext cx="1085679" cy="1092789"/>
          </a:xfrm>
          <a:prstGeom prst="rect">
            <a:avLst/>
          </a:prstGeom>
        </p:spPr>
      </p:pic>
      <p:pic>
        <p:nvPicPr>
          <p:cNvPr id="229" name="Immagine 228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03825" y="1924067"/>
            <a:ext cx="982266" cy="982266"/>
          </a:xfrm>
          <a:prstGeom prst="rect">
            <a:avLst/>
          </a:prstGeom>
        </p:spPr>
      </p:pic>
      <p:pic>
        <p:nvPicPr>
          <p:cNvPr id="231" name="Immagine 230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8100000">
            <a:off x="3535454" y="2674359"/>
            <a:ext cx="598265" cy="321964"/>
          </a:xfrm>
          <a:prstGeom prst="rect">
            <a:avLst/>
          </a:prstGeom>
        </p:spPr>
      </p:pic>
      <p:pic>
        <p:nvPicPr>
          <p:cNvPr id="233" name="Immagine 232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 rot="2700000">
            <a:off x="6979989" y="2746400"/>
            <a:ext cx="612204" cy="321964"/>
          </a:xfrm>
          <a:prstGeom prst="rect">
            <a:avLst/>
          </a:prstGeom>
        </p:spPr>
      </p:pic>
      <p:sp>
        <p:nvSpPr>
          <p:cNvPr id="235" name="Shape 235"/>
          <p:cNvSpPr/>
          <p:nvPr/>
        </p:nvSpPr>
        <p:spPr>
          <a:xfrm>
            <a:off x="2051546" y="2835340"/>
            <a:ext cx="1822131" cy="326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6" rIns="32145" bIns="32146">
            <a:spAutoFit/>
          </a:bodyPr>
          <a:lstStyle>
            <a:lvl1pPr algn="just">
              <a:defRPr sz="2400" b="1">
                <a:solidFill>
                  <a:srgbClr val="E8BB25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CCFFCC"/>
                </a:solidFill>
              </a:rPr>
              <a:t>s-x Fermi motion</a:t>
            </a:r>
          </a:p>
        </p:txBody>
      </p:sp>
      <p:sp>
        <p:nvSpPr>
          <p:cNvPr id="236" name="Shape 236"/>
          <p:cNvSpPr/>
          <p:nvPr/>
        </p:nvSpPr>
        <p:spPr>
          <a:xfrm>
            <a:off x="6457150" y="3074396"/>
            <a:ext cx="2023014" cy="326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6" rIns="32145" bIns="32146">
            <a:spAutoFit/>
          </a:bodyPr>
          <a:lstStyle>
            <a:lvl1pPr algn="just">
              <a:defRPr sz="2400" b="1">
                <a:solidFill>
                  <a:srgbClr val="E8BB25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CCFFCC"/>
                </a:solidFill>
              </a:rPr>
              <a:t>s-x binding energy</a:t>
            </a:r>
          </a:p>
        </p:txBody>
      </p:sp>
    </p:spTree>
    <p:extLst>
      <p:ext uri="{BB962C8B-B14F-4D97-AF65-F5344CB8AC3E}">
        <p14:creationId xmlns:p14="http://schemas.microsoft.com/office/powerpoint/2010/main" val="207538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arrotondato 1"/>
          <p:cNvSpPr/>
          <p:nvPr/>
        </p:nvSpPr>
        <p:spPr>
          <a:xfrm>
            <a:off x="265615" y="94067"/>
            <a:ext cx="8640784" cy="3386375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Rettangolo arrotondato 2"/>
          <p:cNvSpPr/>
          <p:nvPr/>
        </p:nvSpPr>
        <p:spPr>
          <a:xfrm>
            <a:off x="289133" y="3668574"/>
            <a:ext cx="8640784" cy="3060088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510409" y="319129"/>
            <a:ext cx="38051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baseline="30000" dirty="0"/>
              <a:t>19</a:t>
            </a:r>
            <a:r>
              <a:rPr lang="en-US" sz="2400" b="1" dirty="0"/>
              <a:t>F(p,α</a:t>
            </a:r>
            <a:r>
              <a:rPr lang="en-US" sz="2400" b="1" baseline="-25000" dirty="0"/>
              <a:t>0</a:t>
            </a:r>
            <a:r>
              <a:rPr lang="en-US" sz="2400" b="1" dirty="0"/>
              <a:t>)</a:t>
            </a:r>
            <a:r>
              <a:rPr lang="en-US" sz="2400" b="1" baseline="30000" dirty="0"/>
              <a:t>16</a:t>
            </a:r>
            <a:r>
              <a:rPr lang="en-US" sz="2400" b="1" dirty="0"/>
              <a:t>O </a:t>
            </a:r>
          </a:p>
          <a:p>
            <a:pPr algn="just"/>
            <a:r>
              <a:rPr lang="en-US" dirty="0">
                <a:solidFill>
                  <a:srgbClr val="000000"/>
                </a:solidFill>
              </a:rPr>
              <a:t>s-nuclei are produced and brought to the surface thanks to mixing phenomena, together with fluorine that is produced in the same region from the same n-source.</a:t>
            </a:r>
          </a:p>
          <a:p>
            <a:pPr algn="just"/>
            <a:r>
              <a:rPr lang="en-US" baseline="30000" dirty="0">
                <a:solidFill>
                  <a:srgbClr val="FF0000"/>
                </a:solidFill>
              </a:rPr>
              <a:t>19</a:t>
            </a:r>
            <a:r>
              <a:rPr lang="en-US" dirty="0">
                <a:solidFill>
                  <a:srgbClr val="FF0000"/>
                </a:solidFill>
              </a:rPr>
              <a:t>F is a key isotope as it can be used to probe AGB star mixing phenomena and </a:t>
            </a:r>
            <a:r>
              <a:rPr lang="en-US" dirty="0" err="1">
                <a:solidFill>
                  <a:srgbClr val="FF0000"/>
                </a:solidFill>
              </a:rPr>
              <a:t>nucleosynthesis</a:t>
            </a:r>
            <a:r>
              <a:rPr lang="en-US" dirty="0">
                <a:solidFill>
                  <a:srgbClr val="FF0000"/>
                </a:solidFill>
              </a:rPr>
              <a:t>. But its production is still uncertain! </a:t>
            </a:r>
          </a:p>
        </p:txBody>
      </p:sp>
      <p:sp>
        <p:nvSpPr>
          <p:cNvPr id="6" name="Rettangolo 5"/>
          <p:cNvSpPr/>
          <p:nvPr/>
        </p:nvSpPr>
        <p:spPr>
          <a:xfrm>
            <a:off x="510408" y="3879279"/>
            <a:ext cx="4502749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/>
              <a:t>12</a:t>
            </a:r>
            <a:r>
              <a:rPr lang="en-US" sz="2400" b="1" dirty="0"/>
              <a:t>C+</a:t>
            </a:r>
            <a:r>
              <a:rPr lang="en-US" sz="2400" b="1" baseline="30000" dirty="0"/>
              <a:t>12</a:t>
            </a:r>
            <a:r>
              <a:rPr lang="en-US" sz="2400" b="1" dirty="0"/>
              <a:t>C fusion</a:t>
            </a:r>
          </a:p>
          <a:p>
            <a:pPr algn="just"/>
            <a:r>
              <a:rPr lang="it-IT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Carbon </a:t>
            </a:r>
            <a:r>
              <a:rPr lang="it-IT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burning</a:t>
            </a:r>
            <a:r>
              <a:rPr lang="it-IT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marks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ignition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third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fuel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supply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hydrogen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helium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burning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evolution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of massive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stars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i.e., M &gt; 8Msun</a:t>
            </a:r>
          </a:p>
          <a:p>
            <a:pPr algn="just"/>
            <a:endParaRPr lang="en-US" dirty="0"/>
          </a:p>
          <a:p>
            <a:pPr algn="just"/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Close to the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energies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interest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uncertain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contradictory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making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extrapolation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risky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471" y="187159"/>
            <a:ext cx="3957052" cy="318505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l="22677" t="14496" r="19138" b="14683"/>
          <a:stretch/>
        </p:blipFill>
        <p:spPr>
          <a:xfrm>
            <a:off x="5258011" y="3722046"/>
            <a:ext cx="3230936" cy="294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41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lang="es-ES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" dirty="0" err="1">
                <a:solidFill>
                  <a:srgbClr val="FFFFFF"/>
                </a:solidFill>
                <a:latin typeface="Calibri"/>
                <a:cs typeface="Calibri"/>
              </a:rPr>
              <a:t>experiment</a:t>
            </a:r>
            <a:endParaRPr lang="es-E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21" name="Immagine 3" descr="set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0444" y="3861048"/>
            <a:ext cx="4432031" cy="2808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magine 5" descr="tandem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022" y="3717035"/>
            <a:ext cx="4067946" cy="293203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CasellaDiTesto 16"/>
          <p:cNvSpPr txBox="1"/>
          <p:nvPr/>
        </p:nvSpPr>
        <p:spPr>
          <a:xfrm>
            <a:off x="4572000" y="1313473"/>
            <a:ext cx="3183241" cy="1323439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cs typeface="Calibri"/>
              </a:rPr>
              <a:t>d: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  <a:cs typeface="Calibri"/>
              </a:rPr>
              <a:t>Trojan</a:t>
            </a:r>
            <a:r>
              <a:rPr lang="it-IT" sz="2000" kern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  <a:cs typeface="Calibri"/>
              </a:rPr>
              <a:t>horse</a:t>
            </a:r>
            <a:r>
              <a:rPr lang="it-IT" sz="2000" kern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  <a:cs typeface="Calibri"/>
              </a:rPr>
              <a:t>nucleus</a:t>
            </a:r>
            <a:r>
              <a:rPr lang="it-IT" sz="2000" kern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cs typeface="Calibri"/>
              </a:rPr>
              <a:t>p+n</a:t>
            </a:r>
            <a:endParaRPr lang="it-IT" sz="200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cs typeface="Calibri"/>
              </a:rPr>
              <a:t>    B=2.2 </a:t>
            </a:r>
            <a:r>
              <a:rPr lang="it-IT" sz="2000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cs typeface="Calibri"/>
              </a:rPr>
              <a:t>MeV</a:t>
            </a:r>
            <a:r>
              <a:rPr lang="it-IT" sz="2000" i="0" u="none" strike="noStrike" kern="1200" cap="none" spc="0" dirty="0">
                <a:solidFill>
                  <a:srgbClr val="FFFFFF"/>
                </a:solidFill>
                <a:uFillTx/>
                <a:latin typeface="Calibri"/>
                <a:cs typeface="Calibri"/>
              </a:rPr>
              <a:t>  |p</a:t>
            </a:r>
            <a:r>
              <a:rPr lang="it-IT" sz="2000" i="0" u="none" strike="noStrike" kern="1200" cap="none" spc="0" baseline="-25000" dirty="0">
                <a:solidFill>
                  <a:srgbClr val="FFFFFF"/>
                </a:solidFill>
                <a:uFillTx/>
                <a:latin typeface="Calibri"/>
                <a:cs typeface="Calibri"/>
              </a:rPr>
              <a:t>s</a:t>
            </a:r>
            <a:r>
              <a:rPr lang="it-IT" sz="2000" i="0" u="none" strike="noStrike" kern="1200" cap="none" spc="0" dirty="0">
                <a:solidFill>
                  <a:srgbClr val="FFFFFF"/>
                </a:solidFill>
                <a:uFillTx/>
                <a:latin typeface="Calibri"/>
                <a:cs typeface="Calibri"/>
              </a:rPr>
              <a:t>|=0 </a:t>
            </a:r>
            <a:r>
              <a:rPr lang="it-IT" sz="2000" i="0" u="none" strike="noStrike" kern="1200" cap="none" spc="0" dirty="0" err="1">
                <a:solidFill>
                  <a:srgbClr val="FFFFFF"/>
                </a:solidFill>
                <a:uFillTx/>
                <a:latin typeface="Calibri"/>
                <a:cs typeface="Calibri"/>
              </a:rPr>
              <a:t>MeV</a:t>
            </a:r>
            <a:r>
              <a:rPr lang="it-IT" sz="2000" i="0" u="none" strike="noStrike" kern="1200" cap="none" spc="0" dirty="0">
                <a:solidFill>
                  <a:srgbClr val="FFFFFF"/>
                </a:solidFill>
                <a:uFillTx/>
                <a:latin typeface="Calibri"/>
                <a:cs typeface="Calibri"/>
              </a:rPr>
              <a:t>/c</a:t>
            </a:r>
            <a:endParaRPr lang="it-IT" sz="200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cs typeface="Calibri"/>
              </a:rPr>
              <a:t>n: </a:t>
            </a:r>
            <a:r>
              <a:rPr lang="it-IT" sz="2000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cs typeface="Calibri"/>
              </a:rPr>
              <a:t>spectator</a:t>
            </a:r>
            <a:endParaRPr lang="it-IT" sz="200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cs typeface="Calibri"/>
              </a:rPr>
              <a:t>p: </a:t>
            </a:r>
            <a:r>
              <a:rPr lang="it-IT" sz="2000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cs typeface="Calibri"/>
              </a:rPr>
              <a:t>partici</a:t>
            </a:r>
            <a:r>
              <a:rPr lang="it-IT" sz="2000" dirty="0" err="1">
                <a:solidFill>
                  <a:srgbClr val="FFFFFF"/>
                </a:solidFill>
                <a:latin typeface="Calibri"/>
                <a:cs typeface="Calibri"/>
              </a:rPr>
              <a:t>pant</a:t>
            </a:r>
            <a:endParaRPr lang="it-IT" sz="2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4" name="Rectangle 47"/>
          <p:cNvSpPr/>
          <p:nvPr/>
        </p:nvSpPr>
        <p:spPr>
          <a:xfrm>
            <a:off x="4644008" y="2708920"/>
            <a:ext cx="4104458" cy="861776"/>
          </a:xfrm>
          <a:prstGeom prst="rect">
            <a:avLst/>
          </a:prstGeom>
          <a:solidFill>
            <a:srgbClr val="FF0000"/>
          </a:solidFill>
          <a:ln w="9528">
            <a:noFill/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30000" dirty="0">
                <a:solidFill>
                  <a:schemeClr val="bg1"/>
                </a:solidFill>
                <a:uFillTx/>
                <a:latin typeface="Calibri"/>
                <a:cs typeface="Calibri"/>
              </a:rPr>
              <a:t>  </a:t>
            </a:r>
            <a:r>
              <a:rPr lang="en-GB" sz="2000" b="0" i="0" u="none" strike="noStrike" kern="1200" cap="none" spc="0" dirty="0">
                <a:solidFill>
                  <a:schemeClr val="bg1"/>
                </a:solidFill>
                <a:uFillTx/>
                <a:latin typeface="Calibri"/>
                <a:cs typeface="Calibri"/>
              </a:rPr>
              <a:t>d(</a:t>
            </a:r>
            <a:r>
              <a:rPr lang="en-GB" sz="2000" b="0" i="0" u="none" strike="noStrike" kern="1200" cap="none" spc="0" baseline="30000" dirty="0">
                <a:solidFill>
                  <a:schemeClr val="bg1"/>
                </a:solidFill>
                <a:uFillTx/>
                <a:latin typeface="Calibri"/>
                <a:cs typeface="Calibri"/>
              </a:rPr>
              <a:t>19</a:t>
            </a:r>
            <a:r>
              <a:rPr lang="en-GB" sz="2000" b="0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cs typeface="Calibri"/>
              </a:rPr>
              <a:t>F,</a:t>
            </a:r>
            <a:r>
              <a:rPr lang="en-GB" sz="2000" dirty="0">
                <a:solidFill>
                  <a:schemeClr val="bg1"/>
                </a:solidFill>
                <a:latin typeface="Calibri"/>
                <a:cs typeface="Calibri"/>
                <a:sym typeface="Symbol"/>
              </a:rPr>
              <a:t></a:t>
            </a:r>
            <a:r>
              <a:rPr lang="en-GB" sz="2000" b="0" i="0" u="none" strike="noStrike" kern="1200" cap="none" spc="0" baseline="30000" dirty="0">
                <a:solidFill>
                  <a:schemeClr val="bg1"/>
                </a:solidFill>
                <a:uFillTx/>
                <a:latin typeface="Calibri"/>
                <a:cs typeface="Calibri"/>
              </a:rPr>
              <a:t>16</a:t>
            </a:r>
            <a:r>
              <a:rPr lang="en-GB" sz="2000" b="0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cs typeface="Calibri"/>
              </a:rPr>
              <a:t>O)n         </a:t>
            </a:r>
            <a:r>
              <a:rPr lang="it-IT" sz="2000" b="0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cs typeface="Calibri"/>
              </a:rPr>
              <a:t>Q</a:t>
            </a:r>
            <a:r>
              <a:rPr lang="it-IT" sz="2000" b="0" i="0" u="none" strike="noStrike" kern="1200" cap="none" spc="0" baseline="-25000" dirty="0">
                <a:solidFill>
                  <a:schemeClr val="bg1"/>
                </a:solidFill>
                <a:uFillTx/>
                <a:latin typeface="Calibri"/>
                <a:cs typeface="Calibri"/>
              </a:rPr>
              <a:t>3b</a:t>
            </a:r>
            <a:r>
              <a:rPr lang="it-IT" sz="2000" b="0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cs typeface="Calibri"/>
              </a:rPr>
              <a:t>=5.889  </a:t>
            </a:r>
            <a:r>
              <a:rPr lang="it-IT" sz="2000" b="0" i="0" u="none" strike="noStrike" kern="1200" cap="none" spc="0" baseline="0" dirty="0" err="1">
                <a:solidFill>
                  <a:schemeClr val="bg1"/>
                </a:solidFill>
                <a:uFillTx/>
                <a:latin typeface="Calibri"/>
                <a:cs typeface="Calibri"/>
              </a:rPr>
              <a:t>MeV</a:t>
            </a:r>
            <a:endParaRPr lang="it-IT" sz="2000" b="0" i="0" u="none" strike="noStrike" kern="1200" cap="none" spc="0" baseline="0" dirty="0">
              <a:solidFill>
                <a:schemeClr val="bg1"/>
              </a:solidFill>
              <a:uFillTx/>
              <a:latin typeface="Calibri"/>
              <a:cs typeface="Calibri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30000" dirty="0">
                <a:solidFill>
                  <a:schemeClr val="bg1"/>
                </a:solidFill>
                <a:uFillTx/>
                <a:latin typeface="Calibri"/>
                <a:cs typeface="Calibri"/>
              </a:rPr>
              <a:t>19</a:t>
            </a:r>
            <a:r>
              <a:rPr lang="en-GB" sz="2000" b="0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cs typeface="Calibri"/>
              </a:rPr>
              <a:t>F(p,</a:t>
            </a:r>
            <a:r>
              <a:rPr lang="en-GB" sz="2000" dirty="0">
                <a:solidFill>
                  <a:schemeClr val="bg1"/>
                </a:solidFill>
                <a:latin typeface="Calibri"/>
                <a:cs typeface="Calibri"/>
                <a:sym typeface="Symbol"/>
              </a:rPr>
              <a:t></a:t>
            </a:r>
            <a:r>
              <a:rPr lang="en-GB" sz="2000" b="0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cs typeface="Calibri"/>
              </a:rPr>
              <a:t>) </a:t>
            </a:r>
            <a:r>
              <a:rPr lang="en-GB" sz="2000" b="0" i="0" u="none" strike="noStrike" kern="1200" cap="none" spc="0" baseline="30000" dirty="0">
                <a:solidFill>
                  <a:schemeClr val="bg1"/>
                </a:solidFill>
                <a:uFillTx/>
                <a:latin typeface="Calibri"/>
                <a:cs typeface="Calibri"/>
              </a:rPr>
              <a:t>16</a:t>
            </a:r>
            <a:r>
              <a:rPr lang="en-GB" sz="2000" b="0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cs typeface="Calibri"/>
              </a:rPr>
              <a:t>O            </a:t>
            </a:r>
            <a:r>
              <a:rPr lang="it-IT" sz="2000" b="0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cs typeface="Calibri"/>
              </a:rPr>
              <a:t>Q</a:t>
            </a:r>
            <a:r>
              <a:rPr lang="it-IT" sz="2000" b="0" i="0" u="none" strike="noStrike" kern="1200" cap="none" spc="0" baseline="-25000" dirty="0">
                <a:solidFill>
                  <a:schemeClr val="bg1"/>
                </a:solidFill>
                <a:uFillTx/>
                <a:latin typeface="Calibri"/>
                <a:cs typeface="Calibri"/>
              </a:rPr>
              <a:t>2b</a:t>
            </a:r>
            <a:r>
              <a:rPr lang="it-IT" sz="2000" b="0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cs typeface="Calibri"/>
              </a:rPr>
              <a:t>=8.113 </a:t>
            </a:r>
            <a:r>
              <a:rPr lang="it-IT" sz="2000" b="0" i="0" u="none" strike="noStrike" kern="1200" cap="none" spc="0" baseline="0" dirty="0" err="1">
                <a:solidFill>
                  <a:schemeClr val="bg1"/>
                </a:solidFill>
                <a:uFillTx/>
                <a:latin typeface="Calibri"/>
                <a:cs typeface="Calibri"/>
              </a:rPr>
              <a:t>MeV</a:t>
            </a:r>
            <a:endParaRPr lang="it-IT" sz="2000" b="0" i="0" u="none" strike="noStrike" kern="1200" cap="none" spc="0" baseline="0" dirty="0">
              <a:solidFill>
                <a:schemeClr val="bg1"/>
              </a:solidFill>
              <a:uFillTx/>
              <a:latin typeface="Calibri"/>
              <a:cs typeface="Calibri"/>
            </a:endParaRP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1216" y="1269999"/>
            <a:ext cx="3969831" cy="1925283"/>
          </a:xfrm>
          <a:prstGeom prst="rect">
            <a:avLst/>
          </a:prstGeom>
        </p:spPr>
      </p:pic>
      <p:sp>
        <p:nvSpPr>
          <p:cNvPr id="26" name="Rettangolo arrotondato 25"/>
          <p:cNvSpPr/>
          <p:nvPr/>
        </p:nvSpPr>
        <p:spPr>
          <a:xfrm>
            <a:off x="600529" y="1634397"/>
            <a:ext cx="3539423" cy="1722595"/>
          </a:xfrm>
          <a:prstGeom prst="roundRect">
            <a:avLst/>
          </a:prstGeom>
          <a:gradFill flip="none" rotWithShape="1">
            <a:gsLst>
              <a:gs pos="0">
                <a:srgbClr val="4F81BD">
                  <a:tint val="100000"/>
                  <a:shade val="100000"/>
                  <a:satMod val="130000"/>
                  <a:alpha val="12000"/>
                </a:srgbClr>
              </a:gs>
              <a:gs pos="100000">
                <a:srgbClr val="4F81BD">
                  <a:tint val="50000"/>
                  <a:shade val="100000"/>
                  <a:satMod val="350000"/>
                  <a:alpha val="1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27" name="Connettore 2 26"/>
          <p:cNvCxnSpPr/>
          <p:nvPr/>
        </p:nvCxnSpPr>
        <p:spPr>
          <a:xfrm flipH="1">
            <a:off x="5652120" y="4293096"/>
            <a:ext cx="1944216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4644008" y="5733256"/>
            <a:ext cx="173637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400" dirty="0" err="1">
                <a:latin typeface="Calibri"/>
                <a:cs typeface="Calibri"/>
              </a:rPr>
              <a:t>Butane</a:t>
            </a:r>
            <a:r>
              <a:rPr lang="it-IT" sz="1400" dirty="0">
                <a:latin typeface="Calibri"/>
                <a:cs typeface="Calibri"/>
              </a:rPr>
              <a:t> gas </a:t>
            </a:r>
            <a:r>
              <a:rPr lang="it-IT" sz="1400" dirty="0">
                <a:latin typeface="Calibri"/>
                <a:cs typeface="Calibri"/>
                <a:sym typeface="Symbol"/>
              </a:rPr>
              <a:t> 52mbar</a:t>
            </a:r>
            <a:endParaRPr lang="it-IT" sz="1400" dirty="0">
              <a:latin typeface="Calibri"/>
              <a:cs typeface="Calibri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6012160" y="4146465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Calibri"/>
                <a:cs typeface="Calibri"/>
              </a:rPr>
              <a:t>(150 µg/cm</a:t>
            </a:r>
            <a:r>
              <a:rPr lang="it-IT" sz="1200" baseline="30000" dirty="0">
                <a:latin typeface="Calibri"/>
                <a:cs typeface="Calibri"/>
              </a:rPr>
              <a:t>2</a:t>
            </a:r>
            <a:r>
              <a:rPr lang="it-IT" sz="1200" dirty="0">
                <a:latin typeface="Calibri"/>
                <a:cs typeface="Calibri"/>
              </a:rPr>
              <a:t> )</a:t>
            </a:r>
            <a:endParaRPr lang="it-IT" sz="1200" baseline="30000" dirty="0">
              <a:latin typeface="Calibri"/>
              <a:cs typeface="Calibri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67544" y="3717032"/>
            <a:ext cx="3552024" cy="36933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none">
            <a:spAutoFit/>
          </a:bodyPr>
          <a:lstStyle/>
          <a:p>
            <a:pPr algn="just" eaLnBrk="0" hangingPunct="0"/>
            <a:r>
              <a:rPr lang="it-IT" dirty="0"/>
              <a:t>15 MV Tandem </a:t>
            </a:r>
            <a:r>
              <a:rPr lang="it-IT" dirty="0" err="1"/>
              <a:t>at</a:t>
            </a:r>
            <a:r>
              <a:rPr lang="it-IT" dirty="0"/>
              <a:t> INFN-LNS Catania</a:t>
            </a:r>
          </a:p>
        </p:txBody>
      </p:sp>
    </p:spTree>
    <p:extLst>
      <p:ext uri="{BB962C8B-B14F-4D97-AF65-F5344CB8AC3E}">
        <p14:creationId xmlns:p14="http://schemas.microsoft.com/office/powerpoint/2010/main" val="1785258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13372"/>
            <a:ext cx="9144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00"/>
                </a:solidFill>
              </a:rPr>
              <a:t>Measurement of the </a:t>
            </a:r>
            <a:r>
              <a:rPr lang="en-US" sz="2400" b="1" baseline="30000" dirty="0">
                <a:solidFill>
                  <a:srgbClr val="000000"/>
                </a:solidFill>
              </a:rPr>
              <a:t>19</a:t>
            </a:r>
            <a:r>
              <a:rPr lang="en-US" sz="2400" b="1" dirty="0">
                <a:solidFill>
                  <a:srgbClr val="000000"/>
                </a:solidFill>
              </a:rPr>
              <a:t>F(p,</a:t>
            </a:r>
            <a:r>
              <a:rPr lang="en-US" sz="2400" b="1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sz="2400" b="1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0</a:t>
            </a:r>
            <a:r>
              <a:rPr lang="en-US" sz="2400" b="1" dirty="0">
                <a:solidFill>
                  <a:srgbClr val="000000"/>
                </a:solidFill>
              </a:rPr>
              <a:t>)</a:t>
            </a:r>
            <a:r>
              <a:rPr lang="en-US" sz="2400" b="1" baseline="30000" dirty="0">
                <a:solidFill>
                  <a:srgbClr val="000000"/>
                </a:solidFill>
              </a:rPr>
              <a:t>16</a:t>
            </a:r>
            <a:r>
              <a:rPr lang="en-US" sz="2400" b="1" dirty="0">
                <a:solidFill>
                  <a:srgbClr val="000000"/>
                </a:solidFill>
              </a:rPr>
              <a:t>O reaction using the Trojan Horse Method (THM)</a:t>
            </a:r>
            <a:endParaRPr lang="en-US" dirty="0">
              <a:solidFill>
                <a:srgbClr val="000000"/>
              </a:solidFill>
            </a:endParaRPr>
          </a:p>
          <a:p>
            <a:pPr algn="just"/>
            <a:endParaRPr lang="en-US" dirty="0">
              <a:solidFill>
                <a:srgbClr val="000090"/>
              </a:solidFill>
            </a:endParaRPr>
          </a:p>
          <a:p>
            <a:pPr algn="just"/>
            <a:r>
              <a:rPr lang="en-US" dirty="0">
                <a:solidFill>
                  <a:srgbClr val="000090"/>
                </a:solidFill>
              </a:rPr>
              <a:t>The </a:t>
            </a:r>
            <a:r>
              <a:rPr lang="en-US" baseline="30000" dirty="0">
                <a:solidFill>
                  <a:srgbClr val="000090"/>
                </a:solidFill>
              </a:rPr>
              <a:t>19</a:t>
            </a:r>
            <a:r>
              <a:rPr lang="en-US" dirty="0">
                <a:solidFill>
                  <a:srgbClr val="000090"/>
                </a:solidFill>
              </a:rPr>
              <a:t>F(p,</a:t>
            </a:r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</a:rPr>
              <a:t>a</a:t>
            </a:r>
            <a:r>
              <a:rPr lang="en-US" baseline="-25000" dirty="0">
                <a:solidFill>
                  <a:srgbClr val="000090"/>
                </a:solidFill>
                <a:latin typeface="Symbol" charset="2"/>
                <a:cs typeface="Symbol" charset="2"/>
              </a:rPr>
              <a:t>0</a:t>
            </a:r>
            <a:r>
              <a:rPr lang="en-US" dirty="0">
                <a:solidFill>
                  <a:srgbClr val="000090"/>
                </a:solidFill>
              </a:rPr>
              <a:t>)</a:t>
            </a:r>
            <a:r>
              <a:rPr lang="en-US" baseline="30000" dirty="0">
                <a:solidFill>
                  <a:srgbClr val="000090"/>
                </a:solidFill>
              </a:rPr>
              <a:t>16</a:t>
            </a:r>
            <a:r>
              <a:rPr lang="en-US" dirty="0">
                <a:solidFill>
                  <a:srgbClr val="000090"/>
                </a:solidFill>
              </a:rPr>
              <a:t>O reaction is the main fluorine </a:t>
            </a:r>
          </a:p>
          <a:p>
            <a:pPr algn="just"/>
            <a:r>
              <a:rPr lang="en-US" dirty="0">
                <a:solidFill>
                  <a:srgbClr val="000090"/>
                </a:solidFill>
              </a:rPr>
              <a:t>destruction channel but no data are available </a:t>
            </a:r>
          </a:p>
          <a:p>
            <a:pPr algn="just"/>
            <a:r>
              <a:rPr lang="en-US" dirty="0">
                <a:solidFill>
                  <a:srgbClr val="000090"/>
                </a:solidFill>
              </a:rPr>
              <a:t>around ~100 </a:t>
            </a:r>
            <a:r>
              <a:rPr lang="en-US" dirty="0" err="1">
                <a:solidFill>
                  <a:srgbClr val="000090"/>
                </a:solidFill>
              </a:rPr>
              <a:t>keV</a:t>
            </a:r>
            <a:r>
              <a:rPr lang="en-US" dirty="0">
                <a:solidFill>
                  <a:srgbClr val="000090"/>
                </a:solidFill>
              </a:rPr>
              <a:t> (energy of astrophysical interest)</a:t>
            </a:r>
          </a:p>
          <a:p>
            <a:pPr algn="just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8" y="2168433"/>
            <a:ext cx="4572000" cy="303460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999" y="2457658"/>
            <a:ext cx="3957723" cy="373255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403061" y="1869405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THM measurement</a:t>
            </a:r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>
            <a:off x="5302881" y="934862"/>
            <a:ext cx="3429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Line 18"/>
          <p:cNvSpPr>
            <a:spLocks noChangeAspect="1" noChangeShapeType="1"/>
          </p:cNvSpPr>
          <p:nvPr/>
        </p:nvSpPr>
        <p:spPr bwMode="auto">
          <a:xfrm>
            <a:off x="6648575" y="947439"/>
            <a:ext cx="215997" cy="701991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Line 19"/>
          <p:cNvSpPr>
            <a:spLocks noChangeShapeType="1"/>
          </p:cNvSpPr>
          <p:nvPr/>
        </p:nvSpPr>
        <p:spPr bwMode="auto">
          <a:xfrm>
            <a:off x="5671308" y="1648812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Line 20"/>
          <p:cNvSpPr>
            <a:spLocks noChangeShapeType="1"/>
          </p:cNvSpPr>
          <p:nvPr/>
        </p:nvSpPr>
        <p:spPr bwMode="auto">
          <a:xfrm flipV="1">
            <a:off x="7728708" y="1344012"/>
            <a:ext cx="129540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0" name="Line 21"/>
          <p:cNvSpPr>
            <a:spLocks noChangeShapeType="1"/>
          </p:cNvSpPr>
          <p:nvPr/>
        </p:nvSpPr>
        <p:spPr bwMode="auto">
          <a:xfrm>
            <a:off x="7728708" y="1648812"/>
            <a:ext cx="129540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>
            <a:off x="6890508" y="1648812"/>
            <a:ext cx="838200" cy="0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5277201" y="858662"/>
            <a:ext cx="308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5600405" y="1586900"/>
            <a:ext cx="4466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baseline="30000" dirty="0">
                <a:solidFill>
                  <a:srgbClr val="000000"/>
                </a:solidFill>
              </a:rPr>
              <a:t>19</a:t>
            </a:r>
            <a:r>
              <a:rPr lang="it-IT" b="1" dirty="0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6712050" y="850632"/>
            <a:ext cx="308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dirty="0" err="1">
                <a:solidFill>
                  <a:srgbClr val="000000"/>
                </a:solidFill>
              </a:rPr>
              <a:t>p</a:t>
            </a:r>
            <a:endParaRPr lang="it-IT" b="1" dirty="0">
              <a:solidFill>
                <a:srgbClr val="000000"/>
              </a:solidFill>
            </a:endParaRP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8317264" y="834850"/>
            <a:ext cx="308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dirty="0" err="1">
                <a:solidFill>
                  <a:srgbClr val="000000"/>
                </a:solidFill>
              </a:rPr>
              <a:t>n</a:t>
            </a:r>
            <a:endParaRPr lang="it-IT" b="1" dirty="0">
              <a:solidFill>
                <a:srgbClr val="000000"/>
              </a:solidFill>
            </a:endParaRPr>
          </a:p>
        </p:txBody>
      </p:sp>
      <p:sp>
        <p:nvSpPr>
          <p:cNvPr id="16" name="Text Box 28"/>
          <p:cNvSpPr txBox="1">
            <a:spLocks noChangeArrowheads="1"/>
          </p:cNvSpPr>
          <p:nvPr/>
        </p:nvSpPr>
        <p:spPr bwMode="auto">
          <a:xfrm>
            <a:off x="6886553" y="1591662"/>
            <a:ext cx="7238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baseline="30000" dirty="0">
                <a:solidFill>
                  <a:srgbClr val="000000"/>
                </a:solidFill>
              </a:rPr>
              <a:t>20</a:t>
            </a:r>
            <a:r>
              <a:rPr lang="it-IT" b="1" dirty="0">
                <a:solidFill>
                  <a:srgbClr val="000000"/>
                </a:solidFill>
              </a:rPr>
              <a:t>Ne*</a:t>
            </a:r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8503092" y="1846836"/>
            <a:ext cx="496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baseline="30000" dirty="0">
                <a:solidFill>
                  <a:srgbClr val="000000"/>
                </a:solidFill>
              </a:rPr>
              <a:t>16</a:t>
            </a:r>
            <a:r>
              <a:rPr lang="it-IT" b="1" dirty="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18" name="Text Box 30"/>
          <p:cNvSpPr txBox="1">
            <a:spLocks noChangeArrowheads="1"/>
          </p:cNvSpPr>
          <p:nvPr/>
        </p:nvSpPr>
        <p:spPr bwMode="auto">
          <a:xfrm>
            <a:off x="8634170" y="1296387"/>
            <a:ext cx="338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endParaRPr lang="el-GR" b="1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sp>
        <p:nvSpPr>
          <p:cNvPr id="19" name="Line 18"/>
          <p:cNvSpPr>
            <a:spLocks noChangeAspect="1" noChangeShapeType="1"/>
          </p:cNvSpPr>
          <p:nvPr/>
        </p:nvSpPr>
        <p:spPr bwMode="auto">
          <a:xfrm flipH="1" flipV="1">
            <a:off x="1350019" y="3580580"/>
            <a:ext cx="232616" cy="755999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914025" y="4241999"/>
            <a:ext cx="2893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 resonant approximation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103737" y="5266885"/>
            <a:ext cx="5481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THM </a:t>
            </a:r>
            <a:r>
              <a:rPr lang="en-US" baseline="30000" dirty="0"/>
              <a:t>20</a:t>
            </a:r>
            <a:r>
              <a:rPr lang="en-US" dirty="0"/>
              <a:t>Ne states are populated through p-transfer off deuteron and resonance parameters are deduced</a:t>
            </a:r>
          </a:p>
          <a:p>
            <a:pPr marL="285750" indent="-285750">
              <a:buFont typeface="Wingdings" charset="0"/>
              <a:buChar char="à"/>
            </a:pPr>
            <a:r>
              <a:rPr lang="en-US" b="1" dirty="0">
                <a:solidFill>
                  <a:srgbClr val="008000"/>
                </a:solidFill>
                <a:sym typeface="Wingdings"/>
              </a:rPr>
              <a:t>THM x-section shows a rich resonant pattern!</a:t>
            </a:r>
          </a:p>
          <a:p>
            <a:pPr marL="285750" indent="-285750">
              <a:buFont typeface="Wingdings" charset="0"/>
              <a:buChar char="à"/>
            </a:pPr>
            <a:endParaRPr lang="en-US" b="1" dirty="0">
              <a:solidFill>
                <a:srgbClr val="008000"/>
              </a:solidFill>
              <a:sym typeface="Wingdings"/>
            </a:endParaRPr>
          </a:p>
          <a:p>
            <a:r>
              <a:rPr lang="en-US" b="1" dirty="0">
                <a:solidFill>
                  <a:srgbClr val="FF0000"/>
                </a:solidFill>
                <a:sym typeface="Wingdings"/>
              </a:rPr>
              <a:t>Investigation of the </a:t>
            </a:r>
            <a:r>
              <a:rPr lang="en-US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b="1" baseline="-250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="1" dirty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channel @ LNS under analysis</a:t>
            </a:r>
          </a:p>
        </p:txBody>
      </p:sp>
    </p:spTree>
    <p:extLst>
      <p:ext uri="{BB962C8B-B14F-4D97-AF65-F5344CB8AC3E}">
        <p14:creationId xmlns:p14="http://schemas.microsoft.com/office/powerpoint/2010/main" val="523921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606323" y="4581128"/>
            <a:ext cx="4536504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baseline="30000" dirty="0">
                <a:solidFill>
                  <a:schemeClr val="bg1"/>
                </a:solidFill>
              </a:rPr>
              <a:t>19</a:t>
            </a:r>
            <a:r>
              <a:rPr lang="en-US" dirty="0">
                <a:solidFill>
                  <a:schemeClr val="bg1"/>
                </a:solidFill>
              </a:rPr>
              <a:t>F(</a:t>
            </a:r>
            <a:r>
              <a:rPr lang="en-US" dirty="0" err="1">
                <a:solidFill>
                  <a:schemeClr val="bg1"/>
                </a:solidFill>
              </a:rPr>
              <a:t>p,</a:t>
            </a:r>
            <a:r>
              <a:rPr lang="en-US" dirty="0" err="1">
                <a:solidFill>
                  <a:schemeClr val="bg1"/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en-US" baseline="30000" dirty="0">
                <a:solidFill>
                  <a:schemeClr val="bg1"/>
                </a:solidFill>
              </a:rPr>
              <a:t>16</a:t>
            </a:r>
            <a:r>
              <a:rPr lang="en-US" dirty="0">
                <a:solidFill>
                  <a:schemeClr val="bg1"/>
                </a:solidFill>
              </a:rPr>
              <a:t>O cross section</a:t>
            </a:r>
            <a:endParaRPr lang="es-E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4784"/>
            <a:ext cx="5247899" cy="374441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544616" y="1535881"/>
            <a:ext cx="35993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R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-matrix parameterization of the </a:t>
            </a:r>
            <a:r>
              <a:rPr lang="en-US" baseline="30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19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F(</a:t>
            </a:r>
            <a:r>
              <a:rPr lang="en-US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p,α</a:t>
            </a:r>
            <a:r>
              <a:rPr lang="en-US" baseline="-25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0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)</a:t>
            </a:r>
            <a:r>
              <a:rPr lang="en-US" baseline="30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16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 astrophysical factor.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pPr algn="just"/>
            <a:r>
              <a:rPr lang="en-US" dirty="0">
                <a:solidFill>
                  <a:schemeClr val="bg1"/>
                </a:solidFill>
              </a:rPr>
              <a:t>Above 0.6 MeV, the reduced partial widths were obtained through an </a:t>
            </a:r>
            <a:r>
              <a:rPr lang="en-US" i="1" dirty="0">
                <a:solidFill>
                  <a:schemeClr val="bg1"/>
                </a:solidFill>
              </a:rPr>
              <a:t>R</a:t>
            </a:r>
            <a:r>
              <a:rPr lang="en-US" dirty="0">
                <a:solidFill>
                  <a:schemeClr val="bg1"/>
                </a:solidFill>
              </a:rPr>
              <a:t>-matrix fit of direct data 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pPr algn="just"/>
            <a:r>
              <a:rPr lang="en-US" dirty="0">
                <a:solidFill>
                  <a:schemeClr val="bg1"/>
                </a:solidFill>
              </a:rPr>
              <a:t>Below 0.6 MeV, the resonance parameters were obtained from the modified </a:t>
            </a:r>
            <a:r>
              <a:rPr lang="en-US" i="1" dirty="0">
                <a:solidFill>
                  <a:schemeClr val="bg1"/>
                </a:solidFill>
              </a:rPr>
              <a:t>R</a:t>
            </a:r>
            <a:r>
              <a:rPr lang="en-US" dirty="0">
                <a:solidFill>
                  <a:schemeClr val="bg1"/>
                </a:solidFill>
              </a:rPr>
              <a:t>-matrix fit 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pPr algn="just"/>
            <a:r>
              <a:rPr lang="en-US" dirty="0">
                <a:solidFill>
                  <a:schemeClr val="bg1"/>
                </a:solidFill>
              </a:rPr>
              <a:t>The non-resonant contribution is taken from NACRE (1999).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5264040"/>
            <a:ext cx="91495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non-resonance contribution has been calculated for s-wave (see NACRE compilation), so no significant interference is expected. </a:t>
            </a:r>
          </a:p>
          <a:p>
            <a:r>
              <a:rPr lang="en-US" dirty="0">
                <a:solidFill>
                  <a:srgbClr val="FFFF00"/>
                </a:solidFill>
              </a:rPr>
              <a:t>Because of spin-parity, only the resonance at 12.957 MeV provide a significant contribution</a:t>
            </a:r>
          </a:p>
          <a:p>
            <a:r>
              <a:rPr lang="en-US" dirty="0">
                <a:solidFill>
                  <a:srgbClr val="FFFF00"/>
                </a:solidFill>
              </a:rPr>
              <a:t>Gamow window: 27-94 </a:t>
            </a:r>
            <a:r>
              <a:rPr lang="en-US" dirty="0" err="1">
                <a:solidFill>
                  <a:srgbClr val="FFFF00"/>
                </a:solidFill>
              </a:rPr>
              <a:t>keV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  <a:sym typeface="Wingdings"/>
              </a:rPr>
              <a:t> this level lies right at edge of the Gamow window for </a:t>
            </a:r>
            <a:r>
              <a:rPr lang="en-US" dirty="0" err="1">
                <a:solidFill>
                  <a:srgbClr val="FFFF00"/>
                </a:solidFill>
                <a:sym typeface="Wingdings"/>
              </a:rPr>
              <a:t>extramixing</a:t>
            </a:r>
            <a:r>
              <a:rPr lang="en-US" dirty="0">
                <a:solidFill>
                  <a:srgbClr val="FFFF00"/>
                </a:solidFill>
                <a:sym typeface="Wingdings"/>
              </a:rPr>
              <a:t> in AGB stars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99861" y="1639180"/>
            <a:ext cx="392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M. La Cognata et al. </a:t>
            </a:r>
            <a:r>
              <a:rPr lang="it-IT" dirty="0" err="1"/>
              <a:t>ApJL</a:t>
            </a:r>
            <a:r>
              <a:rPr lang="it-IT" dirty="0"/>
              <a:t> 739, 54 (2011) </a:t>
            </a:r>
          </a:p>
        </p:txBody>
      </p:sp>
    </p:spTree>
    <p:extLst>
      <p:ext uri="{BB962C8B-B14F-4D97-AF65-F5344CB8AC3E}">
        <p14:creationId xmlns:p14="http://schemas.microsoft.com/office/powerpoint/2010/main" val="2892126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arrotondato 8"/>
          <p:cNvSpPr/>
          <p:nvPr/>
        </p:nvSpPr>
        <p:spPr>
          <a:xfrm>
            <a:off x="208101" y="5935579"/>
            <a:ext cx="5928004" cy="740903"/>
          </a:xfrm>
          <a:prstGeom prst="roundRect">
            <a:avLst/>
          </a:prstGeom>
          <a:solidFill>
            <a:srgbClr val="00206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1 Título"/>
          <p:cNvSpPr txBox="1">
            <a:spLocks/>
          </p:cNvSpPr>
          <p:nvPr/>
        </p:nvSpPr>
        <p:spPr>
          <a:xfrm>
            <a:off x="457200" y="7411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Robustness of the THM approach. Effect of normalization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" name="Immagine 2" descr="Schermata 2015-03-13 alle 09.16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5" y="1217118"/>
            <a:ext cx="3039083" cy="259288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08101" y="3959125"/>
            <a:ext cx="33077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 I. Lombardo et al., </a:t>
            </a:r>
            <a:r>
              <a:rPr lang="it-IT" dirty="0" err="1">
                <a:solidFill>
                  <a:srgbClr val="FFFFFF"/>
                </a:solidFill>
              </a:rPr>
              <a:t>J</a:t>
            </a:r>
            <a:r>
              <a:rPr lang="it-IT" dirty="0">
                <a:solidFill>
                  <a:srgbClr val="FFFFFF"/>
                </a:solidFill>
              </a:rPr>
              <a:t>. </a:t>
            </a:r>
            <a:r>
              <a:rPr lang="it-IT" dirty="0" err="1">
                <a:solidFill>
                  <a:srgbClr val="FFFFFF"/>
                </a:solidFill>
              </a:rPr>
              <a:t>Phys</a:t>
            </a:r>
            <a:r>
              <a:rPr lang="it-IT" dirty="0">
                <a:solidFill>
                  <a:srgbClr val="FFFFFF"/>
                </a:solidFill>
              </a:rPr>
              <a:t>. G: </a:t>
            </a:r>
            <a:r>
              <a:rPr lang="it-IT" dirty="0" err="1">
                <a:solidFill>
                  <a:srgbClr val="FFFFFF"/>
                </a:solidFill>
              </a:rPr>
              <a:t>Nucl</a:t>
            </a:r>
            <a:r>
              <a:rPr lang="it-IT" dirty="0">
                <a:solidFill>
                  <a:srgbClr val="FFFFFF"/>
                </a:solidFill>
              </a:rPr>
              <a:t>. Part. </a:t>
            </a:r>
            <a:r>
              <a:rPr lang="it-IT" dirty="0" err="1">
                <a:solidFill>
                  <a:srgbClr val="FFFFFF"/>
                </a:solidFill>
              </a:rPr>
              <a:t>Phys</a:t>
            </a:r>
            <a:r>
              <a:rPr lang="it-IT" dirty="0">
                <a:solidFill>
                  <a:srgbClr val="FFFFFF"/>
                </a:solidFill>
              </a:rPr>
              <a:t>. </a:t>
            </a:r>
            <a:r>
              <a:rPr lang="it-IT" b="1" dirty="0">
                <a:solidFill>
                  <a:srgbClr val="FFFFFF"/>
                </a:solidFill>
              </a:rPr>
              <a:t>40 </a:t>
            </a:r>
            <a:r>
              <a:rPr lang="it-IT" dirty="0">
                <a:solidFill>
                  <a:srgbClr val="FFFFFF"/>
                </a:solidFill>
              </a:rPr>
              <a:t>(2013) 125102</a:t>
            </a:r>
          </a:p>
        </p:txBody>
      </p:sp>
      <p:sp>
        <p:nvSpPr>
          <p:cNvPr id="5" name="Rettangolo 4"/>
          <p:cNvSpPr/>
          <p:nvPr/>
        </p:nvSpPr>
        <p:spPr>
          <a:xfrm>
            <a:off x="3515894" y="1096802"/>
            <a:ext cx="5628105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FFFF"/>
                </a:solidFill>
              </a:rPr>
              <a:t>- Larger S-factor below 0.75 MeV with respect to </a:t>
            </a:r>
            <a:r>
              <a:rPr lang="en-US" b="1" dirty="0" err="1">
                <a:solidFill>
                  <a:srgbClr val="FFFFFF"/>
                </a:solidFill>
              </a:rPr>
              <a:t>Isoya</a:t>
            </a:r>
            <a:r>
              <a:rPr lang="en-US" b="1" dirty="0">
                <a:solidFill>
                  <a:srgbClr val="FFFFFF"/>
                </a:solidFill>
              </a:rPr>
              <a:t> et al. (1958) data </a:t>
            </a:r>
          </a:p>
          <a:p>
            <a:pPr algn="just"/>
            <a:endParaRPr lang="en-US" b="1" dirty="0">
              <a:solidFill>
                <a:schemeClr val="bg1"/>
              </a:solidFill>
            </a:endParaRPr>
          </a:p>
          <a:p>
            <a:pPr algn="just"/>
            <a:r>
              <a:rPr lang="en-US" b="1" dirty="0">
                <a:solidFill>
                  <a:schemeClr val="bg1"/>
                </a:solidFill>
              </a:rPr>
              <a:t>- Better agreement with Breuer (1959) </a:t>
            </a:r>
            <a:r>
              <a:rPr lang="en-US" b="1" dirty="0">
                <a:solidFill>
                  <a:schemeClr val="bg1"/>
                </a:solidFill>
                <a:sym typeface="Wingdings"/>
              </a:rPr>
              <a:t> Rising S(E) with decreasing energies</a:t>
            </a:r>
          </a:p>
          <a:p>
            <a:pPr algn="just"/>
            <a:endParaRPr lang="en-US" b="1" dirty="0">
              <a:solidFill>
                <a:schemeClr val="bg1"/>
              </a:solidFill>
              <a:sym typeface="Wingdings"/>
            </a:endParaRPr>
          </a:p>
          <a:p>
            <a:pPr algn="just"/>
            <a:r>
              <a:rPr lang="en-US" b="1" dirty="0">
                <a:solidFill>
                  <a:schemeClr val="bg1"/>
                </a:solidFill>
                <a:sym typeface="Wingdings"/>
              </a:rPr>
              <a:t>- 0</a:t>
            </a:r>
            <a:r>
              <a:rPr lang="en-US" b="1" baseline="30000" dirty="0">
                <a:solidFill>
                  <a:schemeClr val="bg1"/>
                </a:solidFill>
                <a:sym typeface="Wingdings"/>
              </a:rPr>
              <a:t>+</a:t>
            </a:r>
            <a:r>
              <a:rPr lang="en-US" b="1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b="1" dirty="0" err="1">
                <a:solidFill>
                  <a:schemeClr val="bg1"/>
                </a:solidFill>
                <a:sym typeface="Wingdings"/>
              </a:rPr>
              <a:t>assignement</a:t>
            </a:r>
            <a:r>
              <a:rPr lang="en-US" b="1" dirty="0">
                <a:solidFill>
                  <a:schemeClr val="bg1"/>
                </a:solidFill>
                <a:sym typeface="Wingdings"/>
              </a:rPr>
              <a:t> to the 800 </a:t>
            </a:r>
            <a:r>
              <a:rPr lang="en-US" b="1" dirty="0" err="1">
                <a:solidFill>
                  <a:schemeClr val="bg1"/>
                </a:solidFill>
                <a:sym typeface="Wingdings"/>
              </a:rPr>
              <a:t>keV</a:t>
            </a:r>
            <a:r>
              <a:rPr lang="en-US" b="1" dirty="0">
                <a:solidFill>
                  <a:schemeClr val="bg1"/>
                </a:solidFill>
                <a:sym typeface="Wingdings"/>
              </a:rPr>
              <a:t> resonance</a:t>
            </a:r>
            <a:endParaRPr lang="en-US" b="1" dirty="0">
              <a:solidFill>
                <a:schemeClr val="bg1"/>
              </a:solidFill>
            </a:endParaRPr>
          </a:p>
          <a:p>
            <a:pPr algn="just"/>
            <a:endParaRPr lang="en-US" b="1" dirty="0">
              <a:solidFill>
                <a:schemeClr val="bg1"/>
              </a:solidFill>
            </a:endParaRPr>
          </a:p>
          <a:p>
            <a:pPr algn="just"/>
            <a:r>
              <a:rPr lang="en-US" b="1" dirty="0">
                <a:solidFill>
                  <a:schemeClr val="bg1"/>
                </a:solidFill>
              </a:rPr>
              <a:t>A check of the change of the 113 </a:t>
            </a:r>
            <a:r>
              <a:rPr lang="en-US" b="1" dirty="0" err="1">
                <a:solidFill>
                  <a:schemeClr val="bg1"/>
                </a:solidFill>
              </a:rPr>
              <a:t>keV</a:t>
            </a:r>
            <a:r>
              <a:rPr lang="en-US" b="1" dirty="0">
                <a:solidFill>
                  <a:schemeClr val="bg1"/>
                </a:solidFill>
              </a:rPr>
              <a:t> resonance strength is mandatory</a:t>
            </a:r>
          </a:p>
        </p:txBody>
      </p:sp>
      <p:sp>
        <p:nvSpPr>
          <p:cNvPr id="6" name="Rettangolo 5"/>
          <p:cNvSpPr/>
          <p:nvPr/>
        </p:nvSpPr>
        <p:spPr>
          <a:xfrm>
            <a:off x="208101" y="4882455"/>
            <a:ext cx="592800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</a:rPr>
              <a:t>New measurement by I. Lombardo et al. in 2013 challenges the accepted </a:t>
            </a:r>
            <a:r>
              <a:rPr lang="en-US" b="1" baseline="30000" dirty="0">
                <a:solidFill>
                  <a:srgbClr val="FFFFFF"/>
                </a:solidFill>
              </a:rPr>
              <a:t>19</a:t>
            </a:r>
            <a:r>
              <a:rPr lang="en-US" b="1" dirty="0">
                <a:solidFill>
                  <a:srgbClr val="FFFFFF"/>
                </a:solidFill>
              </a:rPr>
              <a:t>F(p,</a:t>
            </a:r>
            <a:r>
              <a:rPr lang="en-US" b="1" dirty="0">
                <a:solidFill>
                  <a:srgbClr val="FFFFFF"/>
                </a:solidFill>
                <a:latin typeface="Symbol" charset="2"/>
                <a:cs typeface="Symbol" charset="2"/>
              </a:rPr>
              <a:t>a</a:t>
            </a:r>
            <a:r>
              <a:rPr lang="en-US" b="1" baseline="-25000" dirty="0">
                <a:solidFill>
                  <a:srgbClr val="FFFFFF"/>
                </a:solidFill>
                <a:latin typeface="Symbol" charset="2"/>
                <a:cs typeface="Symbol" charset="2"/>
              </a:rPr>
              <a:t>0</a:t>
            </a:r>
            <a:r>
              <a:rPr lang="en-US" b="1" dirty="0">
                <a:solidFill>
                  <a:srgbClr val="FFFFFF"/>
                </a:solidFill>
              </a:rPr>
              <a:t>)</a:t>
            </a:r>
            <a:r>
              <a:rPr lang="en-US" b="1" baseline="30000" dirty="0">
                <a:solidFill>
                  <a:srgbClr val="FFFFFF"/>
                </a:solidFill>
              </a:rPr>
              <a:t>16</a:t>
            </a:r>
            <a:r>
              <a:rPr lang="en-US" b="1" dirty="0">
                <a:solidFill>
                  <a:srgbClr val="FFFFFF"/>
                </a:solidFill>
              </a:rPr>
              <a:t>O astrophysical factor in the 0.6-1 MeV energy region.</a:t>
            </a:r>
          </a:p>
          <a:p>
            <a:pPr algn="just"/>
            <a:endParaRPr lang="en-US" b="1" dirty="0">
              <a:solidFill>
                <a:srgbClr val="FFFFFF"/>
              </a:solidFill>
            </a:endParaRPr>
          </a:p>
          <a:p>
            <a:pPr algn="just"/>
            <a:r>
              <a:rPr lang="en-US" b="1" dirty="0">
                <a:solidFill>
                  <a:srgbClr val="FFFF00"/>
                </a:solidFill>
              </a:rPr>
              <a:t>The new THM analysis has lead to a S(E) factor in agreement with the one previously published 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247" y="3810000"/>
            <a:ext cx="2867753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57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4176454" y="1309473"/>
            <a:ext cx="4967546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71599" y="6037522"/>
            <a:ext cx="9013133" cy="740903"/>
          </a:xfrm>
          <a:prstGeom prst="roundRect">
            <a:avLst/>
          </a:prstGeom>
          <a:solidFill>
            <a:srgbClr val="00206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>
                <a:solidFill>
                  <a:prstClr val="white"/>
                </a:solidFill>
                <a:latin typeface="Calibri"/>
              </a:rPr>
              <a:t>New THM experiments performed in INFN-LNL (</a:t>
            </a:r>
            <a:r>
              <a:rPr lang="en-GB" dirty="0" err="1">
                <a:solidFill>
                  <a:prstClr val="white"/>
                </a:solidFill>
                <a:latin typeface="Calibri"/>
              </a:rPr>
              <a:t>Legnaro</a:t>
            </a:r>
            <a:r>
              <a:rPr lang="en-GB" dirty="0">
                <a:solidFill>
                  <a:prstClr val="white"/>
                </a:solidFill>
                <a:latin typeface="Calibri"/>
              </a:rPr>
              <a:t>) aimed at covering the low energy region with better resolution. Results confirm our interpretation </a:t>
            </a:r>
            <a:r>
              <a:rPr lang="en-GB" dirty="0">
                <a:solidFill>
                  <a:prstClr val="white"/>
                </a:solidFill>
                <a:latin typeface="Calibri"/>
                <a:sym typeface="Wingdings"/>
              </a:rPr>
              <a:t></a:t>
            </a: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1 Título"/>
          <p:cNvSpPr txBox="1">
            <a:spLocks/>
          </p:cNvSpPr>
          <p:nvPr/>
        </p:nvSpPr>
        <p:spPr>
          <a:xfrm>
            <a:off x="457200" y="7411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prstClr val="white"/>
                </a:solidFill>
                <a:latin typeface="Calibri"/>
              </a:rPr>
              <a:t>New direct measurement at low energies</a:t>
            </a:r>
            <a:endParaRPr lang="es-E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278038" y="1403392"/>
            <a:ext cx="47417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FFFF"/>
                </a:solidFill>
                <a:latin typeface="Calibri"/>
              </a:rPr>
              <a:t>I. Lombardo et al.,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Phys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.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Lett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. B 748 (2015) 178</a:t>
            </a:r>
          </a:p>
          <a:p>
            <a:endParaRPr lang="it-IT" b="1" dirty="0">
              <a:solidFill>
                <a:srgbClr val="FFFFFF"/>
              </a:solidFill>
              <a:latin typeface="Calibri"/>
            </a:endParaRPr>
          </a:p>
          <a:p>
            <a:r>
              <a:rPr lang="it-IT" b="1" dirty="0">
                <a:solidFill>
                  <a:srgbClr val="FFFFFF"/>
                </a:solidFill>
                <a:latin typeface="Calibri"/>
              </a:rPr>
              <a:t>New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measurement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down to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about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200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keV</a:t>
            </a:r>
            <a:endParaRPr lang="it-IT" b="1" dirty="0">
              <a:solidFill>
                <a:srgbClr val="FFFFFF"/>
              </a:solidFill>
              <a:latin typeface="Calibri"/>
            </a:endParaRPr>
          </a:p>
          <a:p>
            <a:endParaRPr lang="it-IT" b="1" dirty="0">
              <a:solidFill>
                <a:srgbClr val="FFFFFF"/>
              </a:solidFill>
              <a:latin typeface="Calibri"/>
            </a:endParaRPr>
          </a:p>
          <a:p>
            <a:r>
              <a:rPr lang="it-IT" b="1" dirty="0" err="1">
                <a:solidFill>
                  <a:srgbClr val="FFFFFF"/>
                </a:solidFill>
                <a:latin typeface="Calibri"/>
              </a:rPr>
              <a:t>R-matrix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calculation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: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same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levels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as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in the THM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measurement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,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but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the 251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keV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broad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2</a:t>
            </a:r>
            <a:r>
              <a:rPr lang="it-IT" b="1" baseline="30000" dirty="0">
                <a:solidFill>
                  <a:srgbClr val="FFFFFF"/>
                </a:solidFill>
                <a:latin typeface="Calibri"/>
              </a:rPr>
              <a:t>+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state,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probably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missed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because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of the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poor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energy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resolution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in the 2010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experiment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</a:p>
          <a:p>
            <a:endParaRPr lang="it-IT" b="1" dirty="0">
              <a:solidFill>
                <a:srgbClr val="FFFFFF"/>
              </a:solidFill>
              <a:latin typeface="Calibri"/>
            </a:endParaRPr>
          </a:p>
          <a:p>
            <a:r>
              <a:rPr lang="it-IT" b="1" dirty="0">
                <a:solidFill>
                  <a:srgbClr val="FFFFFF"/>
                </a:solidFill>
                <a:latin typeface="Calibri"/>
              </a:rPr>
              <a:t>Non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resonant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contribution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taken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from NACRE. </a:t>
            </a:r>
          </a:p>
          <a:p>
            <a:r>
              <a:rPr lang="it-IT" b="1" dirty="0" err="1">
                <a:solidFill>
                  <a:srgbClr val="FFFFFF"/>
                </a:solidFill>
                <a:latin typeface="Calibri"/>
              </a:rPr>
              <a:t>As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a cross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check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, the NRC from Yamashita &amp;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Kudo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was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also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tested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>
                <a:solidFill>
                  <a:srgbClr val="FFFFFF"/>
                </a:solidFill>
                <a:latin typeface="Calibri"/>
                <a:sym typeface="Wingdings"/>
              </a:rPr>
              <a:t> </a:t>
            </a:r>
            <a:r>
              <a:rPr lang="it-IT" b="1" dirty="0" err="1">
                <a:solidFill>
                  <a:srgbClr val="FFFFFF"/>
                </a:solidFill>
                <a:latin typeface="Calibri"/>
                <a:sym typeface="Wingdings"/>
              </a:rPr>
              <a:t>negligible</a:t>
            </a:r>
            <a:r>
              <a:rPr lang="it-IT" b="1" dirty="0">
                <a:solidFill>
                  <a:srgbClr val="FFFFFF"/>
                </a:solidFill>
                <a:latin typeface="Calibri"/>
                <a:sym typeface="Wingdings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  <a:sym typeface="Wingdings"/>
              </a:rPr>
              <a:t>difference</a:t>
            </a:r>
            <a:endParaRPr lang="it-IT" b="1" dirty="0">
              <a:solidFill>
                <a:srgbClr val="FFFFFF"/>
              </a:solidFill>
              <a:latin typeface="Calibri"/>
            </a:endParaRPr>
          </a:p>
          <a:p>
            <a:endParaRPr lang="it-IT" b="1" dirty="0">
              <a:solidFill>
                <a:srgbClr val="FFFFFF"/>
              </a:solidFill>
              <a:latin typeface="Calibri"/>
            </a:endParaRPr>
          </a:p>
          <a:p>
            <a:r>
              <a:rPr lang="it-IT" b="1" dirty="0">
                <a:solidFill>
                  <a:srgbClr val="FFFFFF"/>
                </a:solidFill>
                <a:latin typeface="Calibri"/>
              </a:rPr>
              <a:t>Direct data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quality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is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still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quite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poor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at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low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energies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>
                <a:solidFill>
                  <a:srgbClr val="FFFFFF"/>
                </a:solidFill>
                <a:latin typeface="Calibri"/>
                <a:sym typeface="Wingdings"/>
              </a:rPr>
              <a:t> More work </a:t>
            </a:r>
            <a:r>
              <a:rPr lang="it-IT" b="1" dirty="0" err="1">
                <a:solidFill>
                  <a:srgbClr val="FFFFFF"/>
                </a:solidFill>
                <a:latin typeface="Calibri"/>
                <a:sym typeface="Wingdings"/>
              </a:rPr>
              <a:t>is</a:t>
            </a:r>
            <a:r>
              <a:rPr lang="it-IT" b="1" dirty="0">
                <a:solidFill>
                  <a:srgbClr val="FFFFFF"/>
                </a:solidFill>
                <a:latin typeface="Calibri"/>
                <a:sym typeface="Wingdings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  <a:sym typeface="Wingdings"/>
              </a:rPr>
              <a:t>necessary</a:t>
            </a:r>
            <a:endParaRPr lang="it-IT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" name="Immagine 9" descr="Schermata 2016-05-06 alle 15.16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0" y="1309473"/>
            <a:ext cx="4104854" cy="3081265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71601" y="4383513"/>
            <a:ext cx="4104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FFFF"/>
                </a:solidFill>
                <a:latin typeface="Calibri"/>
              </a:rPr>
              <a:t>Blue </a:t>
            </a:r>
            <a:r>
              <a:rPr lang="it-IT" dirty="0" err="1">
                <a:solidFill>
                  <a:srgbClr val="FFFFFF"/>
                </a:solidFill>
                <a:latin typeface="Calibri"/>
              </a:rPr>
              <a:t>points</a:t>
            </a:r>
            <a:r>
              <a:rPr lang="it-IT" dirty="0">
                <a:solidFill>
                  <a:srgbClr val="FFFFFF"/>
                </a:solidFill>
                <a:latin typeface="Calibri"/>
              </a:rPr>
              <a:t>: new data with </a:t>
            </a:r>
            <a:r>
              <a:rPr lang="it-IT" dirty="0" err="1">
                <a:solidFill>
                  <a:srgbClr val="FFFFFF"/>
                </a:solidFill>
                <a:latin typeface="Calibri"/>
              </a:rPr>
              <a:t>statistical</a:t>
            </a:r>
            <a:r>
              <a:rPr lang="it-IT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Calibri"/>
              </a:rPr>
              <a:t>error</a:t>
            </a:r>
            <a:r>
              <a:rPr lang="it-IT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Calibri"/>
              </a:rPr>
              <a:t>only</a:t>
            </a:r>
            <a:endParaRPr lang="it-IT" dirty="0">
              <a:solidFill>
                <a:srgbClr val="FFFFFF"/>
              </a:solidFill>
              <a:latin typeface="Calibri"/>
            </a:endParaRPr>
          </a:p>
          <a:p>
            <a:endParaRPr lang="it-IT" dirty="0">
              <a:solidFill>
                <a:srgbClr val="FFFFFF"/>
              </a:solidFill>
              <a:latin typeface="Calibri"/>
            </a:endParaRPr>
          </a:p>
          <a:p>
            <a:r>
              <a:rPr lang="it-IT" dirty="0" err="1">
                <a:solidFill>
                  <a:srgbClr val="FFFFFF"/>
                </a:solidFill>
                <a:latin typeface="Calibri"/>
              </a:rPr>
              <a:t>Gray</a:t>
            </a:r>
            <a:r>
              <a:rPr lang="it-IT" dirty="0">
                <a:solidFill>
                  <a:srgbClr val="FFFFFF"/>
                </a:solidFill>
                <a:latin typeface="Calibri"/>
              </a:rPr>
              <a:t> band: </a:t>
            </a:r>
            <a:r>
              <a:rPr lang="it-IT" dirty="0" err="1">
                <a:solidFill>
                  <a:srgbClr val="FFFFFF"/>
                </a:solidFill>
                <a:latin typeface="Calibri"/>
              </a:rPr>
              <a:t>systematic</a:t>
            </a:r>
            <a:r>
              <a:rPr lang="it-IT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Calibri"/>
              </a:rPr>
              <a:t>uncertainty</a:t>
            </a:r>
            <a:endParaRPr lang="it-IT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7320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4176454" y="1711129"/>
            <a:ext cx="4967546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1 Título"/>
          <p:cNvSpPr txBox="1">
            <a:spLocks/>
          </p:cNvSpPr>
          <p:nvPr/>
        </p:nvSpPr>
        <p:spPr>
          <a:xfrm>
            <a:off x="457200" y="7411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prstClr val="white"/>
                </a:solidFill>
                <a:latin typeface="Calibri"/>
              </a:rPr>
              <a:t>Results confirmed by a new THM measurement</a:t>
            </a:r>
            <a:endParaRPr lang="es-E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278038" y="1805048"/>
            <a:ext cx="47417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FFFF"/>
                </a:solidFill>
                <a:latin typeface="Calibri"/>
              </a:rPr>
              <a:t>I. Indelicato et al.,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ApJ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845 (2017) 19</a:t>
            </a:r>
          </a:p>
          <a:p>
            <a:pPr marL="400050" indent="-400050">
              <a:buAutoNum type="romanUcPeriod"/>
            </a:pPr>
            <a:endParaRPr lang="it-IT" b="1" dirty="0">
              <a:solidFill>
                <a:srgbClr val="FFFFFF"/>
              </a:solidFill>
              <a:latin typeface="Calibri"/>
            </a:endParaRPr>
          </a:p>
          <a:p>
            <a:pPr marL="400050" indent="-400050">
              <a:buAutoNum type="romanUcPeriod"/>
            </a:pPr>
            <a:endParaRPr lang="it-IT" b="1" dirty="0">
              <a:solidFill>
                <a:srgbClr val="FFFFFF"/>
              </a:solidFill>
              <a:latin typeface="Calibri"/>
            </a:endParaRPr>
          </a:p>
          <a:p>
            <a:r>
              <a:rPr lang="it-IT" b="1" dirty="0">
                <a:solidFill>
                  <a:srgbClr val="FFFFFF"/>
                </a:solidFill>
                <a:latin typeface="Calibri"/>
              </a:rPr>
              <a:t>A new THM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measurement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has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been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carried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out to investigate the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origin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of the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discrepancy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.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Improved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energy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resolution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allowed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for </a:t>
            </a:r>
          </a:p>
          <a:p>
            <a:pPr marL="285750" indent="-285750">
              <a:buFontTx/>
              <a:buChar char="-"/>
            </a:pPr>
            <a:r>
              <a:rPr lang="it-IT" b="1" dirty="0" err="1">
                <a:solidFill>
                  <a:srgbClr val="FFFFFF"/>
                </a:solidFill>
                <a:latin typeface="Calibri"/>
              </a:rPr>
              <a:t>better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level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separation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  </a:t>
            </a:r>
          </a:p>
          <a:p>
            <a:pPr marL="285750" indent="-285750">
              <a:buFontTx/>
              <a:buChar char="-"/>
            </a:pPr>
            <a:r>
              <a:rPr lang="it-IT" b="1" dirty="0" err="1">
                <a:solidFill>
                  <a:srgbClr val="FFFFFF"/>
                </a:solidFill>
                <a:latin typeface="Calibri"/>
              </a:rPr>
              <a:t>angular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distribution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analysis</a:t>
            </a:r>
            <a:endParaRPr lang="it-IT" b="1" dirty="0">
              <a:solidFill>
                <a:srgbClr val="FFFFFF"/>
              </a:solidFill>
              <a:latin typeface="Calibri"/>
            </a:endParaRPr>
          </a:p>
          <a:p>
            <a:pPr marL="285750" indent="-285750">
              <a:buFontTx/>
              <a:buChar char="-"/>
            </a:pPr>
            <a:endParaRPr lang="it-IT" b="1" dirty="0">
              <a:solidFill>
                <a:srgbClr val="FFFFFF"/>
              </a:solidFill>
              <a:latin typeface="Calibri"/>
            </a:endParaRPr>
          </a:p>
          <a:p>
            <a:r>
              <a:rPr lang="it-IT" b="1" dirty="0">
                <a:solidFill>
                  <a:srgbClr val="FFFFFF"/>
                </a:solidFill>
                <a:latin typeface="Calibri"/>
              </a:rPr>
              <a:t>The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basic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feature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>
                <a:solidFill>
                  <a:srgbClr val="FFFFFF"/>
                </a:solidFill>
                <a:latin typeface="Calibri"/>
                <a:sym typeface="Wingdings"/>
              </a:rPr>
              <a:t> 113 </a:t>
            </a:r>
            <a:r>
              <a:rPr lang="it-IT" b="1" dirty="0" err="1">
                <a:solidFill>
                  <a:srgbClr val="FFFFFF"/>
                </a:solidFill>
                <a:latin typeface="Calibri"/>
                <a:sym typeface="Wingdings"/>
              </a:rPr>
              <a:t>keV</a:t>
            </a:r>
            <a:r>
              <a:rPr lang="it-IT" b="1" dirty="0">
                <a:solidFill>
                  <a:srgbClr val="FFFFFF"/>
                </a:solidFill>
                <a:latin typeface="Calibri"/>
                <a:sym typeface="Wingdings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  <a:sym typeface="Wingdings"/>
              </a:rPr>
              <a:t>resonance</a:t>
            </a:r>
            <a:r>
              <a:rPr lang="it-IT" b="1" dirty="0">
                <a:solidFill>
                  <a:srgbClr val="FFFFFF"/>
                </a:solidFill>
                <a:latin typeface="Calibri"/>
                <a:sym typeface="Wingdings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  <a:sym typeface="Wingdings"/>
              </a:rPr>
              <a:t>is</a:t>
            </a:r>
            <a:r>
              <a:rPr lang="it-IT" b="1" dirty="0">
                <a:solidFill>
                  <a:srgbClr val="FFFFFF"/>
                </a:solidFill>
                <a:latin typeface="Calibri"/>
                <a:sym typeface="Wingdings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  <a:sym typeface="Wingdings"/>
              </a:rPr>
              <a:t>confirmed</a:t>
            </a:r>
            <a:endParaRPr lang="it-IT" b="1" dirty="0">
              <a:solidFill>
                <a:srgbClr val="FFFFFF"/>
              </a:solidFill>
              <a:latin typeface="Calibri"/>
              <a:sym typeface="Wingdings"/>
            </a:endParaRPr>
          </a:p>
          <a:p>
            <a:endParaRPr lang="it-IT" b="1" dirty="0">
              <a:solidFill>
                <a:srgbClr val="FFFFFF"/>
              </a:solidFill>
              <a:latin typeface="Calibri"/>
              <a:sym typeface="Wingdings"/>
            </a:endParaRPr>
          </a:p>
          <a:p>
            <a:r>
              <a:rPr lang="it-IT" b="1" dirty="0" err="1">
                <a:solidFill>
                  <a:srgbClr val="FFFFFF"/>
                </a:solidFill>
                <a:latin typeface="Calibri"/>
                <a:sym typeface="Wingdings"/>
              </a:rPr>
              <a:t>Interference</a:t>
            </a:r>
            <a:r>
              <a:rPr lang="it-IT" b="1" dirty="0">
                <a:solidFill>
                  <a:srgbClr val="FFFFFF"/>
                </a:solidFill>
                <a:latin typeface="Calibri"/>
                <a:sym typeface="Wingdings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  <a:sym typeface="Wingdings"/>
              </a:rPr>
              <a:t>is</a:t>
            </a:r>
            <a:r>
              <a:rPr lang="it-IT" b="1" dirty="0">
                <a:solidFill>
                  <a:srgbClr val="FFFFFF"/>
                </a:solidFill>
                <a:latin typeface="Calibri"/>
                <a:sym typeface="Wingdings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  <a:sym typeface="Wingdings"/>
              </a:rPr>
              <a:t>also</a:t>
            </a:r>
            <a:r>
              <a:rPr lang="it-IT" b="1" dirty="0">
                <a:solidFill>
                  <a:srgbClr val="FFFFFF"/>
                </a:solidFill>
                <a:latin typeface="Calibri"/>
                <a:sym typeface="Wingdings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  <a:sym typeface="Wingdings"/>
              </a:rPr>
              <a:t>confirmed</a:t>
            </a:r>
            <a:r>
              <a:rPr lang="it-IT" b="1" dirty="0">
                <a:solidFill>
                  <a:srgbClr val="FFFFFF"/>
                </a:solidFill>
                <a:latin typeface="Calibri"/>
                <a:sym typeface="Wingdings"/>
              </a:rPr>
              <a:t> </a:t>
            </a:r>
            <a:endParaRPr lang="it-IT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25207" y="5202622"/>
            <a:ext cx="3011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FFFFFF"/>
                </a:solidFill>
                <a:latin typeface="Calibri"/>
              </a:rPr>
              <a:t>Red</a:t>
            </a:r>
            <a:r>
              <a:rPr lang="it-IT" dirty="0">
                <a:solidFill>
                  <a:srgbClr val="FFFFFF"/>
                </a:solidFill>
                <a:latin typeface="Calibri"/>
              </a:rPr>
              <a:t> band: new THM </a:t>
            </a:r>
            <a:r>
              <a:rPr lang="it-IT" dirty="0" err="1">
                <a:solidFill>
                  <a:srgbClr val="FFFFFF"/>
                </a:solidFill>
                <a:latin typeface="Calibri"/>
              </a:rPr>
              <a:t>S-factor</a:t>
            </a:r>
            <a:endParaRPr lang="it-IT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" name="Immagine 2" descr="Schermata 2017-09-01 alle 09.11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1" y="1561311"/>
            <a:ext cx="3482873" cy="3593190"/>
          </a:xfrm>
          <a:prstGeom prst="rect">
            <a:avLst/>
          </a:prstGeom>
        </p:spPr>
      </p:pic>
      <p:sp>
        <p:nvSpPr>
          <p:cNvPr id="13" name="Rettangolo arrotondato 12"/>
          <p:cNvSpPr/>
          <p:nvPr/>
        </p:nvSpPr>
        <p:spPr>
          <a:xfrm>
            <a:off x="71599" y="6037522"/>
            <a:ext cx="9013133" cy="740903"/>
          </a:xfrm>
          <a:prstGeom prst="roundRect">
            <a:avLst/>
          </a:prstGeom>
          <a:solidFill>
            <a:srgbClr val="00206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>
                <a:solidFill>
                  <a:prstClr val="white"/>
                </a:solidFill>
                <a:latin typeface="Calibri"/>
              </a:rPr>
              <a:t>What next? Exploring the role of </a:t>
            </a:r>
            <a:r>
              <a:rPr lang="en-GB" baseline="30000" dirty="0">
                <a:solidFill>
                  <a:prstClr val="white"/>
                </a:solidFill>
                <a:latin typeface="Calibri"/>
              </a:rPr>
              <a:t>16</a:t>
            </a:r>
            <a:r>
              <a:rPr lang="en-GB" dirty="0">
                <a:solidFill>
                  <a:prstClr val="white"/>
                </a:solidFill>
                <a:latin typeface="Calibri"/>
              </a:rPr>
              <a:t>O excited states </a:t>
            </a:r>
            <a:r>
              <a:rPr lang="en-GB" dirty="0">
                <a:solidFill>
                  <a:prstClr val="white"/>
                </a:solidFill>
                <a:latin typeface="Calibri"/>
                <a:sym typeface="Wingdings"/>
              </a:rPr>
              <a:t> high resolution necessary</a:t>
            </a:r>
          </a:p>
          <a:p>
            <a:pPr algn="ctr">
              <a:defRPr/>
            </a:pPr>
            <a:r>
              <a:rPr lang="en-GB" dirty="0">
                <a:solidFill>
                  <a:prstClr val="white"/>
                </a:solidFill>
                <a:latin typeface="Calibri"/>
                <a:sym typeface="Wingdings"/>
              </a:rPr>
              <a:t>New experiment performed at the 2000 mm </a:t>
            </a:r>
            <a:r>
              <a:rPr lang="en-GB">
                <a:solidFill>
                  <a:prstClr val="white"/>
                </a:solidFill>
                <a:latin typeface="Calibri"/>
                <a:sym typeface="Wingdings"/>
              </a:rPr>
              <a:t>chamber @ LNS</a:t>
            </a:r>
            <a:endParaRPr lang="en-GB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8075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et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igura a mano libera 4"/>
          <p:cNvSpPr/>
          <p:nvPr/>
        </p:nvSpPr>
        <p:spPr>
          <a:xfrm>
            <a:off x="-21710" y="434222"/>
            <a:ext cx="9215914" cy="1607610"/>
          </a:xfrm>
          <a:custGeom>
            <a:avLst/>
            <a:gdLst>
              <a:gd name="connsiteX0" fmla="*/ 0 w 9215914"/>
              <a:gd name="connsiteY0" fmla="*/ 1443790 h 1607610"/>
              <a:gd name="connsiteX1" fmla="*/ 184535 w 9215914"/>
              <a:gd name="connsiteY1" fmla="*/ 1422079 h 1607610"/>
              <a:gd name="connsiteX2" fmla="*/ 347361 w 9215914"/>
              <a:gd name="connsiteY2" fmla="*/ 1389512 h 1607610"/>
              <a:gd name="connsiteX3" fmla="*/ 434201 w 9215914"/>
              <a:gd name="connsiteY3" fmla="*/ 1378657 h 1607610"/>
              <a:gd name="connsiteX4" fmla="*/ 564461 w 9215914"/>
              <a:gd name="connsiteY4" fmla="*/ 1356945 h 1607610"/>
              <a:gd name="connsiteX5" fmla="*/ 694721 w 9215914"/>
              <a:gd name="connsiteY5" fmla="*/ 1335234 h 1607610"/>
              <a:gd name="connsiteX6" fmla="*/ 727286 w 9215914"/>
              <a:gd name="connsiteY6" fmla="*/ 1324379 h 1607610"/>
              <a:gd name="connsiteX7" fmla="*/ 770707 w 9215914"/>
              <a:gd name="connsiteY7" fmla="*/ 1313523 h 1607610"/>
              <a:gd name="connsiteX8" fmla="*/ 835837 w 9215914"/>
              <a:gd name="connsiteY8" fmla="*/ 1291812 h 1607610"/>
              <a:gd name="connsiteX9" fmla="*/ 933532 w 9215914"/>
              <a:gd name="connsiteY9" fmla="*/ 1259245 h 1607610"/>
              <a:gd name="connsiteX10" fmla="*/ 998662 w 9215914"/>
              <a:gd name="connsiteY10" fmla="*/ 1237534 h 1607610"/>
              <a:gd name="connsiteX11" fmla="*/ 1031227 w 9215914"/>
              <a:gd name="connsiteY11" fmla="*/ 1226679 h 1607610"/>
              <a:gd name="connsiteX12" fmla="*/ 1150632 w 9215914"/>
              <a:gd name="connsiteY12" fmla="*/ 1183256 h 1607610"/>
              <a:gd name="connsiteX13" fmla="*/ 1215763 w 9215914"/>
              <a:gd name="connsiteY13" fmla="*/ 1161545 h 1607610"/>
              <a:gd name="connsiteX14" fmla="*/ 1259183 w 9215914"/>
              <a:gd name="connsiteY14" fmla="*/ 1150690 h 1607610"/>
              <a:gd name="connsiteX15" fmla="*/ 1324313 w 9215914"/>
              <a:gd name="connsiteY15" fmla="*/ 1128979 h 1607610"/>
              <a:gd name="connsiteX16" fmla="*/ 1432863 w 9215914"/>
              <a:gd name="connsiteY16" fmla="*/ 1096412 h 1607610"/>
              <a:gd name="connsiteX17" fmla="*/ 1552268 w 9215914"/>
              <a:gd name="connsiteY17" fmla="*/ 1063845 h 1607610"/>
              <a:gd name="connsiteX18" fmla="*/ 1595688 w 9215914"/>
              <a:gd name="connsiteY18" fmla="*/ 1052990 h 1607610"/>
              <a:gd name="connsiteX19" fmla="*/ 1660818 w 9215914"/>
              <a:gd name="connsiteY19" fmla="*/ 1031279 h 1607610"/>
              <a:gd name="connsiteX20" fmla="*/ 1693384 w 9215914"/>
              <a:gd name="connsiteY20" fmla="*/ 1009567 h 1607610"/>
              <a:gd name="connsiteX21" fmla="*/ 1725949 w 9215914"/>
              <a:gd name="connsiteY21" fmla="*/ 998712 h 1607610"/>
              <a:gd name="connsiteX22" fmla="*/ 1791079 w 9215914"/>
              <a:gd name="connsiteY22" fmla="*/ 955290 h 1607610"/>
              <a:gd name="connsiteX23" fmla="*/ 1823644 w 9215914"/>
              <a:gd name="connsiteY23" fmla="*/ 933579 h 1607610"/>
              <a:gd name="connsiteX24" fmla="*/ 1845354 w 9215914"/>
              <a:gd name="connsiteY24" fmla="*/ 911867 h 1607610"/>
              <a:gd name="connsiteX25" fmla="*/ 1877919 w 9215914"/>
              <a:gd name="connsiteY25" fmla="*/ 901012 h 1607610"/>
              <a:gd name="connsiteX26" fmla="*/ 1943049 w 9215914"/>
              <a:gd name="connsiteY26" fmla="*/ 846734 h 1607610"/>
              <a:gd name="connsiteX27" fmla="*/ 2008179 w 9215914"/>
              <a:gd name="connsiteY27" fmla="*/ 803312 h 1607610"/>
              <a:gd name="connsiteX28" fmla="*/ 2040744 w 9215914"/>
              <a:gd name="connsiteY28" fmla="*/ 781601 h 1607610"/>
              <a:gd name="connsiteX29" fmla="*/ 2073309 w 9215914"/>
              <a:gd name="connsiteY29" fmla="*/ 759890 h 1607610"/>
              <a:gd name="connsiteX30" fmla="*/ 2138439 w 9215914"/>
              <a:gd name="connsiteY30" fmla="*/ 738178 h 1607610"/>
              <a:gd name="connsiteX31" fmla="*/ 2171005 w 9215914"/>
              <a:gd name="connsiteY31" fmla="*/ 716467 h 1607610"/>
              <a:gd name="connsiteX32" fmla="*/ 2236135 w 9215914"/>
              <a:gd name="connsiteY32" fmla="*/ 694756 h 1607610"/>
              <a:gd name="connsiteX33" fmla="*/ 2301265 w 9215914"/>
              <a:gd name="connsiteY33" fmla="*/ 662190 h 1607610"/>
              <a:gd name="connsiteX34" fmla="*/ 2377250 w 9215914"/>
              <a:gd name="connsiteY34" fmla="*/ 629623 h 1607610"/>
              <a:gd name="connsiteX35" fmla="*/ 2442380 w 9215914"/>
              <a:gd name="connsiteY35" fmla="*/ 607912 h 1607610"/>
              <a:gd name="connsiteX36" fmla="*/ 2474945 w 9215914"/>
              <a:gd name="connsiteY36" fmla="*/ 597056 h 1607610"/>
              <a:gd name="connsiteX37" fmla="*/ 2529220 w 9215914"/>
              <a:gd name="connsiteY37" fmla="*/ 586201 h 1607610"/>
              <a:gd name="connsiteX38" fmla="*/ 2594350 w 9215914"/>
              <a:gd name="connsiteY38" fmla="*/ 564490 h 1607610"/>
              <a:gd name="connsiteX39" fmla="*/ 2626916 w 9215914"/>
              <a:gd name="connsiteY39" fmla="*/ 553634 h 1607610"/>
              <a:gd name="connsiteX40" fmla="*/ 2713756 w 9215914"/>
              <a:gd name="connsiteY40" fmla="*/ 531923 h 1607610"/>
              <a:gd name="connsiteX41" fmla="*/ 2757176 w 9215914"/>
              <a:gd name="connsiteY41" fmla="*/ 521067 h 1607610"/>
              <a:gd name="connsiteX42" fmla="*/ 2822306 w 9215914"/>
              <a:gd name="connsiteY42" fmla="*/ 499356 h 1607610"/>
              <a:gd name="connsiteX43" fmla="*/ 2898291 w 9215914"/>
              <a:gd name="connsiteY43" fmla="*/ 477645 h 1607610"/>
              <a:gd name="connsiteX44" fmla="*/ 2974276 w 9215914"/>
              <a:gd name="connsiteY44" fmla="*/ 466789 h 1607610"/>
              <a:gd name="connsiteX45" fmla="*/ 3082826 w 9215914"/>
              <a:gd name="connsiteY45" fmla="*/ 445078 h 1607610"/>
              <a:gd name="connsiteX46" fmla="*/ 3223942 w 9215914"/>
              <a:gd name="connsiteY46" fmla="*/ 423367 h 1607610"/>
              <a:gd name="connsiteX47" fmla="*/ 3375912 w 9215914"/>
              <a:gd name="connsiteY47" fmla="*/ 390801 h 1607610"/>
              <a:gd name="connsiteX48" fmla="*/ 3842678 w 9215914"/>
              <a:gd name="connsiteY48" fmla="*/ 401656 h 1607610"/>
              <a:gd name="connsiteX49" fmla="*/ 4146619 w 9215914"/>
              <a:gd name="connsiteY49" fmla="*/ 434223 h 1607610"/>
              <a:gd name="connsiteX50" fmla="*/ 4266024 w 9215914"/>
              <a:gd name="connsiteY50" fmla="*/ 445078 h 1607610"/>
              <a:gd name="connsiteX51" fmla="*/ 4417994 w 9215914"/>
              <a:gd name="connsiteY51" fmla="*/ 455934 h 1607610"/>
              <a:gd name="connsiteX52" fmla="*/ 4493979 w 9215914"/>
              <a:gd name="connsiteY52" fmla="*/ 466789 h 1607610"/>
              <a:gd name="connsiteX53" fmla="*/ 4613385 w 9215914"/>
              <a:gd name="connsiteY53" fmla="*/ 455934 h 1607610"/>
              <a:gd name="connsiteX54" fmla="*/ 4645950 w 9215914"/>
              <a:gd name="connsiteY54" fmla="*/ 434223 h 1607610"/>
              <a:gd name="connsiteX55" fmla="*/ 4678515 w 9215914"/>
              <a:gd name="connsiteY55" fmla="*/ 423367 h 1607610"/>
              <a:gd name="connsiteX56" fmla="*/ 4743645 w 9215914"/>
              <a:gd name="connsiteY56" fmla="*/ 390801 h 1607610"/>
              <a:gd name="connsiteX57" fmla="*/ 4808775 w 9215914"/>
              <a:gd name="connsiteY57" fmla="*/ 358234 h 1607610"/>
              <a:gd name="connsiteX58" fmla="*/ 4841340 w 9215914"/>
              <a:gd name="connsiteY58" fmla="*/ 336523 h 1607610"/>
              <a:gd name="connsiteX59" fmla="*/ 4873905 w 9215914"/>
              <a:gd name="connsiteY59" fmla="*/ 325667 h 1607610"/>
              <a:gd name="connsiteX60" fmla="*/ 4939035 w 9215914"/>
              <a:gd name="connsiteY60" fmla="*/ 282245 h 1607610"/>
              <a:gd name="connsiteX61" fmla="*/ 4971600 w 9215914"/>
              <a:gd name="connsiteY61" fmla="*/ 260534 h 1607610"/>
              <a:gd name="connsiteX62" fmla="*/ 5036731 w 9215914"/>
              <a:gd name="connsiteY62" fmla="*/ 227967 h 1607610"/>
              <a:gd name="connsiteX63" fmla="*/ 5091006 w 9215914"/>
              <a:gd name="connsiteY63" fmla="*/ 173689 h 1607610"/>
              <a:gd name="connsiteX64" fmla="*/ 5145281 w 9215914"/>
              <a:gd name="connsiteY64" fmla="*/ 130267 h 1607610"/>
              <a:gd name="connsiteX65" fmla="*/ 5210411 w 9215914"/>
              <a:gd name="connsiteY65" fmla="*/ 86845 h 1607610"/>
              <a:gd name="connsiteX66" fmla="*/ 5275541 w 9215914"/>
              <a:gd name="connsiteY66" fmla="*/ 43423 h 1607610"/>
              <a:gd name="connsiteX67" fmla="*/ 5340671 w 9215914"/>
              <a:gd name="connsiteY67" fmla="*/ 21712 h 1607610"/>
              <a:gd name="connsiteX68" fmla="*/ 5373236 w 9215914"/>
              <a:gd name="connsiteY68" fmla="*/ 10856 h 1607610"/>
              <a:gd name="connsiteX69" fmla="*/ 5416656 w 9215914"/>
              <a:gd name="connsiteY69" fmla="*/ 0 h 1607610"/>
              <a:gd name="connsiteX70" fmla="*/ 5546917 w 9215914"/>
              <a:gd name="connsiteY70" fmla="*/ 21712 h 1607610"/>
              <a:gd name="connsiteX71" fmla="*/ 5612047 w 9215914"/>
              <a:gd name="connsiteY71" fmla="*/ 65134 h 1607610"/>
              <a:gd name="connsiteX72" fmla="*/ 5644612 w 9215914"/>
              <a:gd name="connsiteY72" fmla="*/ 86845 h 1607610"/>
              <a:gd name="connsiteX73" fmla="*/ 5677177 w 9215914"/>
              <a:gd name="connsiteY73" fmla="*/ 97700 h 1607610"/>
              <a:gd name="connsiteX74" fmla="*/ 5731452 w 9215914"/>
              <a:gd name="connsiteY74" fmla="*/ 86845 h 1607610"/>
              <a:gd name="connsiteX75" fmla="*/ 5764017 w 9215914"/>
              <a:gd name="connsiteY75" fmla="*/ 75989 h 1607610"/>
              <a:gd name="connsiteX76" fmla="*/ 5840002 w 9215914"/>
              <a:gd name="connsiteY76" fmla="*/ 86845 h 1607610"/>
              <a:gd name="connsiteX77" fmla="*/ 5905132 w 9215914"/>
              <a:gd name="connsiteY77" fmla="*/ 108556 h 1607610"/>
              <a:gd name="connsiteX78" fmla="*/ 5991973 w 9215914"/>
              <a:gd name="connsiteY78" fmla="*/ 184545 h 1607610"/>
              <a:gd name="connsiteX79" fmla="*/ 6024538 w 9215914"/>
              <a:gd name="connsiteY79" fmla="*/ 195400 h 1607610"/>
              <a:gd name="connsiteX80" fmla="*/ 6111378 w 9215914"/>
              <a:gd name="connsiteY80" fmla="*/ 238823 h 1607610"/>
              <a:gd name="connsiteX81" fmla="*/ 6143943 w 9215914"/>
              <a:gd name="connsiteY81" fmla="*/ 249678 h 1607610"/>
              <a:gd name="connsiteX82" fmla="*/ 6274203 w 9215914"/>
              <a:gd name="connsiteY82" fmla="*/ 336523 h 1607610"/>
              <a:gd name="connsiteX83" fmla="*/ 6306768 w 9215914"/>
              <a:gd name="connsiteY83" fmla="*/ 358234 h 1607610"/>
              <a:gd name="connsiteX84" fmla="*/ 6339333 w 9215914"/>
              <a:gd name="connsiteY84" fmla="*/ 379945 h 1607610"/>
              <a:gd name="connsiteX85" fmla="*/ 6371898 w 9215914"/>
              <a:gd name="connsiteY85" fmla="*/ 390801 h 1607610"/>
              <a:gd name="connsiteX86" fmla="*/ 6426174 w 9215914"/>
              <a:gd name="connsiteY86" fmla="*/ 423367 h 1607610"/>
              <a:gd name="connsiteX87" fmla="*/ 6458739 w 9215914"/>
              <a:gd name="connsiteY87" fmla="*/ 445078 h 1607610"/>
              <a:gd name="connsiteX88" fmla="*/ 6491304 w 9215914"/>
              <a:gd name="connsiteY88" fmla="*/ 455934 h 1607610"/>
              <a:gd name="connsiteX89" fmla="*/ 6523869 w 9215914"/>
              <a:gd name="connsiteY89" fmla="*/ 477645 h 1607610"/>
              <a:gd name="connsiteX90" fmla="*/ 6556434 w 9215914"/>
              <a:gd name="connsiteY90" fmla="*/ 488501 h 1607610"/>
              <a:gd name="connsiteX91" fmla="*/ 6588999 w 9215914"/>
              <a:gd name="connsiteY91" fmla="*/ 510212 h 1607610"/>
              <a:gd name="connsiteX92" fmla="*/ 6654129 w 9215914"/>
              <a:gd name="connsiteY92" fmla="*/ 531923 h 1607610"/>
              <a:gd name="connsiteX93" fmla="*/ 6816954 w 9215914"/>
              <a:gd name="connsiteY93" fmla="*/ 586201 h 1607610"/>
              <a:gd name="connsiteX94" fmla="*/ 6882085 w 9215914"/>
              <a:gd name="connsiteY94" fmla="*/ 607912 h 1607610"/>
              <a:gd name="connsiteX95" fmla="*/ 6947215 w 9215914"/>
              <a:gd name="connsiteY95" fmla="*/ 640478 h 1607610"/>
              <a:gd name="connsiteX96" fmla="*/ 7023200 w 9215914"/>
              <a:gd name="connsiteY96" fmla="*/ 683901 h 1607610"/>
              <a:gd name="connsiteX97" fmla="*/ 7055765 w 9215914"/>
              <a:gd name="connsiteY97" fmla="*/ 716467 h 1607610"/>
              <a:gd name="connsiteX98" fmla="*/ 7120895 w 9215914"/>
              <a:gd name="connsiteY98" fmla="*/ 759890 h 1607610"/>
              <a:gd name="connsiteX99" fmla="*/ 7186025 w 9215914"/>
              <a:gd name="connsiteY99" fmla="*/ 803312 h 1607610"/>
              <a:gd name="connsiteX100" fmla="*/ 7218590 w 9215914"/>
              <a:gd name="connsiteY100" fmla="*/ 825023 h 1607610"/>
              <a:gd name="connsiteX101" fmla="*/ 7305430 w 9215914"/>
              <a:gd name="connsiteY101" fmla="*/ 901012 h 1607610"/>
              <a:gd name="connsiteX102" fmla="*/ 7370561 w 9215914"/>
              <a:gd name="connsiteY102" fmla="*/ 944434 h 1607610"/>
              <a:gd name="connsiteX103" fmla="*/ 7403126 w 9215914"/>
              <a:gd name="connsiteY103" fmla="*/ 966145 h 1607610"/>
              <a:gd name="connsiteX104" fmla="*/ 7446546 w 9215914"/>
              <a:gd name="connsiteY104" fmla="*/ 977001 h 1607610"/>
              <a:gd name="connsiteX105" fmla="*/ 7479111 w 9215914"/>
              <a:gd name="connsiteY105" fmla="*/ 998712 h 1607610"/>
              <a:gd name="connsiteX106" fmla="*/ 7609371 w 9215914"/>
              <a:gd name="connsiteY106" fmla="*/ 1020423 h 1607610"/>
              <a:gd name="connsiteX107" fmla="*/ 7761341 w 9215914"/>
              <a:gd name="connsiteY107" fmla="*/ 1042134 h 1607610"/>
              <a:gd name="connsiteX108" fmla="*/ 7804761 w 9215914"/>
              <a:gd name="connsiteY108" fmla="*/ 1052990 h 1607610"/>
              <a:gd name="connsiteX109" fmla="*/ 7978442 w 9215914"/>
              <a:gd name="connsiteY109" fmla="*/ 1074701 h 1607610"/>
              <a:gd name="connsiteX110" fmla="*/ 8054427 w 9215914"/>
              <a:gd name="connsiteY110" fmla="*/ 1096412 h 1607610"/>
              <a:gd name="connsiteX111" fmla="*/ 8086992 w 9215914"/>
              <a:gd name="connsiteY111" fmla="*/ 1107268 h 1607610"/>
              <a:gd name="connsiteX112" fmla="*/ 8141267 w 9215914"/>
              <a:gd name="connsiteY112" fmla="*/ 1161545 h 1607610"/>
              <a:gd name="connsiteX113" fmla="*/ 8162977 w 9215914"/>
              <a:gd name="connsiteY113" fmla="*/ 1194112 h 1607610"/>
              <a:gd name="connsiteX114" fmla="*/ 8238962 w 9215914"/>
              <a:gd name="connsiteY114" fmla="*/ 1237534 h 1607610"/>
              <a:gd name="connsiteX115" fmla="*/ 8314948 w 9215914"/>
              <a:gd name="connsiteY115" fmla="*/ 1291812 h 1607610"/>
              <a:gd name="connsiteX116" fmla="*/ 8347513 w 9215914"/>
              <a:gd name="connsiteY116" fmla="*/ 1302668 h 1607610"/>
              <a:gd name="connsiteX117" fmla="*/ 8380078 w 9215914"/>
              <a:gd name="connsiteY117" fmla="*/ 1324379 h 1607610"/>
              <a:gd name="connsiteX118" fmla="*/ 8412643 w 9215914"/>
              <a:gd name="connsiteY118" fmla="*/ 1335234 h 1607610"/>
              <a:gd name="connsiteX119" fmla="*/ 8456063 w 9215914"/>
              <a:gd name="connsiteY119" fmla="*/ 1356945 h 1607610"/>
              <a:gd name="connsiteX120" fmla="*/ 8477773 w 9215914"/>
              <a:gd name="connsiteY120" fmla="*/ 1378657 h 1607610"/>
              <a:gd name="connsiteX121" fmla="*/ 8553758 w 9215914"/>
              <a:gd name="connsiteY121" fmla="*/ 1411223 h 1607610"/>
              <a:gd name="connsiteX122" fmla="*/ 8586323 w 9215914"/>
              <a:gd name="connsiteY122" fmla="*/ 1432934 h 1607610"/>
              <a:gd name="connsiteX123" fmla="*/ 8629743 w 9215914"/>
              <a:gd name="connsiteY123" fmla="*/ 1443790 h 1607610"/>
              <a:gd name="connsiteX124" fmla="*/ 8716583 w 9215914"/>
              <a:gd name="connsiteY124" fmla="*/ 1465501 h 1607610"/>
              <a:gd name="connsiteX125" fmla="*/ 8944539 w 9215914"/>
              <a:gd name="connsiteY125" fmla="*/ 1498068 h 1607610"/>
              <a:gd name="connsiteX126" fmla="*/ 9009669 w 9215914"/>
              <a:gd name="connsiteY126" fmla="*/ 1519779 h 1607610"/>
              <a:gd name="connsiteX127" fmla="*/ 9074799 w 9215914"/>
              <a:gd name="connsiteY127" fmla="*/ 1563201 h 1607610"/>
              <a:gd name="connsiteX128" fmla="*/ 9139929 w 9215914"/>
              <a:gd name="connsiteY128" fmla="*/ 1584912 h 1607610"/>
              <a:gd name="connsiteX129" fmla="*/ 9215914 w 9215914"/>
              <a:gd name="connsiteY129" fmla="*/ 1606623 h 160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9215914" h="1607610">
                <a:moveTo>
                  <a:pt x="0" y="1443790"/>
                </a:moveTo>
                <a:cubicBezTo>
                  <a:pt x="43049" y="1439485"/>
                  <a:pt x="136550" y="1431676"/>
                  <a:pt x="184535" y="1422079"/>
                </a:cubicBezTo>
                <a:cubicBezTo>
                  <a:pt x="362359" y="1386513"/>
                  <a:pt x="185106" y="1411147"/>
                  <a:pt x="347361" y="1389512"/>
                </a:cubicBezTo>
                <a:cubicBezTo>
                  <a:pt x="376277" y="1385656"/>
                  <a:pt x="405352" y="1382985"/>
                  <a:pt x="434201" y="1378657"/>
                </a:cubicBezTo>
                <a:cubicBezTo>
                  <a:pt x="477733" y="1372127"/>
                  <a:pt x="520884" y="1363170"/>
                  <a:pt x="564461" y="1356945"/>
                </a:cubicBezTo>
                <a:cubicBezTo>
                  <a:pt x="607363" y="1350816"/>
                  <a:pt x="652385" y="1345819"/>
                  <a:pt x="694721" y="1335234"/>
                </a:cubicBezTo>
                <a:cubicBezTo>
                  <a:pt x="705822" y="1332459"/>
                  <a:pt x="716284" y="1327523"/>
                  <a:pt x="727286" y="1324379"/>
                </a:cubicBezTo>
                <a:cubicBezTo>
                  <a:pt x="741631" y="1320280"/>
                  <a:pt x="756417" y="1317810"/>
                  <a:pt x="770707" y="1313523"/>
                </a:cubicBezTo>
                <a:cubicBezTo>
                  <a:pt x="792626" y="1306947"/>
                  <a:pt x="814127" y="1299049"/>
                  <a:pt x="835837" y="1291812"/>
                </a:cubicBezTo>
                <a:lnTo>
                  <a:pt x="933532" y="1259245"/>
                </a:lnTo>
                <a:lnTo>
                  <a:pt x="998662" y="1237534"/>
                </a:lnTo>
                <a:lnTo>
                  <a:pt x="1031227" y="1226679"/>
                </a:lnTo>
                <a:cubicBezTo>
                  <a:pt x="1099492" y="1181167"/>
                  <a:pt x="1026267" y="1224712"/>
                  <a:pt x="1150632" y="1183256"/>
                </a:cubicBezTo>
                <a:cubicBezTo>
                  <a:pt x="1172342" y="1176019"/>
                  <a:pt x="1193562" y="1167095"/>
                  <a:pt x="1215763" y="1161545"/>
                </a:cubicBezTo>
                <a:cubicBezTo>
                  <a:pt x="1230236" y="1157927"/>
                  <a:pt x="1244893" y="1154977"/>
                  <a:pt x="1259183" y="1150690"/>
                </a:cubicBezTo>
                <a:cubicBezTo>
                  <a:pt x="1281102" y="1144114"/>
                  <a:pt x="1302112" y="1134530"/>
                  <a:pt x="1324313" y="1128979"/>
                </a:cubicBezTo>
                <a:cubicBezTo>
                  <a:pt x="1389931" y="1112573"/>
                  <a:pt x="1353585" y="1122840"/>
                  <a:pt x="1432863" y="1096412"/>
                </a:cubicBezTo>
                <a:cubicBezTo>
                  <a:pt x="1493740" y="1076118"/>
                  <a:pt x="1454312" y="1088335"/>
                  <a:pt x="1552268" y="1063845"/>
                </a:cubicBezTo>
                <a:cubicBezTo>
                  <a:pt x="1566741" y="1060227"/>
                  <a:pt x="1581535" y="1057708"/>
                  <a:pt x="1595688" y="1052990"/>
                </a:cubicBezTo>
                <a:lnTo>
                  <a:pt x="1660818" y="1031279"/>
                </a:lnTo>
                <a:cubicBezTo>
                  <a:pt x="1671673" y="1024042"/>
                  <a:pt x="1681715" y="1015402"/>
                  <a:pt x="1693384" y="1009567"/>
                </a:cubicBezTo>
                <a:cubicBezTo>
                  <a:pt x="1703618" y="1004450"/>
                  <a:pt x="1715947" y="1004269"/>
                  <a:pt x="1725949" y="998712"/>
                </a:cubicBezTo>
                <a:cubicBezTo>
                  <a:pt x="1748758" y="986040"/>
                  <a:pt x="1769369" y="969764"/>
                  <a:pt x="1791079" y="955290"/>
                </a:cubicBezTo>
                <a:cubicBezTo>
                  <a:pt x="1801934" y="948053"/>
                  <a:pt x="1814419" y="942805"/>
                  <a:pt x="1823644" y="933579"/>
                </a:cubicBezTo>
                <a:cubicBezTo>
                  <a:pt x="1830881" y="926342"/>
                  <a:pt x="1836578" y="917133"/>
                  <a:pt x="1845354" y="911867"/>
                </a:cubicBezTo>
                <a:cubicBezTo>
                  <a:pt x="1855165" y="905980"/>
                  <a:pt x="1867064" y="904630"/>
                  <a:pt x="1877919" y="901012"/>
                </a:cubicBezTo>
                <a:cubicBezTo>
                  <a:pt x="1994285" y="823431"/>
                  <a:pt x="1817680" y="944249"/>
                  <a:pt x="1943049" y="846734"/>
                </a:cubicBezTo>
                <a:cubicBezTo>
                  <a:pt x="1963645" y="830714"/>
                  <a:pt x="1986469" y="817786"/>
                  <a:pt x="2008179" y="803312"/>
                </a:cubicBezTo>
                <a:lnTo>
                  <a:pt x="2040744" y="781601"/>
                </a:lnTo>
                <a:cubicBezTo>
                  <a:pt x="2051599" y="774364"/>
                  <a:pt x="2060932" y="764016"/>
                  <a:pt x="2073309" y="759890"/>
                </a:cubicBezTo>
                <a:cubicBezTo>
                  <a:pt x="2095019" y="752653"/>
                  <a:pt x="2119398" y="750872"/>
                  <a:pt x="2138439" y="738178"/>
                </a:cubicBezTo>
                <a:cubicBezTo>
                  <a:pt x="2149294" y="730941"/>
                  <a:pt x="2159083" y="721766"/>
                  <a:pt x="2171005" y="716467"/>
                </a:cubicBezTo>
                <a:cubicBezTo>
                  <a:pt x="2191917" y="707172"/>
                  <a:pt x="2217094" y="707450"/>
                  <a:pt x="2236135" y="694756"/>
                </a:cubicBezTo>
                <a:cubicBezTo>
                  <a:pt x="2278220" y="666698"/>
                  <a:pt x="2256323" y="677171"/>
                  <a:pt x="2301265" y="662190"/>
                </a:cubicBezTo>
                <a:cubicBezTo>
                  <a:pt x="2339588" y="623863"/>
                  <a:pt x="2306508" y="648917"/>
                  <a:pt x="2377250" y="629623"/>
                </a:cubicBezTo>
                <a:cubicBezTo>
                  <a:pt x="2399328" y="623602"/>
                  <a:pt x="2420670" y="615149"/>
                  <a:pt x="2442380" y="607912"/>
                </a:cubicBezTo>
                <a:cubicBezTo>
                  <a:pt x="2453235" y="604293"/>
                  <a:pt x="2463725" y="599300"/>
                  <a:pt x="2474945" y="597056"/>
                </a:cubicBezTo>
                <a:cubicBezTo>
                  <a:pt x="2493037" y="593438"/>
                  <a:pt x="2511420" y="591056"/>
                  <a:pt x="2529220" y="586201"/>
                </a:cubicBezTo>
                <a:cubicBezTo>
                  <a:pt x="2551298" y="580180"/>
                  <a:pt x="2572640" y="571727"/>
                  <a:pt x="2594350" y="564490"/>
                </a:cubicBezTo>
                <a:cubicBezTo>
                  <a:pt x="2605205" y="560871"/>
                  <a:pt x="2615815" y="556409"/>
                  <a:pt x="2626916" y="553634"/>
                </a:cubicBezTo>
                <a:lnTo>
                  <a:pt x="2713756" y="531923"/>
                </a:lnTo>
                <a:cubicBezTo>
                  <a:pt x="2728229" y="528304"/>
                  <a:pt x="2743023" y="525785"/>
                  <a:pt x="2757176" y="521067"/>
                </a:cubicBezTo>
                <a:lnTo>
                  <a:pt x="2822306" y="499356"/>
                </a:lnTo>
                <a:cubicBezTo>
                  <a:pt x="2850202" y="490057"/>
                  <a:pt x="2868312" y="483096"/>
                  <a:pt x="2898291" y="477645"/>
                </a:cubicBezTo>
                <a:cubicBezTo>
                  <a:pt x="2923464" y="473068"/>
                  <a:pt x="2949080" y="471236"/>
                  <a:pt x="2974276" y="466789"/>
                </a:cubicBezTo>
                <a:cubicBezTo>
                  <a:pt x="3010614" y="460376"/>
                  <a:pt x="3046297" y="450296"/>
                  <a:pt x="3082826" y="445078"/>
                </a:cubicBezTo>
                <a:cubicBezTo>
                  <a:pt x="3110584" y="441113"/>
                  <a:pt x="3193804" y="429826"/>
                  <a:pt x="3223942" y="423367"/>
                </a:cubicBezTo>
                <a:cubicBezTo>
                  <a:pt x="3413252" y="382798"/>
                  <a:pt x="3221514" y="416534"/>
                  <a:pt x="3375912" y="390801"/>
                </a:cubicBezTo>
                <a:lnTo>
                  <a:pt x="3842678" y="401656"/>
                </a:lnTo>
                <a:cubicBezTo>
                  <a:pt x="3970080" y="406289"/>
                  <a:pt x="4011388" y="421929"/>
                  <a:pt x="4146619" y="434223"/>
                </a:cubicBezTo>
                <a:lnTo>
                  <a:pt x="4266024" y="445078"/>
                </a:lnTo>
                <a:cubicBezTo>
                  <a:pt x="4316648" y="449128"/>
                  <a:pt x="4367437" y="451119"/>
                  <a:pt x="4417994" y="455934"/>
                </a:cubicBezTo>
                <a:cubicBezTo>
                  <a:pt x="4443464" y="458360"/>
                  <a:pt x="4468651" y="463171"/>
                  <a:pt x="4493979" y="466789"/>
                </a:cubicBezTo>
                <a:cubicBezTo>
                  <a:pt x="4533781" y="463171"/>
                  <a:pt x="4574306" y="464308"/>
                  <a:pt x="4613385" y="455934"/>
                </a:cubicBezTo>
                <a:cubicBezTo>
                  <a:pt x="4626142" y="453200"/>
                  <a:pt x="4634281" y="440058"/>
                  <a:pt x="4645950" y="434223"/>
                </a:cubicBezTo>
                <a:cubicBezTo>
                  <a:pt x="4656184" y="429106"/>
                  <a:pt x="4668281" y="428484"/>
                  <a:pt x="4678515" y="423367"/>
                </a:cubicBezTo>
                <a:cubicBezTo>
                  <a:pt x="4762678" y="381283"/>
                  <a:pt x="4661799" y="418083"/>
                  <a:pt x="4743645" y="390801"/>
                </a:cubicBezTo>
                <a:cubicBezTo>
                  <a:pt x="4836964" y="328583"/>
                  <a:pt x="4718899" y="403173"/>
                  <a:pt x="4808775" y="358234"/>
                </a:cubicBezTo>
                <a:cubicBezTo>
                  <a:pt x="4820444" y="352399"/>
                  <a:pt x="4829671" y="342358"/>
                  <a:pt x="4841340" y="336523"/>
                </a:cubicBezTo>
                <a:cubicBezTo>
                  <a:pt x="4851574" y="331406"/>
                  <a:pt x="4863903" y="331224"/>
                  <a:pt x="4873905" y="325667"/>
                </a:cubicBezTo>
                <a:cubicBezTo>
                  <a:pt x="4896714" y="312995"/>
                  <a:pt x="4917325" y="296719"/>
                  <a:pt x="4939035" y="282245"/>
                </a:cubicBezTo>
                <a:cubicBezTo>
                  <a:pt x="4949890" y="275008"/>
                  <a:pt x="4959223" y="264660"/>
                  <a:pt x="4971600" y="260534"/>
                </a:cubicBezTo>
                <a:cubicBezTo>
                  <a:pt x="5016543" y="245552"/>
                  <a:pt x="4994645" y="256025"/>
                  <a:pt x="5036731" y="227967"/>
                </a:cubicBezTo>
                <a:cubicBezTo>
                  <a:pt x="5094622" y="141124"/>
                  <a:pt x="5018641" y="246056"/>
                  <a:pt x="5091006" y="173689"/>
                </a:cubicBezTo>
                <a:cubicBezTo>
                  <a:pt x="5140106" y="124587"/>
                  <a:pt x="5081884" y="151401"/>
                  <a:pt x="5145281" y="130267"/>
                </a:cubicBezTo>
                <a:cubicBezTo>
                  <a:pt x="5217553" y="57991"/>
                  <a:pt x="5139718" y="126121"/>
                  <a:pt x="5210411" y="86845"/>
                </a:cubicBezTo>
                <a:cubicBezTo>
                  <a:pt x="5233220" y="74173"/>
                  <a:pt x="5250788" y="51675"/>
                  <a:pt x="5275541" y="43423"/>
                </a:cubicBezTo>
                <a:lnTo>
                  <a:pt x="5340671" y="21712"/>
                </a:lnTo>
                <a:cubicBezTo>
                  <a:pt x="5351526" y="18093"/>
                  <a:pt x="5362135" y="13631"/>
                  <a:pt x="5373236" y="10856"/>
                </a:cubicBezTo>
                <a:lnTo>
                  <a:pt x="5416656" y="0"/>
                </a:lnTo>
                <a:cubicBezTo>
                  <a:pt x="5434597" y="1994"/>
                  <a:pt x="5515091" y="4030"/>
                  <a:pt x="5546917" y="21712"/>
                </a:cubicBezTo>
                <a:cubicBezTo>
                  <a:pt x="5569726" y="34384"/>
                  <a:pt x="5590337" y="50660"/>
                  <a:pt x="5612047" y="65134"/>
                </a:cubicBezTo>
                <a:cubicBezTo>
                  <a:pt x="5622902" y="72371"/>
                  <a:pt x="5632235" y="82719"/>
                  <a:pt x="5644612" y="86845"/>
                </a:cubicBezTo>
                <a:lnTo>
                  <a:pt x="5677177" y="97700"/>
                </a:lnTo>
                <a:cubicBezTo>
                  <a:pt x="5695269" y="94082"/>
                  <a:pt x="5713553" y="91320"/>
                  <a:pt x="5731452" y="86845"/>
                </a:cubicBezTo>
                <a:cubicBezTo>
                  <a:pt x="5742553" y="84070"/>
                  <a:pt x="5752575" y="75989"/>
                  <a:pt x="5764017" y="75989"/>
                </a:cubicBezTo>
                <a:cubicBezTo>
                  <a:pt x="5789603" y="75989"/>
                  <a:pt x="5814674" y="83226"/>
                  <a:pt x="5840002" y="86845"/>
                </a:cubicBezTo>
                <a:cubicBezTo>
                  <a:pt x="5861712" y="94082"/>
                  <a:pt x="5888951" y="92374"/>
                  <a:pt x="5905132" y="108556"/>
                </a:cubicBezTo>
                <a:cubicBezTo>
                  <a:pt x="5933425" y="136850"/>
                  <a:pt x="5956071" y="166594"/>
                  <a:pt x="5991973" y="184545"/>
                </a:cubicBezTo>
                <a:cubicBezTo>
                  <a:pt x="6002207" y="189662"/>
                  <a:pt x="6013683" y="191782"/>
                  <a:pt x="6024538" y="195400"/>
                </a:cubicBezTo>
                <a:cubicBezTo>
                  <a:pt x="6062429" y="233294"/>
                  <a:pt x="6036539" y="213876"/>
                  <a:pt x="6111378" y="238823"/>
                </a:cubicBezTo>
                <a:lnTo>
                  <a:pt x="6143943" y="249678"/>
                </a:lnTo>
                <a:lnTo>
                  <a:pt x="6274203" y="336523"/>
                </a:lnTo>
                <a:lnTo>
                  <a:pt x="6306768" y="358234"/>
                </a:lnTo>
                <a:cubicBezTo>
                  <a:pt x="6317623" y="365471"/>
                  <a:pt x="6326956" y="375819"/>
                  <a:pt x="6339333" y="379945"/>
                </a:cubicBezTo>
                <a:lnTo>
                  <a:pt x="6371898" y="390801"/>
                </a:lnTo>
                <a:cubicBezTo>
                  <a:pt x="6414306" y="433209"/>
                  <a:pt x="6369806" y="395182"/>
                  <a:pt x="6426174" y="423367"/>
                </a:cubicBezTo>
                <a:cubicBezTo>
                  <a:pt x="6437843" y="429202"/>
                  <a:pt x="6447070" y="439243"/>
                  <a:pt x="6458739" y="445078"/>
                </a:cubicBezTo>
                <a:cubicBezTo>
                  <a:pt x="6468973" y="450195"/>
                  <a:pt x="6481070" y="450817"/>
                  <a:pt x="6491304" y="455934"/>
                </a:cubicBezTo>
                <a:cubicBezTo>
                  <a:pt x="6502973" y="461769"/>
                  <a:pt x="6512200" y="471810"/>
                  <a:pt x="6523869" y="477645"/>
                </a:cubicBezTo>
                <a:cubicBezTo>
                  <a:pt x="6534103" y="482762"/>
                  <a:pt x="6546200" y="483384"/>
                  <a:pt x="6556434" y="488501"/>
                </a:cubicBezTo>
                <a:cubicBezTo>
                  <a:pt x="6568103" y="494336"/>
                  <a:pt x="6577077" y="504913"/>
                  <a:pt x="6588999" y="510212"/>
                </a:cubicBezTo>
                <a:cubicBezTo>
                  <a:pt x="6609911" y="519507"/>
                  <a:pt x="6632419" y="524686"/>
                  <a:pt x="6654129" y="531923"/>
                </a:cubicBezTo>
                <a:lnTo>
                  <a:pt x="6816954" y="586201"/>
                </a:lnTo>
                <a:cubicBezTo>
                  <a:pt x="6816958" y="586202"/>
                  <a:pt x="6882082" y="607910"/>
                  <a:pt x="6882085" y="607912"/>
                </a:cubicBezTo>
                <a:cubicBezTo>
                  <a:pt x="6944673" y="649639"/>
                  <a:pt x="6884292" y="613509"/>
                  <a:pt x="6947215" y="640478"/>
                </a:cubicBezTo>
                <a:cubicBezTo>
                  <a:pt x="6969071" y="649846"/>
                  <a:pt x="7003964" y="667870"/>
                  <a:pt x="7023200" y="683901"/>
                </a:cubicBezTo>
                <a:cubicBezTo>
                  <a:pt x="7034993" y="693729"/>
                  <a:pt x="7043647" y="707042"/>
                  <a:pt x="7055765" y="716467"/>
                </a:cubicBezTo>
                <a:cubicBezTo>
                  <a:pt x="7076361" y="732487"/>
                  <a:pt x="7099185" y="745416"/>
                  <a:pt x="7120895" y="759890"/>
                </a:cubicBezTo>
                <a:lnTo>
                  <a:pt x="7186025" y="803312"/>
                </a:lnTo>
                <a:lnTo>
                  <a:pt x="7218590" y="825023"/>
                </a:lnTo>
                <a:cubicBezTo>
                  <a:pt x="7254773" y="879300"/>
                  <a:pt x="7229445" y="850354"/>
                  <a:pt x="7305430" y="901012"/>
                </a:cubicBezTo>
                <a:lnTo>
                  <a:pt x="7370561" y="944434"/>
                </a:lnTo>
                <a:cubicBezTo>
                  <a:pt x="7381416" y="951671"/>
                  <a:pt x="7390469" y="962981"/>
                  <a:pt x="7403126" y="966145"/>
                </a:cubicBezTo>
                <a:lnTo>
                  <a:pt x="7446546" y="977001"/>
                </a:lnTo>
                <a:cubicBezTo>
                  <a:pt x="7457401" y="984238"/>
                  <a:pt x="7467120" y="993573"/>
                  <a:pt x="7479111" y="998712"/>
                </a:cubicBezTo>
                <a:cubicBezTo>
                  <a:pt x="7509021" y="1011531"/>
                  <a:pt x="7589484" y="1017711"/>
                  <a:pt x="7609371" y="1020423"/>
                </a:cubicBezTo>
                <a:cubicBezTo>
                  <a:pt x="7660073" y="1027337"/>
                  <a:pt x="7711698" y="1029722"/>
                  <a:pt x="7761341" y="1042134"/>
                </a:cubicBezTo>
                <a:cubicBezTo>
                  <a:pt x="7775814" y="1045753"/>
                  <a:pt x="7790007" y="1050777"/>
                  <a:pt x="7804761" y="1052990"/>
                </a:cubicBezTo>
                <a:cubicBezTo>
                  <a:pt x="7862460" y="1061645"/>
                  <a:pt x="7978442" y="1074701"/>
                  <a:pt x="7978442" y="1074701"/>
                </a:cubicBezTo>
                <a:cubicBezTo>
                  <a:pt x="8056542" y="1100734"/>
                  <a:pt x="7958990" y="1069142"/>
                  <a:pt x="8054427" y="1096412"/>
                </a:cubicBezTo>
                <a:cubicBezTo>
                  <a:pt x="8065429" y="1099556"/>
                  <a:pt x="8076137" y="1103649"/>
                  <a:pt x="8086992" y="1107268"/>
                </a:cubicBezTo>
                <a:cubicBezTo>
                  <a:pt x="8144888" y="1194115"/>
                  <a:pt x="8068898" y="1089172"/>
                  <a:pt x="8141267" y="1161545"/>
                </a:cubicBezTo>
                <a:cubicBezTo>
                  <a:pt x="8150492" y="1170771"/>
                  <a:pt x="8153752" y="1184886"/>
                  <a:pt x="8162977" y="1194112"/>
                </a:cubicBezTo>
                <a:cubicBezTo>
                  <a:pt x="8182896" y="1214032"/>
                  <a:pt x="8216259" y="1223344"/>
                  <a:pt x="8238962" y="1237534"/>
                </a:cubicBezTo>
                <a:cubicBezTo>
                  <a:pt x="8258629" y="1249826"/>
                  <a:pt x="8291984" y="1280330"/>
                  <a:pt x="8314948" y="1291812"/>
                </a:cubicBezTo>
                <a:cubicBezTo>
                  <a:pt x="8325182" y="1296929"/>
                  <a:pt x="8337279" y="1297551"/>
                  <a:pt x="8347513" y="1302668"/>
                </a:cubicBezTo>
                <a:cubicBezTo>
                  <a:pt x="8359182" y="1308503"/>
                  <a:pt x="8368409" y="1318544"/>
                  <a:pt x="8380078" y="1324379"/>
                </a:cubicBezTo>
                <a:cubicBezTo>
                  <a:pt x="8390312" y="1329496"/>
                  <a:pt x="8402126" y="1330727"/>
                  <a:pt x="8412643" y="1335234"/>
                </a:cubicBezTo>
                <a:cubicBezTo>
                  <a:pt x="8427516" y="1341608"/>
                  <a:pt x="8441590" y="1349708"/>
                  <a:pt x="8456063" y="1356945"/>
                </a:cubicBezTo>
                <a:cubicBezTo>
                  <a:pt x="8463300" y="1364182"/>
                  <a:pt x="8469257" y="1372980"/>
                  <a:pt x="8477773" y="1378657"/>
                </a:cubicBezTo>
                <a:cubicBezTo>
                  <a:pt x="8504600" y="1396543"/>
                  <a:pt x="8524811" y="1401574"/>
                  <a:pt x="8553758" y="1411223"/>
                </a:cubicBezTo>
                <a:cubicBezTo>
                  <a:pt x="8564613" y="1418460"/>
                  <a:pt x="8574332" y="1427795"/>
                  <a:pt x="8586323" y="1432934"/>
                </a:cubicBezTo>
                <a:cubicBezTo>
                  <a:pt x="8600035" y="1438811"/>
                  <a:pt x="8615398" y="1439691"/>
                  <a:pt x="8629743" y="1443790"/>
                </a:cubicBezTo>
                <a:cubicBezTo>
                  <a:pt x="8692878" y="1461829"/>
                  <a:pt x="8630019" y="1450224"/>
                  <a:pt x="8716583" y="1465501"/>
                </a:cubicBezTo>
                <a:cubicBezTo>
                  <a:pt x="8854768" y="1489888"/>
                  <a:pt x="8821253" y="1484368"/>
                  <a:pt x="8944539" y="1498068"/>
                </a:cubicBezTo>
                <a:cubicBezTo>
                  <a:pt x="8966249" y="1505305"/>
                  <a:pt x="8990628" y="1507085"/>
                  <a:pt x="9009669" y="1519779"/>
                </a:cubicBezTo>
                <a:cubicBezTo>
                  <a:pt x="9031379" y="1534253"/>
                  <a:pt x="9050046" y="1554949"/>
                  <a:pt x="9074799" y="1563201"/>
                </a:cubicBezTo>
                <a:lnTo>
                  <a:pt x="9139929" y="1584912"/>
                </a:lnTo>
                <a:cubicBezTo>
                  <a:pt x="9184536" y="1614652"/>
                  <a:pt x="9159448" y="1606623"/>
                  <a:pt x="9215914" y="1606623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/>
          <p:cNvCxnSpPr/>
          <p:nvPr/>
        </p:nvCxnSpPr>
        <p:spPr>
          <a:xfrm flipV="1">
            <a:off x="2105874" y="1215823"/>
            <a:ext cx="1031228" cy="134608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1981565" y="2401580"/>
            <a:ext cx="2311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>
                <a:solidFill>
                  <a:schemeClr val="bg1"/>
                </a:solidFill>
              </a:rPr>
              <a:t>resonances</a:t>
            </a:r>
            <a:endParaRPr lang="it-IT" sz="3600" dirty="0">
              <a:solidFill>
                <a:schemeClr val="bg1"/>
              </a:solidFill>
            </a:endParaRPr>
          </a:p>
        </p:txBody>
      </p:sp>
      <p:cxnSp>
        <p:nvCxnSpPr>
          <p:cNvPr id="11" name="Connettore 2 10"/>
          <p:cNvCxnSpPr/>
          <p:nvPr/>
        </p:nvCxnSpPr>
        <p:spPr>
          <a:xfrm>
            <a:off x="4292639" y="4329289"/>
            <a:ext cx="2133535" cy="42544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1384537" y="3682958"/>
            <a:ext cx="4309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Hard road to </a:t>
            </a:r>
            <a:r>
              <a:rPr lang="it-IT" sz="3600" dirty="0" err="1">
                <a:solidFill>
                  <a:schemeClr val="bg1"/>
                </a:solidFill>
              </a:rPr>
              <a:t>measure</a:t>
            </a:r>
            <a:r>
              <a:rPr lang="it-IT" sz="3600" dirty="0">
                <a:solidFill>
                  <a:schemeClr val="bg1"/>
                </a:solidFill>
              </a:rPr>
              <a:t> </a:t>
            </a:r>
          </a:p>
          <a:p>
            <a:r>
              <a:rPr lang="it-IT" sz="3600" dirty="0" err="1">
                <a:solidFill>
                  <a:schemeClr val="bg1"/>
                </a:solidFill>
              </a:rPr>
              <a:t>resonances</a:t>
            </a:r>
            <a:endParaRPr lang="it-IT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44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41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Measurement of the </a:t>
            </a:r>
            <a:r>
              <a:rPr lang="en-US" b="1" baseline="30000" dirty="0">
                <a:solidFill>
                  <a:schemeClr val="bg1"/>
                </a:solidFill>
              </a:rPr>
              <a:t>19</a:t>
            </a:r>
            <a:r>
              <a:rPr lang="en-US" b="1" dirty="0">
                <a:solidFill>
                  <a:schemeClr val="bg1"/>
                </a:solidFill>
              </a:rPr>
              <a:t>F(</a:t>
            </a:r>
            <a:r>
              <a:rPr lang="en-US" b="1" dirty="0" err="1">
                <a:solidFill>
                  <a:schemeClr val="bg1"/>
                </a:solidFill>
              </a:rPr>
              <a:t>p,</a:t>
            </a:r>
            <a:r>
              <a:rPr lang="en-US" b="1" dirty="0" err="1">
                <a:solidFill>
                  <a:schemeClr val="bg1"/>
                </a:solidFill>
                <a:latin typeface="Symbol" charset="2"/>
                <a:cs typeface="Symbol" charset="2"/>
              </a:rPr>
              <a:t>a</a:t>
            </a:r>
            <a:r>
              <a:rPr lang="en-US" b="1" baseline="-25000" dirty="0">
                <a:solidFill>
                  <a:schemeClr val="bg1"/>
                </a:solidFill>
                <a:latin typeface="Symbol" charset="2"/>
                <a:cs typeface="Symbol" charset="2"/>
              </a:rPr>
              <a:t>π</a:t>
            </a:r>
            <a:r>
              <a:rPr lang="en-US" b="1" dirty="0">
                <a:solidFill>
                  <a:schemeClr val="bg1"/>
                </a:solidFill>
              </a:rPr>
              <a:t>)</a:t>
            </a:r>
            <a:r>
              <a:rPr lang="en-US" b="1" baseline="30000" dirty="0">
                <a:solidFill>
                  <a:schemeClr val="bg1"/>
                </a:solidFill>
              </a:rPr>
              <a:t>16</a:t>
            </a:r>
            <a:r>
              <a:rPr lang="en-US" b="1" dirty="0">
                <a:solidFill>
                  <a:schemeClr val="bg1"/>
                </a:solidFill>
              </a:rPr>
              <a:t>O channel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148064" y="1292567"/>
            <a:ext cx="38884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</a:rPr>
              <a:t>The contribution of the </a:t>
            </a:r>
            <a:r>
              <a:rPr lang="en-US" b="1" dirty="0">
                <a:solidFill>
                  <a:schemeClr val="bg1"/>
                </a:solidFill>
                <a:latin typeface="Symbol" charset="2"/>
                <a:cs typeface="Symbol" charset="2"/>
              </a:rPr>
              <a:t>a</a:t>
            </a:r>
            <a:r>
              <a:rPr lang="en-US" b="1" baseline="-25000" dirty="0">
                <a:solidFill>
                  <a:schemeClr val="bg1"/>
                </a:solidFill>
              </a:rPr>
              <a:t>0</a:t>
            </a:r>
            <a:r>
              <a:rPr lang="en-US" b="1" dirty="0">
                <a:solidFill>
                  <a:schemeClr val="bg1"/>
                </a:solidFill>
              </a:rPr>
              <a:t> channel only has been addressed since this is currently regarded as the dominant one at temperatures relevant for AGB stars</a:t>
            </a:r>
          </a:p>
          <a:p>
            <a:pPr algn="just"/>
            <a:endParaRPr lang="en-US" b="1" dirty="0">
              <a:solidFill>
                <a:schemeClr val="bg1"/>
              </a:solidFill>
            </a:endParaRPr>
          </a:p>
          <a:p>
            <a:pPr algn="just"/>
            <a:r>
              <a:rPr lang="en-US" b="1" dirty="0">
                <a:solidFill>
                  <a:schemeClr val="bg1"/>
                </a:solidFill>
                <a:sym typeface="Wingdings"/>
              </a:rPr>
              <a:t> </a:t>
            </a:r>
            <a:r>
              <a:rPr lang="en-US" b="1" dirty="0" err="1">
                <a:solidFill>
                  <a:schemeClr val="bg1"/>
                </a:solidFill>
                <a:sym typeface="Wingdings"/>
              </a:rPr>
              <a:t>Spyrou</a:t>
            </a:r>
            <a:r>
              <a:rPr lang="en-US" b="1" dirty="0">
                <a:solidFill>
                  <a:schemeClr val="bg1"/>
                </a:solidFill>
                <a:sym typeface="Wingdings"/>
              </a:rPr>
              <a:t> et al. (2000)</a:t>
            </a:r>
          </a:p>
          <a:p>
            <a:pPr algn="just"/>
            <a:endParaRPr lang="en-US" b="1" dirty="0">
              <a:solidFill>
                <a:schemeClr val="bg1"/>
              </a:solidFill>
            </a:endParaRPr>
          </a:p>
          <a:p>
            <a:pPr algn="just"/>
            <a:r>
              <a:rPr lang="en-US" b="1" dirty="0">
                <a:solidFill>
                  <a:srgbClr val="FFFF00"/>
                </a:solidFill>
                <a:latin typeface="Symbol" charset="2"/>
                <a:cs typeface="Symbol" charset="2"/>
              </a:rPr>
              <a:t>a</a:t>
            </a:r>
            <a:r>
              <a:rPr lang="en-US" b="1" baseline="-25000" dirty="0">
                <a:solidFill>
                  <a:srgbClr val="FFFF00"/>
                </a:solidFill>
                <a:latin typeface="Symbol" charset="2"/>
                <a:cs typeface="Symbol" charset="2"/>
              </a:rPr>
              <a:t>π</a:t>
            </a:r>
            <a:r>
              <a:rPr lang="en-US" b="1" dirty="0">
                <a:solidFill>
                  <a:srgbClr val="FFFF00"/>
                </a:solidFill>
              </a:rPr>
              <a:t> channel is even more uncertain!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4901510" cy="338437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355" y="3905672"/>
            <a:ext cx="4389645" cy="295232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79512" y="4842896"/>
            <a:ext cx="4464496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</a:rPr>
              <a:t>An experimental campaign is ongoing to extract the cross section for the </a:t>
            </a:r>
            <a:r>
              <a:rPr lang="en-US" b="1" dirty="0">
                <a:solidFill>
                  <a:schemeClr val="bg1"/>
                </a:solidFill>
                <a:latin typeface="Symbol" charset="2"/>
                <a:cs typeface="Symbol" charset="2"/>
              </a:rPr>
              <a:t>a</a:t>
            </a:r>
            <a:r>
              <a:rPr lang="en-US" b="1" baseline="-25000" dirty="0">
                <a:solidFill>
                  <a:schemeClr val="bg1"/>
                </a:solidFill>
                <a:latin typeface="Symbol" charset="2"/>
                <a:cs typeface="Symbol" charset="2"/>
              </a:rPr>
              <a:t>π</a:t>
            </a:r>
            <a:r>
              <a:rPr lang="en-US" b="1" dirty="0">
                <a:solidFill>
                  <a:schemeClr val="bg1"/>
                </a:solidFill>
              </a:rPr>
              <a:t> channel and to improve the spectroscopy of the resonances discussed here.</a:t>
            </a:r>
          </a:p>
          <a:p>
            <a:pPr algn="just"/>
            <a:endParaRPr lang="en-US" b="1" dirty="0">
              <a:solidFill>
                <a:schemeClr val="bg1"/>
              </a:solidFill>
            </a:endParaRPr>
          </a:p>
          <a:p>
            <a:pPr algn="just"/>
            <a:r>
              <a:rPr lang="en-US" b="1" dirty="0">
                <a:solidFill>
                  <a:srgbClr val="FFFF00"/>
                </a:solidFill>
                <a:sym typeface="Wingdings"/>
              </a:rPr>
              <a:t> STAY TUNED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48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62D8229-FCC0-EC40-8D78-D098A5F37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7497"/>
            <a:ext cx="4764776" cy="3737199"/>
          </a:xfrm>
          <a:prstGeom prst="rect">
            <a:avLst/>
          </a:prstGeom>
        </p:spPr>
      </p:pic>
      <p:sp>
        <p:nvSpPr>
          <p:cNvPr id="8" name="Rettangolo arrotondato 7">
            <a:extLst>
              <a:ext uri="{FF2B5EF4-FFF2-40B4-BE49-F238E27FC236}">
                <a16:creationId xmlns:a16="http://schemas.microsoft.com/office/drawing/2014/main" id="{E8A98103-AA00-DB40-B8E0-A14495F3C6A7}"/>
              </a:ext>
            </a:extLst>
          </p:cNvPr>
          <p:cNvSpPr/>
          <p:nvPr/>
        </p:nvSpPr>
        <p:spPr>
          <a:xfrm>
            <a:off x="4571407" y="5208288"/>
            <a:ext cx="4572593" cy="4728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C166829-EFF6-4346-A245-F830CE61DF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333" b="33111"/>
          <a:stretch/>
        </p:blipFill>
        <p:spPr>
          <a:xfrm>
            <a:off x="1250156" y="857250"/>
            <a:ext cx="6858000" cy="581025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4483B74F-D101-5B41-898C-6F9865BF5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360" y="857250"/>
            <a:ext cx="24080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it-IT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</a:t>
            </a:r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  <a:endParaRPr lang="it-IT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56C4A1B-9716-A74A-9465-0DD64B537188}"/>
              </a:ext>
            </a:extLst>
          </p:cNvPr>
          <p:cNvSpPr/>
          <p:nvPr/>
        </p:nvSpPr>
        <p:spPr>
          <a:xfrm>
            <a:off x="813305" y="5444695"/>
            <a:ext cx="362708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350" dirty="0" err="1"/>
              <a:t>J</a:t>
            </a:r>
            <a:r>
              <a:rPr lang="it-IT" sz="1350" dirty="0"/>
              <a:t>. </a:t>
            </a:r>
            <a:r>
              <a:rPr lang="it-IT" sz="1350" dirty="0" err="1"/>
              <a:t>Zickefoose</a:t>
            </a:r>
            <a:r>
              <a:rPr lang="it-IT" sz="1350" dirty="0"/>
              <a:t> et al., </a:t>
            </a:r>
            <a:r>
              <a:rPr lang="it-IT" sz="1350" dirty="0" err="1"/>
              <a:t>Phys</a:t>
            </a:r>
            <a:r>
              <a:rPr lang="it-IT" sz="1350" dirty="0"/>
              <a:t>. Rev. C </a:t>
            </a:r>
            <a:r>
              <a:rPr lang="it-IT" sz="1350" b="1" dirty="0"/>
              <a:t>97 </a:t>
            </a:r>
            <a:r>
              <a:rPr lang="it-IT" sz="1350" dirty="0"/>
              <a:t>(2018) 065806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EC3A6DD-CB88-DC42-B60A-A1BF1A9018F2}"/>
              </a:ext>
            </a:extLst>
          </p:cNvPr>
          <p:cNvSpPr/>
          <p:nvPr/>
        </p:nvSpPr>
        <p:spPr>
          <a:xfrm>
            <a:off x="4679156" y="1868699"/>
            <a:ext cx="4280370" cy="385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500" b="1" dirty="0">
                <a:latin typeface="Calibri" panose="020F0502020204030204" pitchFamily="34" charset="0"/>
                <a:cs typeface="Calibri" panose="020F0502020204030204" pitchFamily="34" charset="0"/>
              </a:rPr>
              <a:t>Carbon </a:t>
            </a:r>
            <a:r>
              <a:rPr lang="it-IT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burning</a:t>
            </a:r>
            <a:r>
              <a:rPr lang="it-IT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marks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ignition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third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fuel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supply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hydrogen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helium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burning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evolution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of massive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stars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, i.e., M &gt; 8Msun</a:t>
            </a:r>
          </a:p>
          <a:p>
            <a:pPr algn="just"/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The stellar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reaction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rates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of carbon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burning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determine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214313" indent="-214313" algn="just">
              <a:buFontTx/>
              <a:buChar char="-"/>
            </a:pP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properties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of massive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stars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most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advanced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phases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evolution</a:t>
            </a:r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algn="just">
              <a:buFontTx/>
              <a:buChar char="-"/>
            </a:pP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contribution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to the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chemical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evolution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universe</a:t>
            </a:r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algn="just">
              <a:buFontTx/>
              <a:buChar char="-"/>
            </a:pP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the 12C+12C rate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engine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type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Ia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supernovae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affects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outcomes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/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Carbon burning temperature from 0.8 to 1.2 GK  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charset="0"/>
              </a:rPr>
              <a:t> </a:t>
            </a:r>
            <a:r>
              <a:rPr lang="en-GB" sz="135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sz="1350" b="1" baseline="-25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1 to 2 MeV</a:t>
            </a:r>
          </a:p>
          <a:p>
            <a:pPr algn="just"/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Close to the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energies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interest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uncertain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contradictory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FD8AEC-9B09-D443-BE32-18F415725020}"/>
              </a:ext>
            </a:extLst>
          </p:cNvPr>
          <p:cNvSpPr/>
          <p:nvPr/>
        </p:nvSpPr>
        <p:spPr>
          <a:xfrm>
            <a:off x="2379937" y="3044668"/>
            <a:ext cx="206402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350" dirty="0"/>
              <a:t>12C+12C </a:t>
            </a:r>
            <a:r>
              <a:rPr lang="it-IT" sz="1350" dirty="0" err="1"/>
              <a:t>modified</a:t>
            </a:r>
            <a:r>
              <a:rPr lang="it-IT" sz="1350" dirty="0"/>
              <a:t> </a:t>
            </a:r>
            <a:r>
              <a:rPr lang="it-IT" sz="1350" dirty="0" err="1"/>
              <a:t>S-factor</a:t>
            </a:r>
            <a:endParaRPr lang="it-IT" sz="1350" dirty="0"/>
          </a:p>
        </p:txBody>
      </p:sp>
    </p:spTree>
    <p:extLst>
      <p:ext uri="{BB962C8B-B14F-4D97-AF65-F5344CB8AC3E}">
        <p14:creationId xmlns:p14="http://schemas.microsoft.com/office/powerpoint/2010/main" val="2222559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2BC6C751-0AE4-C943-A9D0-985513615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267" y="1776981"/>
            <a:ext cx="9143999" cy="126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GB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35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C(</a:t>
            </a:r>
            <a:r>
              <a:rPr lang="en-GB" sz="135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C,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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sz="135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135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C(</a:t>
            </a:r>
            <a:r>
              <a:rPr lang="en-GB" sz="135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C,p)</a:t>
            </a:r>
            <a:r>
              <a:rPr lang="en-GB" sz="135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13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reactions via the </a:t>
            </a:r>
            <a:r>
              <a:rPr lang="en-GB" sz="1350" u="sng" dirty="0">
                <a:latin typeface="Calibri" panose="020F0502020204030204" pitchFamily="34" charset="0"/>
                <a:cs typeface="Calibri" panose="020F0502020204030204" pitchFamily="34" charset="0"/>
              </a:rPr>
              <a:t>Trojan Horse Method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 applied to the </a:t>
            </a:r>
            <a:r>
              <a:rPr lang="en-GB" sz="135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C(</a:t>
            </a:r>
            <a:r>
              <a:rPr lang="en-GB" sz="135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N,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</a:t>
            </a:r>
            <a:r>
              <a:rPr lang="en-GB" sz="135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Ne)</a:t>
            </a:r>
            <a:r>
              <a:rPr lang="en-GB" sz="135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GB" sz="13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GB" sz="135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35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C(</a:t>
            </a:r>
            <a:r>
              <a:rPr lang="en-GB" sz="135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N,p</a:t>
            </a:r>
            <a:r>
              <a:rPr lang="en-GB" sz="135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Na)</a:t>
            </a:r>
            <a:r>
              <a:rPr lang="en-GB" sz="135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GB" sz="13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three-body processes</a:t>
            </a:r>
            <a:endParaRPr lang="en-GB" sz="135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GB" sz="135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135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H from the </a:t>
            </a:r>
            <a:r>
              <a:rPr lang="en-GB" sz="135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N  as  spectator nucleus?</a:t>
            </a:r>
          </a:p>
          <a:p>
            <a:pPr algn="just"/>
            <a:endParaRPr lang="en-GB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Observation of </a:t>
            </a:r>
            <a:r>
              <a:rPr lang="en-GB" sz="135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C cluster transfer in the </a:t>
            </a:r>
            <a:r>
              <a:rPr lang="en-GB" sz="135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C(</a:t>
            </a:r>
            <a:r>
              <a:rPr lang="en-GB" sz="135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N,d)</a:t>
            </a:r>
            <a:r>
              <a:rPr lang="en-GB" sz="135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Mg</a:t>
            </a:r>
            <a:r>
              <a:rPr lang="en-GB" sz="135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 reaction in R.H. </a:t>
            </a:r>
            <a:r>
              <a:rPr lang="en-GB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Zurmuhle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 et al. Phys. Rev. C 49 (1994) 5</a:t>
            </a:r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CE463D-8DD5-EB4F-B316-702AEC03D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038" y="3193899"/>
            <a:ext cx="3057525" cy="144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350" b="1" u="sng" dirty="0">
                <a:latin typeface="Calibri" panose="020F0502020204030204" pitchFamily="34" charset="0"/>
                <a:cs typeface="Calibri" panose="020F0502020204030204" pitchFamily="34" charset="0"/>
              </a:rPr>
              <a:t>QUASI-FREE MECHANISM</a:t>
            </a:r>
          </a:p>
          <a:p>
            <a:pPr>
              <a:spcBef>
                <a:spcPct val="50000"/>
              </a:spcBef>
              <a:buFont typeface="Wingdings" charset="0"/>
              <a:buChar char="ü"/>
            </a:pP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 only </a:t>
            </a:r>
            <a:r>
              <a:rPr lang="en-GB" sz="135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C - </a:t>
            </a:r>
            <a:r>
              <a:rPr lang="en-GB" sz="135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C interaction</a:t>
            </a:r>
          </a:p>
          <a:p>
            <a:pPr>
              <a:spcBef>
                <a:spcPct val="50000"/>
              </a:spcBef>
              <a:buFont typeface="Wingdings" charset="0"/>
              <a:buChar char="ü"/>
            </a:pP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d </a:t>
            </a: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= spectator  </a:t>
            </a:r>
          </a:p>
          <a:p>
            <a:pPr>
              <a:spcBef>
                <a:spcPct val="50000"/>
              </a:spcBef>
              <a:buFont typeface="Wingdings" charset="0"/>
              <a:buChar char="ü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 astrophysical energies can be reached thanks to the </a:t>
            </a:r>
            <a:r>
              <a:rPr lang="en-US" sz="135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C-d binding energies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C5121318-5836-8E4B-A9C2-CEF9601B7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4524" y="4506998"/>
            <a:ext cx="2691457" cy="61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it-IT" sz="135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1350" b="1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14N </a:t>
            </a:r>
            <a:r>
              <a:rPr lang="it-IT" sz="135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=30 </a:t>
            </a:r>
            <a:r>
              <a:rPr lang="it-IT" sz="135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MeV</a:t>
            </a:r>
            <a:r>
              <a:rPr lang="it-IT" sz="135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&gt; </a:t>
            </a:r>
            <a:r>
              <a:rPr lang="it-IT" sz="135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1350" b="1" baseline="-25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coul</a:t>
            </a:r>
            <a:r>
              <a:rPr lang="it-IT" sz="135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in the c.m.</a:t>
            </a:r>
          </a:p>
          <a:p>
            <a:pPr eaLnBrk="1" hangingPunct="1">
              <a:lnSpc>
                <a:spcPct val="130000"/>
              </a:lnSpc>
            </a:pPr>
            <a:r>
              <a:rPr lang="it-IT" sz="135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                            (</a:t>
            </a:r>
            <a:r>
              <a:rPr lang="it-IT" sz="135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about</a:t>
            </a:r>
            <a:r>
              <a:rPr lang="it-IT" sz="135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 8.5 </a:t>
            </a:r>
            <a:r>
              <a:rPr lang="it-IT" sz="135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MeV</a:t>
            </a:r>
            <a:r>
              <a:rPr lang="it-IT" sz="135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)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9A5FD13-5DD8-2A41-AFF8-548376A81259}"/>
              </a:ext>
            </a:extLst>
          </p:cNvPr>
          <p:cNvSpPr/>
          <p:nvPr/>
        </p:nvSpPr>
        <p:spPr>
          <a:xfrm>
            <a:off x="4456949" y="5382531"/>
            <a:ext cx="3429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r">
              <a:defRPr/>
            </a:pPr>
            <a:r>
              <a:rPr lang="it-IT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it-IT" sz="105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Tribble</a:t>
            </a:r>
            <a:r>
              <a:rPr lang="it-IT" sz="1050" dirty="0">
                <a:latin typeface="Calibri" panose="020F0502020204030204" pitchFamily="34" charset="0"/>
                <a:cs typeface="Calibri" panose="020F0502020204030204" pitchFamily="34" charset="0"/>
              </a:rPr>
              <a:t> et al. Rep. </a:t>
            </a:r>
            <a:r>
              <a:rPr lang="it-IT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it-IT" sz="105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Phys</a:t>
            </a:r>
            <a:r>
              <a:rPr lang="it-IT" sz="1050" dirty="0">
                <a:latin typeface="Calibri" panose="020F0502020204030204" pitchFamily="34" charset="0"/>
                <a:cs typeface="Calibri" panose="020F0502020204030204" pitchFamily="34" charset="0"/>
              </a:rPr>
              <a:t>. 77 106901 (2014)</a:t>
            </a:r>
          </a:p>
        </p:txBody>
      </p:sp>
      <p:graphicFrame>
        <p:nvGraphicFramePr>
          <p:cNvPr id="7" name="Object 1">
            <a:extLst>
              <a:ext uri="{FF2B5EF4-FFF2-40B4-BE49-F238E27FC236}">
                <a16:creationId xmlns:a16="http://schemas.microsoft.com/office/drawing/2014/main" id="{E792467B-6C64-EF40-A4F8-021D05FF5AB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342028" y="4888474"/>
          <a:ext cx="1560909" cy="620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3" imgW="1193760" imgH="469800" progId="Equation.3">
                  <p:embed/>
                </p:oleObj>
              </mc:Choice>
              <mc:Fallback>
                <p:oleObj name="Equation" r:id="rId3" imgW="1193760" imgH="469800" progId="Equation.3">
                  <p:embed/>
                  <p:pic>
                    <p:nvPicPr>
                      <p:cNvPr id="7" name="Object 1">
                        <a:extLst>
                          <a:ext uri="{FF2B5EF4-FFF2-40B4-BE49-F238E27FC236}">
                            <a16:creationId xmlns:a16="http://schemas.microsoft.com/office/drawing/2014/main" id="{E792467B-6C64-EF40-A4F8-021D05FF5A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2028" y="4888474"/>
                        <a:ext cx="1560909" cy="6203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ttangolo 7">
            <a:extLst>
              <a:ext uri="{FF2B5EF4-FFF2-40B4-BE49-F238E27FC236}">
                <a16:creationId xmlns:a16="http://schemas.microsoft.com/office/drawing/2014/main" id="{B3EB8F23-2B98-0E42-808F-8A4488B28C95}"/>
              </a:ext>
            </a:extLst>
          </p:cNvPr>
          <p:cNvSpPr/>
          <p:nvPr/>
        </p:nvSpPr>
        <p:spPr>
          <a:xfrm>
            <a:off x="536038" y="5012561"/>
            <a:ext cx="380092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500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15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QF</a:t>
            </a:r>
            <a:r>
              <a:rPr lang="it-IT" sz="1500" b="1" dirty="0">
                <a:latin typeface="Calibri" panose="020F0502020204030204" pitchFamily="34" charset="0"/>
                <a:cs typeface="Calibri" panose="020F0502020204030204" pitchFamily="34" charset="0"/>
              </a:rPr>
              <a:t> = E</a:t>
            </a:r>
            <a:r>
              <a:rPr lang="it-IT" sz="15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14N</a:t>
            </a:r>
            <a:r>
              <a:rPr lang="it-IT" sz="15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-10.27 </a:t>
            </a:r>
            <a:r>
              <a:rPr lang="it-IT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MeV</a:t>
            </a:r>
            <a:r>
              <a:rPr lang="it-IT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Line 17">
            <a:extLst>
              <a:ext uri="{FF2B5EF4-FFF2-40B4-BE49-F238E27FC236}">
                <a16:creationId xmlns:a16="http://schemas.microsoft.com/office/drawing/2014/main" id="{616B881D-A153-CE49-9397-02EEF719341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9589" y="3406181"/>
            <a:ext cx="257175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Line 18">
            <a:extLst>
              <a:ext uri="{FF2B5EF4-FFF2-40B4-BE49-F238E27FC236}">
                <a16:creationId xmlns:a16="http://schemas.microsoft.com/office/drawing/2014/main" id="{05C9D994-9CA7-C64B-9BE1-90C305EF9A4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1139" y="3406181"/>
            <a:ext cx="228600" cy="74295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Line 19">
            <a:extLst>
              <a:ext uri="{FF2B5EF4-FFF2-40B4-BE49-F238E27FC236}">
                <a16:creationId xmlns:a16="http://schemas.microsoft.com/office/drawing/2014/main" id="{867B8D9F-BEFA-4241-A7D9-53E88F8270C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5339" y="4149131"/>
            <a:ext cx="914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Line 20">
            <a:extLst>
              <a:ext uri="{FF2B5EF4-FFF2-40B4-BE49-F238E27FC236}">
                <a16:creationId xmlns:a16="http://schemas.microsoft.com/office/drawing/2014/main" id="{44037325-50CE-7346-A7BD-5A5F2C199A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08389" y="3920531"/>
            <a:ext cx="971550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Line 21">
            <a:extLst>
              <a:ext uri="{FF2B5EF4-FFF2-40B4-BE49-F238E27FC236}">
                <a16:creationId xmlns:a16="http://schemas.microsoft.com/office/drawing/2014/main" id="{63D8AE48-1642-8B49-8840-DE8D61F14FD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8389" y="4149131"/>
            <a:ext cx="971550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Line 23">
            <a:extLst>
              <a:ext uri="{FF2B5EF4-FFF2-40B4-BE49-F238E27FC236}">
                <a16:creationId xmlns:a16="http://schemas.microsoft.com/office/drawing/2014/main" id="{63B77CD5-EF8E-F942-B4E9-74D78EF9DC4C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9739" y="4149131"/>
            <a:ext cx="628650" cy="0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FA4D1304-A12A-CE40-9F8C-CB58AD594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9677" y="3376834"/>
            <a:ext cx="41389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35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17" name="Text Box 25">
            <a:extLst>
              <a:ext uri="{FF2B5EF4-FFF2-40B4-BE49-F238E27FC236}">
                <a16:creationId xmlns:a16="http://schemas.microsoft.com/office/drawing/2014/main" id="{B58E6CEA-2E61-4C4B-AA50-871309096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3912" y="4121233"/>
            <a:ext cx="39145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35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8" name="Text Box 26">
            <a:extLst>
              <a:ext uri="{FF2B5EF4-FFF2-40B4-BE49-F238E27FC236}">
                <a16:creationId xmlns:a16="http://schemas.microsoft.com/office/drawing/2014/main" id="{B6E3F069-F636-2248-AEA8-792BB1A9E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155" y="3634781"/>
            <a:ext cx="39145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35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9" name="Text Box 27">
            <a:extLst>
              <a:ext uri="{FF2B5EF4-FFF2-40B4-BE49-F238E27FC236}">
                <a16:creationId xmlns:a16="http://schemas.microsoft.com/office/drawing/2014/main" id="{72DEE1C2-B6D9-724D-BFFC-28E00B17E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256" y="3368243"/>
            <a:ext cx="27764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20" name="Text Box 28">
            <a:extLst>
              <a:ext uri="{FF2B5EF4-FFF2-40B4-BE49-F238E27FC236}">
                <a16:creationId xmlns:a16="http://schemas.microsoft.com/office/drawing/2014/main" id="{B46B81C9-71F3-EB41-8D34-2BBC368E6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8564" y="4221760"/>
            <a:ext cx="61908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35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Mg*</a:t>
            </a:r>
          </a:p>
        </p:txBody>
      </p:sp>
      <p:sp>
        <p:nvSpPr>
          <p:cNvPr id="21" name="Text Box 29">
            <a:extLst>
              <a:ext uri="{FF2B5EF4-FFF2-40B4-BE49-F238E27FC236}">
                <a16:creationId xmlns:a16="http://schemas.microsoft.com/office/drawing/2014/main" id="{42EEC89F-1151-A746-8F45-73FCD1364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939" y="4363606"/>
            <a:ext cx="8595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35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Ne,</a:t>
            </a:r>
            <a:r>
              <a:rPr lang="it-IT" sz="135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</a:p>
        </p:txBody>
      </p:sp>
      <p:sp>
        <p:nvSpPr>
          <p:cNvPr id="22" name="Text Box 30">
            <a:extLst>
              <a:ext uri="{FF2B5EF4-FFF2-40B4-BE49-F238E27FC236}">
                <a16:creationId xmlns:a16="http://schemas.microsoft.com/office/drawing/2014/main" id="{D235EDC6-3BEB-364D-93DF-14E916BB0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850" y="3845120"/>
            <a:ext cx="42511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  <a:r>
              <a:rPr lang="it-IT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el-GR" sz="13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D1722FDE-601C-7D44-9688-6B1C173DCAE2}"/>
              </a:ext>
            </a:extLst>
          </p:cNvPr>
          <p:cNvSpPr/>
          <p:nvPr/>
        </p:nvSpPr>
        <p:spPr>
          <a:xfrm>
            <a:off x="6085655" y="3322838"/>
            <a:ext cx="154781" cy="16073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35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D739A3B7-D89D-4748-9E3C-C60A50836595}"/>
              </a:ext>
            </a:extLst>
          </p:cNvPr>
          <p:cNvSpPr/>
          <p:nvPr/>
        </p:nvSpPr>
        <p:spPr>
          <a:xfrm>
            <a:off x="5622839" y="3120327"/>
            <a:ext cx="124309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 breakup</a:t>
            </a:r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FAEC3859-C774-6D4D-87B2-D3CAB235A926}"/>
              </a:ext>
            </a:extLst>
          </p:cNvPr>
          <p:cNvSpPr/>
          <p:nvPr/>
        </p:nvSpPr>
        <p:spPr>
          <a:xfrm>
            <a:off x="2574709" y="3159019"/>
            <a:ext cx="2170949" cy="714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it-IT" sz="1350" b="1" u="sng" dirty="0"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NO Coulomb </a:t>
            </a:r>
            <a:r>
              <a:rPr lang="it-IT" sz="1350" b="1" u="sng" dirty="0" err="1">
                <a:latin typeface="Calibri" panose="020F0502020204030204" pitchFamily="34" charset="0"/>
                <a:cs typeface="Calibri" panose="020F0502020204030204" pitchFamily="34" charset="0"/>
                <a:sym typeface="Symbol" charset="0"/>
              </a:rPr>
              <a:t>suppression</a:t>
            </a:r>
            <a:endParaRPr lang="it-IT" sz="1350" b="1" u="sng" dirty="0">
              <a:latin typeface="Calibri" panose="020F0502020204030204" pitchFamily="34" charset="0"/>
              <a:cs typeface="Calibri" panose="020F0502020204030204" pitchFamily="34" charset="0"/>
              <a:sym typeface="Symbol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it-IT" sz="1350" b="1" u="sng" dirty="0">
                <a:latin typeface="Calibri" panose="020F0502020204030204" pitchFamily="34" charset="0"/>
                <a:cs typeface="Calibri" panose="020F0502020204030204" pitchFamily="34" charset="0"/>
              </a:rPr>
              <a:t>NO electron screening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CB12F710-F51A-4F4B-80BD-3D0EC5ADE3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333" b="33111"/>
          <a:stretch/>
        </p:blipFill>
        <p:spPr>
          <a:xfrm>
            <a:off x="1250156" y="857250"/>
            <a:ext cx="6858000" cy="581025"/>
          </a:xfrm>
          <a:prstGeom prst="rect">
            <a:avLst/>
          </a:prstGeom>
        </p:spPr>
      </p:pic>
      <p:sp>
        <p:nvSpPr>
          <p:cNvPr id="27" name="Text Box 2">
            <a:extLst>
              <a:ext uri="{FF2B5EF4-FFF2-40B4-BE49-F238E27FC236}">
                <a16:creationId xmlns:a16="http://schemas.microsoft.com/office/drawing/2014/main" id="{4FA58E76-B854-0848-AFC6-4C88928FC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233" y="857250"/>
            <a:ext cx="56763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Indirect</a:t>
            </a:r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sz="24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C+</a:t>
            </a:r>
            <a:r>
              <a:rPr lang="it-IT" sz="24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fusion</a:t>
            </a:r>
          </a:p>
        </p:txBody>
      </p:sp>
    </p:spTree>
    <p:extLst>
      <p:ext uri="{BB962C8B-B14F-4D97-AF65-F5344CB8AC3E}">
        <p14:creationId xmlns:p14="http://schemas.microsoft.com/office/powerpoint/2010/main" val="3135772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B2ED50E-340B-A840-9B3C-B76856186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70" y="1682063"/>
            <a:ext cx="5615231" cy="394798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BE247F0-3C09-6A48-9A2E-193A7E1FA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333" b="33111"/>
          <a:stretch/>
        </p:blipFill>
        <p:spPr>
          <a:xfrm>
            <a:off x="1250156" y="857250"/>
            <a:ext cx="6858000" cy="581025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BFD6C6FC-9E2C-B14C-987F-D17349D81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233" y="908051"/>
            <a:ext cx="56763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Indirect</a:t>
            </a:r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sz="24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C+</a:t>
            </a:r>
            <a:r>
              <a:rPr lang="it-IT" sz="24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fusion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F196966-85D6-DE4D-B180-59E70968951F}"/>
              </a:ext>
            </a:extLst>
          </p:cNvPr>
          <p:cNvSpPr/>
          <p:nvPr/>
        </p:nvSpPr>
        <p:spPr>
          <a:xfrm>
            <a:off x="5746102" y="1813095"/>
            <a:ext cx="3213425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measured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the 12C+12C HOES cross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sections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for 4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channels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35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spanning</a:t>
            </a:r>
            <a:r>
              <a:rPr lang="it-IT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1-2 </a:t>
            </a:r>
            <a:r>
              <a:rPr lang="it-IT" sz="135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MeV</a:t>
            </a:r>
            <a:r>
              <a:rPr lang="it-IT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it-IT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</a:t>
            </a:r>
            <a:r>
              <a:rPr lang="it-IT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35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astrophysical</a:t>
            </a:r>
            <a:r>
              <a:rPr lang="it-IT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interest</a:t>
            </a:r>
            <a:endParaRPr lang="it-IT" sz="135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Validity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tests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14313" indent="-214313" algn="just">
              <a:buFontTx/>
              <a:buChar char="-"/>
            </a:pP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Q-values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for the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channels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shape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isolated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peaks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expected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no background and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good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energy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reconstruction</a:t>
            </a:r>
            <a:endParaRPr lang="it-IT" sz="135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214313" indent="-214313" algn="just">
              <a:buFontTx/>
              <a:buChar char="-"/>
            </a:pPr>
            <a:endParaRPr lang="it-IT" sz="135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214313" indent="-214313" algn="just">
              <a:buFontTx/>
              <a:buChar char="-"/>
            </a:pP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D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spectra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agree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with the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ones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literature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and can be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fit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with PW (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absolute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THM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equations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can be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applied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(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see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next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slide)</a:t>
            </a:r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BE44403-A14B-EB40-ACD5-7EECAC78B891}"/>
              </a:ext>
            </a:extLst>
          </p:cNvPr>
          <p:cNvSpPr/>
          <p:nvPr/>
        </p:nvSpPr>
        <p:spPr>
          <a:xfrm>
            <a:off x="898203" y="5680072"/>
            <a:ext cx="3429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it-IT" sz="105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it-IT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Tumino</a:t>
            </a:r>
            <a:r>
              <a:rPr lang="it-IT" sz="1050" dirty="0">
                <a:latin typeface="Calibri" panose="020F0502020204030204" pitchFamily="34" charset="0"/>
                <a:cs typeface="Calibri" panose="020F0502020204030204" pitchFamily="34" charset="0"/>
              </a:rPr>
              <a:t> et al. Nature 557 (2018) 687 </a:t>
            </a:r>
          </a:p>
        </p:txBody>
      </p:sp>
    </p:spTree>
    <p:extLst>
      <p:ext uri="{BB962C8B-B14F-4D97-AF65-F5344CB8AC3E}">
        <p14:creationId xmlns:p14="http://schemas.microsoft.com/office/powerpoint/2010/main" val="2490635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B2ED50E-340B-A840-9B3C-B76856186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70" y="1682063"/>
            <a:ext cx="5615231" cy="394798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BE247F0-3C09-6A48-9A2E-193A7E1FA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333" b="33111"/>
          <a:stretch/>
        </p:blipFill>
        <p:spPr>
          <a:xfrm>
            <a:off x="1250156" y="857250"/>
            <a:ext cx="6858000" cy="581025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BFD6C6FC-9E2C-B14C-987F-D17349D81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233" y="908051"/>
            <a:ext cx="56763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Indirect</a:t>
            </a:r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sz="24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C+</a:t>
            </a:r>
            <a:r>
              <a:rPr lang="it-IT" sz="24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fusion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F196966-85D6-DE4D-B180-59E70968951F}"/>
              </a:ext>
            </a:extLst>
          </p:cNvPr>
          <p:cNvSpPr/>
          <p:nvPr/>
        </p:nvSpPr>
        <p:spPr>
          <a:xfrm>
            <a:off x="5746102" y="1813095"/>
            <a:ext cx="321342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measured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the 12C+12C HOES cross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sections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for 4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channels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35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spanning</a:t>
            </a:r>
            <a:r>
              <a:rPr lang="it-IT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1-2 </a:t>
            </a:r>
            <a:r>
              <a:rPr lang="it-IT" sz="135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MeV</a:t>
            </a:r>
            <a:r>
              <a:rPr lang="it-IT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it-IT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</a:t>
            </a:r>
            <a:r>
              <a:rPr lang="it-IT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35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astrophysical</a:t>
            </a:r>
            <a:r>
              <a:rPr lang="it-IT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interest</a:t>
            </a:r>
            <a:endParaRPr lang="it-IT" sz="135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However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14313" indent="-214313" algn="just">
              <a:buFontTx/>
              <a:buChar char="-"/>
            </a:pP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p</a:t>
            </a:r>
            <a:r>
              <a:rPr lang="it-IT" sz="135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, p</a:t>
            </a:r>
            <a:r>
              <a:rPr lang="it-IT" sz="135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lang="it-IT" sz="135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and α</a:t>
            </a:r>
            <a:r>
              <a:rPr lang="it-IT" sz="135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channels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observed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assumption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on the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contributions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of more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excited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states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necessary</a:t>
            </a:r>
            <a:endParaRPr lang="it-IT" sz="135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214313" indent="-214313" algn="just">
              <a:buFontTx/>
              <a:buChar char="-"/>
            </a:pPr>
            <a:endParaRPr lang="it-IT" sz="135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214313" indent="-214313" algn="just">
              <a:buFontTx/>
              <a:buChar char="-"/>
            </a:pP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partial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angular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distributions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measured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, so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Blatt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Biedenharn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theory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to extrapolate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angular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distribution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reduced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sensitivity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to sine)</a:t>
            </a:r>
          </a:p>
          <a:p>
            <a:pPr algn="just"/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BE44403-A14B-EB40-ACD5-7EECAC78B891}"/>
              </a:ext>
            </a:extLst>
          </p:cNvPr>
          <p:cNvSpPr/>
          <p:nvPr/>
        </p:nvSpPr>
        <p:spPr>
          <a:xfrm>
            <a:off x="898203" y="5680072"/>
            <a:ext cx="3429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it-IT" sz="105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it-IT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Tumino</a:t>
            </a:r>
            <a:r>
              <a:rPr lang="it-IT" sz="1050" dirty="0">
                <a:latin typeface="Calibri" panose="020F0502020204030204" pitchFamily="34" charset="0"/>
                <a:cs typeface="Calibri" panose="020F0502020204030204" pitchFamily="34" charset="0"/>
              </a:rPr>
              <a:t> et al. Nature 557 (2018) 687 </a:t>
            </a:r>
          </a:p>
        </p:txBody>
      </p:sp>
    </p:spTree>
    <p:extLst>
      <p:ext uri="{BB962C8B-B14F-4D97-AF65-F5344CB8AC3E}">
        <p14:creationId xmlns:p14="http://schemas.microsoft.com/office/powerpoint/2010/main" val="2165776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1F04282-C307-FF42-9B00-031208B64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987" y="1563216"/>
            <a:ext cx="5695013" cy="373274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FC7B85E-10B0-F64E-9ED2-77BF4C288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333" b="33111"/>
          <a:stretch/>
        </p:blipFill>
        <p:spPr>
          <a:xfrm>
            <a:off x="1250156" y="857250"/>
            <a:ext cx="6858000" cy="581025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067C16B6-B1C0-4348-B9A9-F037E372C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280" y="908051"/>
            <a:ext cx="4782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Reconstructing</a:t>
            </a:r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24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C+</a:t>
            </a:r>
            <a:r>
              <a:rPr lang="it-IT" sz="24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fusion </a:t>
            </a:r>
            <a:r>
              <a:rPr lang="it-IT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EF5979E-8BB4-4B4E-9E22-7D96A0B8DC7F}"/>
              </a:ext>
            </a:extLst>
          </p:cNvPr>
          <p:cNvSpPr/>
          <p:nvPr/>
        </p:nvSpPr>
        <p:spPr>
          <a:xfrm>
            <a:off x="4571416" y="5420899"/>
            <a:ext cx="3429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it-IT" sz="105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it-IT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Tumino</a:t>
            </a:r>
            <a:r>
              <a:rPr lang="it-IT" sz="1050" dirty="0">
                <a:latin typeface="Calibri" panose="020F0502020204030204" pitchFamily="34" charset="0"/>
                <a:cs typeface="Calibri" panose="020F0502020204030204" pitchFamily="34" charset="0"/>
              </a:rPr>
              <a:t> et al. Nature 557 (2018) 687 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7C0786E-5877-A043-A5C5-2F5A2D7C4120}"/>
              </a:ext>
            </a:extLst>
          </p:cNvPr>
          <p:cNvSpPr/>
          <p:nvPr/>
        </p:nvSpPr>
        <p:spPr>
          <a:xfrm>
            <a:off x="108121" y="4982317"/>
            <a:ext cx="5202194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Becker, H. W., et al., Z. Phys. A 303, 305 (1981). </a:t>
            </a:r>
          </a:p>
          <a:p>
            <a:r>
              <a:rPr lang="en-US" sz="1050" dirty="0"/>
              <a:t>Aguilera, E. F. et al., Phys. Rev. C 73, 064601 (2006). </a:t>
            </a:r>
          </a:p>
          <a:p>
            <a:r>
              <a:rPr lang="en-US" sz="1050" dirty="0" err="1"/>
              <a:t>Mazarakis</a:t>
            </a:r>
            <a:r>
              <a:rPr lang="en-US" sz="1050" dirty="0"/>
              <a:t>, M. G. &amp; Stephens, W. E., Phys. Rev. C 7, 1280 (1973). </a:t>
            </a:r>
          </a:p>
          <a:p>
            <a:r>
              <a:rPr lang="en-US" sz="1050" dirty="0"/>
              <a:t>High, M. D. &amp; </a:t>
            </a:r>
            <a:r>
              <a:rPr lang="en-US" sz="1050" dirty="0" err="1"/>
              <a:t>Cujec</a:t>
            </a:r>
            <a:r>
              <a:rPr lang="en-US" sz="1050" dirty="0"/>
              <a:t>, B., </a:t>
            </a:r>
            <a:r>
              <a:rPr lang="en-US" sz="1050" dirty="0" err="1"/>
              <a:t>Nucl</a:t>
            </a:r>
            <a:r>
              <a:rPr lang="en-US" sz="1050" dirty="0"/>
              <a:t>. Phys. A 282, 181 (1977). </a:t>
            </a:r>
          </a:p>
          <a:p>
            <a:r>
              <a:rPr lang="en-US" sz="1050" dirty="0" err="1"/>
              <a:t>Kettner</a:t>
            </a:r>
            <a:r>
              <a:rPr lang="en-US" sz="1050" dirty="0"/>
              <a:t>, K. U., Lorenz-</a:t>
            </a:r>
            <a:r>
              <a:rPr lang="en-US" sz="1050" dirty="0" err="1"/>
              <a:t>Wirzba</a:t>
            </a:r>
            <a:r>
              <a:rPr lang="en-US" sz="1050" dirty="0"/>
              <a:t>, H. &amp; Rolfs, C., Z. Phys. A 298, 65 (1980).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258A2C0-9F5D-1D4A-9E37-2C6F22A51216}"/>
              </a:ext>
            </a:extLst>
          </p:cNvPr>
          <p:cNvSpPr/>
          <p:nvPr/>
        </p:nvSpPr>
        <p:spPr>
          <a:xfrm>
            <a:off x="108121" y="1563217"/>
            <a:ext cx="3213425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R-matrix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framework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parameterize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che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for 4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diffrent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channels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algn="just">
              <a:buFontTx/>
              <a:buChar char="-"/>
            </a:pP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Additional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validity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check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135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agreement</a:t>
            </a:r>
            <a:r>
              <a:rPr lang="it-IT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sz="135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</a:t>
            </a:r>
            <a:r>
              <a:rPr lang="it-IT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it-IT" sz="135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it-IT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it-IT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14313" indent="-214313" algn="just">
              <a:buFontTx/>
              <a:buChar char="-"/>
            </a:pPr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algn="just">
              <a:buFontTx/>
              <a:buChar char="-"/>
            </a:pP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Direct data are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normalization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sets 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it-IT" sz="135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less</a:t>
            </a:r>
            <a:r>
              <a:rPr lang="it-IT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it-IT" sz="135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sensitivity</a:t>
            </a:r>
            <a:r>
              <a:rPr lang="it-IT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to </a:t>
            </a:r>
            <a:r>
              <a:rPr lang="it-IT" sz="135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flawed</a:t>
            </a:r>
            <a:r>
              <a:rPr lang="it-IT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it-IT" sz="135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ones</a:t>
            </a:r>
            <a:endParaRPr lang="it-IT" sz="135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could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observe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individual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resonances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leading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 to and </a:t>
            </a:r>
            <a:r>
              <a:rPr lang="it-IT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enhancement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reaction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 rate </a:t>
            </a:r>
            <a:r>
              <a:rPr lang="it-IT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 large </a:t>
            </a:r>
            <a:r>
              <a:rPr lang="it-IT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 of 30 </a:t>
            </a:r>
            <a:r>
              <a:rPr lang="it-IT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tempearatures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interest</a:t>
            </a:r>
            <a:endParaRPr lang="it-IT" sz="13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673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853086E-8BE9-B34B-974D-1E976C415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07" y="1184466"/>
            <a:ext cx="77343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0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14235" y="5942126"/>
            <a:ext cx="7512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Thanks for your attention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0" y="23091"/>
            <a:ext cx="9144000" cy="5970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Summary</a:t>
            </a:r>
          </a:p>
          <a:p>
            <a:endParaRPr lang="en-US" sz="800" b="1" dirty="0"/>
          </a:p>
          <a:p>
            <a:r>
              <a:rPr lang="en-US" sz="2200" b="1" dirty="0"/>
              <a:t>- Resonant reactions play a key role in astrophysics and in nuclear physics. The presence of a resonance can have dramatic consequences on </a:t>
            </a:r>
            <a:r>
              <a:rPr lang="en-US" sz="2200" b="1" dirty="0" err="1"/>
              <a:t>nucleosynthesis</a:t>
            </a:r>
            <a:endParaRPr lang="en-US" sz="2200" b="1" dirty="0"/>
          </a:p>
          <a:p>
            <a:endParaRPr lang="en-US" sz="2200" b="1" dirty="0"/>
          </a:p>
          <a:p>
            <a:r>
              <a:rPr lang="en-US" sz="2200" b="1" dirty="0"/>
              <a:t>- Indirect measurements are precious tools to investigate reactions or energy ranges difficult to study otherwise</a:t>
            </a:r>
          </a:p>
          <a:p>
            <a:endParaRPr lang="en-US" sz="2200" b="1" dirty="0"/>
          </a:p>
          <a:p>
            <a:r>
              <a:rPr lang="en-US" sz="2200" b="1" dirty="0"/>
              <a:t>- Fields of interest: </a:t>
            </a:r>
            <a:r>
              <a:rPr lang="en-US" sz="2200" b="1" dirty="0">
                <a:solidFill>
                  <a:srgbClr val="0000FF"/>
                </a:solidFill>
              </a:rPr>
              <a:t>astrophysics</a:t>
            </a:r>
            <a:r>
              <a:rPr lang="en-US" sz="2200" b="1" dirty="0"/>
              <a:t>, </a:t>
            </a:r>
            <a:r>
              <a:rPr lang="en-US" sz="2200" b="1" dirty="0">
                <a:solidFill>
                  <a:srgbClr val="008000"/>
                </a:solidFill>
              </a:rPr>
              <a:t>applied physics</a:t>
            </a:r>
            <a:r>
              <a:rPr lang="en-US" sz="2200" b="1" dirty="0"/>
              <a:t>, </a:t>
            </a:r>
            <a:r>
              <a:rPr lang="en-US" sz="2200" b="1" dirty="0">
                <a:solidFill>
                  <a:srgbClr val="660066"/>
                </a:solidFill>
              </a:rPr>
              <a:t>nuclear structure</a:t>
            </a:r>
            <a:r>
              <a:rPr lang="en-US" sz="2200" b="1" dirty="0"/>
              <a:t>, </a:t>
            </a:r>
            <a:r>
              <a:rPr lang="en-US" sz="2200" b="1" dirty="0">
                <a:solidFill>
                  <a:srgbClr val="800000"/>
                </a:solidFill>
              </a:rPr>
              <a:t>fundamental interactions</a:t>
            </a:r>
          </a:p>
          <a:p>
            <a:r>
              <a:rPr lang="en-US" sz="2200" b="1" dirty="0"/>
              <a:t> </a:t>
            </a:r>
          </a:p>
          <a:p>
            <a:r>
              <a:rPr lang="en-US" sz="2200" b="1" dirty="0"/>
              <a:t>- However, guidance by direct data and normalization to them is necessary not to incur in systematic errors</a:t>
            </a:r>
          </a:p>
          <a:p>
            <a:endParaRPr lang="en-US" sz="2200" b="1" dirty="0"/>
          </a:p>
          <a:p>
            <a:r>
              <a:rPr lang="en-US" sz="2200" b="1" dirty="0"/>
              <a:t>- A synergic application of direct and indirect approaches is the best guarantee of accurate reaction rates for astrophysical application</a:t>
            </a:r>
          </a:p>
        </p:txBody>
      </p:sp>
      <p:sp>
        <p:nvSpPr>
          <p:cNvPr id="4" name="Rettangolo arrotondato 3"/>
          <p:cNvSpPr/>
          <p:nvPr/>
        </p:nvSpPr>
        <p:spPr>
          <a:xfrm>
            <a:off x="0" y="5240422"/>
            <a:ext cx="9144000" cy="674968"/>
          </a:xfrm>
          <a:prstGeom prst="round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2700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53333" b="33111"/>
          <a:stretch/>
        </p:blipFill>
        <p:spPr>
          <a:xfrm>
            <a:off x="-360" y="0"/>
            <a:ext cx="9144000" cy="774700"/>
          </a:xfrm>
          <a:prstGeom prst="rect">
            <a:avLst/>
          </a:prstGeom>
        </p:spPr>
      </p:pic>
      <p:sp>
        <p:nvSpPr>
          <p:cNvPr id="3" name="CustomShape 1"/>
          <p:cNvSpPr/>
          <p:nvPr/>
        </p:nvSpPr>
        <p:spPr>
          <a:xfrm>
            <a:off x="360" y="14400"/>
            <a:ext cx="9143640" cy="76030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/>
              </a:rPr>
              <a:t>Recipe for direct measurements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Connettore 2 4"/>
          <p:cNvCxnSpPr/>
          <p:nvPr/>
        </p:nvCxnSpPr>
        <p:spPr>
          <a:xfrm>
            <a:off x="829358" y="3735133"/>
            <a:ext cx="23196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Box 41"/>
          <p:cNvSpPr txBox="1">
            <a:spLocks noChangeArrowheads="1"/>
          </p:cNvSpPr>
          <p:nvPr/>
        </p:nvSpPr>
        <p:spPr bwMode="auto">
          <a:xfrm>
            <a:off x="-360" y="133865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srgbClr val="000000"/>
                </a:solidFill>
              </a:rPr>
              <a:t>How to </a:t>
            </a:r>
            <a:r>
              <a:rPr lang="it-IT" sz="2400" b="1" dirty="0" err="1">
                <a:solidFill>
                  <a:srgbClr val="000000"/>
                </a:solidFill>
              </a:rPr>
              <a:t>measure</a:t>
            </a:r>
            <a:r>
              <a:rPr lang="it-IT" sz="2400" b="1" dirty="0">
                <a:solidFill>
                  <a:srgbClr val="000000"/>
                </a:solidFill>
              </a:rPr>
              <a:t> the </a:t>
            </a:r>
            <a:r>
              <a:rPr lang="it-IT" sz="2400" b="1" dirty="0" err="1">
                <a:solidFill>
                  <a:srgbClr val="000000"/>
                </a:solidFill>
              </a:rPr>
              <a:t>A+x</a:t>
            </a:r>
            <a:r>
              <a:rPr lang="it-IT" sz="2400" b="1" dirty="0" err="1">
                <a:solidFill>
                  <a:srgbClr val="000000"/>
                </a:solidFill>
                <a:sym typeface="Wingdings"/>
              </a:rPr>
              <a:t>c+C</a:t>
            </a:r>
            <a:r>
              <a:rPr lang="it-IT" sz="2400" b="1" dirty="0">
                <a:solidFill>
                  <a:srgbClr val="000000"/>
                </a:solidFill>
                <a:sym typeface="Wingdings"/>
              </a:rPr>
              <a:t> </a:t>
            </a:r>
            <a:r>
              <a:rPr lang="it-IT" sz="2400" b="1" dirty="0" err="1">
                <a:solidFill>
                  <a:srgbClr val="000000"/>
                </a:solidFill>
                <a:sym typeface="Wingdings"/>
              </a:rPr>
              <a:t>reaction</a:t>
            </a:r>
            <a:r>
              <a:rPr lang="it-IT" sz="2400" b="1" dirty="0">
                <a:solidFill>
                  <a:srgbClr val="000000"/>
                </a:solidFill>
                <a:sym typeface="Wingdings"/>
              </a:rPr>
              <a:t> in a </a:t>
            </a:r>
            <a:r>
              <a:rPr lang="it-IT" sz="2400" b="1" i="1" dirty="0" err="1">
                <a:solidFill>
                  <a:srgbClr val="FF0000"/>
                </a:solidFill>
                <a:sym typeface="Wingdings"/>
              </a:rPr>
              <a:t>direct</a:t>
            </a:r>
            <a:r>
              <a:rPr lang="it-IT" sz="2400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it-IT" sz="2400" b="1" dirty="0">
                <a:solidFill>
                  <a:srgbClr val="000000"/>
                </a:solidFill>
                <a:sym typeface="Wingdings"/>
              </a:rPr>
              <a:t>way?</a:t>
            </a:r>
          </a:p>
        </p:txBody>
      </p:sp>
      <p:cxnSp>
        <p:nvCxnSpPr>
          <p:cNvPr id="9" name="Connettore 2 8"/>
          <p:cNvCxnSpPr/>
          <p:nvPr/>
        </p:nvCxnSpPr>
        <p:spPr>
          <a:xfrm flipV="1">
            <a:off x="3239681" y="2905823"/>
            <a:ext cx="1827180" cy="8293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829358" y="3317239"/>
            <a:ext cx="10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(x)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340332" y="3842007"/>
            <a:ext cx="111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(A)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239681" y="2605334"/>
            <a:ext cx="1215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Reaction </a:t>
            </a:r>
          </a:p>
          <a:p>
            <a:r>
              <a:rPr lang="en-US" dirty="0"/>
              <a:t>product (c)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3148970" y="3251665"/>
            <a:ext cx="90711" cy="9467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5053902" y="2290319"/>
            <a:ext cx="285091" cy="1049595"/>
          </a:xfrm>
          <a:prstGeom prst="rect">
            <a:avLst/>
          </a:prstGeom>
          <a:scene3d>
            <a:camera prst="orthographicFront">
              <a:rot lat="0" lon="0" rev="16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14"/>
          <p:cNvSpPr txBox="1"/>
          <p:nvPr/>
        </p:nvSpPr>
        <p:spPr>
          <a:xfrm>
            <a:off x="5352259" y="2120482"/>
            <a:ext cx="3734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Detector </a:t>
            </a:r>
            <a:r>
              <a:rPr lang="en-US" dirty="0">
                <a:sym typeface="Wingdings"/>
              </a:rPr>
              <a:t> 	kinematic observables</a:t>
            </a:r>
          </a:p>
          <a:p>
            <a:r>
              <a:rPr lang="en-US" dirty="0">
                <a:sym typeface="Wingdings"/>
              </a:rPr>
              <a:t>			- Energy</a:t>
            </a:r>
          </a:p>
          <a:p>
            <a:r>
              <a:rPr lang="en-US" dirty="0">
                <a:sym typeface="Wingdings"/>
              </a:rPr>
              <a:t>			- Emission angle</a:t>
            </a:r>
          </a:p>
          <a:p>
            <a:r>
              <a:rPr lang="en-US" dirty="0">
                <a:sym typeface="Wingdings"/>
              </a:rPr>
              <a:t>			+ Particle identification</a:t>
            </a:r>
            <a:endParaRPr lang="en-US" dirty="0"/>
          </a:p>
        </p:txBody>
      </p:sp>
      <p:sp>
        <p:nvSpPr>
          <p:cNvPr id="16" name="Text Box 41"/>
          <p:cNvSpPr txBox="1">
            <a:spLocks noChangeArrowheads="1"/>
          </p:cNvSpPr>
          <p:nvPr/>
        </p:nvSpPr>
        <p:spPr bwMode="auto">
          <a:xfrm>
            <a:off x="360" y="63963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 err="1">
                <a:solidFill>
                  <a:srgbClr val="000000"/>
                </a:solidFill>
              </a:rPr>
              <a:t>It</a:t>
            </a:r>
            <a:r>
              <a:rPr lang="it-IT" sz="2400" b="1" dirty="0">
                <a:solidFill>
                  <a:srgbClr val="000000"/>
                </a:solidFill>
              </a:rPr>
              <a:t> </a:t>
            </a:r>
            <a:r>
              <a:rPr lang="it-IT" sz="2400" b="1" dirty="0" err="1">
                <a:solidFill>
                  <a:srgbClr val="000000"/>
                </a:solidFill>
              </a:rPr>
              <a:t>looks</a:t>
            </a:r>
            <a:r>
              <a:rPr lang="it-IT" sz="2400" b="1" dirty="0">
                <a:solidFill>
                  <a:srgbClr val="000000"/>
                </a:solidFill>
              </a:rPr>
              <a:t> </a:t>
            </a:r>
            <a:r>
              <a:rPr lang="it-IT" sz="2400" b="1" i="1" dirty="0" err="1">
                <a:solidFill>
                  <a:srgbClr val="FF0000"/>
                </a:solidFill>
              </a:rPr>
              <a:t>quite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000000"/>
                </a:solidFill>
              </a:rPr>
              <a:t>simple</a:t>
            </a:r>
            <a:r>
              <a:rPr lang="it-IT" sz="2400" b="1" dirty="0">
                <a:solidFill>
                  <a:srgbClr val="000000"/>
                </a:solidFill>
              </a:rPr>
              <a:t>!</a:t>
            </a:r>
            <a:endParaRPr lang="it-IT" sz="2400" b="1" dirty="0">
              <a:solidFill>
                <a:srgbClr val="000000"/>
              </a:solidFill>
              <a:sym typeface="Wingdings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332" y="4211339"/>
            <a:ext cx="2253746" cy="2041568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4"/>
          <a:srcRect l="22132"/>
          <a:stretch/>
        </p:blipFill>
        <p:spPr>
          <a:xfrm>
            <a:off x="-360" y="3900344"/>
            <a:ext cx="2415295" cy="2339604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270" y="3479728"/>
            <a:ext cx="2856933" cy="218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77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/>
          <a:srcRect t="53333" b="33111"/>
          <a:stretch/>
        </p:blipFill>
        <p:spPr>
          <a:xfrm>
            <a:off x="-360" y="0"/>
            <a:ext cx="9144000" cy="7747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0" y="1714488"/>
            <a:ext cx="9144000" cy="64294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/>
          <p:cNvSpPr txBox="1"/>
          <p:nvPr/>
        </p:nvSpPr>
        <p:spPr>
          <a:xfrm>
            <a:off x="1375680" y="-24"/>
            <a:ext cx="6480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The electron screening effect.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857232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Thanks to recent experimental developments, measurements have been extended to the energies of interest for several reactions.</a:t>
            </a:r>
          </a:p>
          <a:p>
            <a:pPr algn="just"/>
            <a:endParaRPr lang="en-US" b="1" dirty="0"/>
          </a:p>
          <a:p>
            <a:pPr algn="just"/>
            <a:r>
              <a:rPr lang="en-US" b="1" dirty="0">
                <a:solidFill>
                  <a:schemeClr val="bg1"/>
                </a:solidFill>
              </a:rPr>
              <a:t>This lead to the discovery of electron screening: a such low energies atomic degrees of freedom cannot be neglected.</a:t>
            </a:r>
          </a:p>
          <a:p>
            <a:pPr algn="just"/>
            <a:endParaRPr lang="en-US" b="1" dirty="0"/>
          </a:p>
          <a:p>
            <a:pPr algn="just"/>
            <a:r>
              <a:rPr lang="en-US" b="1" dirty="0"/>
              <a:t>Pictorial view: 				                         Experimentally:</a:t>
            </a: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496"/>
            <a:ext cx="4537075" cy="2573337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0" y="5500702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/>
              <a:t>The electron cloud shields the nuclear charge thus </a:t>
            </a:r>
            <a:r>
              <a:rPr lang="en-US" sz="1600" b="1" dirty="0">
                <a:sym typeface="Wingdings" pitchFamily="2" charset="2"/>
              </a:rPr>
              <a:t>the projectile meets a reduced Coulomb barrier</a:t>
            </a:r>
            <a:r>
              <a:rPr lang="en-US" sz="1600" b="1" dirty="0"/>
              <a:t> </a:t>
            </a:r>
            <a:r>
              <a:rPr lang="en-US" sz="1600" b="1" dirty="0">
                <a:sym typeface="Wingdings" pitchFamily="2" charset="2"/>
              </a:rPr>
              <a:t> enhancement of the reaction probability as tunneling is more likely.</a:t>
            </a:r>
            <a:endParaRPr lang="en-US" sz="1600" b="1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958252"/>
            <a:ext cx="4572000" cy="247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4572000" y="5271343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C00000"/>
                </a:solidFill>
              </a:rPr>
              <a:t>Exponential enhancement!</a:t>
            </a:r>
            <a:endParaRPr lang="en-US" b="1" dirty="0"/>
          </a:p>
          <a:p>
            <a:pPr algn="just"/>
            <a:r>
              <a:rPr lang="en-US" b="1" dirty="0"/>
              <a:t>                                     </a:t>
            </a:r>
            <a:r>
              <a:rPr lang="en-US" b="1" dirty="0">
                <a:sym typeface="Symbol"/>
              </a:rPr>
              <a:t></a:t>
            </a:r>
            <a:endParaRPr lang="en-US" b="1" dirty="0"/>
          </a:p>
          <a:p>
            <a:pPr algn="just"/>
            <a:endParaRPr lang="en-US" b="1" dirty="0"/>
          </a:p>
        </p:txBody>
      </p:sp>
      <p:sp>
        <p:nvSpPr>
          <p:cNvPr id="9" name="Freccia circolare in giù 8"/>
          <p:cNvSpPr/>
          <p:nvPr/>
        </p:nvSpPr>
        <p:spPr>
          <a:xfrm rot="18060985">
            <a:off x="5233661" y="3629968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73804"/>
          <a:stretch>
            <a:fillRect/>
          </a:stretch>
        </p:blipFill>
        <p:spPr bwMode="auto">
          <a:xfrm>
            <a:off x="6825988" y="5549987"/>
            <a:ext cx="1790682" cy="41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r="76290" b="14772"/>
          <a:stretch>
            <a:fillRect/>
          </a:stretch>
        </p:blipFill>
        <p:spPr bwMode="auto">
          <a:xfrm>
            <a:off x="4929190" y="5566833"/>
            <a:ext cx="162074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4572001" y="6087228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/>
              <a:t>Bracci</a:t>
            </a:r>
            <a:r>
              <a:rPr lang="fr-FR" sz="1200" dirty="0"/>
              <a:t> et al., NPA 513 (1990) 316</a:t>
            </a:r>
          </a:p>
          <a:p>
            <a:r>
              <a:rPr lang="it-IT" sz="1200" dirty="0" err="1"/>
              <a:t>Rolfs</a:t>
            </a:r>
            <a:r>
              <a:rPr lang="it-IT" sz="1200" dirty="0"/>
              <a:t> &amp; Rodney, </a:t>
            </a:r>
            <a:r>
              <a:rPr lang="it-IT" sz="1200" dirty="0" err="1"/>
              <a:t>Cauldrons</a:t>
            </a:r>
            <a:r>
              <a:rPr lang="it-IT" sz="1200" dirty="0"/>
              <a:t> in the </a:t>
            </a:r>
            <a:r>
              <a:rPr lang="it-IT" sz="1200" dirty="0" err="1"/>
              <a:t>Cosmos</a:t>
            </a:r>
            <a:r>
              <a:rPr lang="it-IT" sz="1200" dirty="0"/>
              <a:t> (</a:t>
            </a:r>
            <a:r>
              <a:rPr lang="it-IT" sz="1200" dirty="0" err="1"/>
              <a:t>Univ</a:t>
            </a:r>
            <a:r>
              <a:rPr lang="it-IT" sz="1200" dirty="0"/>
              <a:t>. Chicago Press) 1988</a:t>
            </a:r>
          </a:p>
          <a:p>
            <a:r>
              <a:rPr lang="it-IT" sz="1200" dirty="0" err="1"/>
              <a:t>Strieder</a:t>
            </a:r>
            <a:r>
              <a:rPr lang="it-IT" sz="1200" dirty="0"/>
              <a:t> et al., </a:t>
            </a:r>
            <a:r>
              <a:rPr lang="it-IT" sz="1200" dirty="0" err="1"/>
              <a:t>Naturwissenschaften</a:t>
            </a:r>
            <a:r>
              <a:rPr lang="it-IT" sz="1200" dirty="0"/>
              <a:t> 88 (2001) 461</a:t>
            </a:r>
          </a:p>
        </p:txBody>
      </p:sp>
    </p:spTree>
    <p:extLst>
      <p:ext uri="{BB962C8B-B14F-4D97-AF65-F5344CB8AC3E}">
        <p14:creationId xmlns:p14="http://schemas.microsoft.com/office/powerpoint/2010/main" val="94850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214438"/>
            <a:ext cx="2928938" cy="428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7175" y="1230313"/>
            <a:ext cx="86106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solidFill>
                  <a:schemeClr val="bg1"/>
                </a:solidFill>
                <a:latin typeface="Calibri" pitchFamily="34" charset="0"/>
              </a:rPr>
              <a:t>Indirect measurements: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solidFill>
                  <a:srgbClr val="FF0000"/>
                </a:solidFill>
                <a:latin typeface="Calibri" pitchFamily="34" charset="0"/>
              </a:rPr>
              <a:t>Complicated but rewarding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GB" b="1" dirty="0">
                <a:latin typeface="Calibri" pitchFamily="34" charset="0"/>
              </a:rPr>
              <a:t> High energy experiments: up to several </a:t>
            </a:r>
            <a:r>
              <a:rPr lang="en-GB" b="1" dirty="0" err="1">
                <a:latin typeface="Calibri" pitchFamily="34" charset="0"/>
              </a:rPr>
              <a:t>hundreds</a:t>
            </a:r>
            <a:r>
              <a:rPr lang="en-GB" b="1" dirty="0">
                <a:latin typeface="Calibri" pitchFamily="34" charset="0"/>
              </a:rPr>
              <a:t> </a:t>
            </a:r>
            <a:r>
              <a:rPr lang="en-GB" b="1" dirty="0" err="1">
                <a:latin typeface="Calibri" pitchFamily="34" charset="0"/>
              </a:rPr>
              <a:t>MeV</a:t>
            </a:r>
            <a:endParaRPr lang="en-GB" b="1" dirty="0">
              <a:latin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latin typeface="Calibri" pitchFamily="34" charset="0"/>
              </a:rPr>
              <a:t>	</a:t>
            </a:r>
            <a:r>
              <a:rPr lang="en-GB" b="1" dirty="0">
                <a:latin typeface="Calibri" pitchFamily="34" charset="0"/>
                <a:sym typeface="Wingdings" pitchFamily="2" charset="2"/>
              </a:rPr>
              <a:t> no </a:t>
            </a:r>
            <a:r>
              <a:rPr lang="en-GB" b="1" dirty="0">
                <a:latin typeface="Calibri" pitchFamily="34" charset="0"/>
              </a:rPr>
              <a:t>Coulomb barrier suppression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latin typeface="Calibri" pitchFamily="34" charset="0"/>
                <a:sym typeface="Wingdings" pitchFamily="2" charset="2"/>
              </a:rPr>
              <a:t>	 negligible straggling 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latin typeface="Calibri" pitchFamily="34" charset="0"/>
                <a:sym typeface="Wingdings" pitchFamily="2" charset="2"/>
              </a:rPr>
              <a:t>	 no electron screening 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Indirect measurements are the only ones allowing you to measure down to astrophysical energies with the present day facilities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latin typeface="Calibri" pitchFamily="34" charset="0"/>
                <a:sym typeface="Wingdings" pitchFamily="2" charset="2"/>
              </a:rPr>
              <a:t>Nuclear reaction theory required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latin typeface="Calibri" pitchFamily="34" charset="0"/>
                <a:sym typeface="Wingdings" pitchFamily="2" charset="2"/>
              </a:rPr>
              <a:t>	 cross checks of the methods needed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latin typeface="Calibri" pitchFamily="34" charset="0"/>
                <a:sym typeface="Wingdings" pitchFamily="2" charset="2"/>
              </a:rPr>
              <a:t>	 possible spurious contribution 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latin typeface="Calibri" pitchFamily="34" charset="0"/>
                <a:sym typeface="Wingdings" pitchFamily="2" charset="2"/>
              </a:rPr>
              <a:t>	 additional systematic errors (is the result model independent?)</a:t>
            </a:r>
          </a:p>
          <a:p>
            <a:pPr algn="just" eaLnBrk="0" hangingPunct="0">
              <a:spcBef>
                <a:spcPts val="0"/>
              </a:spcBef>
              <a:defRPr/>
            </a:pPr>
            <a:endParaRPr lang="en-GB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just" eaLnBrk="0" hangingPunct="0">
              <a:spcBef>
                <a:spcPts val="0"/>
              </a:spcBef>
              <a:defRPr/>
            </a:pPr>
            <a:r>
              <a:rPr lang="en-GB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... Indirect techniques are complementary to direct measurements</a:t>
            </a:r>
          </a:p>
          <a:p>
            <a:pPr algn="just" eaLnBrk="0" hangingPunct="0">
              <a:spcBef>
                <a:spcPts val="0"/>
              </a:spcBef>
              <a:defRPr/>
            </a:pPr>
            <a:r>
              <a:rPr lang="en-GB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Examples: Coulomb dissociation, ANC and Trojan horse method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285750" y="3771900"/>
            <a:ext cx="8643938" cy="571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t="53333" b="33111"/>
          <a:stretch/>
        </p:blipFill>
        <p:spPr>
          <a:xfrm>
            <a:off x="-360" y="0"/>
            <a:ext cx="9144000" cy="774700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018410" y="17471"/>
            <a:ext cx="51075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Direct vs. </a:t>
            </a:r>
            <a:r>
              <a:rPr lang="it-IT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indirect</a:t>
            </a: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measurements</a:t>
            </a: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835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53333" b="33111"/>
          <a:stretch/>
        </p:blipFill>
        <p:spPr>
          <a:xfrm>
            <a:off x="-360" y="0"/>
            <a:ext cx="9144000" cy="774700"/>
          </a:xfrm>
          <a:prstGeom prst="rect">
            <a:avLst/>
          </a:prstGeom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0" y="1"/>
            <a:ext cx="9143640" cy="774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Indirect Techniques: a cartoon </a:t>
            </a:r>
          </a:p>
        </p:txBody>
      </p:sp>
      <p:sp>
        <p:nvSpPr>
          <p:cNvPr id="6" name="Freccia destra 5"/>
          <p:cNvSpPr/>
          <p:nvPr/>
        </p:nvSpPr>
        <p:spPr>
          <a:xfrm>
            <a:off x="2606346" y="946218"/>
            <a:ext cx="978408" cy="22493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731802" y="1618529"/>
            <a:ext cx="189508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Entrance</a:t>
            </a:r>
            <a:r>
              <a:rPr lang="it-IT" dirty="0"/>
              <a:t> </a:t>
            </a:r>
            <a:r>
              <a:rPr lang="it-IT" dirty="0" err="1"/>
              <a:t>channel</a:t>
            </a:r>
            <a:r>
              <a:rPr lang="it-IT" dirty="0"/>
              <a:t>:</a:t>
            </a:r>
          </a:p>
          <a:p>
            <a:pPr algn="ctr"/>
            <a:r>
              <a:rPr lang="it-IT" sz="2800" b="1" i="1" dirty="0" err="1"/>
              <a:t>A+a</a:t>
            </a:r>
            <a:endParaRPr lang="it-IT" sz="2800" b="1" i="1" dirty="0"/>
          </a:p>
        </p:txBody>
      </p:sp>
      <p:sp>
        <p:nvSpPr>
          <p:cNvPr id="8" name="Rettangolo arrotondato 7"/>
          <p:cNvSpPr/>
          <p:nvPr/>
        </p:nvSpPr>
        <p:spPr>
          <a:xfrm>
            <a:off x="3584754" y="1286523"/>
            <a:ext cx="1710943" cy="1518928"/>
          </a:xfrm>
          <a:prstGeom prst="roundRect">
            <a:avLst/>
          </a:prstGeom>
          <a:gradFill flip="none" rotWithShape="1">
            <a:gsLst>
              <a:gs pos="0">
                <a:srgbClr val="000090"/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Several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reaction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mechanisms</a:t>
            </a:r>
            <a:r>
              <a:rPr lang="it-IT" b="1" dirty="0">
                <a:solidFill>
                  <a:srgbClr val="FF0000"/>
                </a:solidFill>
              </a:rPr>
              <a:t> link the </a:t>
            </a:r>
            <a:r>
              <a:rPr lang="it-IT" b="1" dirty="0" err="1">
                <a:solidFill>
                  <a:srgbClr val="FF0000"/>
                </a:solidFill>
              </a:rPr>
              <a:t>two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channels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9" name="Freccia destra 8"/>
          <p:cNvSpPr/>
          <p:nvPr/>
        </p:nvSpPr>
        <p:spPr>
          <a:xfrm>
            <a:off x="5395303" y="924315"/>
            <a:ext cx="978408" cy="22493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6376125" y="1618529"/>
            <a:ext cx="189026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Reaction</a:t>
            </a:r>
            <a:r>
              <a:rPr lang="it-IT" dirty="0"/>
              <a:t> </a:t>
            </a:r>
            <a:r>
              <a:rPr lang="it-IT" dirty="0" err="1"/>
              <a:t>products</a:t>
            </a:r>
            <a:endParaRPr lang="it-IT" dirty="0"/>
          </a:p>
          <a:p>
            <a:pPr algn="ctr"/>
            <a:r>
              <a:rPr lang="it-IT" sz="2800" b="1" i="1" dirty="0" err="1"/>
              <a:t>C+c</a:t>
            </a:r>
            <a:r>
              <a:rPr lang="it-IT" sz="2800" b="1" i="1" dirty="0"/>
              <a:t>+…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243" y="4771282"/>
            <a:ext cx="1316229" cy="119231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/>
          <a:srcRect l="22132"/>
          <a:stretch/>
        </p:blipFill>
        <p:spPr>
          <a:xfrm>
            <a:off x="165886" y="4706961"/>
            <a:ext cx="1414047" cy="136973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1416" y="4492347"/>
            <a:ext cx="1993273" cy="1525263"/>
          </a:xfrm>
          <a:prstGeom prst="rect">
            <a:avLst/>
          </a:prstGeom>
        </p:spPr>
      </p:pic>
      <p:sp>
        <p:nvSpPr>
          <p:cNvPr id="15" name="Più 14"/>
          <p:cNvSpPr/>
          <p:nvPr/>
        </p:nvSpPr>
        <p:spPr>
          <a:xfrm>
            <a:off x="5519829" y="4885519"/>
            <a:ext cx="914400" cy="9144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auto">
          <a:xfrm>
            <a:off x="-360" y="3173655"/>
            <a:ext cx="914277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Only one reaction mechanism has to be selected, for which the reaction theory we have developed applies. 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A careful experimental &amp; theoretical investigation is necessary </a:t>
            </a:r>
          </a:p>
          <a:p>
            <a:pPr algn="just"/>
            <a:endParaRPr lang="en-US" b="1" dirty="0">
              <a:solidFill>
                <a:srgbClr val="FF0000"/>
              </a:solidFill>
              <a:latin typeface="Calibri" pitchFamily="34" charset="0"/>
            </a:endParaRPr>
          </a:p>
          <a:p>
            <a:pPr algn="just"/>
            <a:r>
              <a:rPr lang="en-US" b="1" dirty="0">
                <a:latin typeface="Calibri" pitchFamily="34" charset="0"/>
              </a:rPr>
              <a:t>To recall the previous sketch: </a:t>
            </a:r>
          </a:p>
        </p:txBody>
      </p:sp>
      <p:sp>
        <p:nvSpPr>
          <p:cNvPr id="17" name="Rettangolo 16"/>
          <p:cNvSpPr>
            <a:spLocks noChangeArrowheads="1"/>
          </p:cNvSpPr>
          <p:nvPr/>
        </p:nvSpPr>
        <p:spPr bwMode="auto">
          <a:xfrm>
            <a:off x="6528301" y="6076694"/>
            <a:ext cx="25025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0090"/>
                </a:solidFill>
                <a:latin typeface="Calibri" pitchFamily="34" charset="0"/>
              </a:rPr>
              <a:t>Nuclear reaction theory</a:t>
            </a:r>
            <a:endParaRPr lang="it-IT" dirty="0">
              <a:solidFill>
                <a:srgbClr val="000090"/>
              </a:solidFill>
              <a:latin typeface="Calibri" pitchFamily="34" charset="0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9260" y="4443799"/>
            <a:ext cx="1735408" cy="157381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65886" y="6307526"/>
            <a:ext cx="491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R</a:t>
            </a:r>
            <a:r>
              <a:rPr lang="it-IT" dirty="0"/>
              <a:t>. </a:t>
            </a:r>
            <a:r>
              <a:rPr lang="it-IT" dirty="0" err="1"/>
              <a:t>Tribble</a:t>
            </a:r>
            <a:r>
              <a:rPr lang="it-IT" dirty="0"/>
              <a:t> et al., Rep. </a:t>
            </a:r>
            <a:r>
              <a:rPr lang="it-IT" dirty="0" err="1"/>
              <a:t>Prog</a:t>
            </a:r>
            <a:r>
              <a:rPr lang="it-IT" dirty="0"/>
              <a:t>. </a:t>
            </a:r>
            <a:r>
              <a:rPr lang="it-IT" dirty="0" err="1"/>
              <a:t>Phys</a:t>
            </a:r>
            <a:r>
              <a:rPr lang="it-IT" dirty="0"/>
              <a:t>. </a:t>
            </a:r>
            <a:r>
              <a:rPr lang="it-IT" b="1" dirty="0"/>
              <a:t>77 </a:t>
            </a:r>
            <a:r>
              <a:rPr lang="it-IT" dirty="0"/>
              <a:t>(2014) 106901</a:t>
            </a:r>
          </a:p>
        </p:txBody>
      </p:sp>
    </p:spTree>
    <p:extLst>
      <p:ext uri="{BB962C8B-B14F-4D97-AF65-F5344CB8AC3E}">
        <p14:creationId xmlns:p14="http://schemas.microsoft.com/office/powerpoint/2010/main" val="433967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ttangolo arrotondato 51"/>
          <p:cNvSpPr/>
          <p:nvPr/>
        </p:nvSpPr>
        <p:spPr>
          <a:xfrm>
            <a:off x="326710" y="4958350"/>
            <a:ext cx="8640784" cy="1842633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Rettangolo arrotondato 50"/>
          <p:cNvSpPr/>
          <p:nvPr/>
        </p:nvSpPr>
        <p:spPr>
          <a:xfrm>
            <a:off x="326710" y="2930907"/>
            <a:ext cx="8640784" cy="1842633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Rettangolo arrotondato 49"/>
          <p:cNvSpPr/>
          <p:nvPr/>
        </p:nvSpPr>
        <p:spPr>
          <a:xfrm>
            <a:off x="265615" y="929619"/>
            <a:ext cx="8640784" cy="1842633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" name="Picture 2" descr="nebula"/>
          <p:cNvPicPr>
            <a:picLocks noChangeAspect="1" noChangeArrowheads="1"/>
          </p:cNvPicPr>
          <p:nvPr/>
        </p:nvPicPr>
        <p:blipFill rotWithShape="1">
          <a:blip r:embed="rId2" cstate="print"/>
          <a:srcRect t="38909" b="50312"/>
          <a:stretch/>
        </p:blipFill>
        <p:spPr bwMode="auto">
          <a:xfrm>
            <a:off x="0" y="-8295"/>
            <a:ext cx="9144000" cy="788514"/>
          </a:xfrm>
          <a:prstGeom prst="rect">
            <a:avLst/>
          </a:prstGeom>
          <a:noFill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54475" y="31075"/>
            <a:ext cx="74144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Indirect techniques: a comparison</a:t>
            </a: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431765" y="3261092"/>
            <a:ext cx="2952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1727165" y="3252792"/>
            <a:ext cx="304800" cy="990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812765" y="4218492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V="1">
            <a:off x="2022425" y="4215177"/>
            <a:ext cx="1872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411045" y="3202903"/>
            <a:ext cx="2986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802299" y="4189780"/>
            <a:ext cx="325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1887442" y="3565892"/>
            <a:ext cx="308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Calibri" pitchFamily="34" charset="0"/>
              </a:rPr>
              <a:t>x</a:t>
            </a: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3252544" y="3200055"/>
            <a:ext cx="276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 err="1">
                <a:solidFill>
                  <a:schemeClr val="tx2"/>
                </a:solidFill>
                <a:latin typeface="Calibri" pitchFamily="34" charset="0"/>
              </a:rPr>
              <a:t>s</a:t>
            </a:r>
            <a:endParaRPr lang="it-IT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3843070" y="4185197"/>
            <a:ext cx="2906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 err="1">
                <a:solidFill>
                  <a:schemeClr val="tx2"/>
                </a:solidFill>
                <a:latin typeface="Calibri" pitchFamily="34" charset="0"/>
              </a:rPr>
              <a:t>F</a:t>
            </a:r>
            <a:endParaRPr lang="it-IT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8" name="Ovale 17"/>
          <p:cNvSpPr/>
          <p:nvPr/>
        </p:nvSpPr>
        <p:spPr>
          <a:xfrm>
            <a:off x="1639853" y="3149967"/>
            <a:ext cx="206375" cy="2143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>
            <a:off x="411045" y="5343267"/>
            <a:ext cx="3429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1706445" y="5359867"/>
            <a:ext cx="304800" cy="990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>
            <a:off x="792045" y="6350467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23" name="Line 20"/>
          <p:cNvSpPr>
            <a:spLocks noChangeShapeType="1"/>
          </p:cNvSpPr>
          <p:nvPr/>
        </p:nvSpPr>
        <p:spPr bwMode="auto">
          <a:xfrm flipV="1">
            <a:off x="2849445" y="6045667"/>
            <a:ext cx="129540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>
            <a:off x="2849445" y="6350467"/>
            <a:ext cx="129540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2011245" y="6350467"/>
            <a:ext cx="838200" cy="0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390408" y="5283667"/>
            <a:ext cx="298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782520" y="6288555"/>
            <a:ext cx="32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1876308" y="5664667"/>
            <a:ext cx="288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rgbClr val="FF0000"/>
                </a:solidFill>
                <a:latin typeface="Calibri" pitchFamily="34" charset="0"/>
              </a:rPr>
              <a:t>x</a:t>
            </a: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3441583" y="5259855"/>
            <a:ext cx="276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s</a:t>
            </a:r>
          </a:p>
        </p:txBody>
      </p:sp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2166820" y="6293317"/>
            <a:ext cx="404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F*</a:t>
            </a:r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3752733" y="6284655"/>
            <a:ext cx="3063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C</a:t>
            </a:r>
          </a:p>
        </p:txBody>
      </p: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3784483" y="5998042"/>
            <a:ext cx="27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c</a:t>
            </a:r>
            <a:endParaRPr lang="el-GR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3" name="Ovale 32"/>
          <p:cNvSpPr/>
          <p:nvPr/>
        </p:nvSpPr>
        <p:spPr>
          <a:xfrm>
            <a:off x="1619133" y="5082742"/>
            <a:ext cx="206375" cy="2143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6" name="Line 17"/>
          <p:cNvSpPr>
            <a:spLocks noChangeShapeType="1"/>
          </p:cNvSpPr>
          <p:nvPr/>
        </p:nvSpPr>
        <p:spPr bwMode="auto">
          <a:xfrm>
            <a:off x="413843" y="1254292"/>
            <a:ext cx="3429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37" name="Line 18"/>
          <p:cNvSpPr>
            <a:spLocks noChangeShapeType="1"/>
          </p:cNvSpPr>
          <p:nvPr/>
        </p:nvSpPr>
        <p:spPr bwMode="auto">
          <a:xfrm>
            <a:off x="1709243" y="1254292"/>
            <a:ext cx="304800" cy="990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38" name="Line 19"/>
          <p:cNvSpPr>
            <a:spLocks noChangeShapeType="1"/>
          </p:cNvSpPr>
          <p:nvPr/>
        </p:nvSpPr>
        <p:spPr bwMode="auto">
          <a:xfrm>
            <a:off x="794843" y="2244892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39" name="Line 20"/>
          <p:cNvSpPr>
            <a:spLocks noChangeShapeType="1"/>
          </p:cNvSpPr>
          <p:nvPr/>
        </p:nvSpPr>
        <p:spPr bwMode="auto">
          <a:xfrm flipV="1">
            <a:off x="2011245" y="1940092"/>
            <a:ext cx="2136398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40" name="Line 21"/>
          <p:cNvSpPr>
            <a:spLocks noChangeShapeType="1"/>
          </p:cNvSpPr>
          <p:nvPr/>
        </p:nvSpPr>
        <p:spPr bwMode="auto">
          <a:xfrm>
            <a:off x="2011245" y="2262354"/>
            <a:ext cx="2136398" cy="2873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393206" y="1178092"/>
            <a:ext cx="298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785318" y="2182980"/>
            <a:ext cx="32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44" name="Text Box 26"/>
          <p:cNvSpPr txBox="1">
            <a:spLocks noChangeArrowheads="1"/>
          </p:cNvSpPr>
          <p:nvPr/>
        </p:nvSpPr>
        <p:spPr bwMode="auto">
          <a:xfrm>
            <a:off x="1838536" y="1506535"/>
            <a:ext cx="2872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45" name="Text Box 27"/>
          <p:cNvSpPr txBox="1">
            <a:spLocks noChangeArrowheads="1"/>
          </p:cNvSpPr>
          <p:nvPr/>
        </p:nvSpPr>
        <p:spPr bwMode="auto">
          <a:xfrm>
            <a:off x="3433185" y="1154280"/>
            <a:ext cx="2986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3755531" y="2179080"/>
            <a:ext cx="3063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C</a:t>
            </a:r>
          </a:p>
        </p:txBody>
      </p:sp>
      <p:sp>
        <p:nvSpPr>
          <p:cNvPr id="48" name="Text Box 30"/>
          <p:cNvSpPr txBox="1">
            <a:spLocks noChangeArrowheads="1"/>
          </p:cNvSpPr>
          <p:nvPr/>
        </p:nvSpPr>
        <p:spPr bwMode="auto">
          <a:xfrm>
            <a:off x="3787281" y="1892467"/>
            <a:ext cx="27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c</a:t>
            </a:r>
            <a:endParaRPr lang="el-GR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49" name="Ovale 48"/>
          <p:cNvSpPr/>
          <p:nvPr/>
        </p:nvSpPr>
        <p:spPr>
          <a:xfrm>
            <a:off x="1621931" y="1143167"/>
            <a:ext cx="206375" cy="2143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3" name="CasellaDiTesto 52"/>
          <p:cNvSpPr txBox="1"/>
          <p:nvPr/>
        </p:nvSpPr>
        <p:spPr>
          <a:xfrm>
            <a:off x="4258138" y="988148"/>
            <a:ext cx="4515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the </a:t>
            </a:r>
            <a:r>
              <a:rPr lang="it-IT" b="1" dirty="0">
                <a:solidFill>
                  <a:srgbClr val="FF0000"/>
                </a:solidFill>
              </a:rPr>
              <a:t>Coulomb </a:t>
            </a:r>
            <a:r>
              <a:rPr lang="it-IT" b="1" dirty="0" err="1">
                <a:solidFill>
                  <a:srgbClr val="FF0000"/>
                </a:solidFill>
              </a:rPr>
              <a:t>dissociation</a:t>
            </a:r>
            <a:r>
              <a:rPr lang="it-IT" dirty="0"/>
              <a:t>, a </a:t>
            </a:r>
            <a:r>
              <a:rPr lang="it-IT" dirty="0" err="1"/>
              <a:t>virtual</a:t>
            </a:r>
            <a:r>
              <a:rPr lang="it-IT" dirty="0"/>
              <a:t> </a:t>
            </a:r>
            <a:r>
              <a:rPr lang="it-IT" dirty="0" err="1"/>
              <a:t>photon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to a </a:t>
            </a:r>
            <a:r>
              <a:rPr lang="it-IT" dirty="0" err="1"/>
              <a:t>photodisintegration</a:t>
            </a:r>
            <a:r>
              <a:rPr lang="it-IT" dirty="0"/>
              <a:t> </a:t>
            </a:r>
            <a:r>
              <a:rPr lang="it-IT" dirty="0" err="1"/>
              <a:t>reaction</a:t>
            </a:r>
            <a:r>
              <a:rPr lang="it-IT" dirty="0"/>
              <a:t>; the </a:t>
            </a:r>
            <a:r>
              <a:rPr lang="it-IT" dirty="0" err="1"/>
              <a:t>detailed</a:t>
            </a:r>
            <a:r>
              <a:rPr lang="it-IT" dirty="0"/>
              <a:t> balance </a:t>
            </a:r>
            <a:r>
              <a:rPr lang="it-IT" dirty="0" err="1"/>
              <a:t>principle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to </a:t>
            </a:r>
            <a:r>
              <a:rPr lang="it-IT" dirty="0" err="1"/>
              <a:t>recover</a:t>
            </a:r>
            <a:r>
              <a:rPr lang="it-IT" dirty="0"/>
              <a:t> the cross </a:t>
            </a:r>
            <a:r>
              <a:rPr lang="it-IT" dirty="0" err="1"/>
              <a:t>section</a:t>
            </a:r>
            <a:r>
              <a:rPr lang="it-IT" dirty="0"/>
              <a:t> of the </a:t>
            </a:r>
            <a:r>
              <a:rPr lang="it-IT" dirty="0" err="1"/>
              <a:t>relevant</a:t>
            </a:r>
            <a:r>
              <a:rPr lang="it-IT" dirty="0"/>
              <a:t> radiative </a:t>
            </a:r>
            <a:r>
              <a:rPr lang="it-IT" dirty="0" err="1"/>
              <a:t>capture</a:t>
            </a:r>
            <a:r>
              <a:rPr lang="it-IT" dirty="0"/>
              <a:t> </a:t>
            </a:r>
            <a:r>
              <a:rPr lang="it-IT" dirty="0" err="1"/>
              <a:t>reaction</a:t>
            </a:r>
            <a:endParaRPr lang="it-IT" dirty="0"/>
          </a:p>
        </p:txBody>
      </p:sp>
      <p:sp>
        <p:nvSpPr>
          <p:cNvPr id="54" name="CasellaDiTesto 53"/>
          <p:cNvSpPr txBox="1"/>
          <p:nvPr/>
        </p:nvSpPr>
        <p:spPr>
          <a:xfrm>
            <a:off x="4327533" y="3081784"/>
            <a:ext cx="4515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the </a:t>
            </a:r>
            <a:r>
              <a:rPr lang="it-IT" b="1" dirty="0" err="1">
                <a:solidFill>
                  <a:srgbClr val="FF0000"/>
                </a:solidFill>
              </a:rPr>
              <a:t>Asymptotic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Normalization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Coefficient</a:t>
            </a:r>
            <a:r>
              <a:rPr lang="it-IT" b="1" dirty="0">
                <a:solidFill>
                  <a:srgbClr val="FF0000"/>
                </a:solidFill>
              </a:rPr>
              <a:t> (ANC) </a:t>
            </a:r>
            <a:r>
              <a:rPr lang="it-IT" b="1" dirty="0" err="1">
                <a:solidFill>
                  <a:srgbClr val="FF0000"/>
                </a:solidFill>
              </a:rPr>
              <a:t>approach</a:t>
            </a:r>
            <a:r>
              <a:rPr lang="it-IT" dirty="0"/>
              <a:t>, a transfer </a:t>
            </a:r>
            <a:r>
              <a:rPr lang="it-IT" dirty="0" err="1"/>
              <a:t>reaction</a:t>
            </a:r>
            <a:r>
              <a:rPr lang="it-IT" dirty="0"/>
              <a:t> to a </a:t>
            </a:r>
            <a:r>
              <a:rPr lang="it-IT" dirty="0" err="1"/>
              <a:t>bound</a:t>
            </a:r>
            <a:r>
              <a:rPr lang="it-IT" dirty="0"/>
              <a:t> state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measured</a:t>
            </a:r>
            <a:r>
              <a:rPr lang="it-IT" dirty="0"/>
              <a:t> to deduce the </a:t>
            </a:r>
            <a:r>
              <a:rPr lang="it-IT" dirty="0" err="1"/>
              <a:t>normalization</a:t>
            </a:r>
            <a:r>
              <a:rPr lang="it-IT" dirty="0"/>
              <a:t> </a:t>
            </a:r>
            <a:r>
              <a:rPr lang="it-IT" dirty="0" err="1"/>
              <a:t>constant</a:t>
            </a:r>
            <a:r>
              <a:rPr lang="it-IT" dirty="0"/>
              <a:t> of the </a:t>
            </a:r>
            <a:r>
              <a:rPr lang="it-IT" dirty="0" err="1"/>
              <a:t>bound</a:t>
            </a:r>
            <a:r>
              <a:rPr lang="it-IT" dirty="0"/>
              <a:t> state 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, </a:t>
            </a:r>
            <a:r>
              <a:rPr lang="it-IT" dirty="0" err="1"/>
              <a:t>prop</a:t>
            </a:r>
            <a:r>
              <a:rPr lang="it-IT" dirty="0"/>
              <a:t>. to the A(</a:t>
            </a:r>
            <a:r>
              <a:rPr lang="it-IT" dirty="0" err="1"/>
              <a:t>x,</a:t>
            </a:r>
            <a:r>
              <a:rPr lang="it-IT" dirty="0" err="1">
                <a:latin typeface="Symbol" charset="2"/>
                <a:cs typeface="Symbol" charset="2"/>
              </a:rPr>
              <a:t>g</a:t>
            </a:r>
            <a:r>
              <a:rPr lang="it-IT" dirty="0"/>
              <a:t>)</a:t>
            </a:r>
            <a:r>
              <a:rPr lang="it-IT" dirty="0" err="1"/>
              <a:t>F</a:t>
            </a:r>
            <a:r>
              <a:rPr lang="it-IT" dirty="0"/>
              <a:t> c.s.</a:t>
            </a:r>
          </a:p>
        </p:txBody>
      </p:sp>
      <p:sp>
        <p:nvSpPr>
          <p:cNvPr id="55" name="CasellaDiTesto 54"/>
          <p:cNvSpPr txBox="1"/>
          <p:nvPr/>
        </p:nvSpPr>
        <p:spPr>
          <a:xfrm>
            <a:off x="4327533" y="5172242"/>
            <a:ext cx="4515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the </a:t>
            </a:r>
            <a:r>
              <a:rPr lang="it-IT" b="1" dirty="0" err="1">
                <a:solidFill>
                  <a:srgbClr val="FF0000"/>
                </a:solidFill>
              </a:rPr>
              <a:t>Trojan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Horse</a:t>
            </a:r>
            <a:r>
              <a:rPr lang="it-IT" b="1" dirty="0">
                <a:solidFill>
                  <a:srgbClr val="FF0000"/>
                </a:solidFill>
              </a:rPr>
              <a:t> Method</a:t>
            </a:r>
            <a:r>
              <a:rPr lang="it-IT" dirty="0"/>
              <a:t>, a transfer </a:t>
            </a:r>
            <a:r>
              <a:rPr lang="it-IT" dirty="0" err="1"/>
              <a:t>reaction</a:t>
            </a:r>
            <a:r>
              <a:rPr lang="it-IT" dirty="0"/>
              <a:t> to an </a:t>
            </a:r>
            <a:r>
              <a:rPr lang="it-IT" dirty="0" err="1"/>
              <a:t>unbound</a:t>
            </a:r>
            <a:r>
              <a:rPr lang="it-IT" dirty="0"/>
              <a:t> </a:t>
            </a:r>
            <a:r>
              <a:rPr lang="it-IT" dirty="0" err="1"/>
              <a:t>system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to </a:t>
            </a:r>
            <a:r>
              <a:rPr lang="it-IT" dirty="0" err="1"/>
              <a:t>measure</a:t>
            </a:r>
            <a:r>
              <a:rPr lang="it-IT" dirty="0"/>
              <a:t> the c.s. of the A(</a:t>
            </a:r>
            <a:r>
              <a:rPr lang="it-IT" dirty="0" err="1"/>
              <a:t>x,c</a:t>
            </a:r>
            <a:r>
              <a:rPr lang="it-IT" dirty="0"/>
              <a:t>)C </a:t>
            </a:r>
            <a:r>
              <a:rPr lang="it-IT" dirty="0" err="1"/>
              <a:t>process</a:t>
            </a:r>
            <a:r>
              <a:rPr lang="it-IT" dirty="0"/>
              <a:t>. C and c can be </a:t>
            </a:r>
            <a:r>
              <a:rPr lang="it-IT" dirty="0" err="1"/>
              <a:t>charged</a:t>
            </a:r>
            <a:r>
              <a:rPr lang="it-IT" dirty="0"/>
              <a:t> or </a:t>
            </a:r>
            <a:r>
              <a:rPr lang="it-IT" dirty="0" err="1"/>
              <a:t>neutral</a:t>
            </a:r>
            <a:r>
              <a:rPr lang="it-IT" dirty="0"/>
              <a:t> </a:t>
            </a:r>
            <a:r>
              <a:rPr lang="it-IT" dirty="0" err="1"/>
              <a:t>particles</a:t>
            </a:r>
            <a:r>
              <a:rPr lang="it-IT" dirty="0"/>
              <a:t> (no </a:t>
            </a:r>
            <a:r>
              <a:rPr lang="it-IT" dirty="0" err="1"/>
              <a:t>photons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0748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33400" y="2420888"/>
            <a:ext cx="3698875" cy="2570163"/>
            <a:chOff x="3154" y="1263"/>
            <a:chExt cx="2330" cy="1619"/>
          </a:xfrm>
        </p:grpSpPr>
        <p:sp>
          <p:nvSpPr>
            <p:cNvPr id="3" name="Rectangle 6"/>
            <p:cNvSpPr>
              <a:spLocks noChangeArrowheads="1"/>
            </p:cNvSpPr>
            <p:nvPr/>
          </p:nvSpPr>
          <p:spPr bwMode="auto">
            <a:xfrm>
              <a:off x="3154" y="1263"/>
              <a:ext cx="2321" cy="16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" name="Oval 7"/>
            <p:cNvSpPr>
              <a:spLocks noChangeAspect="1" noChangeArrowheads="1"/>
            </p:cNvSpPr>
            <p:nvPr/>
          </p:nvSpPr>
          <p:spPr bwMode="auto">
            <a:xfrm rot="1369636">
              <a:off x="3232" y="1511"/>
              <a:ext cx="442" cy="291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" name="Line 8"/>
            <p:cNvSpPr>
              <a:spLocks noChangeAspect="1" noChangeShapeType="1"/>
            </p:cNvSpPr>
            <p:nvPr/>
          </p:nvSpPr>
          <p:spPr bwMode="auto">
            <a:xfrm rot="19609409">
              <a:off x="3618" y="2087"/>
              <a:ext cx="616" cy="321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" name="Line 9"/>
            <p:cNvSpPr>
              <a:spLocks noChangeAspect="1" noChangeShapeType="1"/>
            </p:cNvSpPr>
            <p:nvPr/>
          </p:nvSpPr>
          <p:spPr bwMode="auto">
            <a:xfrm>
              <a:off x="4157" y="1752"/>
              <a:ext cx="147" cy="432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Line 10"/>
            <p:cNvSpPr>
              <a:spLocks noChangeAspect="1" noChangeShapeType="1"/>
            </p:cNvSpPr>
            <p:nvPr/>
          </p:nvSpPr>
          <p:spPr bwMode="auto">
            <a:xfrm flipV="1">
              <a:off x="4276" y="1706"/>
              <a:ext cx="689" cy="94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Line 11"/>
            <p:cNvSpPr>
              <a:spLocks noChangeAspect="1" noChangeShapeType="1"/>
            </p:cNvSpPr>
            <p:nvPr/>
          </p:nvSpPr>
          <p:spPr bwMode="auto">
            <a:xfrm>
              <a:off x="4333" y="2240"/>
              <a:ext cx="536" cy="141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Line 12"/>
            <p:cNvSpPr>
              <a:spLocks noChangeAspect="1" noChangeShapeType="1"/>
            </p:cNvSpPr>
            <p:nvPr/>
          </p:nvSpPr>
          <p:spPr bwMode="auto">
            <a:xfrm flipV="1">
              <a:off x="4333" y="2151"/>
              <a:ext cx="568" cy="44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5149" y="1428"/>
              <a:ext cx="28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b="1" dirty="0">
                  <a:latin typeface="Comic Sans MS" pitchFamily="66" charset="0"/>
                </a:rPr>
                <a:t>s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056" y="2068"/>
              <a:ext cx="42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it-IT" b="1" dirty="0">
                  <a:latin typeface="Comic Sans MS" pitchFamily="66" charset="0"/>
                </a:rPr>
                <a:t>b</a:t>
              </a: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3394" y="2308"/>
              <a:ext cx="42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it-IT" b="1">
                  <a:latin typeface="Comic Sans MS" pitchFamily="66" charset="0"/>
                </a:rPr>
                <a:t>A</a:t>
              </a:r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3472" y="1368"/>
              <a:ext cx="42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it-IT" b="1" dirty="0">
                  <a:latin typeface="Comic Sans MS" pitchFamily="66" charset="0"/>
                </a:rPr>
                <a:t>a</a:t>
              </a:r>
            </a:p>
          </p:txBody>
        </p: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4989" y="2427"/>
              <a:ext cx="42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it-IT" b="1" dirty="0">
                  <a:latin typeface="Comic Sans MS" pitchFamily="66" charset="0"/>
                </a:rPr>
                <a:t>B</a:t>
              </a:r>
            </a:p>
          </p:txBody>
        </p:sp>
        <p:sp>
          <p:nvSpPr>
            <p:cNvPr id="15" name="AutoShape 18"/>
            <p:cNvSpPr>
              <a:spLocks noChangeArrowheads="1"/>
            </p:cNvSpPr>
            <p:nvPr/>
          </p:nvSpPr>
          <p:spPr bwMode="auto">
            <a:xfrm>
              <a:off x="3963" y="1592"/>
              <a:ext cx="513" cy="352"/>
            </a:xfrm>
            <a:prstGeom prst="irregularSeal2">
              <a:avLst/>
            </a:prstGeom>
            <a:solidFill>
              <a:srgbClr val="FFFF00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3896" y="1360"/>
              <a:ext cx="11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it-IT" sz="1600" b="1">
                  <a:latin typeface="Comic Sans MS" pitchFamily="66" charset="0"/>
                </a:rPr>
                <a:t>direct break-up</a:t>
              </a:r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4528" y="1800"/>
              <a:ext cx="29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b="1">
                  <a:latin typeface="Comic Sans MS" pitchFamily="66" charset="0"/>
                </a:rPr>
                <a:t>x</a:t>
              </a: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135" y="2062"/>
              <a:ext cx="326" cy="280"/>
            </a:xfrm>
            <a:prstGeom prst="ellipse">
              <a:avLst/>
            </a:prstGeom>
            <a:solidFill>
              <a:srgbClr val="000000">
                <a:alpha val="50000"/>
              </a:srgbClr>
            </a:solidFill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9" name="Line 22"/>
            <p:cNvSpPr>
              <a:spLocks noChangeAspect="1" noChangeShapeType="1"/>
            </p:cNvSpPr>
            <p:nvPr/>
          </p:nvSpPr>
          <p:spPr bwMode="auto">
            <a:xfrm rot="-8190666" flipH="1" flipV="1">
              <a:off x="4174" y="2348"/>
              <a:ext cx="80" cy="32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Line 23"/>
            <p:cNvSpPr>
              <a:spLocks noChangeAspect="1" noChangeShapeType="1"/>
            </p:cNvSpPr>
            <p:nvPr/>
          </p:nvSpPr>
          <p:spPr bwMode="auto">
            <a:xfrm>
              <a:off x="3741" y="1741"/>
              <a:ext cx="403" cy="59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" name="Oval 24"/>
            <p:cNvSpPr>
              <a:spLocks noChangeAspect="1" noChangeArrowheads="1"/>
            </p:cNvSpPr>
            <p:nvPr/>
          </p:nvSpPr>
          <p:spPr bwMode="auto">
            <a:xfrm>
              <a:off x="3376" y="2232"/>
              <a:ext cx="144" cy="142"/>
            </a:xfrm>
            <a:prstGeom prst="ellipse">
              <a:avLst/>
            </a:prstGeom>
            <a:solidFill>
              <a:srgbClr val="00FF00"/>
            </a:solidFill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it-IT" b="1">
                <a:latin typeface="Magic Cards" pitchFamily="82" charset="0"/>
              </a:endParaRPr>
            </a:p>
          </p:txBody>
        </p:sp>
        <p:sp>
          <p:nvSpPr>
            <p:cNvPr id="22" name="Oval 25"/>
            <p:cNvSpPr>
              <a:spLocks noChangeAspect="1" noChangeArrowheads="1"/>
            </p:cNvSpPr>
            <p:nvPr/>
          </p:nvSpPr>
          <p:spPr bwMode="auto">
            <a:xfrm>
              <a:off x="4912" y="2376"/>
              <a:ext cx="144" cy="142"/>
            </a:xfrm>
            <a:prstGeom prst="ellipse">
              <a:avLst/>
            </a:prstGeom>
            <a:solidFill>
              <a:srgbClr val="FF3300"/>
            </a:solidFill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26"/>
            <p:cNvSpPr>
              <a:spLocks noChangeAspect="1" noChangeArrowheads="1"/>
            </p:cNvSpPr>
            <p:nvPr/>
          </p:nvSpPr>
          <p:spPr bwMode="auto">
            <a:xfrm>
              <a:off x="4384" y="1896"/>
              <a:ext cx="144" cy="142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7"/>
            <p:cNvSpPr>
              <a:spLocks noChangeAspect="1" noChangeArrowheads="1"/>
            </p:cNvSpPr>
            <p:nvPr/>
          </p:nvSpPr>
          <p:spPr bwMode="auto">
            <a:xfrm>
              <a:off x="3296" y="1546"/>
              <a:ext cx="144" cy="142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" name="Oval 28"/>
            <p:cNvSpPr>
              <a:spLocks noChangeAspect="1" noChangeArrowheads="1"/>
            </p:cNvSpPr>
            <p:nvPr/>
          </p:nvSpPr>
          <p:spPr bwMode="auto">
            <a:xfrm>
              <a:off x="3472" y="1626"/>
              <a:ext cx="144" cy="142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" name="Oval 29"/>
            <p:cNvSpPr>
              <a:spLocks noChangeAspect="1" noChangeArrowheads="1"/>
            </p:cNvSpPr>
            <p:nvPr/>
          </p:nvSpPr>
          <p:spPr bwMode="auto">
            <a:xfrm>
              <a:off x="4965" y="2077"/>
              <a:ext cx="144" cy="142"/>
            </a:xfrm>
            <a:prstGeom prst="ellipse">
              <a:avLst/>
            </a:prstGeom>
            <a:solidFill>
              <a:srgbClr val="666699"/>
            </a:solidFill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" name="Oval 30"/>
            <p:cNvSpPr>
              <a:spLocks noChangeAspect="1" noChangeArrowheads="1"/>
            </p:cNvSpPr>
            <p:nvPr/>
          </p:nvSpPr>
          <p:spPr bwMode="auto">
            <a:xfrm>
              <a:off x="5016" y="1610"/>
              <a:ext cx="144" cy="142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Text Box 31"/>
            <p:cNvSpPr txBox="1">
              <a:spLocks noChangeArrowheads="1"/>
            </p:cNvSpPr>
            <p:nvPr/>
          </p:nvSpPr>
          <p:spPr bwMode="auto">
            <a:xfrm>
              <a:off x="3664" y="2640"/>
              <a:ext cx="13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GB" sz="1600" b="1">
                  <a:latin typeface="Comic Sans MS" pitchFamily="66" charset="0"/>
                </a:rPr>
                <a:t>2-body process</a:t>
              </a:r>
            </a:p>
          </p:txBody>
        </p:sp>
      </p:grpSp>
      <p:sp>
        <p:nvSpPr>
          <p:cNvPr id="29" name="Text Box 33"/>
          <p:cNvSpPr txBox="1">
            <a:spLocks noChangeArrowheads="1"/>
          </p:cNvSpPr>
          <p:nvPr/>
        </p:nvSpPr>
        <p:spPr bwMode="auto">
          <a:xfrm>
            <a:off x="12010" y="5013325"/>
            <a:ext cx="67198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tabLst>
                <a:tab pos="269875" algn="l"/>
              </a:tabLst>
            </a:pPr>
            <a:r>
              <a:rPr lang="it-IT" u="sng" dirty="0" err="1"/>
              <a:t>Additional</a:t>
            </a:r>
            <a:r>
              <a:rPr lang="it-IT" u="sng" dirty="0"/>
              <a:t> </a:t>
            </a:r>
            <a:r>
              <a:rPr lang="it-IT" u="sng" dirty="0" err="1"/>
              <a:t>advantages</a:t>
            </a:r>
            <a:r>
              <a:rPr lang="it-IT" u="sng" dirty="0"/>
              <a:t>:</a:t>
            </a:r>
          </a:p>
          <a:p>
            <a:pPr algn="just">
              <a:tabLst>
                <a:tab pos="269875" algn="l"/>
              </a:tabLst>
            </a:pPr>
            <a:r>
              <a:rPr lang="it-IT" dirty="0"/>
              <a:t>●	</a:t>
            </a:r>
            <a:r>
              <a:rPr lang="it-IT" dirty="0" err="1"/>
              <a:t>reduced</a:t>
            </a:r>
            <a:r>
              <a:rPr lang="it-IT" dirty="0"/>
              <a:t> </a:t>
            </a:r>
            <a:r>
              <a:rPr lang="it-IT" dirty="0" err="1"/>
              <a:t>systematic</a:t>
            </a:r>
            <a:r>
              <a:rPr lang="it-IT" dirty="0"/>
              <a:t> </a:t>
            </a:r>
            <a:r>
              <a:rPr lang="it-IT" dirty="0" err="1"/>
              <a:t>errors</a:t>
            </a:r>
            <a:r>
              <a:rPr lang="it-IT" dirty="0"/>
              <a:t> due to </a:t>
            </a:r>
            <a:r>
              <a:rPr lang="it-IT" dirty="0" err="1"/>
              <a:t>straggling</a:t>
            </a:r>
            <a:r>
              <a:rPr lang="it-IT" dirty="0"/>
              <a:t>, background…</a:t>
            </a:r>
          </a:p>
          <a:p>
            <a:pPr algn="just">
              <a:tabLst>
                <a:tab pos="269875" algn="l"/>
              </a:tabLst>
            </a:pPr>
            <a:r>
              <a:rPr lang="it-IT" dirty="0"/>
              <a:t>●	</a:t>
            </a:r>
            <a:r>
              <a:rPr lang="it-IT" dirty="0" err="1"/>
              <a:t>magnifying</a:t>
            </a:r>
            <a:r>
              <a:rPr lang="it-IT" dirty="0"/>
              <a:t> </a:t>
            </a:r>
            <a:r>
              <a:rPr lang="it-IT" dirty="0" err="1"/>
              <a:t>glass</a:t>
            </a:r>
            <a:r>
              <a:rPr lang="it-IT" dirty="0"/>
              <a:t> </a:t>
            </a:r>
            <a:r>
              <a:rPr lang="it-IT" dirty="0" err="1"/>
              <a:t>effect</a:t>
            </a:r>
            <a:endParaRPr lang="it-IT" dirty="0"/>
          </a:p>
        </p:txBody>
      </p:sp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12010" y="5865813"/>
            <a:ext cx="607218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tabLst>
                <a:tab pos="269875" algn="l"/>
              </a:tabLst>
            </a:pPr>
            <a:r>
              <a:rPr lang="it-IT" u="sng"/>
              <a:t>But...</a:t>
            </a:r>
          </a:p>
          <a:p>
            <a:pPr algn="just">
              <a:tabLst>
                <a:tab pos="269875" algn="l"/>
              </a:tabLst>
            </a:pPr>
            <a:r>
              <a:rPr lang="it-IT"/>
              <a:t>●	off-shell cross section deduced (x </a:t>
            </a:r>
            <a:r>
              <a:rPr lang="it-IT">
                <a:sym typeface="Wingdings" pitchFamily="2" charset="2"/>
              </a:rPr>
              <a:t> virtual particle)</a:t>
            </a:r>
            <a:endParaRPr lang="it-IT"/>
          </a:p>
          <a:p>
            <a:pPr algn="just">
              <a:tabLst>
                <a:tab pos="269875" algn="l"/>
              </a:tabLst>
            </a:pPr>
            <a:r>
              <a:rPr lang="it-IT"/>
              <a:t>●	no absolute units</a:t>
            </a:r>
          </a:p>
        </p:txBody>
      </p:sp>
      <p:sp>
        <p:nvSpPr>
          <p:cNvPr id="31" name="Rectangle 35"/>
          <p:cNvSpPr>
            <a:spLocks noChangeArrowheads="1"/>
          </p:cNvSpPr>
          <p:nvPr/>
        </p:nvSpPr>
        <p:spPr bwMode="auto">
          <a:xfrm>
            <a:off x="5456254" y="2154031"/>
            <a:ext cx="3331290" cy="129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GB" sz="1800" dirty="0">
                <a:sym typeface="Symbol" pitchFamily="18" charset="2"/>
              </a:rPr>
              <a:t>From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GB" dirty="0" err="1">
                <a:sym typeface="Symbol" pitchFamily="18" charset="2"/>
              </a:rPr>
              <a:t>A+a</a:t>
            </a:r>
            <a:r>
              <a:rPr lang="en-GB" dirty="0">
                <a:sym typeface="Symbol" pitchFamily="18" charset="2"/>
              </a:rPr>
              <a:t>(</a:t>
            </a:r>
            <a:r>
              <a:rPr lang="en-GB" dirty="0" err="1">
                <a:cs typeface="Times New Roman" pitchFamily="18" charset="0"/>
              </a:rPr>
              <a:t>x</a:t>
            </a:r>
            <a:r>
              <a:rPr lang="en-GB" dirty="0" err="1">
                <a:cs typeface="Times New Roman" pitchFamily="18" charset="0"/>
                <a:sym typeface="Symbol" pitchFamily="18" charset="2"/>
              </a:rPr>
              <a:t>s</a:t>
            </a:r>
            <a:r>
              <a:rPr lang="en-GB" dirty="0">
                <a:sym typeface="Symbol" pitchFamily="18" charset="2"/>
              </a:rPr>
              <a:t>)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 err="1">
                <a:sym typeface="Symbol" pitchFamily="18" charset="2"/>
              </a:rPr>
              <a:t>b+B+s</a:t>
            </a:r>
            <a:r>
              <a:rPr lang="en-GB" dirty="0">
                <a:sym typeface="Symbol" pitchFamily="18" charset="2"/>
              </a:rPr>
              <a:t> @ 10-60 MeV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GB" dirty="0">
                <a:sym typeface="Symbol" pitchFamily="18" charset="2"/>
              </a:rPr>
              <a:t>A + x  b + B @ 5-20 </a:t>
            </a:r>
            <a:r>
              <a:rPr lang="en-GB" dirty="0" err="1">
                <a:sym typeface="Symbol" pitchFamily="18" charset="2"/>
              </a:rPr>
              <a:t>keV</a:t>
            </a:r>
            <a:endParaRPr lang="it-IT" dirty="0">
              <a:sym typeface="Symbol" pitchFamily="18" charset="2"/>
            </a:endParaRP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it-IT" dirty="0"/>
              <a:t>By </a:t>
            </a:r>
            <a:r>
              <a:rPr lang="it-IT" dirty="0" err="1"/>
              <a:t>selecting</a:t>
            </a:r>
            <a:r>
              <a:rPr lang="it-IT" dirty="0"/>
              <a:t> the QF </a:t>
            </a:r>
            <a:r>
              <a:rPr lang="it-IT" dirty="0" err="1"/>
              <a:t>contribution</a:t>
            </a:r>
            <a:endParaRPr lang="it-IT" dirty="0"/>
          </a:p>
        </p:txBody>
      </p:sp>
      <p:sp>
        <p:nvSpPr>
          <p:cNvPr id="32" name="AutoShape 36"/>
          <p:cNvSpPr>
            <a:spLocks noChangeArrowheads="1"/>
          </p:cNvSpPr>
          <p:nvPr/>
        </p:nvSpPr>
        <p:spPr bwMode="auto">
          <a:xfrm rot="16200000">
            <a:off x="4229894" y="3353545"/>
            <a:ext cx="1066800" cy="671512"/>
          </a:xfrm>
          <a:prstGeom prst="downArrow">
            <a:avLst>
              <a:gd name="adj1" fmla="val 50000"/>
              <a:gd name="adj2" fmla="val 36171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4" name="Text Box 40"/>
          <p:cNvSpPr txBox="1">
            <a:spLocks noChangeArrowheads="1"/>
          </p:cNvSpPr>
          <p:nvPr/>
        </p:nvSpPr>
        <p:spPr bwMode="auto">
          <a:xfrm>
            <a:off x="5602085" y="3674537"/>
            <a:ext cx="3069742" cy="147732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it-IT" b="1" dirty="0" err="1">
                <a:solidFill>
                  <a:srgbClr val="FFFFFF"/>
                </a:solidFill>
              </a:rPr>
              <a:t>Though</a:t>
            </a:r>
            <a:r>
              <a:rPr lang="it-IT" b="1" dirty="0">
                <a:solidFill>
                  <a:srgbClr val="FFFFFF"/>
                </a:solidFill>
              </a:rPr>
              <a:t> E</a:t>
            </a:r>
            <a:r>
              <a:rPr lang="it-IT" b="1" baseline="-25000" dirty="0">
                <a:solidFill>
                  <a:srgbClr val="FFFFFF"/>
                </a:solidFill>
              </a:rPr>
              <a:t>A</a:t>
            </a:r>
            <a:r>
              <a:rPr lang="it-IT" b="1" dirty="0">
                <a:solidFill>
                  <a:srgbClr val="FFFFFF"/>
                </a:solidFill>
              </a:rPr>
              <a:t> &gt;&gt; </a:t>
            </a:r>
            <a:r>
              <a:rPr lang="it-IT" b="1" dirty="0" err="1">
                <a:solidFill>
                  <a:srgbClr val="FFFFFF"/>
                </a:solidFill>
              </a:rPr>
              <a:t>V</a:t>
            </a:r>
            <a:r>
              <a:rPr lang="it-IT" b="1" baseline="-25000" dirty="0" err="1">
                <a:solidFill>
                  <a:srgbClr val="FFFFFF"/>
                </a:solidFill>
              </a:rPr>
              <a:t>Coul</a:t>
            </a:r>
            <a:r>
              <a:rPr lang="it-IT" b="1" dirty="0">
                <a:solidFill>
                  <a:srgbClr val="FFFFFF"/>
                </a:solidFill>
              </a:rPr>
              <a:t> </a:t>
            </a:r>
            <a:r>
              <a:rPr lang="it-IT" b="1" dirty="0" err="1">
                <a:solidFill>
                  <a:srgbClr val="FFFFFF"/>
                </a:solidFill>
              </a:rPr>
              <a:t>it</a:t>
            </a:r>
            <a:r>
              <a:rPr lang="it-IT" b="1" dirty="0">
                <a:solidFill>
                  <a:srgbClr val="FFFFFF"/>
                </a:solidFill>
              </a:rPr>
              <a:t> </a:t>
            </a:r>
            <a:r>
              <a:rPr lang="it-IT" b="1" dirty="0" err="1">
                <a:solidFill>
                  <a:srgbClr val="FFFFFF"/>
                </a:solidFill>
              </a:rPr>
              <a:t>is</a:t>
            </a:r>
            <a:r>
              <a:rPr lang="it-IT" b="1" dirty="0">
                <a:solidFill>
                  <a:srgbClr val="FFFFFF"/>
                </a:solidFill>
              </a:rPr>
              <a:t> </a:t>
            </a:r>
            <a:r>
              <a:rPr lang="it-IT" b="1" dirty="0" err="1">
                <a:solidFill>
                  <a:srgbClr val="FFFFFF"/>
                </a:solidFill>
              </a:rPr>
              <a:t>possible</a:t>
            </a:r>
            <a:r>
              <a:rPr lang="it-IT" b="1" dirty="0">
                <a:solidFill>
                  <a:srgbClr val="FFFFFF"/>
                </a:solidFill>
              </a:rPr>
              <a:t> to </a:t>
            </a:r>
            <a:r>
              <a:rPr lang="it-IT" b="1" dirty="0" err="1">
                <a:solidFill>
                  <a:srgbClr val="FFFFFF"/>
                </a:solidFill>
              </a:rPr>
              <a:t>measure</a:t>
            </a:r>
            <a:r>
              <a:rPr lang="it-IT" b="1" dirty="0">
                <a:solidFill>
                  <a:srgbClr val="FFFFFF"/>
                </a:solidFill>
              </a:rPr>
              <a:t> </a:t>
            </a:r>
            <a:r>
              <a:rPr lang="it-IT" b="1" dirty="0" err="1">
                <a:solidFill>
                  <a:srgbClr val="FFFFFF"/>
                </a:solidFill>
              </a:rPr>
              <a:t>at</a:t>
            </a:r>
            <a:r>
              <a:rPr lang="it-IT" b="1" dirty="0">
                <a:solidFill>
                  <a:srgbClr val="FFFFFF"/>
                </a:solidFill>
              </a:rPr>
              <a:t> the </a:t>
            </a:r>
            <a:r>
              <a:rPr lang="it-IT" b="1" dirty="0" err="1">
                <a:solidFill>
                  <a:srgbClr val="FFFFFF"/>
                </a:solidFill>
              </a:rPr>
              <a:t>Gamow</a:t>
            </a:r>
            <a:r>
              <a:rPr lang="it-IT" b="1" dirty="0">
                <a:solidFill>
                  <a:srgbClr val="FFFFFF"/>
                </a:solidFill>
              </a:rPr>
              <a:t> </a:t>
            </a:r>
            <a:r>
              <a:rPr lang="it-IT" b="1" dirty="0" err="1">
                <a:solidFill>
                  <a:srgbClr val="FFFFFF"/>
                </a:solidFill>
              </a:rPr>
              <a:t>peak</a:t>
            </a:r>
            <a:r>
              <a:rPr lang="it-IT" b="1" dirty="0">
                <a:solidFill>
                  <a:srgbClr val="FFFFFF"/>
                </a:solidFill>
              </a:rPr>
              <a:t> </a:t>
            </a:r>
            <a:r>
              <a:rPr lang="it-IT" b="1" dirty="0" err="1">
                <a:solidFill>
                  <a:srgbClr val="FFFFFF"/>
                </a:solidFill>
              </a:rPr>
              <a:t>since</a:t>
            </a:r>
            <a:r>
              <a:rPr lang="it-IT" b="1" dirty="0">
                <a:solidFill>
                  <a:srgbClr val="FFFFFF"/>
                </a:solidFill>
              </a:rPr>
              <a:t>:</a:t>
            </a:r>
          </a:p>
          <a:p>
            <a:pPr algn="just"/>
            <a:endParaRPr lang="it-IT" b="1" dirty="0">
              <a:solidFill>
                <a:srgbClr val="FFFFFF"/>
              </a:solidFill>
            </a:endParaRPr>
          </a:p>
          <a:p>
            <a:pPr algn="ctr"/>
            <a:r>
              <a:rPr lang="it-IT" b="1" dirty="0" err="1">
                <a:solidFill>
                  <a:srgbClr val="FFFFFF"/>
                </a:solidFill>
              </a:rPr>
              <a:t>E</a:t>
            </a:r>
            <a:r>
              <a:rPr lang="it-IT" b="1" baseline="-25000" dirty="0" err="1">
                <a:solidFill>
                  <a:srgbClr val="FFFFFF"/>
                </a:solidFill>
              </a:rPr>
              <a:t>c.m</a:t>
            </a:r>
            <a:r>
              <a:rPr lang="it-IT" b="1" baseline="-25000" dirty="0">
                <a:solidFill>
                  <a:srgbClr val="FFFFFF"/>
                </a:solidFill>
              </a:rPr>
              <a:t>.</a:t>
            </a:r>
            <a:r>
              <a:rPr lang="it-IT" b="1" dirty="0">
                <a:solidFill>
                  <a:srgbClr val="FFFFFF"/>
                </a:solidFill>
              </a:rPr>
              <a:t>=E</a:t>
            </a:r>
            <a:r>
              <a:rPr lang="it-IT" b="1" baseline="-25000" dirty="0">
                <a:solidFill>
                  <a:srgbClr val="FFFFFF"/>
                </a:solidFill>
              </a:rPr>
              <a:t>A-x</a:t>
            </a:r>
            <a:r>
              <a:rPr lang="it-IT" b="1" dirty="0">
                <a:solidFill>
                  <a:srgbClr val="FFFFFF"/>
                </a:solidFill>
              </a:rPr>
              <a:t>-</a:t>
            </a:r>
            <a:r>
              <a:rPr lang="it-IT" b="1" dirty="0" err="1">
                <a:solidFill>
                  <a:srgbClr val="FFFFFF"/>
                </a:solidFill>
              </a:rPr>
              <a:t>Q</a:t>
            </a:r>
            <a:r>
              <a:rPr lang="it-IT" b="1" baseline="-25000" dirty="0" err="1">
                <a:solidFill>
                  <a:srgbClr val="FFFFFF"/>
                </a:solidFill>
              </a:rPr>
              <a:t>x</a:t>
            </a:r>
            <a:r>
              <a:rPr lang="it-IT" b="1" baseline="-25000" dirty="0">
                <a:solidFill>
                  <a:srgbClr val="FFFFFF"/>
                </a:solidFill>
              </a:rPr>
              <a:t>-</a:t>
            </a:r>
            <a:r>
              <a:rPr lang="it-IT" b="1" baseline="-25000" dirty="0" err="1">
                <a:solidFill>
                  <a:srgbClr val="FFFFFF"/>
                </a:solidFill>
              </a:rPr>
              <a:t>s</a:t>
            </a:r>
            <a:endParaRPr lang="it-IT" b="1" baseline="-25000" dirty="0">
              <a:solidFill>
                <a:srgbClr val="FFFFFF"/>
              </a:solidFill>
            </a:endParaRPr>
          </a:p>
        </p:txBody>
      </p:sp>
      <p:sp>
        <p:nvSpPr>
          <p:cNvPr id="35" name="Text Box 41"/>
          <p:cNvSpPr txBox="1">
            <a:spLocks noChangeArrowheads="1"/>
          </p:cNvSpPr>
          <p:nvPr/>
        </p:nvSpPr>
        <p:spPr bwMode="auto">
          <a:xfrm>
            <a:off x="0" y="1052736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it-IT" sz="1800" dirty="0"/>
              <a:t>Coulomb </a:t>
            </a:r>
            <a:r>
              <a:rPr lang="it-IT" sz="1800" dirty="0" err="1"/>
              <a:t>barrier</a:t>
            </a:r>
            <a:r>
              <a:rPr lang="it-IT" sz="1800" dirty="0"/>
              <a:t> </a:t>
            </a:r>
            <a:r>
              <a:rPr lang="it-IT" sz="1800" dirty="0">
                <a:sym typeface="Wingdings" pitchFamily="2" charset="2"/>
              </a:rPr>
              <a:t> </a:t>
            </a:r>
            <a:r>
              <a:rPr lang="it-IT" sz="1800" dirty="0" err="1">
                <a:sym typeface="Wingdings" pitchFamily="2" charset="2"/>
              </a:rPr>
              <a:t>exponential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suppression</a:t>
            </a:r>
            <a:r>
              <a:rPr lang="it-IT" sz="1800" dirty="0">
                <a:sym typeface="Wingdings" pitchFamily="2" charset="2"/>
              </a:rPr>
              <a:t> of the cross </a:t>
            </a:r>
            <a:r>
              <a:rPr lang="it-IT" sz="1800" dirty="0" err="1">
                <a:sym typeface="Wingdings" pitchFamily="2" charset="2"/>
              </a:rPr>
              <a:t>section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at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astrophysical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energies</a:t>
            </a:r>
            <a:endParaRPr lang="it-IT" sz="1800" dirty="0">
              <a:sym typeface="Wingdings" pitchFamily="2" charset="2"/>
            </a:endParaRPr>
          </a:p>
          <a:p>
            <a:pPr algn="just"/>
            <a:r>
              <a:rPr lang="it-IT" sz="1800" dirty="0">
                <a:sym typeface="Wingdings" pitchFamily="2" charset="2"/>
              </a:rPr>
              <a:t>                                   + electron screening </a:t>
            </a:r>
          </a:p>
          <a:p>
            <a:pPr algn="just"/>
            <a:r>
              <a:rPr lang="it-IT" sz="1800" dirty="0">
                <a:sym typeface="Wingdings"/>
              </a:rPr>
              <a:t> </a:t>
            </a:r>
            <a:r>
              <a:rPr lang="it-IT" sz="1800" dirty="0" err="1">
                <a:sym typeface="Wingdings" pitchFamily="2" charset="2"/>
              </a:rPr>
              <a:t>low-energy</a:t>
            </a:r>
            <a:r>
              <a:rPr lang="it-IT" sz="1800" dirty="0">
                <a:sym typeface="Wingdings" pitchFamily="2" charset="2"/>
              </a:rPr>
              <a:t>, bare-</a:t>
            </a:r>
            <a:r>
              <a:rPr lang="it-IT" sz="1800" dirty="0" err="1">
                <a:sym typeface="Wingdings" pitchFamily="2" charset="2"/>
              </a:rPr>
              <a:t>nucleus</a:t>
            </a:r>
            <a:r>
              <a:rPr lang="it-IT" sz="1800" dirty="0">
                <a:sym typeface="Wingdings" pitchFamily="2" charset="2"/>
              </a:rPr>
              <a:t> cross </a:t>
            </a:r>
            <a:r>
              <a:rPr lang="it-IT" sz="1800" dirty="0" err="1">
                <a:sym typeface="Wingdings" pitchFamily="2" charset="2"/>
              </a:rPr>
              <a:t>section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is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experimentally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available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only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through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sz="1800" u="sng" dirty="0" err="1">
                <a:sym typeface="Wingdings" pitchFamily="2" charset="2"/>
              </a:rPr>
              <a:t>extrapolation</a:t>
            </a:r>
            <a:r>
              <a:rPr lang="it-IT" sz="1800" u="sng" dirty="0">
                <a:sym typeface="Wingdings" pitchFamily="2" charset="2"/>
              </a:rPr>
              <a:t> OR </a:t>
            </a:r>
            <a:r>
              <a:rPr lang="it-IT" sz="1800" u="sng" dirty="0" err="1">
                <a:sym typeface="Wingdings" pitchFamily="2" charset="2"/>
              </a:rPr>
              <a:t>indirect</a:t>
            </a:r>
            <a:r>
              <a:rPr lang="it-IT" sz="1800" u="sng" dirty="0">
                <a:sym typeface="Wingdings" pitchFamily="2" charset="2"/>
              </a:rPr>
              <a:t> </a:t>
            </a:r>
            <a:r>
              <a:rPr lang="it-IT" sz="1800" u="sng" dirty="0" err="1">
                <a:sym typeface="Wingdings" pitchFamily="2" charset="2"/>
              </a:rPr>
              <a:t>measurements</a:t>
            </a:r>
            <a:r>
              <a:rPr lang="it-IT" sz="1800" dirty="0">
                <a:sym typeface="Wingdings" pitchFamily="2" charset="2"/>
              </a:rPr>
              <a:t> </a:t>
            </a:r>
          </a:p>
        </p:txBody>
      </p:sp>
      <p:sp>
        <p:nvSpPr>
          <p:cNvPr id="37" name="Text Box 43"/>
          <p:cNvSpPr txBox="1">
            <a:spLocks noChangeArrowheads="1"/>
          </p:cNvSpPr>
          <p:nvPr/>
        </p:nvSpPr>
        <p:spPr bwMode="auto">
          <a:xfrm rot="16200000">
            <a:off x="-388819" y="3363217"/>
            <a:ext cx="14904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800" b="1" dirty="0"/>
              <a:t>THM </a:t>
            </a:r>
            <a:r>
              <a:rPr lang="it-IT" sz="1800" b="1" dirty="0" err="1"/>
              <a:t>reaction</a:t>
            </a:r>
            <a:endParaRPr lang="it-IT" sz="1800" b="1" dirty="0"/>
          </a:p>
        </p:txBody>
      </p:sp>
      <p:pic>
        <p:nvPicPr>
          <p:cNvPr id="39" name="Immagine 38"/>
          <p:cNvPicPr>
            <a:picLocks noChangeAspect="1"/>
          </p:cNvPicPr>
          <p:nvPr/>
        </p:nvPicPr>
        <p:blipFill rotWithShape="1">
          <a:blip r:embed="rId2"/>
          <a:srcRect t="53333" b="33111"/>
          <a:stretch/>
        </p:blipFill>
        <p:spPr>
          <a:xfrm>
            <a:off x="-360" y="0"/>
            <a:ext cx="9144000" cy="774700"/>
          </a:xfrm>
          <a:prstGeom prst="rect">
            <a:avLst/>
          </a:prstGeom>
        </p:spPr>
      </p:pic>
      <p:sp>
        <p:nvSpPr>
          <p:cNvPr id="38" name="1 Título"/>
          <p:cNvSpPr txBox="1">
            <a:spLocks/>
          </p:cNvSpPr>
          <p:nvPr/>
        </p:nvSpPr>
        <p:spPr>
          <a:xfrm>
            <a:off x="0" y="1"/>
            <a:ext cx="9143640" cy="774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The Trojan Horse Method: what you already know</a:t>
            </a:r>
          </a:p>
        </p:txBody>
      </p:sp>
      <p:sp>
        <p:nvSpPr>
          <p:cNvPr id="40" name="Rettangolo 39"/>
          <p:cNvSpPr/>
          <p:nvPr/>
        </p:nvSpPr>
        <p:spPr>
          <a:xfrm>
            <a:off x="5966369" y="5295994"/>
            <a:ext cx="3177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Baur</a:t>
            </a:r>
            <a:r>
              <a:rPr lang="en-US" sz="1200" dirty="0"/>
              <a:t> </a:t>
            </a:r>
            <a:r>
              <a:rPr lang="hu-HU" sz="1200" dirty="0"/>
              <a:t>PLB 178 (1986) 135</a:t>
            </a:r>
            <a:endParaRPr lang="en-US" sz="1200" dirty="0"/>
          </a:p>
          <a:p>
            <a:r>
              <a:rPr lang="it-IT" sz="1200" dirty="0" err="1"/>
              <a:t>Spitaleri</a:t>
            </a:r>
            <a:r>
              <a:rPr lang="it-IT" sz="1200" dirty="0"/>
              <a:t>, in </a:t>
            </a:r>
            <a:r>
              <a:rPr lang="it-IT" sz="1200" i="1" dirty="0" err="1"/>
              <a:t>Problems</a:t>
            </a:r>
            <a:r>
              <a:rPr lang="it-IT" sz="1200" i="1" dirty="0"/>
              <a:t> of </a:t>
            </a:r>
            <a:r>
              <a:rPr lang="it-IT" sz="1200" i="1" dirty="0" err="1"/>
              <a:t>Fundamental</a:t>
            </a:r>
            <a:r>
              <a:rPr lang="it-IT" sz="1200" i="1" dirty="0"/>
              <a:t> </a:t>
            </a:r>
            <a:r>
              <a:rPr lang="it-IT" sz="1200" i="1" dirty="0" err="1"/>
              <a:t>Modern</a:t>
            </a:r>
            <a:r>
              <a:rPr lang="it-IT" sz="1200" i="1" dirty="0"/>
              <a:t> </a:t>
            </a:r>
            <a:r>
              <a:rPr lang="it-IT" sz="1200" i="1" dirty="0" err="1"/>
              <a:t>Physics</a:t>
            </a:r>
            <a:r>
              <a:rPr lang="it-IT" sz="1200" i="1" dirty="0"/>
              <a:t> II,</a:t>
            </a:r>
            <a:r>
              <a:rPr lang="it-IT" sz="1200" dirty="0"/>
              <a:t> World Sci. (1991) 21</a:t>
            </a:r>
            <a:endParaRPr lang="en-US" sz="1200" dirty="0"/>
          </a:p>
          <a:p>
            <a:r>
              <a:rPr lang="en-US" sz="1200" dirty="0" err="1"/>
              <a:t>Spitaleri</a:t>
            </a:r>
            <a:r>
              <a:rPr lang="en-US" sz="1200" dirty="0"/>
              <a:t> et al., PAN 74 (2011) 1763</a:t>
            </a:r>
          </a:p>
          <a:p>
            <a:r>
              <a:rPr lang="en-US" sz="1200" dirty="0" err="1"/>
              <a:t>Typel</a:t>
            </a:r>
            <a:r>
              <a:rPr lang="en-US" sz="1200" dirty="0"/>
              <a:t> &amp; </a:t>
            </a:r>
            <a:r>
              <a:rPr lang="en-US" sz="1200" dirty="0" err="1"/>
              <a:t>Baur</a:t>
            </a:r>
            <a:r>
              <a:rPr lang="en-US" sz="1200" dirty="0"/>
              <a:t>, Ann. Phys. 305 (2003) 228</a:t>
            </a:r>
          </a:p>
          <a:p>
            <a:r>
              <a:rPr lang="it-IT" sz="1200" dirty="0" err="1"/>
              <a:t>Mukhamedzhanov</a:t>
            </a:r>
            <a:r>
              <a:rPr lang="it-IT" sz="1200" dirty="0"/>
              <a:t> et al., JPG 35 (2008) 014016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19497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38" descr="Schermata 2015-03-12 alle 11.54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07" y="2463542"/>
            <a:ext cx="5130800" cy="4305300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1964" y="180975"/>
            <a:ext cx="88723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000000"/>
                </a:solidFill>
                <a:latin typeface="Times" pitchFamily="18" charset="0"/>
              </a:rPr>
              <a:t>The full THM: the </a:t>
            </a:r>
            <a:r>
              <a:rPr lang="it-IT" sz="2800" b="1" dirty="0" err="1">
                <a:solidFill>
                  <a:srgbClr val="0000FF"/>
                </a:solidFill>
                <a:latin typeface="Times" pitchFamily="18" charset="0"/>
              </a:rPr>
              <a:t>resonant</a:t>
            </a:r>
            <a:r>
              <a:rPr lang="it-IT" sz="2800" b="1" dirty="0">
                <a:solidFill>
                  <a:srgbClr val="0000FF"/>
                </a:solidFill>
                <a:latin typeface="Times" pitchFamily="18" charset="0"/>
              </a:rPr>
              <a:t> </a:t>
            </a:r>
            <a:r>
              <a:rPr lang="it-IT" sz="2800" b="1" dirty="0">
                <a:solidFill>
                  <a:srgbClr val="000000"/>
                </a:solidFill>
                <a:latin typeface="Times" pitchFamily="18" charset="0"/>
              </a:rPr>
              <a:t>case</a:t>
            </a:r>
          </a:p>
        </p:txBody>
      </p:sp>
      <p:sp>
        <p:nvSpPr>
          <p:cNvPr id="5" name="Rettangolo 4"/>
          <p:cNvSpPr/>
          <p:nvPr/>
        </p:nvSpPr>
        <p:spPr>
          <a:xfrm>
            <a:off x="3946936" y="728153"/>
            <a:ext cx="507738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R</a:t>
            </a:r>
            <a:r>
              <a:rPr lang="it-IT" dirty="0">
                <a:solidFill>
                  <a:srgbClr val="FF0000"/>
                </a:solidFill>
              </a:rPr>
              <a:t>. </a:t>
            </a:r>
            <a:r>
              <a:rPr lang="it-IT" dirty="0" err="1">
                <a:solidFill>
                  <a:srgbClr val="FF0000"/>
                </a:solidFill>
              </a:rPr>
              <a:t>Tribble</a:t>
            </a:r>
            <a:r>
              <a:rPr lang="it-IT" dirty="0">
                <a:solidFill>
                  <a:srgbClr val="FF0000"/>
                </a:solidFill>
              </a:rPr>
              <a:t> et al., Rep. </a:t>
            </a:r>
            <a:r>
              <a:rPr lang="it-IT" dirty="0" err="1">
                <a:solidFill>
                  <a:srgbClr val="FF0000"/>
                </a:solidFill>
              </a:rPr>
              <a:t>Prog</a:t>
            </a:r>
            <a:r>
              <a:rPr lang="it-IT" dirty="0">
                <a:solidFill>
                  <a:srgbClr val="FF0000"/>
                </a:solidFill>
              </a:rPr>
              <a:t>. </a:t>
            </a:r>
            <a:r>
              <a:rPr lang="it-IT" dirty="0" err="1">
                <a:solidFill>
                  <a:srgbClr val="FF0000"/>
                </a:solidFill>
              </a:rPr>
              <a:t>Phys</a:t>
            </a:r>
            <a:r>
              <a:rPr lang="it-IT" dirty="0">
                <a:solidFill>
                  <a:srgbClr val="FF0000"/>
                </a:solidFill>
              </a:rPr>
              <a:t>. </a:t>
            </a:r>
            <a:r>
              <a:rPr lang="it-IT" b="1" dirty="0">
                <a:solidFill>
                  <a:srgbClr val="FF0000"/>
                </a:solidFill>
              </a:rPr>
              <a:t>77 </a:t>
            </a:r>
            <a:r>
              <a:rPr lang="it-IT" dirty="0">
                <a:solidFill>
                  <a:srgbClr val="FF0000"/>
                </a:solidFill>
              </a:rPr>
              <a:t>(2014) 106901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939966" y="1081759"/>
            <a:ext cx="5043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the </a:t>
            </a:r>
            <a:r>
              <a:rPr lang="it-IT" dirty="0" err="1"/>
              <a:t>latest</a:t>
            </a:r>
            <a:r>
              <a:rPr lang="it-IT" dirty="0"/>
              <a:t> </a:t>
            </a:r>
            <a:r>
              <a:rPr lang="it-IT" dirty="0" err="1"/>
              <a:t>years</a:t>
            </a:r>
            <a:r>
              <a:rPr lang="it-IT" dirty="0"/>
              <a:t>, large </a:t>
            </a:r>
            <a:r>
              <a:rPr lang="it-IT" dirty="0" err="1"/>
              <a:t>efforts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made to </a:t>
            </a:r>
            <a:r>
              <a:rPr lang="it-IT" dirty="0" err="1"/>
              <a:t>give</a:t>
            </a:r>
            <a:r>
              <a:rPr lang="it-IT" dirty="0"/>
              <a:t> a quantitative </a:t>
            </a:r>
            <a:r>
              <a:rPr lang="it-IT" dirty="0" err="1"/>
              <a:t>justification</a:t>
            </a:r>
            <a:r>
              <a:rPr lang="it-IT" dirty="0"/>
              <a:t> of THM, to estimate the </a:t>
            </a:r>
            <a:r>
              <a:rPr lang="it-IT" dirty="0" err="1"/>
              <a:t>uncertainties</a:t>
            </a:r>
            <a:r>
              <a:rPr lang="it-IT" dirty="0"/>
              <a:t> and </a:t>
            </a:r>
            <a:r>
              <a:rPr lang="it-IT" dirty="0" err="1"/>
              <a:t>improve</a:t>
            </a:r>
            <a:r>
              <a:rPr lang="it-IT" dirty="0"/>
              <a:t> the </a:t>
            </a:r>
            <a:r>
              <a:rPr lang="it-IT" dirty="0" err="1"/>
              <a:t>description</a:t>
            </a:r>
            <a:r>
              <a:rPr lang="it-IT" dirty="0"/>
              <a:t> of the 2</a:t>
            </a:r>
            <a:r>
              <a:rPr lang="it-IT" dirty="0">
                <a:sym typeface="Wingdings"/>
              </a:rPr>
              <a:t>3 cross </a:t>
            </a:r>
            <a:r>
              <a:rPr lang="it-IT" dirty="0" err="1">
                <a:sym typeface="Wingdings"/>
              </a:rPr>
              <a:t>section</a:t>
            </a:r>
            <a:r>
              <a:rPr lang="it-IT" dirty="0"/>
              <a:t> </a:t>
            </a:r>
          </a:p>
        </p:txBody>
      </p:sp>
      <p:grpSp>
        <p:nvGrpSpPr>
          <p:cNvPr id="55" name="Gruppo 54"/>
          <p:cNvGrpSpPr/>
          <p:nvPr/>
        </p:nvGrpSpPr>
        <p:grpSpPr>
          <a:xfrm>
            <a:off x="223492" y="2554558"/>
            <a:ext cx="4277694" cy="681978"/>
            <a:chOff x="223492" y="2554558"/>
            <a:chExt cx="4277694" cy="681978"/>
          </a:xfrm>
        </p:grpSpPr>
        <p:sp>
          <p:nvSpPr>
            <p:cNvPr id="7" name="Ovale 6"/>
            <p:cNvSpPr/>
            <p:nvPr/>
          </p:nvSpPr>
          <p:spPr>
            <a:xfrm>
              <a:off x="2489706" y="2554558"/>
              <a:ext cx="2011480" cy="681978"/>
            </a:xfrm>
            <a:prstGeom prst="ellipse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223492" y="2590205"/>
              <a:ext cx="1716723" cy="646331"/>
            </a:xfrm>
            <a:prstGeom prst="rect">
              <a:avLst/>
            </a:prstGeom>
            <a:solidFill>
              <a:srgbClr val="FFFF00"/>
            </a:solidFill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it-IT" dirty="0" err="1"/>
                <a:t>Amplitude</a:t>
              </a:r>
              <a:r>
                <a:rPr lang="it-IT" dirty="0"/>
                <a:t> of the TH </a:t>
              </a:r>
              <a:r>
                <a:rPr lang="it-IT" dirty="0" err="1"/>
                <a:t>reaction</a:t>
              </a:r>
              <a:r>
                <a:rPr lang="it-IT" dirty="0"/>
                <a:t> </a:t>
              </a:r>
            </a:p>
          </p:txBody>
        </p:sp>
        <p:cxnSp>
          <p:nvCxnSpPr>
            <p:cNvPr id="14" name="Connettore 7 13"/>
            <p:cNvCxnSpPr>
              <a:stCxn id="7" idx="1"/>
              <a:endCxn id="8" idx="0"/>
            </p:cNvCxnSpPr>
            <p:nvPr/>
          </p:nvCxnSpPr>
          <p:spPr>
            <a:xfrm rot="16200000" flipV="1">
              <a:off x="1900954" y="1771105"/>
              <a:ext cx="64226" cy="1702426"/>
            </a:xfrm>
            <a:prstGeom prst="curvedConnector3">
              <a:avLst>
                <a:gd name="adj1" fmla="val 511433"/>
              </a:avLst>
            </a:prstGeom>
            <a:ln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po 55"/>
          <p:cNvGrpSpPr/>
          <p:nvPr/>
        </p:nvGrpSpPr>
        <p:grpSpPr>
          <a:xfrm>
            <a:off x="5828909" y="2102761"/>
            <a:ext cx="3266622" cy="1754327"/>
            <a:chOff x="5828909" y="2102761"/>
            <a:chExt cx="3266622" cy="1754327"/>
          </a:xfrm>
        </p:grpSpPr>
        <p:sp>
          <p:nvSpPr>
            <p:cNvPr id="18" name="Ovale 17"/>
            <p:cNvSpPr/>
            <p:nvPr/>
          </p:nvSpPr>
          <p:spPr>
            <a:xfrm>
              <a:off x="5828909" y="2586815"/>
              <a:ext cx="943991" cy="588365"/>
            </a:xfrm>
            <a:prstGeom prst="ellipse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7625662" y="2102761"/>
              <a:ext cx="1469869" cy="1754327"/>
            </a:xfrm>
            <a:prstGeom prst="rect">
              <a:avLst/>
            </a:prstGeom>
            <a:solidFill>
              <a:srgbClr val="FFFF00"/>
            </a:solidFill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it-IT" dirty="0"/>
                <a:t>Fourier </a:t>
              </a:r>
              <a:r>
                <a:rPr lang="it-IT" dirty="0" err="1"/>
                <a:t>transform</a:t>
              </a:r>
              <a:r>
                <a:rPr lang="it-IT" dirty="0"/>
                <a:t> of the </a:t>
              </a:r>
              <a:r>
                <a:rPr lang="it-IT" dirty="0" err="1"/>
                <a:t>s</a:t>
              </a:r>
              <a:r>
                <a:rPr lang="it-IT" dirty="0"/>
                <a:t>-x relative </a:t>
              </a:r>
              <a:r>
                <a:rPr lang="it-IT" dirty="0" err="1"/>
                <a:t>motion</a:t>
              </a:r>
              <a:r>
                <a:rPr lang="it-IT" dirty="0"/>
                <a:t> </a:t>
              </a:r>
              <a:r>
                <a:rPr lang="it-IT" dirty="0" err="1"/>
                <a:t>wave</a:t>
              </a:r>
              <a:r>
                <a:rPr lang="it-IT" dirty="0"/>
                <a:t> </a:t>
              </a:r>
              <a:r>
                <a:rPr lang="it-IT" dirty="0" err="1"/>
                <a:t>function</a:t>
              </a:r>
              <a:endParaRPr lang="it-IT" dirty="0"/>
            </a:p>
          </p:txBody>
        </p:sp>
        <p:cxnSp>
          <p:nvCxnSpPr>
            <p:cNvPr id="20" name="Connettore 7 19"/>
            <p:cNvCxnSpPr>
              <a:stCxn id="18" idx="0"/>
              <a:endCxn id="19" idx="0"/>
            </p:cNvCxnSpPr>
            <p:nvPr/>
          </p:nvCxnSpPr>
          <p:spPr>
            <a:xfrm rot="5400000" flipH="1" flipV="1">
              <a:off x="7088724" y="1314942"/>
              <a:ext cx="484054" cy="2059692"/>
            </a:xfrm>
            <a:prstGeom prst="curvedConnector3">
              <a:avLst>
                <a:gd name="adj1" fmla="val 147226"/>
              </a:avLst>
            </a:prstGeom>
            <a:ln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uppo 60"/>
          <p:cNvGrpSpPr/>
          <p:nvPr/>
        </p:nvGrpSpPr>
        <p:grpSpPr>
          <a:xfrm>
            <a:off x="4486325" y="5012116"/>
            <a:ext cx="4494082" cy="923330"/>
            <a:chOff x="3116104" y="4904075"/>
            <a:chExt cx="4494082" cy="923330"/>
          </a:xfrm>
        </p:grpSpPr>
        <p:sp>
          <p:nvSpPr>
            <p:cNvPr id="43" name="Ovale 42"/>
            <p:cNvSpPr/>
            <p:nvPr/>
          </p:nvSpPr>
          <p:spPr>
            <a:xfrm>
              <a:off x="3116104" y="4904075"/>
              <a:ext cx="1622725" cy="588365"/>
            </a:xfrm>
            <a:prstGeom prst="ellipse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6328541" y="4904075"/>
              <a:ext cx="1281645" cy="923330"/>
            </a:xfrm>
            <a:prstGeom prst="rect">
              <a:avLst/>
            </a:prstGeom>
            <a:solidFill>
              <a:srgbClr val="FFFF00"/>
            </a:solidFill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it-IT" dirty="0"/>
                <a:t>Inverse </a:t>
              </a:r>
              <a:r>
                <a:rPr lang="it-IT" dirty="0" err="1"/>
                <a:t>penetration</a:t>
              </a:r>
              <a:r>
                <a:rPr lang="it-IT" dirty="0"/>
                <a:t> </a:t>
              </a:r>
              <a:r>
                <a:rPr lang="it-IT" dirty="0" err="1"/>
                <a:t>factor</a:t>
              </a:r>
              <a:endParaRPr lang="it-IT" dirty="0"/>
            </a:p>
          </p:txBody>
        </p:sp>
        <p:cxnSp>
          <p:nvCxnSpPr>
            <p:cNvPr id="45" name="Connettore 7 44"/>
            <p:cNvCxnSpPr>
              <a:stCxn id="43" idx="7"/>
              <a:endCxn id="44" idx="0"/>
            </p:cNvCxnSpPr>
            <p:nvPr/>
          </p:nvCxnSpPr>
          <p:spPr>
            <a:xfrm rot="5400000" flipH="1" flipV="1">
              <a:off x="5692193" y="3713068"/>
              <a:ext cx="86164" cy="2468178"/>
            </a:xfrm>
            <a:prstGeom prst="curvedConnector3">
              <a:avLst>
                <a:gd name="adj1" fmla="val 365308"/>
              </a:avLst>
            </a:prstGeom>
            <a:ln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172600" y="817307"/>
            <a:ext cx="3429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49" name="Line 18"/>
          <p:cNvSpPr>
            <a:spLocks noChangeShapeType="1"/>
          </p:cNvSpPr>
          <p:nvPr/>
        </p:nvSpPr>
        <p:spPr bwMode="auto">
          <a:xfrm>
            <a:off x="1468000" y="817307"/>
            <a:ext cx="304800" cy="990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50" name="Line 19"/>
          <p:cNvSpPr>
            <a:spLocks noChangeShapeType="1"/>
          </p:cNvSpPr>
          <p:nvPr/>
        </p:nvSpPr>
        <p:spPr bwMode="auto">
          <a:xfrm>
            <a:off x="553600" y="1807907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51" name="Line 20"/>
          <p:cNvSpPr>
            <a:spLocks noChangeShapeType="1"/>
          </p:cNvSpPr>
          <p:nvPr/>
        </p:nvSpPr>
        <p:spPr bwMode="auto">
          <a:xfrm flipV="1">
            <a:off x="2611000" y="1503107"/>
            <a:ext cx="129540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52" name="Line 21"/>
          <p:cNvSpPr>
            <a:spLocks noChangeShapeType="1"/>
          </p:cNvSpPr>
          <p:nvPr/>
        </p:nvSpPr>
        <p:spPr bwMode="auto">
          <a:xfrm>
            <a:off x="2611000" y="1807907"/>
            <a:ext cx="129540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53" name="Line 23"/>
          <p:cNvSpPr>
            <a:spLocks noChangeShapeType="1"/>
          </p:cNvSpPr>
          <p:nvPr/>
        </p:nvSpPr>
        <p:spPr bwMode="auto">
          <a:xfrm>
            <a:off x="1772800" y="1807907"/>
            <a:ext cx="838200" cy="0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4" name="Text Box 24"/>
          <p:cNvSpPr txBox="1">
            <a:spLocks noChangeArrowheads="1"/>
          </p:cNvSpPr>
          <p:nvPr/>
        </p:nvSpPr>
        <p:spPr bwMode="auto">
          <a:xfrm>
            <a:off x="151963" y="741107"/>
            <a:ext cx="298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57" name="Text Box 25"/>
          <p:cNvSpPr txBox="1">
            <a:spLocks noChangeArrowheads="1"/>
          </p:cNvSpPr>
          <p:nvPr/>
        </p:nvSpPr>
        <p:spPr bwMode="auto">
          <a:xfrm>
            <a:off x="544075" y="1745995"/>
            <a:ext cx="32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58" name="Text Box 26"/>
          <p:cNvSpPr txBox="1">
            <a:spLocks noChangeArrowheads="1"/>
          </p:cNvSpPr>
          <p:nvPr/>
        </p:nvSpPr>
        <p:spPr bwMode="auto">
          <a:xfrm>
            <a:off x="1637863" y="1122107"/>
            <a:ext cx="288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rgbClr val="FF0000"/>
                </a:solidFill>
                <a:latin typeface="Calibri" pitchFamily="34" charset="0"/>
              </a:rPr>
              <a:t>x</a:t>
            </a:r>
          </a:p>
        </p:txBody>
      </p:sp>
      <p:sp>
        <p:nvSpPr>
          <p:cNvPr id="66" name="Text Box 27"/>
          <p:cNvSpPr txBox="1">
            <a:spLocks noChangeArrowheads="1"/>
          </p:cNvSpPr>
          <p:nvPr/>
        </p:nvSpPr>
        <p:spPr bwMode="auto">
          <a:xfrm>
            <a:off x="3203138" y="717295"/>
            <a:ext cx="276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s</a:t>
            </a:r>
          </a:p>
        </p:txBody>
      </p:sp>
      <p:sp>
        <p:nvSpPr>
          <p:cNvPr id="67" name="Text Box 28"/>
          <p:cNvSpPr txBox="1">
            <a:spLocks noChangeArrowheads="1"/>
          </p:cNvSpPr>
          <p:nvPr/>
        </p:nvSpPr>
        <p:spPr bwMode="auto">
          <a:xfrm>
            <a:off x="1928375" y="1750757"/>
            <a:ext cx="404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F*</a:t>
            </a:r>
          </a:p>
        </p:txBody>
      </p:sp>
      <p:sp>
        <p:nvSpPr>
          <p:cNvPr id="68" name="Text Box 29"/>
          <p:cNvSpPr txBox="1">
            <a:spLocks noChangeArrowheads="1"/>
          </p:cNvSpPr>
          <p:nvPr/>
        </p:nvSpPr>
        <p:spPr bwMode="auto">
          <a:xfrm>
            <a:off x="3510453" y="1758695"/>
            <a:ext cx="314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B</a:t>
            </a:r>
          </a:p>
        </p:txBody>
      </p:sp>
      <p:sp>
        <p:nvSpPr>
          <p:cNvPr id="69" name="Text Box 30"/>
          <p:cNvSpPr txBox="1">
            <a:spLocks noChangeArrowheads="1"/>
          </p:cNvSpPr>
          <p:nvPr/>
        </p:nvSpPr>
        <p:spPr bwMode="auto">
          <a:xfrm>
            <a:off x="3531471" y="1455482"/>
            <a:ext cx="308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b</a:t>
            </a:r>
            <a:endParaRPr lang="el-GR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70" name="Ovale 69"/>
          <p:cNvSpPr/>
          <p:nvPr/>
        </p:nvSpPr>
        <p:spPr>
          <a:xfrm>
            <a:off x="1380688" y="706182"/>
            <a:ext cx="206375" cy="2143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grpSp>
        <p:nvGrpSpPr>
          <p:cNvPr id="71" name="Gruppo 70"/>
          <p:cNvGrpSpPr/>
          <p:nvPr/>
        </p:nvGrpSpPr>
        <p:grpSpPr>
          <a:xfrm>
            <a:off x="131697" y="3857088"/>
            <a:ext cx="6379139" cy="2862323"/>
            <a:chOff x="199523" y="3117602"/>
            <a:chExt cx="6291380" cy="2862323"/>
          </a:xfrm>
        </p:grpSpPr>
        <p:sp>
          <p:nvSpPr>
            <p:cNvPr id="72" name="Rettangolo 71"/>
            <p:cNvSpPr/>
            <p:nvPr/>
          </p:nvSpPr>
          <p:spPr>
            <a:xfrm>
              <a:off x="199523" y="3117602"/>
              <a:ext cx="2153281" cy="2862323"/>
            </a:xfrm>
            <a:prstGeom prst="rect">
              <a:avLst/>
            </a:prstGeom>
            <a:solidFill>
              <a:srgbClr val="FFFF00"/>
            </a:solidFill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it-IT" dirty="0" err="1"/>
                <a:t>Same</a:t>
              </a:r>
              <a:r>
                <a:rPr lang="it-IT" dirty="0"/>
                <a:t> </a:t>
              </a:r>
              <a:r>
                <a:rPr lang="it-IT" dirty="0" err="1"/>
                <a:t>R-matrix</a:t>
              </a:r>
              <a:r>
                <a:rPr lang="it-IT" dirty="0"/>
                <a:t> </a:t>
              </a:r>
              <a:r>
                <a:rPr lang="it-IT" dirty="0" err="1"/>
                <a:t>term</a:t>
              </a:r>
              <a:r>
                <a:rPr lang="it-IT" dirty="0"/>
                <a:t> </a:t>
              </a:r>
              <a:r>
                <a:rPr lang="it-IT" dirty="0" err="1"/>
                <a:t>as</a:t>
              </a:r>
              <a:r>
                <a:rPr lang="it-IT" dirty="0"/>
                <a:t> in OES cross </a:t>
              </a:r>
              <a:r>
                <a:rPr lang="it-IT" dirty="0" err="1"/>
                <a:t>section</a:t>
              </a:r>
              <a:r>
                <a:rPr lang="it-IT" dirty="0"/>
                <a:t> </a:t>
              </a:r>
              <a:r>
                <a:rPr lang="it-IT" dirty="0" err="1"/>
                <a:t>but</a:t>
              </a:r>
              <a:r>
                <a:rPr lang="it-IT" dirty="0"/>
                <a:t> for the </a:t>
              </a:r>
              <a:r>
                <a:rPr lang="it-IT" dirty="0" err="1"/>
                <a:t>appearence</a:t>
              </a:r>
              <a:r>
                <a:rPr lang="it-IT" dirty="0"/>
                <a:t> of the inverse </a:t>
              </a:r>
              <a:r>
                <a:rPr lang="it-IT" dirty="0" err="1"/>
                <a:t>penetration</a:t>
              </a:r>
              <a:r>
                <a:rPr lang="it-IT" dirty="0"/>
                <a:t> </a:t>
              </a:r>
              <a:r>
                <a:rPr lang="it-IT" dirty="0" err="1"/>
                <a:t>factor</a:t>
              </a:r>
              <a:r>
                <a:rPr lang="it-IT" dirty="0"/>
                <a:t> </a:t>
              </a:r>
              <a:r>
                <a:rPr lang="it-IT" dirty="0" err="1"/>
                <a:t>making</a:t>
              </a:r>
              <a:r>
                <a:rPr lang="it-IT" dirty="0"/>
                <a:t> </a:t>
              </a:r>
              <a:r>
                <a:rPr lang="it-IT" dirty="0" err="1"/>
                <a:t>it</a:t>
              </a:r>
              <a:r>
                <a:rPr lang="it-IT" dirty="0"/>
                <a:t> </a:t>
              </a:r>
              <a:r>
                <a:rPr lang="it-IT" dirty="0" err="1"/>
                <a:t>possible</a:t>
              </a:r>
              <a:r>
                <a:rPr lang="it-IT" dirty="0"/>
                <a:t> to </a:t>
              </a:r>
              <a:r>
                <a:rPr lang="it-IT" dirty="0" err="1"/>
                <a:t>observe</a:t>
              </a:r>
              <a:r>
                <a:rPr lang="it-IT" dirty="0"/>
                <a:t> </a:t>
              </a:r>
              <a:r>
                <a:rPr lang="it-IT" dirty="0" err="1"/>
                <a:t>suppressed</a:t>
              </a:r>
              <a:r>
                <a:rPr lang="it-IT" dirty="0"/>
                <a:t> </a:t>
              </a:r>
              <a:r>
                <a:rPr lang="it-IT" dirty="0" err="1"/>
                <a:t>resonances</a:t>
              </a:r>
              <a:r>
                <a:rPr lang="it-IT" dirty="0"/>
                <a:t> </a:t>
              </a:r>
              <a:r>
                <a:rPr lang="it-IT" dirty="0" err="1"/>
                <a:t>at</a:t>
              </a:r>
              <a:r>
                <a:rPr lang="it-IT" dirty="0"/>
                <a:t> </a:t>
              </a:r>
              <a:r>
                <a:rPr lang="it-IT" dirty="0" err="1"/>
                <a:t>low</a:t>
              </a:r>
              <a:r>
                <a:rPr lang="it-IT" dirty="0"/>
                <a:t> </a:t>
              </a:r>
              <a:r>
                <a:rPr lang="it-IT" dirty="0" err="1"/>
                <a:t>energies</a:t>
              </a:r>
              <a:endParaRPr lang="it-IT" dirty="0"/>
            </a:p>
          </p:txBody>
        </p:sp>
        <p:cxnSp>
          <p:nvCxnSpPr>
            <p:cNvPr id="77" name="Connettore 7 76"/>
            <p:cNvCxnSpPr>
              <a:stCxn id="78" idx="1"/>
              <a:endCxn id="72" idx="0"/>
            </p:cNvCxnSpPr>
            <p:nvPr/>
          </p:nvCxnSpPr>
          <p:spPr>
            <a:xfrm rot="10800000">
              <a:off x="1276164" y="3117602"/>
              <a:ext cx="1354261" cy="1085514"/>
            </a:xfrm>
            <a:prstGeom prst="curvedConnector4">
              <a:avLst>
                <a:gd name="adj1" fmla="val 10250"/>
                <a:gd name="adj2" fmla="val 121059"/>
              </a:avLst>
            </a:prstGeom>
            <a:ln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ttangolo arrotondato 77"/>
            <p:cNvSpPr/>
            <p:nvPr/>
          </p:nvSpPr>
          <p:spPr>
            <a:xfrm>
              <a:off x="2630425" y="3479989"/>
              <a:ext cx="3860478" cy="1446253"/>
            </a:xfrm>
            <a:prstGeom prst="round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3147886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15521</TotalTime>
  <Words>2715</Words>
  <Application>Microsoft Macintosh PowerPoint</Application>
  <PresentationFormat>Presentazione su schermo (4:3)</PresentationFormat>
  <Paragraphs>344</Paragraphs>
  <Slides>27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9" baseType="lpstr">
      <vt:lpstr>ＭＳ Ｐゴシック</vt:lpstr>
      <vt:lpstr>Arial</vt:lpstr>
      <vt:lpstr>Calibri</vt:lpstr>
      <vt:lpstr>Comic Sans MS</vt:lpstr>
      <vt:lpstr>Magic Cards</vt:lpstr>
      <vt:lpstr>Symbol</vt:lpstr>
      <vt:lpstr>Times</vt:lpstr>
      <vt:lpstr>Times New Roman</vt:lpstr>
      <vt:lpstr>Wingdings</vt:lpstr>
      <vt:lpstr>Tema di Office</vt:lpstr>
      <vt:lpstr>1_Tema di Office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THM vs. OES astrophysical factor</vt:lpstr>
      <vt:lpstr>Moreover: exploring negative energies with the THM </vt:lpstr>
      <vt:lpstr>Presentazione standard di PowerPoint</vt:lpstr>
      <vt:lpstr>The experiment</vt:lpstr>
      <vt:lpstr>Presentazione standard di PowerPoint</vt:lpstr>
      <vt:lpstr>The 19F(p,a)16O cross section</vt:lpstr>
      <vt:lpstr>Presentazione standard di PowerPoint</vt:lpstr>
      <vt:lpstr>Presentazione standard di PowerPoint</vt:lpstr>
      <vt:lpstr>Presentazione standard di PowerPoint</vt:lpstr>
      <vt:lpstr>Measurement of the 19F(p,aπ)16O channel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Marco La Cognata</dc:creator>
  <cp:lastModifiedBy>MARCO SALVATORE LA COGNATA</cp:lastModifiedBy>
  <cp:revision>430</cp:revision>
  <dcterms:created xsi:type="dcterms:W3CDTF">2013-09-04T06:50:14Z</dcterms:created>
  <dcterms:modified xsi:type="dcterms:W3CDTF">2018-10-11T22:14:52Z</dcterms:modified>
</cp:coreProperties>
</file>