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0"/>
  </p:notesMasterIdLst>
  <p:sldIdLst>
    <p:sldId id="256" r:id="rId2"/>
    <p:sldId id="259" r:id="rId3"/>
    <p:sldId id="546" r:id="rId4"/>
    <p:sldId id="553" r:id="rId5"/>
    <p:sldId id="547" r:id="rId6"/>
    <p:sldId id="548" r:id="rId7"/>
    <p:sldId id="549" r:id="rId8"/>
    <p:sldId id="550" r:id="rId9"/>
    <p:sldId id="551" r:id="rId10"/>
    <p:sldId id="552" r:id="rId11"/>
    <p:sldId id="554" r:id="rId12"/>
    <p:sldId id="380" r:id="rId13"/>
    <p:sldId id="467" r:id="rId14"/>
    <p:sldId id="525" r:id="rId15"/>
    <p:sldId id="534" r:id="rId16"/>
    <p:sldId id="535" r:id="rId17"/>
    <p:sldId id="555" r:id="rId18"/>
    <p:sldId id="544" r:id="rId19"/>
    <p:sldId id="536" r:id="rId20"/>
    <p:sldId id="506" r:id="rId21"/>
    <p:sldId id="508" r:id="rId22"/>
    <p:sldId id="527" r:id="rId23"/>
    <p:sldId id="556" r:id="rId24"/>
    <p:sldId id="557" r:id="rId25"/>
    <p:sldId id="542" r:id="rId26"/>
    <p:sldId id="543" r:id="rId27"/>
    <p:sldId id="558" r:id="rId28"/>
    <p:sldId id="41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jid"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3515"/>
    <a:srgbClr val="654119"/>
    <a:srgbClr val="0000FF"/>
    <a:srgbClr val="92AB8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3" autoAdjust="0"/>
    <p:restoredTop sz="91479" autoAdjust="0"/>
  </p:normalViewPr>
  <p:slideViewPr>
    <p:cSldViewPr>
      <p:cViewPr varScale="1">
        <p:scale>
          <a:sx n="81" d="100"/>
          <a:sy n="81" d="100"/>
        </p:scale>
        <p:origin x="941"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5ECC2-C774-44E0-8B57-A2632F6415C8}" type="datetimeFigureOut">
              <a:rPr lang="en-US" smtClean="0"/>
              <a:pPr/>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0A3C9-17F6-4F15-8F17-8BD04AF81DC2}" type="slidenum">
              <a:rPr lang="en-US" smtClean="0"/>
              <a:pPr/>
              <a:t>‹#›</a:t>
            </a:fld>
            <a:endParaRPr lang="en-US"/>
          </a:p>
        </p:txBody>
      </p:sp>
    </p:spTree>
    <p:extLst>
      <p:ext uri="{BB962C8B-B14F-4D97-AF65-F5344CB8AC3E}">
        <p14:creationId xmlns:p14="http://schemas.microsoft.com/office/powerpoint/2010/main" val="6393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1</a:t>
            </a:fld>
            <a:endParaRPr lang="en-US"/>
          </a:p>
        </p:txBody>
      </p:sp>
    </p:spTree>
    <p:extLst>
      <p:ext uri="{BB962C8B-B14F-4D97-AF65-F5344CB8AC3E}">
        <p14:creationId xmlns:p14="http://schemas.microsoft.com/office/powerpoint/2010/main" val="315022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12</a:t>
            </a:fld>
            <a:endParaRPr lang="en-US"/>
          </a:p>
        </p:txBody>
      </p:sp>
    </p:spTree>
    <p:extLst>
      <p:ext uri="{BB962C8B-B14F-4D97-AF65-F5344CB8AC3E}">
        <p14:creationId xmlns:p14="http://schemas.microsoft.com/office/powerpoint/2010/main" val="1002045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13</a:t>
            </a:fld>
            <a:endParaRPr lang="en-US"/>
          </a:p>
        </p:txBody>
      </p:sp>
    </p:spTree>
    <p:extLst>
      <p:ext uri="{BB962C8B-B14F-4D97-AF65-F5344CB8AC3E}">
        <p14:creationId xmlns:p14="http://schemas.microsoft.com/office/powerpoint/2010/main" val="1245755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21</a:t>
            </a:fld>
            <a:endParaRPr lang="en-US"/>
          </a:p>
        </p:txBody>
      </p:sp>
    </p:spTree>
    <p:extLst>
      <p:ext uri="{BB962C8B-B14F-4D97-AF65-F5344CB8AC3E}">
        <p14:creationId xmlns:p14="http://schemas.microsoft.com/office/powerpoint/2010/main" val="2985595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From astral viewpoint these enhanced EC rates may</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have substantial impact on the late stage evolution of massive stars and the shock</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waves energetics. Results of simulations illustrate that EC rates have a solid effect</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on the core collapse trajectory and on the properties of the core at bounce.</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27</a:t>
            </a:fld>
            <a:endParaRPr lang="en-US"/>
          </a:p>
        </p:txBody>
      </p:sp>
    </p:spTree>
    <p:extLst>
      <p:ext uri="{BB962C8B-B14F-4D97-AF65-F5344CB8AC3E}">
        <p14:creationId xmlns:p14="http://schemas.microsoft.com/office/powerpoint/2010/main" val="2837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2</a:t>
            </a:fld>
            <a:endParaRPr lang="en-US"/>
          </a:p>
        </p:txBody>
      </p:sp>
    </p:spTree>
    <p:extLst>
      <p:ext uri="{BB962C8B-B14F-4D97-AF65-F5344CB8AC3E}">
        <p14:creationId xmlns:p14="http://schemas.microsoft.com/office/powerpoint/2010/main" val="155086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3</a:t>
            </a:fld>
            <a:endParaRPr lang="en-US"/>
          </a:p>
        </p:txBody>
      </p:sp>
    </p:spTree>
    <p:extLst>
      <p:ext uri="{BB962C8B-B14F-4D97-AF65-F5344CB8AC3E}">
        <p14:creationId xmlns:p14="http://schemas.microsoft.com/office/powerpoint/2010/main" val="155086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5</a:t>
            </a:fld>
            <a:endParaRPr lang="en-US"/>
          </a:p>
        </p:txBody>
      </p:sp>
    </p:spTree>
    <p:extLst>
      <p:ext uri="{BB962C8B-B14F-4D97-AF65-F5344CB8AC3E}">
        <p14:creationId xmlns:p14="http://schemas.microsoft.com/office/powerpoint/2010/main" val="1795144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rPr>
              <a:t>There are two characteristic phases of a star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2"/>
                </a:solidFill>
                <a:effectLst/>
                <a:latin typeface="Times New Roman" pitchFamily="18" charset="0"/>
              </a:rPr>
              <a:t>At the beginning we</a:t>
            </a:r>
            <a:r>
              <a:rPr lang="en-US" sz="1200" b="1" dirty="0" smtClean="0">
                <a:solidFill>
                  <a:schemeClr val="bg2"/>
                </a:solidFill>
                <a:effectLst/>
                <a:latin typeface="Times New Roman" pitchFamily="18" charset="0"/>
              </a:rPr>
              <a:t> </a:t>
            </a:r>
            <a:r>
              <a:rPr lang="en-US" sz="1200" dirty="0" smtClean="0">
                <a:solidFill>
                  <a:schemeClr val="bg2"/>
                </a:solidFill>
                <a:effectLst/>
                <a:latin typeface="Times New Roman" pitchFamily="18" charset="0"/>
              </a:rPr>
              <a:t>imagine a collection of gas particles. They feel a self-gravity which tends to make the gas collapse. This is balanced by the thermal pressure due to motions of particles in the gas.</a:t>
            </a:r>
          </a:p>
          <a:p>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6</a:t>
            </a:fld>
            <a:endParaRPr lang="en-US"/>
          </a:p>
        </p:txBody>
      </p:sp>
    </p:spTree>
    <p:extLst>
      <p:ext uri="{BB962C8B-B14F-4D97-AF65-F5344CB8AC3E}">
        <p14:creationId xmlns:p14="http://schemas.microsoft.com/office/powerpoint/2010/main" val="12950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rPr>
              <a:t>At pre-supernova stage the star shows approximately a shell structure composed of a nickel-iron core surrounded by layers of burning silicon, neon, oxygen, carbon, and helium, and a vast mantle of hydrogen.</a:t>
            </a:r>
            <a:endParaRPr lang="en-US" dirty="0" smtClean="0"/>
          </a:p>
          <a:p>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7</a:t>
            </a:fld>
            <a:endParaRPr lang="en-US"/>
          </a:p>
        </p:txBody>
      </p:sp>
    </p:spTree>
    <p:extLst>
      <p:ext uri="{BB962C8B-B14F-4D97-AF65-F5344CB8AC3E}">
        <p14:creationId xmlns:p14="http://schemas.microsoft.com/office/powerpoint/2010/main" val="2965568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The core is so heavy that it cannot withstand its own gravitational force. </a:t>
            </a:r>
          </a:p>
          <a:p>
            <a:pPr algn="just"/>
            <a:r>
              <a:rPr lang="en-US" dirty="0" smtClean="0"/>
              <a:t>As the core contracts and heats up electron degeneracy pressure becomes important but is only sufficient to halt the collapse if the core mass is less than 1.4 Solar Masses (called the Chandrasekhar Mass).</a:t>
            </a:r>
          </a:p>
          <a:p>
            <a:r>
              <a:rPr lang="en-US" dirty="0" smtClean="0"/>
              <a:t>The electron degeneracy pressure support is lost due to electron capture and the catastrophic collapse begins, known as Supernova explosion.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8</a:t>
            </a:fld>
            <a:endParaRPr lang="en-US"/>
          </a:p>
        </p:txBody>
      </p:sp>
    </p:spTree>
    <p:extLst>
      <p:ext uri="{BB962C8B-B14F-4D97-AF65-F5344CB8AC3E}">
        <p14:creationId xmlns:p14="http://schemas.microsoft.com/office/powerpoint/2010/main" val="3231546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70A3C9-17F6-4F15-8F17-8BD04AF81DC2}" type="slidenum">
              <a:rPr lang="en-US" smtClean="0"/>
              <a:pPr/>
              <a:t>10</a:t>
            </a:fld>
            <a:endParaRPr lang="en-US"/>
          </a:p>
        </p:txBody>
      </p:sp>
    </p:spTree>
    <p:extLst>
      <p:ext uri="{BB962C8B-B14F-4D97-AF65-F5344CB8AC3E}">
        <p14:creationId xmlns:p14="http://schemas.microsoft.com/office/powerpoint/2010/main" val="3248986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pc="-30" dirty="0" smtClean="0">
                <a:latin typeface="Arial"/>
                <a:cs typeface="Arial"/>
              </a:rPr>
              <a:t>In the </a:t>
            </a:r>
            <a:r>
              <a:rPr lang="en-US" sz="1200" spc="-50" dirty="0" smtClean="0">
                <a:latin typeface="Arial"/>
                <a:cs typeface="Arial"/>
              </a:rPr>
              <a:t>Fermi </a:t>
            </a:r>
            <a:r>
              <a:rPr lang="en-US" sz="1200" spc="-85" dirty="0" smtClean="0">
                <a:latin typeface="Arial"/>
                <a:cs typeface="Arial"/>
              </a:rPr>
              <a:t>decay </a:t>
            </a:r>
            <a:r>
              <a:rPr lang="en-US" sz="1200" spc="-70" dirty="0" smtClean="0">
                <a:latin typeface="Arial"/>
                <a:cs typeface="Arial"/>
              </a:rPr>
              <a:t>mode </a:t>
            </a:r>
            <a:r>
              <a:rPr lang="en-US" sz="1200" spc="-30" dirty="0" smtClean="0">
                <a:latin typeface="Arial"/>
                <a:cs typeface="Arial"/>
              </a:rPr>
              <a:t>the </a:t>
            </a:r>
            <a:r>
              <a:rPr lang="en-US" sz="1200" spc="-50" dirty="0" smtClean="0">
                <a:latin typeface="Arial"/>
                <a:cs typeface="Arial"/>
              </a:rPr>
              <a:t>conservation </a:t>
            </a:r>
            <a:r>
              <a:rPr lang="en-US" sz="1200" spc="-20" dirty="0" smtClean="0">
                <a:latin typeface="Arial"/>
                <a:cs typeface="Arial"/>
              </a:rPr>
              <a:t>of </a:t>
            </a:r>
            <a:r>
              <a:rPr lang="en-US" sz="1200" spc="-50" dirty="0" smtClean="0">
                <a:latin typeface="Arial"/>
                <a:cs typeface="Arial"/>
              </a:rPr>
              <a:t>angular </a:t>
            </a:r>
            <a:r>
              <a:rPr lang="en-US" sz="1200" spc="-45" dirty="0" smtClean="0">
                <a:latin typeface="Arial"/>
                <a:cs typeface="Arial"/>
              </a:rPr>
              <a:t>momentum  </a:t>
            </a:r>
            <a:r>
              <a:rPr lang="en-US" sz="1200" spc="-60" dirty="0" smtClean="0">
                <a:latin typeface="Arial"/>
                <a:cs typeface="Arial"/>
              </a:rPr>
              <a:t>requires </a:t>
            </a:r>
            <a:r>
              <a:rPr lang="en-US" sz="1200" spc="5" dirty="0" smtClean="0">
                <a:latin typeface="Arial"/>
                <a:cs typeface="Arial"/>
              </a:rPr>
              <a:t>that </a:t>
            </a:r>
            <a:r>
              <a:rPr lang="en-US" sz="1200" spc="-30" dirty="0" smtClean="0">
                <a:latin typeface="Arial"/>
                <a:cs typeface="Arial"/>
              </a:rPr>
              <a:t>the </a:t>
            </a:r>
            <a:r>
              <a:rPr lang="en-US" sz="1200" spc="-55" dirty="0" smtClean="0">
                <a:latin typeface="Arial"/>
                <a:cs typeface="Arial"/>
              </a:rPr>
              <a:t>spin </a:t>
            </a:r>
            <a:r>
              <a:rPr lang="en-US" sz="1200" spc="-20" dirty="0" smtClean="0">
                <a:latin typeface="Arial"/>
                <a:cs typeface="Arial"/>
              </a:rPr>
              <a:t>of </a:t>
            </a:r>
            <a:r>
              <a:rPr lang="en-US" sz="1200" spc="-30" dirty="0" smtClean="0">
                <a:latin typeface="Arial"/>
                <a:cs typeface="Arial"/>
              </a:rPr>
              <a:t>the </a:t>
            </a:r>
            <a:r>
              <a:rPr lang="en-US" sz="1200" spc="-70" dirty="0" smtClean="0">
                <a:latin typeface="Arial"/>
                <a:cs typeface="Arial"/>
              </a:rPr>
              <a:t>baryons </a:t>
            </a:r>
            <a:r>
              <a:rPr lang="en-US" sz="1200" spc="10" dirty="0" smtClean="0">
                <a:latin typeface="Arial"/>
                <a:cs typeface="Arial"/>
              </a:rPr>
              <a:t>to </a:t>
            </a:r>
            <a:r>
              <a:rPr lang="en-US" sz="1200" spc="-10" dirty="0" smtClean="0">
                <a:latin typeface="Arial"/>
                <a:cs typeface="Arial"/>
              </a:rPr>
              <a:t>point </a:t>
            </a:r>
            <a:r>
              <a:rPr lang="en-US" sz="1200" spc="-20" dirty="0" smtClean="0">
                <a:latin typeface="Arial"/>
                <a:cs typeface="Arial"/>
              </a:rPr>
              <a:t>in </a:t>
            </a:r>
            <a:r>
              <a:rPr lang="en-US" sz="1200" spc="-30" dirty="0" smtClean="0">
                <a:latin typeface="Arial"/>
                <a:cs typeface="Arial"/>
              </a:rPr>
              <a:t>the </a:t>
            </a:r>
            <a:r>
              <a:rPr lang="en-US" sz="1200" spc="-100" dirty="0" smtClean="0">
                <a:latin typeface="Arial"/>
                <a:cs typeface="Arial"/>
              </a:rPr>
              <a:t>same </a:t>
            </a:r>
            <a:r>
              <a:rPr lang="en-US" sz="1200" spc="-30" dirty="0" smtClean="0">
                <a:latin typeface="Arial"/>
                <a:cs typeface="Arial"/>
              </a:rPr>
              <a:t>direction  </a:t>
            </a:r>
            <a:r>
              <a:rPr lang="en-US" sz="1200" spc="-60" dirty="0" smtClean="0">
                <a:latin typeface="Arial"/>
                <a:cs typeface="Arial"/>
              </a:rPr>
              <a:t>before </a:t>
            </a:r>
            <a:r>
              <a:rPr lang="en-US" sz="1200" spc="-65" dirty="0" smtClean="0">
                <a:latin typeface="Arial"/>
                <a:cs typeface="Arial"/>
              </a:rPr>
              <a:t>and </a:t>
            </a:r>
            <a:r>
              <a:rPr lang="en-US" sz="1200" spc="-20" dirty="0" smtClean="0">
                <a:latin typeface="Arial"/>
                <a:cs typeface="Arial"/>
              </a:rPr>
              <a:t>after </a:t>
            </a:r>
            <a:r>
              <a:rPr lang="en-US" sz="1200" spc="-30" dirty="0" smtClean="0">
                <a:latin typeface="Arial"/>
                <a:cs typeface="Arial"/>
              </a:rPr>
              <a:t>the</a:t>
            </a:r>
            <a:r>
              <a:rPr lang="en-US" sz="1200" spc="-130" dirty="0" smtClean="0">
                <a:latin typeface="Arial"/>
                <a:cs typeface="Arial"/>
              </a:rPr>
              <a:t> </a:t>
            </a:r>
            <a:r>
              <a:rPr lang="en-US" sz="1200" spc="-85" dirty="0" smtClean="0">
                <a:latin typeface="Arial"/>
                <a:cs typeface="Arial"/>
              </a:rPr>
              <a:t>decay.</a:t>
            </a:r>
            <a:endParaRPr lang="en-US" sz="1200" dirty="0" smtClean="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0070A3C9-17F6-4F15-8F17-8BD04AF81DC2}" type="slidenum">
              <a:rPr lang="en-US" smtClean="0"/>
              <a:pPr/>
              <a:t>11</a:t>
            </a:fld>
            <a:endParaRPr lang="en-US"/>
          </a:p>
        </p:txBody>
      </p:sp>
    </p:spTree>
    <p:extLst>
      <p:ext uri="{BB962C8B-B14F-4D97-AF65-F5344CB8AC3E}">
        <p14:creationId xmlns:p14="http://schemas.microsoft.com/office/powerpoint/2010/main" val="510774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98B452-F290-46FA-87F5-E1D4A2EA5A7B}" type="datetime1">
              <a:rPr lang="en-US" smtClean="0"/>
              <a:pPr/>
              <a:t>11/6/2018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6EDC6-99F7-405B-BF27-51CBAA84EE66}" type="datetime1">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4470C1-FE7C-4804-A279-70579C0A8917}" type="datetime1">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B03178-207F-4ECD-80F4-2613B55A5428}" type="datetime1">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C968FF5-6B1A-45C4-9E60-982D0016F45C}" type="datetime1">
              <a:rPr lang="en-US" smtClean="0"/>
              <a:pPr/>
              <a:t>11/6/2018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9E2AC77-A242-447F-8096-9BFA45E7990F}" type="datetime1">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84A882-A17B-4FDD-8273-FEF8452E5815}" type="datetime1">
              <a:rPr lang="en-US" smtClean="0"/>
              <a:pPr/>
              <a:t>11/6/2018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11C33E-4C45-4B85-B2E7-07D87A8C0ED0}" type="datetime1">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C72D4A2-15D5-494B-BDF4-EDCD8D6E6E0E}" type="datetime1">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C48B7BC-028D-4CED-A7D5-DC0E94185C00}" type="datetime1">
              <a:rPr lang="en-US" smtClean="0"/>
              <a:pPr/>
              <a:t>11/6/2018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880F81-FEFD-46DE-A891-733FC9E07ADD}" type="datetime1">
              <a:rPr lang="en-US" smtClean="0"/>
              <a:pPr/>
              <a:t>11/6/2018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116D21-788F-4E53-B187-EF013087FBB1}" type="datetime1">
              <a:rPr lang="en-US" smtClean="0"/>
              <a:pPr/>
              <a:t>11/6/2018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dir="r"/>
  </p:transition>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8.xml"/><Relationship Id="rId7" Type="http://schemas.openxmlformats.org/officeDocument/2006/relationships/oleObject" Target="../embeddings/oleObject2.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10.wmf"/><Relationship Id="rId4" Type="http://schemas.openxmlformats.org/officeDocument/2006/relationships/image" Target="../media/image3.wmf"/><Relationship Id="rId9"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9.bin"/><Relationship Id="rId3" Type="http://schemas.openxmlformats.org/officeDocument/2006/relationships/notesSlide" Target="../notesSlides/notesSlide10.xml"/><Relationship Id="rId7" Type="http://schemas.openxmlformats.org/officeDocument/2006/relationships/oleObject" Target="../embeddings/oleObject6.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4.wmf"/><Relationship Id="rId4" Type="http://schemas.openxmlformats.org/officeDocument/2006/relationships/image" Target="../media/image3.wmf"/><Relationship Id="rId9" Type="http://schemas.openxmlformats.org/officeDocument/2006/relationships/oleObject" Target="../embeddings/oleObject7.bin"/><Relationship Id="rId14" Type="http://schemas.openxmlformats.org/officeDocument/2006/relationships/image" Target="../media/image16.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oleObject" Target="../embeddings/oleObject14.bin"/><Relationship Id="rId3" Type="http://schemas.openxmlformats.org/officeDocument/2006/relationships/notesSlide" Target="../notesSlides/notesSlide11.xml"/><Relationship Id="rId7" Type="http://schemas.openxmlformats.org/officeDocument/2006/relationships/image" Target="../media/image18.wmf"/><Relationship Id="rId12"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9.wmf"/><Relationship Id="rId14" Type="http://schemas.openxmlformats.org/officeDocument/2006/relationships/image" Target="../media/image21.wmf"/></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26.wmf"/><Relationship Id="rId3" Type="http://schemas.openxmlformats.org/officeDocument/2006/relationships/image" Target="../media/image3.wmf"/><Relationship Id="rId7" Type="http://schemas.openxmlformats.org/officeDocument/2006/relationships/image" Target="../media/image23.wmf"/><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7.w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3" name="Subtitle 2"/>
          <p:cNvSpPr>
            <a:spLocks noGrp="1"/>
          </p:cNvSpPr>
          <p:nvPr>
            <p:ph type="subTitle" idx="1"/>
          </p:nvPr>
        </p:nvSpPr>
        <p:spPr>
          <a:xfrm>
            <a:off x="609600" y="2514600"/>
            <a:ext cx="8001000" cy="3810000"/>
          </a:xfrm>
        </p:spPr>
        <p:txBody>
          <a:bodyPr>
            <a:noAutofit/>
          </a:bodyPr>
          <a:lstStyle/>
          <a:p>
            <a:endParaRPr lang="en-US" sz="2000" cap="none" dirty="0" smtClean="0">
              <a:solidFill>
                <a:srgbClr val="002060"/>
              </a:solidFill>
              <a:latin typeface="Times New Roman" pitchFamily="18" charset="0"/>
              <a:ea typeface="Cambria Math" pitchFamily="18" charset="0"/>
              <a:cs typeface="Times New Roman" pitchFamily="18" charset="0"/>
            </a:endParaRPr>
          </a:p>
          <a:p>
            <a:r>
              <a:rPr lang="en-US" sz="2800" cap="none" dirty="0" err="1" smtClean="0">
                <a:solidFill>
                  <a:srgbClr val="002060"/>
                </a:solidFill>
                <a:latin typeface="Times New Roman" pitchFamily="18" charset="0"/>
                <a:ea typeface="Cambria Math" pitchFamily="18" charset="0"/>
                <a:cs typeface="Times New Roman" pitchFamily="18" charset="0"/>
              </a:rPr>
              <a:t>Jameel</a:t>
            </a:r>
            <a:r>
              <a:rPr lang="en-US" sz="2800" cap="none" dirty="0" smtClean="0">
                <a:solidFill>
                  <a:srgbClr val="002060"/>
                </a:solidFill>
                <a:latin typeface="Times New Roman" pitchFamily="18" charset="0"/>
                <a:ea typeface="Cambria Math" pitchFamily="18" charset="0"/>
                <a:cs typeface="Times New Roman" pitchFamily="18" charset="0"/>
              </a:rPr>
              <a:t>-Un Nabi</a:t>
            </a:r>
          </a:p>
          <a:p>
            <a:r>
              <a:rPr lang="en-US" sz="1800" cap="none" dirty="0" smtClean="0">
                <a:solidFill>
                  <a:srgbClr val="002060"/>
                </a:solidFill>
                <a:latin typeface="Times New Roman" pitchFamily="18" charset="0"/>
                <a:ea typeface="Cambria Math" pitchFamily="18" charset="0"/>
                <a:cs typeface="Times New Roman" pitchFamily="18" charset="0"/>
              </a:rPr>
              <a:t> </a:t>
            </a:r>
          </a:p>
          <a:p>
            <a:r>
              <a:rPr lang="en-US" sz="1800" cap="none" dirty="0" err="1" smtClean="0">
                <a:solidFill>
                  <a:srgbClr val="002060"/>
                </a:solidFill>
                <a:latin typeface="Times New Roman" pitchFamily="18" charset="0"/>
                <a:ea typeface="Cambria Math" pitchFamily="18" charset="0"/>
                <a:cs typeface="Times New Roman" pitchFamily="18" charset="0"/>
              </a:rPr>
              <a:t>Ghulam</a:t>
            </a:r>
            <a:r>
              <a:rPr lang="en-US" sz="1800" cap="none" dirty="0" smtClean="0">
                <a:solidFill>
                  <a:srgbClr val="002060"/>
                </a:solidFill>
                <a:latin typeface="Times New Roman" pitchFamily="18" charset="0"/>
                <a:ea typeface="Cambria Math" pitchFamily="18" charset="0"/>
                <a:cs typeface="Times New Roman" pitchFamily="18" charset="0"/>
              </a:rPr>
              <a:t> </a:t>
            </a:r>
            <a:r>
              <a:rPr lang="en-US" sz="1800" cap="none" dirty="0" err="1" smtClean="0">
                <a:solidFill>
                  <a:srgbClr val="002060"/>
                </a:solidFill>
                <a:latin typeface="Times New Roman" pitchFamily="18" charset="0"/>
                <a:ea typeface="Cambria Math" pitchFamily="18" charset="0"/>
                <a:cs typeface="Times New Roman" pitchFamily="18" charset="0"/>
              </a:rPr>
              <a:t>Ishaq</a:t>
            </a:r>
            <a:r>
              <a:rPr lang="en-US" sz="1800" cap="none" dirty="0" smtClean="0">
                <a:solidFill>
                  <a:srgbClr val="002060"/>
                </a:solidFill>
                <a:latin typeface="Times New Roman" pitchFamily="18" charset="0"/>
                <a:ea typeface="Cambria Math" pitchFamily="18" charset="0"/>
                <a:cs typeface="Times New Roman" pitchFamily="18" charset="0"/>
              </a:rPr>
              <a:t> Khan Institute Of Engineering Sciences and Technology </a:t>
            </a:r>
          </a:p>
          <a:p>
            <a:r>
              <a:rPr lang="en-US" sz="1800" cap="none" dirty="0" smtClean="0">
                <a:solidFill>
                  <a:srgbClr val="002060"/>
                </a:solidFill>
                <a:latin typeface="Times New Roman" pitchFamily="18" charset="0"/>
                <a:ea typeface="Cambria Math" pitchFamily="18" charset="0"/>
                <a:cs typeface="Times New Roman" pitchFamily="18" charset="0"/>
              </a:rPr>
              <a:t>Pakistan</a:t>
            </a:r>
          </a:p>
          <a:p>
            <a:endParaRPr lang="en-US" cap="none" dirty="0" smtClean="0">
              <a:solidFill>
                <a:srgbClr val="002060"/>
              </a:solidFill>
              <a:latin typeface="Times New Roman" pitchFamily="18" charset="0"/>
              <a:cs typeface="Times New Roman" pitchFamily="18" charset="0"/>
            </a:endParaRPr>
          </a:p>
          <a:p>
            <a:r>
              <a:rPr lang="en-US" cap="none"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New Aspects of the Hadron and Astro/Nuclear Physics  </a:t>
            </a:r>
          </a:p>
          <a:p>
            <a:r>
              <a:rPr lang="en-US" cap="none"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National University of Uzbekistan</a:t>
            </a:r>
          </a:p>
          <a:p>
            <a:r>
              <a:rPr lang="en-US" cap="none"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(5-10 November, 2018)</a:t>
            </a:r>
            <a:endParaRPr lang="en-US" cap="none" dirty="0" smtClean="0">
              <a:solidFill>
                <a:srgbClr val="002060"/>
              </a:solidFill>
              <a:latin typeface="Times New Roman" pitchFamily="18" charset="0"/>
              <a:cs typeface="Times New Roman" pitchFamily="18" charset="0"/>
            </a:endParaRPr>
          </a:p>
          <a:p>
            <a:endParaRPr lang="en-US" cap="none" dirty="0" smtClean="0">
              <a:solidFill>
                <a:srgbClr val="002060"/>
              </a:solidFill>
              <a:latin typeface="Times New Roman" pitchFamily="18" charset="0"/>
              <a:cs typeface="Times New Roman" pitchFamily="18" charset="0"/>
            </a:endParaRPr>
          </a:p>
          <a:p>
            <a:endParaRPr lang="en-US" cap="none" dirty="0" smtClean="0">
              <a:solidFill>
                <a:srgbClr val="002060"/>
              </a:solidFill>
              <a:latin typeface="Times New Roman" pitchFamily="18" charset="0"/>
              <a:cs typeface="Times New Roman" pitchFamily="18" charset="0"/>
            </a:endParaRPr>
          </a:p>
          <a:p>
            <a:endParaRPr lang="en-US" cap="none" dirty="0">
              <a:solidFill>
                <a:srgbClr val="002060"/>
              </a:solidFill>
              <a:latin typeface="Times New Roman" pitchFamily="18" charset="0"/>
              <a:cs typeface="Times New Roman" pitchFamily="18" charset="0"/>
            </a:endParaRPr>
          </a:p>
        </p:txBody>
      </p:sp>
      <p:sp>
        <p:nvSpPr>
          <p:cNvPr id="2" name="Title 1"/>
          <p:cNvSpPr>
            <a:spLocks noGrp="1"/>
          </p:cNvSpPr>
          <p:nvPr>
            <p:ph type="ctrTitle"/>
          </p:nvPr>
        </p:nvSpPr>
        <p:spPr>
          <a:xfrm>
            <a:off x="457200" y="-304800"/>
            <a:ext cx="8382000" cy="1981200"/>
          </a:xfrm>
        </p:spPr>
        <p:txBody>
          <a:bodyPr>
            <a:normAutofit/>
          </a:bodyPr>
          <a:lstStyle/>
          <a:p>
            <a:r>
              <a:rPr lang="en-US" sz="3200" b="1" dirty="0">
                <a:solidFill>
                  <a:srgbClr val="002060"/>
                </a:solidFill>
              </a:rPr>
              <a:t>Allowed Gamow-Teller (GT) strengths and β</a:t>
            </a:r>
            <a:r>
              <a:rPr lang="en-US" sz="3200" b="1" baseline="30000" dirty="0" smtClean="0">
                <a:solidFill>
                  <a:srgbClr val="002060"/>
                </a:solidFill>
              </a:rPr>
              <a:t>+</a:t>
            </a:r>
            <a:r>
              <a:rPr lang="en-US" sz="3200" b="1" dirty="0" smtClean="0">
                <a:solidFill>
                  <a:srgbClr val="002060"/>
                </a:solidFill>
              </a:rPr>
              <a:t>-decay </a:t>
            </a:r>
            <a:r>
              <a:rPr lang="en-US" sz="3200" b="1" dirty="0">
                <a:solidFill>
                  <a:srgbClr val="002060"/>
                </a:solidFill>
              </a:rPr>
              <a:t>rates for Odd-A nuclei</a:t>
            </a:r>
            <a:endParaRPr lang="en-US" sz="3200" dirty="0">
              <a:solidFill>
                <a:srgbClr val="00206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Weak Interaction Processes</a:t>
            </a:r>
            <a:endParaRPr lang="en-US" sz="3200" dirty="0">
              <a:solidFill>
                <a:srgbClr val="002060"/>
              </a:solidFill>
              <a:latin typeface="Times New Roman" pitchFamily="18" charset="0"/>
              <a:cs typeface="Times New Roman" pitchFamily="18" charset="0"/>
            </a:endParaRPr>
          </a:p>
        </p:txBody>
      </p:sp>
      <p:sp>
        <p:nvSpPr>
          <p:cNvPr id="7" name="TextBox 6"/>
          <p:cNvSpPr txBox="1"/>
          <p:nvPr/>
        </p:nvSpPr>
        <p:spPr>
          <a:xfrm>
            <a:off x="228601" y="1524001"/>
            <a:ext cx="8686800" cy="707886"/>
          </a:xfrm>
          <a:prstGeom prst="rect">
            <a:avLst/>
          </a:prstGeom>
          <a:noFill/>
        </p:spPr>
        <p:txBody>
          <a:bodyPr wrap="square" rtlCol="0">
            <a:spAutoFit/>
          </a:bodyPr>
          <a:lstStyle/>
          <a:p>
            <a:r>
              <a:rPr lang="en-US" sz="2000" dirty="0" smtClean="0"/>
              <a:t>The most general processes in nuclear decay in which weak interaction occur are given below:</a:t>
            </a:r>
            <a:endParaRPr lang="en-US" sz="2000" dirty="0"/>
          </a:p>
        </p:txBody>
      </p:sp>
      <p:pic>
        <p:nvPicPr>
          <p:cNvPr id="5" name="Picture 10"/>
          <p:cNvPicPr>
            <a:picLocks noChangeAspect="1" noChangeArrowheads="1"/>
          </p:cNvPicPr>
          <p:nvPr/>
        </p:nvPicPr>
        <p:blipFill>
          <a:blip r:embed="rId4" cstate="print"/>
          <a:srcRect/>
          <a:stretch>
            <a:fillRect/>
          </a:stretch>
        </p:blipFill>
        <p:spPr>
          <a:xfrm>
            <a:off x="-31750" y="0"/>
            <a:ext cx="781050" cy="744538"/>
          </a:xfrm>
          <a:prstGeom prst="rect">
            <a:avLst/>
          </a:prstGeom>
          <a:noFill/>
          <a:ln/>
        </p:spPr>
      </p:pic>
      <p:sp>
        <p:nvSpPr>
          <p:cNvPr id="8" name="Slide Number Placeholder 7"/>
          <p:cNvSpPr>
            <a:spLocks noGrp="1"/>
          </p:cNvSpPr>
          <p:nvPr>
            <p:ph type="sldNum" sz="quarter" idx="12"/>
          </p:nvPr>
        </p:nvSpPr>
        <p:spPr/>
        <p:txBody>
          <a:bodyPr/>
          <a:lstStyle/>
          <a:p>
            <a:fld id="{B6F15528-21DE-4FAA-801E-634DDDAF4B2B}" type="slidenum">
              <a:rPr lang="en-US" smtClean="0"/>
              <a:pPr/>
              <a:t>10</a:t>
            </a:fld>
            <a:endParaRPr lang="en-US"/>
          </a:p>
        </p:txBody>
      </p:sp>
      <p:sp>
        <p:nvSpPr>
          <p:cNvPr id="8602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 name="TextBox 14"/>
          <p:cNvSpPr txBox="1"/>
          <p:nvPr/>
        </p:nvSpPr>
        <p:spPr>
          <a:xfrm>
            <a:off x="304800" y="2555081"/>
            <a:ext cx="2819400" cy="4401205"/>
          </a:xfrm>
          <a:prstGeom prst="rect">
            <a:avLst/>
          </a:prstGeom>
          <a:noFill/>
        </p:spPr>
        <p:txBody>
          <a:bodyPr wrap="square" rtlCol="0">
            <a:spAutoFit/>
          </a:bodyPr>
          <a:lstStyle/>
          <a:p>
            <a:pPr lvl="0"/>
            <a:r>
              <a:rPr lang="en-US" sz="2800" i="1" dirty="0" smtClean="0">
                <a:latin typeface="Times New Roman" pitchFamily="18" charset="0"/>
                <a:cs typeface="Times New Roman" pitchFamily="18" charset="0"/>
              </a:rPr>
              <a:t>β</a:t>
            </a:r>
            <a:r>
              <a:rPr lang="en-US" sz="2800" i="1" baseline="300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decay:</a:t>
            </a:r>
          </a:p>
          <a:p>
            <a:pPr lvl="0"/>
            <a:r>
              <a:rPr lang="en-US" sz="2800" dirty="0" smtClean="0">
                <a:latin typeface="Times New Roman" pitchFamily="18" charset="0"/>
                <a:cs typeface="Times New Roman" pitchFamily="18" charset="0"/>
              </a:rPr>
              <a:t> 		 </a:t>
            </a:r>
          </a:p>
          <a:p>
            <a:pPr lvl="0"/>
            <a:r>
              <a:rPr lang="en-US" sz="2800" i="1" dirty="0" smtClean="0">
                <a:latin typeface="Times New Roman" pitchFamily="18" charset="0"/>
                <a:cs typeface="Times New Roman" pitchFamily="18" charset="0"/>
              </a:rPr>
              <a:t>β</a:t>
            </a:r>
            <a:r>
              <a:rPr lang="en-US" sz="2800" i="1" baseline="30000" dirty="0" smtClean="0">
                <a:latin typeface="Times New Roman" pitchFamily="18" charset="0"/>
                <a:cs typeface="Times New Roman" pitchFamily="18" charset="0"/>
              </a:rPr>
              <a:t>+</a:t>
            </a:r>
            <a:r>
              <a:rPr lang="en-US" sz="2800" i="1" dirty="0">
                <a:latin typeface="Times New Roman" pitchFamily="18" charset="0"/>
                <a:cs typeface="Times New Roman" pitchFamily="18" charset="0"/>
              </a:rPr>
              <a:t>-</a:t>
            </a:r>
            <a:r>
              <a:rPr lang="en-US" sz="2800" dirty="0" smtClean="0">
                <a:latin typeface="Times New Roman" pitchFamily="18" charset="0"/>
                <a:cs typeface="Times New Roman" pitchFamily="18" charset="0"/>
              </a:rPr>
              <a:t>decay: 			 </a:t>
            </a:r>
          </a:p>
          <a:p>
            <a:pPr lvl="0"/>
            <a:r>
              <a:rPr lang="en-US" sz="2800" dirty="0" smtClean="0">
                <a:latin typeface="Times New Roman" pitchFamily="18" charset="0"/>
                <a:cs typeface="Times New Roman" pitchFamily="18" charset="0"/>
              </a:rPr>
              <a:t>Electron capture: 		 </a:t>
            </a:r>
          </a:p>
          <a:p>
            <a:pPr lvl="0"/>
            <a:r>
              <a:rPr lang="en-US" sz="2800" dirty="0" smtClean="0">
                <a:latin typeface="Times New Roman" pitchFamily="18" charset="0"/>
                <a:cs typeface="Times New Roman" pitchFamily="18" charset="0"/>
              </a:rPr>
              <a:t>Positron capture:</a:t>
            </a:r>
          </a:p>
          <a:p>
            <a:pPr lvl="0"/>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a:t>
            </a:r>
          </a:p>
          <a:p>
            <a:endParaRPr lang="en-US" sz="2800" dirty="0"/>
          </a:p>
        </p:txBody>
      </p:sp>
      <p:sp>
        <p:nvSpPr>
          <p:cNvPr id="8602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26" name="Object 10"/>
          <p:cNvGraphicFramePr>
            <a:graphicFrameLocks noChangeAspect="1"/>
          </p:cNvGraphicFramePr>
          <p:nvPr>
            <p:extLst>
              <p:ext uri="{D42A27DB-BD31-4B8C-83A1-F6EECF244321}">
                <p14:modId xmlns:p14="http://schemas.microsoft.com/office/powerpoint/2010/main" val="2516724188"/>
              </p:ext>
            </p:extLst>
          </p:nvPr>
        </p:nvGraphicFramePr>
        <p:xfrm>
          <a:off x="2133600" y="2514600"/>
          <a:ext cx="2743200" cy="530942"/>
        </p:xfrm>
        <a:graphic>
          <a:graphicData uri="http://schemas.openxmlformats.org/presentationml/2006/ole">
            <mc:AlternateContent xmlns:mc="http://schemas.openxmlformats.org/markup-compatibility/2006">
              <mc:Choice xmlns:v="urn:schemas-microsoft-com:vml" Requires="v">
                <p:oleObj spid="_x0000_s284754" r:id="rId5" imgW="1295400" imgH="228600" progId="">
                  <p:embed/>
                </p:oleObj>
              </mc:Choice>
              <mc:Fallback>
                <p:oleObj r:id="rId5" imgW="1295400" imgH="228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2514600"/>
                        <a:ext cx="2743200" cy="530942"/>
                      </a:xfrm>
                      <a:prstGeom prst="rect">
                        <a:avLst/>
                      </a:prstGeom>
                      <a:noFill/>
                      <a:extLst/>
                    </p:spPr>
                  </p:pic>
                </p:oleObj>
              </mc:Fallback>
            </mc:AlternateContent>
          </a:graphicData>
        </a:graphic>
      </p:graphicFrame>
      <p:sp>
        <p:nvSpPr>
          <p:cNvPr id="8602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28" name="Object 12"/>
          <p:cNvGraphicFramePr>
            <a:graphicFrameLocks noChangeAspect="1"/>
          </p:cNvGraphicFramePr>
          <p:nvPr>
            <p:extLst>
              <p:ext uri="{D42A27DB-BD31-4B8C-83A1-F6EECF244321}">
                <p14:modId xmlns:p14="http://schemas.microsoft.com/office/powerpoint/2010/main" val="1247845014"/>
              </p:ext>
            </p:extLst>
          </p:nvPr>
        </p:nvGraphicFramePr>
        <p:xfrm>
          <a:off x="2133600" y="3276600"/>
          <a:ext cx="2856480" cy="535590"/>
        </p:xfrm>
        <a:graphic>
          <a:graphicData uri="http://schemas.openxmlformats.org/presentationml/2006/ole">
            <mc:AlternateContent xmlns:mc="http://schemas.openxmlformats.org/markup-compatibility/2006">
              <mc:Choice xmlns:v="urn:schemas-microsoft-com:vml" Requires="v">
                <p:oleObj spid="_x0000_s284755" r:id="rId7" imgW="1270000" imgH="228600" progId="">
                  <p:embed/>
                </p:oleObj>
              </mc:Choice>
              <mc:Fallback>
                <p:oleObj r:id="rId7" imgW="1270000" imgH="22860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3276600"/>
                        <a:ext cx="2856480" cy="535590"/>
                      </a:xfrm>
                      <a:prstGeom prst="rect">
                        <a:avLst/>
                      </a:prstGeom>
                      <a:noFill/>
                      <a:extLst/>
                    </p:spPr>
                  </p:pic>
                </p:oleObj>
              </mc:Fallback>
            </mc:AlternateContent>
          </a:graphicData>
        </a:graphic>
      </p:graphicFrame>
      <p:sp>
        <p:nvSpPr>
          <p:cNvPr id="8603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30" name="Object 14"/>
          <p:cNvGraphicFramePr>
            <a:graphicFrameLocks noChangeAspect="1"/>
          </p:cNvGraphicFramePr>
          <p:nvPr>
            <p:extLst>
              <p:ext uri="{D42A27DB-BD31-4B8C-83A1-F6EECF244321}">
                <p14:modId xmlns:p14="http://schemas.microsoft.com/office/powerpoint/2010/main" val="1690805181"/>
              </p:ext>
            </p:extLst>
          </p:nvPr>
        </p:nvGraphicFramePr>
        <p:xfrm>
          <a:off x="3048000" y="4213087"/>
          <a:ext cx="2819400" cy="587513"/>
        </p:xfrm>
        <a:graphic>
          <a:graphicData uri="http://schemas.openxmlformats.org/presentationml/2006/ole">
            <mc:AlternateContent xmlns:mc="http://schemas.openxmlformats.org/markup-compatibility/2006">
              <mc:Choice xmlns:v="urn:schemas-microsoft-com:vml" Requires="v">
                <p:oleObj spid="_x0000_s284756" r:id="rId9" imgW="1219200" imgH="228600" progId="">
                  <p:embed/>
                </p:oleObj>
              </mc:Choice>
              <mc:Fallback>
                <p:oleObj r:id="rId9" imgW="12192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0" y="4213087"/>
                        <a:ext cx="2819400" cy="587513"/>
                      </a:xfrm>
                      <a:prstGeom prst="rect">
                        <a:avLst/>
                      </a:prstGeom>
                      <a:noFill/>
                      <a:extLst/>
                    </p:spPr>
                  </p:pic>
                </p:oleObj>
              </mc:Fallback>
            </mc:AlternateContent>
          </a:graphicData>
        </a:graphic>
      </p:graphicFrame>
      <p:sp>
        <p:nvSpPr>
          <p:cNvPr id="8603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32" name="Object 16"/>
          <p:cNvGraphicFramePr>
            <a:graphicFrameLocks noChangeAspect="1"/>
          </p:cNvGraphicFramePr>
          <p:nvPr>
            <p:extLst>
              <p:ext uri="{D42A27DB-BD31-4B8C-83A1-F6EECF244321}">
                <p14:modId xmlns:p14="http://schemas.microsoft.com/office/powerpoint/2010/main" val="698134350"/>
              </p:ext>
            </p:extLst>
          </p:nvPr>
        </p:nvGraphicFramePr>
        <p:xfrm>
          <a:off x="3200400" y="5105400"/>
          <a:ext cx="2895600" cy="535394"/>
        </p:xfrm>
        <a:graphic>
          <a:graphicData uri="http://schemas.openxmlformats.org/presentationml/2006/ole">
            <mc:AlternateContent xmlns:mc="http://schemas.openxmlformats.org/markup-compatibility/2006">
              <mc:Choice xmlns:v="urn:schemas-microsoft-com:vml" Requires="v">
                <p:oleObj spid="_x0000_s284757" r:id="rId11" imgW="1257300" imgH="228600" progId="">
                  <p:embed/>
                </p:oleObj>
              </mc:Choice>
              <mc:Fallback>
                <p:oleObj r:id="rId11" imgW="1257300" imgH="228600"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0400" y="5105400"/>
                        <a:ext cx="2895600" cy="535394"/>
                      </a:xfrm>
                      <a:prstGeom prst="rect">
                        <a:avLst/>
                      </a:prstGeom>
                      <a:noFill/>
                      <a:extLst/>
                    </p:spPr>
                  </p:pic>
                </p:oleObj>
              </mc:Fallback>
            </mc:AlternateContent>
          </a:graphicData>
        </a:graphic>
      </p:graphicFrame>
      <p:sp>
        <p:nvSpPr>
          <p:cNvPr id="86035"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 name="Date Placeholder 2"/>
          <p:cNvSpPr>
            <a:spLocks noGrp="1"/>
          </p:cNvSpPr>
          <p:nvPr>
            <p:ph type="dt" sz="half" idx="10"/>
          </p:nvPr>
        </p:nvSpPr>
        <p:spPr/>
        <p:txBody>
          <a:bodyPr/>
          <a:lstStyle/>
          <a:p>
            <a:fld id="{02E6D53F-3491-4BDD-8ECA-68A9010D7524}" type="datetime1">
              <a:rPr lang="en-US" smtClean="0"/>
              <a:t>11/6/2018</a:t>
            </a:fld>
            <a:endParaRPr lang="en-US"/>
          </a:p>
        </p:txBody>
      </p:sp>
    </p:spTree>
    <p:extLst>
      <p:ext uri="{BB962C8B-B14F-4D97-AF65-F5344CB8AC3E}">
        <p14:creationId xmlns:p14="http://schemas.microsoft.com/office/powerpoint/2010/main" val="8428538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Fermi and Gamow-Teller Transitions</a:t>
            </a:r>
            <a:endParaRPr lang="en-US"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lstStyle/>
          <a:p>
            <a:r>
              <a:rPr lang="en-US" b="1" dirty="0" smtClean="0">
                <a:latin typeface="Times New Roman" panose="02020603050405020304" pitchFamily="18" charset="0"/>
                <a:cs typeface="Times New Roman" panose="02020603050405020304" pitchFamily="18" charset="0"/>
              </a:rPr>
              <a:t>Fermi Transitions:</a:t>
            </a:r>
          </a:p>
          <a:p>
            <a:pPr marL="0" indent="0">
              <a:buNone/>
            </a:pPr>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p>
          <a:p>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marL="0" indent="0">
              <a:buNone/>
            </a:pPr>
            <a:endParaRPr lang="en-US" b="1" dirty="0" smtClean="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smtClean="0">
              <a:latin typeface="Times New Roman" panose="02020603050405020304" pitchFamily="18" charset="0"/>
              <a:cs typeface="Times New Roman" panose="02020603050405020304" pitchFamily="18" charset="0"/>
            </a:endParaRPr>
          </a:p>
        </p:txBody>
      </p:sp>
      <p:sp>
        <p:nvSpPr>
          <p:cNvPr id="22" name="Flowchart: Connector 21"/>
          <p:cNvSpPr/>
          <p:nvPr/>
        </p:nvSpPr>
        <p:spPr>
          <a:xfrm>
            <a:off x="762000" y="2590800"/>
            <a:ext cx="609600" cy="6096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3048000" y="2590800"/>
            <a:ext cx="609600" cy="609600"/>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828800" y="289560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Flowchart: Connector 37"/>
          <p:cNvSpPr/>
          <p:nvPr/>
        </p:nvSpPr>
        <p:spPr>
          <a:xfrm>
            <a:off x="5181600" y="2015276"/>
            <a:ext cx="1828800" cy="1752600"/>
          </a:xfrm>
          <a:prstGeom prst="flowChartConnector">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5486400" y="2590800"/>
            <a:ext cx="419100" cy="45720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6210300" y="2590800"/>
            <a:ext cx="4191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41"/>
          <p:cNvSpPr/>
          <p:nvPr/>
        </p:nvSpPr>
        <p:spPr>
          <a:xfrm>
            <a:off x="4114800" y="2590800"/>
            <a:ext cx="635391" cy="6096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43" name="TextBox 42"/>
          <p:cNvSpPr txBox="1"/>
          <p:nvPr/>
        </p:nvSpPr>
        <p:spPr>
          <a:xfrm>
            <a:off x="872055" y="3163669"/>
            <a:ext cx="5134739" cy="646331"/>
          </a:xfrm>
          <a:prstGeom prst="rect">
            <a:avLst/>
          </a:prstGeom>
          <a:noFill/>
        </p:spPr>
        <p:txBody>
          <a:bodyPr wrap="none" rtlCol="0">
            <a:spAutoFit/>
          </a:bodyPr>
          <a:lstStyle/>
          <a:p>
            <a:r>
              <a:rPr lang="en-US" b="1" dirty="0"/>
              <a:t>n</a:t>
            </a:r>
            <a:r>
              <a:rPr lang="en-US" b="1" dirty="0" smtClean="0"/>
              <a:t>                                     p                                      e</a:t>
            </a:r>
            <a:endParaRPr lang="en-US" b="1" dirty="0">
              <a:latin typeface="Symbol"/>
              <a:cs typeface="Symbol"/>
            </a:endParaRPr>
          </a:p>
          <a:p>
            <a:endParaRPr lang="en-US" b="1" dirty="0"/>
          </a:p>
        </p:txBody>
      </p:sp>
      <p:sp>
        <p:nvSpPr>
          <p:cNvPr id="44" name="TextBox 43"/>
          <p:cNvSpPr txBox="1"/>
          <p:nvPr/>
        </p:nvSpPr>
        <p:spPr>
          <a:xfrm>
            <a:off x="5596172" y="3048000"/>
            <a:ext cx="271228" cy="369332"/>
          </a:xfrm>
          <a:prstGeom prst="rect">
            <a:avLst/>
          </a:prstGeom>
          <a:noFill/>
        </p:spPr>
        <p:txBody>
          <a:bodyPr wrap="none" rtlCol="0">
            <a:spAutoFit/>
          </a:bodyPr>
          <a:lstStyle/>
          <a:p>
            <a:r>
              <a:rPr lang="en-US" b="1" dirty="0" smtClean="0"/>
              <a:t>-</a:t>
            </a:r>
            <a:endParaRPr lang="en-US" b="1" dirty="0"/>
          </a:p>
        </p:txBody>
      </p:sp>
      <p:sp>
        <p:nvSpPr>
          <p:cNvPr id="45" name="TextBox 44"/>
          <p:cNvSpPr txBox="1"/>
          <p:nvPr/>
        </p:nvSpPr>
        <p:spPr>
          <a:xfrm>
            <a:off x="6324600" y="5421868"/>
            <a:ext cx="311945" cy="369332"/>
          </a:xfrm>
          <a:prstGeom prst="rect">
            <a:avLst/>
          </a:prstGeom>
          <a:noFill/>
        </p:spPr>
        <p:txBody>
          <a:bodyPr wrap="none" rtlCol="0">
            <a:spAutoFit/>
          </a:bodyPr>
          <a:lstStyle/>
          <a:p>
            <a:r>
              <a:rPr lang="en-US" b="1" spc="55" dirty="0">
                <a:latin typeface="Symbol"/>
                <a:cs typeface="Symbol"/>
              </a:rPr>
              <a:t></a:t>
            </a:r>
            <a:endParaRPr lang="en-US" b="1" dirty="0"/>
          </a:p>
        </p:txBody>
      </p:sp>
      <p:cxnSp>
        <p:nvCxnSpPr>
          <p:cNvPr id="49" name="Straight Arrow Connector 48"/>
          <p:cNvCxnSpPr/>
          <p:nvPr/>
        </p:nvCxnSpPr>
        <p:spPr>
          <a:xfrm flipV="1">
            <a:off x="1066800" y="2173068"/>
            <a:ext cx="0" cy="41773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5715000" y="2209800"/>
            <a:ext cx="0" cy="41773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477000" y="4495800"/>
            <a:ext cx="0" cy="4939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3352800" y="2209800"/>
            <a:ext cx="0" cy="41773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249258" y="2086133"/>
            <a:ext cx="271228" cy="369332"/>
          </a:xfrm>
          <a:prstGeom prst="rect">
            <a:avLst/>
          </a:prstGeom>
          <a:noFill/>
        </p:spPr>
        <p:txBody>
          <a:bodyPr wrap="none" rtlCol="0">
            <a:spAutoFit/>
          </a:bodyPr>
          <a:lstStyle/>
          <a:p>
            <a:r>
              <a:rPr lang="en-US" b="1" dirty="0" smtClean="0"/>
              <a:t>-</a:t>
            </a:r>
            <a:endParaRPr lang="en-US" b="1" dirty="0"/>
          </a:p>
        </p:txBody>
      </p:sp>
      <p:sp>
        <p:nvSpPr>
          <p:cNvPr id="57" name="Flowchart: Connector 56"/>
          <p:cNvSpPr/>
          <p:nvPr/>
        </p:nvSpPr>
        <p:spPr>
          <a:xfrm>
            <a:off x="838200" y="4918924"/>
            <a:ext cx="609600" cy="6096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Connector 57"/>
          <p:cNvSpPr/>
          <p:nvPr/>
        </p:nvSpPr>
        <p:spPr>
          <a:xfrm>
            <a:off x="3124200" y="4918924"/>
            <a:ext cx="609600" cy="609600"/>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p:nvPr/>
        </p:nvCxnSpPr>
        <p:spPr>
          <a:xfrm>
            <a:off x="1905000" y="5223724"/>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Flowchart: Connector 59"/>
          <p:cNvSpPr/>
          <p:nvPr/>
        </p:nvSpPr>
        <p:spPr>
          <a:xfrm>
            <a:off x="5257800" y="4343400"/>
            <a:ext cx="1828800" cy="1752600"/>
          </a:xfrm>
          <a:prstGeom prst="flowChartConnector">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Connector 60"/>
          <p:cNvSpPr/>
          <p:nvPr/>
        </p:nvSpPr>
        <p:spPr>
          <a:xfrm>
            <a:off x="5562600" y="4918924"/>
            <a:ext cx="419100" cy="45720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Connector 61"/>
          <p:cNvSpPr/>
          <p:nvPr/>
        </p:nvSpPr>
        <p:spPr>
          <a:xfrm>
            <a:off x="6286500" y="4918924"/>
            <a:ext cx="4191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lus 62"/>
          <p:cNvSpPr/>
          <p:nvPr/>
        </p:nvSpPr>
        <p:spPr>
          <a:xfrm>
            <a:off x="4191000" y="4918924"/>
            <a:ext cx="635391" cy="6096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cxnSp>
        <p:nvCxnSpPr>
          <p:cNvPr id="64" name="Straight Arrow Connector 63"/>
          <p:cNvCxnSpPr/>
          <p:nvPr/>
        </p:nvCxnSpPr>
        <p:spPr>
          <a:xfrm flipV="1">
            <a:off x="1143000" y="4501192"/>
            <a:ext cx="0" cy="41773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5791200" y="4537924"/>
            <a:ext cx="0" cy="41773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429000" y="5507422"/>
            <a:ext cx="0" cy="58857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914400" y="5486400"/>
            <a:ext cx="5041765" cy="646331"/>
          </a:xfrm>
          <a:prstGeom prst="rect">
            <a:avLst/>
          </a:prstGeom>
          <a:noFill/>
        </p:spPr>
        <p:txBody>
          <a:bodyPr wrap="none" rtlCol="0">
            <a:spAutoFit/>
          </a:bodyPr>
          <a:lstStyle/>
          <a:p>
            <a:r>
              <a:rPr lang="en-US" b="1" dirty="0"/>
              <a:t>n</a:t>
            </a:r>
            <a:r>
              <a:rPr lang="en-US" b="1" dirty="0" smtClean="0"/>
              <a:t>                                                                             e</a:t>
            </a:r>
            <a:endParaRPr lang="en-US" b="1" dirty="0">
              <a:latin typeface="Symbol"/>
              <a:cs typeface="Symbol"/>
            </a:endParaRPr>
          </a:p>
          <a:p>
            <a:endParaRPr lang="en-US" b="1" dirty="0"/>
          </a:p>
        </p:txBody>
      </p:sp>
      <p:sp>
        <p:nvSpPr>
          <p:cNvPr id="69" name="TextBox 68"/>
          <p:cNvSpPr txBox="1"/>
          <p:nvPr/>
        </p:nvSpPr>
        <p:spPr>
          <a:xfrm>
            <a:off x="5638800" y="5345668"/>
            <a:ext cx="271228" cy="369332"/>
          </a:xfrm>
          <a:prstGeom prst="rect">
            <a:avLst/>
          </a:prstGeom>
          <a:noFill/>
        </p:spPr>
        <p:txBody>
          <a:bodyPr wrap="none" rtlCol="0">
            <a:spAutoFit/>
          </a:bodyPr>
          <a:lstStyle/>
          <a:p>
            <a:r>
              <a:rPr lang="en-US" b="1" dirty="0" smtClean="0"/>
              <a:t>-</a:t>
            </a:r>
            <a:endParaRPr lang="en-US" b="1" dirty="0"/>
          </a:p>
        </p:txBody>
      </p:sp>
      <p:sp>
        <p:nvSpPr>
          <p:cNvPr id="70" name="TextBox 69"/>
          <p:cNvSpPr txBox="1"/>
          <p:nvPr/>
        </p:nvSpPr>
        <p:spPr>
          <a:xfrm>
            <a:off x="6241255" y="2209800"/>
            <a:ext cx="311945" cy="369332"/>
          </a:xfrm>
          <a:prstGeom prst="rect">
            <a:avLst/>
          </a:prstGeom>
          <a:noFill/>
        </p:spPr>
        <p:txBody>
          <a:bodyPr wrap="none" rtlCol="0">
            <a:spAutoFit/>
          </a:bodyPr>
          <a:lstStyle/>
          <a:p>
            <a:r>
              <a:rPr lang="en-US" b="1" spc="55" dirty="0">
                <a:latin typeface="Symbol"/>
                <a:cs typeface="Symbol"/>
              </a:rPr>
              <a:t></a:t>
            </a:r>
            <a:endParaRPr lang="en-US" b="1" dirty="0"/>
          </a:p>
        </p:txBody>
      </p:sp>
      <p:sp>
        <p:nvSpPr>
          <p:cNvPr id="72" name="TextBox 71"/>
          <p:cNvSpPr txBox="1"/>
          <p:nvPr/>
        </p:nvSpPr>
        <p:spPr>
          <a:xfrm>
            <a:off x="6324600" y="5269468"/>
            <a:ext cx="271228" cy="369332"/>
          </a:xfrm>
          <a:prstGeom prst="rect">
            <a:avLst/>
          </a:prstGeom>
          <a:noFill/>
        </p:spPr>
        <p:txBody>
          <a:bodyPr wrap="none" rtlCol="0">
            <a:spAutoFit/>
          </a:bodyPr>
          <a:lstStyle/>
          <a:p>
            <a:r>
              <a:rPr lang="en-US" b="1" dirty="0" smtClean="0"/>
              <a:t>-</a:t>
            </a:r>
            <a:endParaRPr lang="en-US" b="1" dirty="0"/>
          </a:p>
        </p:txBody>
      </p:sp>
      <p:sp>
        <p:nvSpPr>
          <p:cNvPr id="75" name="Rectangle 74"/>
          <p:cNvSpPr/>
          <p:nvPr/>
        </p:nvSpPr>
        <p:spPr>
          <a:xfrm>
            <a:off x="3276600" y="4507468"/>
            <a:ext cx="336952" cy="369332"/>
          </a:xfrm>
          <a:prstGeom prst="rect">
            <a:avLst/>
          </a:prstGeom>
        </p:spPr>
        <p:txBody>
          <a:bodyPr wrap="none">
            <a:spAutoFit/>
          </a:bodyPr>
          <a:lstStyle/>
          <a:p>
            <a:r>
              <a:rPr lang="en-US" b="1" dirty="0"/>
              <a:t>p</a:t>
            </a:r>
            <a:endParaRPr lang="en-US" dirty="0"/>
          </a:p>
        </p:txBody>
      </p:sp>
      <p:sp>
        <p:nvSpPr>
          <p:cNvPr id="76" name="TextBox 75"/>
          <p:cNvSpPr txBox="1"/>
          <p:nvPr/>
        </p:nvSpPr>
        <p:spPr>
          <a:xfrm>
            <a:off x="298874" y="3855231"/>
            <a:ext cx="4440767" cy="784830"/>
          </a:xfrm>
          <a:prstGeom prst="rect">
            <a:avLst/>
          </a:prstGeom>
          <a:noFill/>
        </p:spPr>
        <p:txBody>
          <a:bodyPr wrap="none" rtlCol="0">
            <a:spAutoFit/>
          </a:bodyPr>
          <a:lstStyle/>
          <a:p>
            <a:pPr marL="274320" lvl="0" indent="-274320">
              <a:spcBef>
                <a:spcPct val="20000"/>
              </a:spcBef>
              <a:buClr>
                <a:srgbClr val="D16349"/>
              </a:buClr>
              <a:buSzPct val="85000"/>
              <a:buFont typeface="Wingdings 2"/>
              <a:buChar char=""/>
            </a:pPr>
            <a:r>
              <a:rPr lang="en-US" sz="2700" b="1" dirty="0">
                <a:solidFill>
                  <a:prstClr val="black"/>
                </a:solidFill>
                <a:latin typeface="Times New Roman" panose="02020603050405020304" pitchFamily="18" charset="0"/>
                <a:cs typeface="Times New Roman" panose="02020603050405020304" pitchFamily="18" charset="0"/>
              </a:rPr>
              <a:t>Gamow-Teller Transitions</a:t>
            </a:r>
            <a:r>
              <a:rPr lang="en-US" sz="2700" b="1" dirty="0" smtClean="0">
                <a:solidFill>
                  <a:prstClr val="black"/>
                </a:solidFill>
                <a:latin typeface="Times New Roman" panose="02020603050405020304" pitchFamily="18" charset="0"/>
                <a:cs typeface="Times New Roman" panose="02020603050405020304" pitchFamily="18" charset="0"/>
              </a:rPr>
              <a:t>:</a:t>
            </a:r>
            <a:endParaRPr lang="en-US" sz="2700" b="1" dirty="0">
              <a:solidFill>
                <a:prstClr val="black"/>
              </a:solidFill>
              <a:latin typeface="Times New Roman" panose="02020603050405020304" pitchFamily="18" charset="0"/>
              <a:cs typeface="Times New Roman" panose="02020603050405020304" pitchFamily="18" charset="0"/>
            </a:endParaRPr>
          </a:p>
          <a:p>
            <a:endParaRPr lang="en-US" dirty="0"/>
          </a:p>
        </p:txBody>
      </p:sp>
      <p:cxnSp>
        <p:nvCxnSpPr>
          <p:cNvPr id="77" name="Straight Arrow Connector 76"/>
          <p:cNvCxnSpPr/>
          <p:nvPr/>
        </p:nvCxnSpPr>
        <p:spPr>
          <a:xfrm>
            <a:off x="6400800" y="2971800"/>
            <a:ext cx="7145" cy="4625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01071" y="3962400"/>
            <a:ext cx="752129" cy="461665"/>
          </a:xfrm>
          <a:prstGeom prst="rect">
            <a:avLst/>
          </a:prstGeom>
          <a:noFill/>
        </p:spPr>
        <p:txBody>
          <a:bodyPr wrap="none" rtlCol="0">
            <a:spAutoFit/>
          </a:bodyPr>
          <a:lstStyle/>
          <a:p>
            <a:r>
              <a:rPr lang="en-US" sz="2400" b="1" dirty="0" smtClean="0"/>
              <a:t>S=1</a:t>
            </a:r>
            <a:endParaRPr lang="en-US" sz="2400" b="1" dirty="0"/>
          </a:p>
        </p:txBody>
      </p:sp>
      <p:sp>
        <p:nvSpPr>
          <p:cNvPr id="80" name="TextBox 79"/>
          <p:cNvSpPr txBox="1"/>
          <p:nvPr/>
        </p:nvSpPr>
        <p:spPr>
          <a:xfrm>
            <a:off x="5715000" y="1524000"/>
            <a:ext cx="817853" cy="461665"/>
          </a:xfrm>
          <a:prstGeom prst="rect">
            <a:avLst/>
          </a:prstGeom>
          <a:noFill/>
        </p:spPr>
        <p:txBody>
          <a:bodyPr wrap="none" rtlCol="0">
            <a:spAutoFit/>
          </a:bodyPr>
          <a:lstStyle/>
          <a:p>
            <a:r>
              <a:rPr lang="en-US" sz="2400" b="1" dirty="0" smtClean="0"/>
              <a:t>S=0</a:t>
            </a:r>
            <a:endParaRPr lang="en-US" sz="2400" b="1" dirty="0"/>
          </a:p>
        </p:txBody>
      </p:sp>
      <p:sp>
        <p:nvSpPr>
          <p:cNvPr id="5" name="Date Placeholder 4"/>
          <p:cNvSpPr>
            <a:spLocks noGrp="1"/>
          </p:cNvSpPr>
          <p:nvPr>
            <p:ph type="dt" sz="half" idx="10"/>
          </p:nvPr>
        </p:nvSpPr>
        <p:spPr/>
        <p:txBody>
          <a:bodyPr/>
          <a:lstStyle/>
          <a:p>
            <a:fld id="{53CC4AD4-149A-4645-94DB-821949CC28EB}" type="datetime1">
              <a:rPr lang="en-US" smtClean="0"/>
              <a:t>11/6/2018</a:t>
            </a:fld>
            <a:endParaRPr lang="en-US"/>
          </a:p>
        </p:txBody>
      </p:sp>
      <p:pic>
        <p:nvPicPr>
          <p:cNvPr id="41"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4089965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circle(in)">
                                      <p:cBhvr>
                                        <p:cTn id="7" dur="2000"/>
                                        <p:tgtEl>
                                          <p:spTgt spid="66"/>
                                        </p:tgtEl>
                                      </p:cBhvr>
                                    </p:animEffect>
                                  </p:childTnLst>
                                </p:cTn>
                              </p:par>
                              <p:par>
                                <p:cTn id="8" presetID="6" presetClass="entr" presetSubtype="16" fill="hold"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circle(in)">
                                      <p:cBhvr>
                                        <p:cTn id="10" dur="2000"/>
                                        <p:tgtEl>
                                          <p:spTgt spid="6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circle(in)">
                                      <p:cBhvr>
                                        <p:cTn id="13" dur="2000"/>
                                        <p:tgtEl>
                                          <p:spTgt spid="57"/>
                                        </p:tgtEl>
                                      </p:cBhvr>
                                    </p:animEffect>
                                  </p:childTnLst>
                                </p:cTn>
                              </p:par>
                              <p:par>
                                <p:cTn id="14" presetID="6" presetClass="entr" presetSubtype="16" fill="hold"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circle(in)">
                                      <p:cBhvr>
                                        <p:cTn id="16" dur="2000"/>
                                        <p:tgtEl>
                                          <p:spTgt spid="5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circle(in)">
                                      <p:cBhvr>
                                        <p:cTn id="19" dur="2000"/>
                                        <p:tgtEl>
                                          <p:spTgt spid="75"/>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circle(in)">
                                      <p:cBhvr>
                                        <p:cTn id="22" dur="2000"/>
                                        <p:tgtEl>
                                          <p:spTgt spid="58"/>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circle(in)">
                                      <p:cBhvr>
                                        <p:cTn id="25" dur="2000"/>
                                        <p:tgtEl>
                                          <p:spTgt spid="63"/>
                                        </p:tgtEl>
                                      </p:cBhvr>
                                    </p:animEffect>
                                  </p:childTnLst>
                                </p:cTn>
                              </p:par>
                              <p:par>
                                <p:cTn id="26" presetID="6" presetClass="entr" presetSubtype="16" fill="hold"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circle(in)">
                                      <p:cBhvr>
                                        <p:cTn id="28" dur="2000"/>
                                        <p:tgtEl>
                                          <p:spTgt spid="65"/>
                                        </p:tgtEl>
                                      </p:cBhvr>
                                    </p:animEffect>
                                  </p:childTnLst>
                                </p:cTn>
                              </p:par>
                              <p:par>
                                <p:cTn id="29" presetID="6" presetClass="entr" presetSubtype="16"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circle(in)">
                                      <p:cBhvr>
                                        <p:cTn id="31" dur="2000"/>
                                        <p:tgtEl>
                                          <p:spTgt spid="53"/>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79"/>
                                        </p:tgtEl>
                                        <p:attrNameLst>
                                          <p:attrName>style.visibility</p:attrName>
                                        </p:attrNameLst>
                                      </p:cBhvr>
                                      <p:to>
                                        <p:strVal val="visible"/>
                                      </p:to>
                                    </p:set>
                                    <p:animEffect transition="in" filter="circle(in)">
                                      <p:cBhvr>
                                        <p:cTn id="34" dur="2000"/>
                                        <p:tgtEl>
                                          <p:spTgt spid="79"/>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circle(in)">
                                      <p:cBhvr>
                                        <p:cTn id="37" dur="2000"/>
                                        <p:tgtEl>
                                          <p:spTgt spid="60"/>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circle(in)">
                                      <p:cBhvr>
                                        <p:cTn id="40" dur="2000"/>
                                        <p:tgtEl>
                                          <p:spTgt spid="62"/>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circle(in)">
                                      <p:cBhvr>
                                        <p:cTn id="43" dur="2000"/>
                                        <p:tgtEl>
                                          <p:spTgt spid="61"/>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circle(in)">
                                      <p:cBhvr>
                                        <p:cTn id="46" dur="2000"/>
                                        <p:tgtEl>
                                          <p:spTgt spid="69"/>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circle(in)">
                                      <p:cBhvr>
                                        <p:cTn id="49" dur="2000"/>
                                        <p:tgtEl>
                                          <p:spTgt spid="45"/>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circle(in)">
                                      <p:cBhvr>
                                        <p:cTn id="52" dur="2000"/>
                                        <p:tgtEl>
                                          <p:spTgt spid="72"/>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circle(in)">
                                      <p:cBhvr>
                                        <p:cTn id="55" dur="2000"/>
                                        <p:tgtEl>
                                          <p:spTgt spid="6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circle(in)">
                                      <p:cBhvr>
                                        <p:cTn id="58" dur="2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7" grpId="0" animBg="1"/>
      <p:bldP spid="58" grpId="0" animBg="1"/>
      <p:bldP spid="60" grpId="0" animBg="1"/>
      <p:bldP spid="61" grpId="0" animBg="1"/>
      <p:bldP spid="62" grpId="0" animBg="1"/>
      <p:bldP spid="63" grpId="0" animBg="1"/>
      <p:bldP spid="68" grpId="0"/>
      <p:bldP spid="69" grpId="0"/>
      <p:bldP spid="72" grpId="0"/>
      <p:bldP spid="75" grpId="0"/>
      <p:bldP spid="76" grpId="0"/>
      <p:bldP spid="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bg2">
                    <a:lumMod val="50000"/>
                  </a:schemeClr>
                </a:solidFill>
              </a:rPr>
              <a:t>Formalism used in our calculation</a:t>
            </a:r>
            <a:endParaRPr lang="en-US" sz="3200" dirty="0">
              <a:solidFill>
                <a:schemeClr val="bg2">
                  <a:lumMod val="50000"/>
                </a:schemeClr>
              </a:solidFill>
              <a:latin typeface="Times New Roman" pitchFamily="18" charset="0"/>
              <a:cs typeface="Times New Roman" pitchFamily="18" charset="0"/>
            </a:endParaRPr>
          </a:p>
        </p:txBody>
      </p:sp>
      <p:pic>
        <p:nvPicPr>
          <p:cNvPr id="4" name="Picture 10"/>
          <p:cNvPicPr>
            <a:picLocks noChangeAspect="1" noChangeArrowheads="1"/>
          </p:cNvPicPr>
          <p:nvPr/>
        </p:nvPicPr>
        <p:blipFill>
          <a:blip r:embed="rId4" cstate="print"/>
          <a:srcRect/>
          <a:stretch>
            <a:fillRect/>
          </a:stretch>
        </p:blipFill>
        <p:spPr>
          <a:xfrm>
            <a:off x="57150" y="17462"/>
            <a:ext cx="781050" cy="744538"/>
          </a:xfrm>
          <a:prstGeom prst="rect">
            <a:avLst/>
          </a:prstGeom>
          <a:noFill/>
          <a:ln/>
        </p:spPr>
      </p:pic>
      <p:graphicFrame>
        <p:nvGraphicFramePr>
          <p:cNvPr id="4101" name="Object 5"/>
          <p:cNvGraphicFramePr>
            <a:graphicFrameLocks noChangeAspect="1"/>
          </p:cNvGraphicFramePr>
          <p:nvPr/>
        </p:nvGraphicFramePr>
        <p:xfrm>
          <a:off x="2971800" y="3048000"/>
          <a:ext cx="1676400" cy="762000"/>
        </p:xfrm>
        <a:graphic>
          <a:graphicData uri="http://schemas.openxmlformats.org/presentationml/2006/ole">
            <mc:AlternateContent xmlns:mc="http://schemas.openxmlformats.org/markup-compatibility/2006">
              <mc:Choice xmlns:v="urn:schemas-microsoft-com:vml" Requires="v">
                <p:oleObj spid="_x0000_s4623" name="Equation" r:id="rId5" imgW="812447" imgH="355446" progId="Equation.3">
                  <p:embed/>
                </p:oleObj>
              </mc:Choice>
              <mc:Fallback>
                <p:oleObj name="Equation" r:id="rId5" imgW="812447" imgH="355446" progId="Equation.3">
                  <p:embed/>
                  <p:pic>
                    <p:nvPicPr>
                      <p:cNvPr id="0" name="Picture 3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3048000"/>
                        <a:ext cx="16764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12</a:t>
            </a:fld>
            <a:endParaRPr lang="en-US"/>
          </a:p>
        </p:txBody>
      </p:sp>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304800" y="1676400"/>
            <a:ext cx="8458200" cy="1200329"/>
          </a:xfrm>
          <a:prstGeom prst="rect">
            <a:avLst/>
          </a:prstGeom>
        </p:spPr>
        <p:txBody>
          <a:bodyPr wrap="square">
            <a:spAutoFit/>
          </a:bodyPr>
          <a:lstStyle/>
          <a:p>
            <a:r>
              <a:rPr lang="en-US" sz="2400" dirty="0" smtClean="0">
                <a:latin typeface="Times New Roman" pitchFamily="18" charset="0"/>
                <a:cs typeface="Times New Roman" pitchFamily="18" charset="0"/>
              </a:rPr>
              <a:t>The comparative half life</a:t>
            </a:r>
            <a:r>
              <a:rPr lang="en-US" sz="2400" dirty="0" smtClean="0">
                <a:latin typeface="Times New Roman" pitchFamily="18" charset="0"/>
              </a:rPr>
              <a:t>          of an ordinary  decay from the state ‘</a:t>
            </a:r>
            <a:r>
              <a:rPr lang="en-US" sz="2400" i="1" dirty="0" smtClean="0">
                <a:latin typeface="Times New Roman" pitchFamily="18" charset="0"/>
              </a:rPr>
              <a:t>i’</a:t>
            </a:r>
            <a:r>
              <a:rPr lang="en-US" sz="2400" dirty="0" smtClean="0">
                <a:latin typeface="Times New Roman" pitchFamily="18" charset="0"/>
              </a:rPr>
              <a:t> of the parent nucleus to the state ‘</a:t>
            </a:r>
            <a:r>
              <a:rPr lang="en-US" sz="2400" i="1" dirty="0" smtClean="0">
                <a:latin typeface="Times New Roman" pitchFamily="18" charset="0"/>
              </a:rPr>
              <a:t>j</a:t>
            </a:r>
            <a:r>
              <a:rPr lang="en-US" sz="2400" dirty="0" smtClean="0">
                <a:latin typeface="Times New Roman" pitchFamily="18" charset="0"/>
              </a:rPr>
              <a:t>‘ of the daughter nucleus is related to the nuclear reduced transition probability      as:</a:t>
            </a:r>
            <a:endParaRPr lang="en-US" sz="2400" dirty="0"/>
          </a:p>
        </p:txBody>
      </p:sp>
      <p:graphicFrame>
        <p:nvGraphicFramePr>
          <p:cNvPr id="5" name="Object 9"/>
          <p:cNvGraphicFramePr>
            <a:graphicFrameLocks noChangeAspect="1"/>
          </p:cNvGraphicFramePr>
          <p:nvPr/>
        </p:nvGraphicFramePr>
        <p:xfrm>
          <a:off x="3505200" y="1676400"/>
          <a:ext cx="685800" cy="457200"/>
        </p:xfrm>
        <a:graphic>
          <a:graphicData uri="http://schemas.openxmlformats.org/presentationml/2006/ole">
            <mc:AlternateContent xmlns:mc="http://schemas.openxmlformats.org/markup-compatibility/2006">
              <mc:Choice xmlns:v="urn:schemas-microsoft-com:vml" Requires="v">
                <p:oleObj spid="_x0000_s4624" name="Equation" r:id="rId7" imgW="330057" imgH="241195" progId="">
                  <p:embed/>
                </p:oleObj>
              </mc:Choice>
              <mc:Fallback>
                <p:oleObj name="Equation" r:id="rId7" imgW="330057" imgH="241195" progId="">
                  <p:embed/>
                  <p:pic>
                    <p:nvPicPr>
                      <p:cNvPr id="0" name="Picture 3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1676400"/>
                        <a:ext cx="685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1752600" y="3733800"/>
            <a:ext cx="808235" cy="369332"/>
          </a:xfrm>
          <a:prstGeom prst="rect">
            <a:avLst/>
          </a:prstGeom>
          <a:noFill/>
        </p:spPr>
        <p:txBody>
          <a:bodyPr wrap="none" rtlCol="0">
            <a:spAutoFit/>
          </a:bodyPr>
          <a:lstStyle/>
          <a:p>
            <a:r>
              <a:rPr lang="en-US" dirty="0" smtClean="0"/>
              <a:t>where</a:t>
            </a:r>
            <a:endParaRPr lang="en-US" dirty="0"/>
          </a:p>
        </p:txBody>
      </p:sp>
      <p:sp>
        <p:nvSpPr>
          <p:cNvPr id="410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09" name="Object 13"/>
          <p:cNvGraphicFramePr>
            <a:graphicFrameLocks noChangeAspect="1"/>
          </p:cNvGraphicFramePr>
          <p:nvPr/>
        </p:nvGraphicFramePr>
        <p:xfrm>
          <a:off x="2895600" y="4038600"/>
          <a:ext cx="2057400" cy="914400"/>
        </p:xfrm>
        <a:graphic>
          <a:graphicData uri="http://schemas.openxmlformats.org/presentationml/2006/ole">
            <mc:AlternateContent xmlns:mc="http://schemas.openxmlformats.org/markup-compatibility/2006">
              <mc:Choice xmlns:v="urn:schemas-microsoft-com:vml" Requires="v">
                <p:oleObj spid="_x0000_s4625" name="Equation" r:id="rId9" imgW="952500" imgH="457200" progId="Equation.3">
                  <p:embed/>
                </p:oleObj>
              </mc:Choice>
              <mc:Fallback>
                <p:oleObj name="Equation" r:id="rId9" imgW="952500" imgH="457200" progId="Equation.3">
                  <p:embed/>
                  <p:pic>
                    <p:nvPicPr>
                      <p:cNvPr id="0" name="Picture 34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95600" y="4038600"/>
                        <a:ext cx="2057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p:cNvSpPr/>
          <p:nvPr/>
        </p:nvSpPr>
        <p:spPr>
          <a:xfrm>
            <a:off x="6096000" y="4495800"/>
            <a:ext cx="3124200" cy="646331"/>
          </a:xfrm>
          <a:prstGeom prst="rect">
            <a:avLst/>
          </a:prstGeom>
        </p:spPr>
        <p:txBody>
          <a:bodyPr wrap="square">
            <a:spAutoFit/>
          </a:bodyPr>
          <a:lstStyle/>
          <a:p>
            <a:r>
              <a:rPr lang="en-US" dirty="0" smtClean="0">
                <a:latin typeface="Times New Roman" pitchFamily="18" charset="0"/>
                <a:cs typeface="Times New Roman" pitchFamily="18" charset="0"/>
              </a:rPr>
              <a:t>The value of D=6143  s is adopted in the calculations [2].</a:t>
            </a:r>
            <a:endParaRPr lang="en-US" dirty="0"/>
          </a:p>
        </p:txBody>
      </p:sp>
      <p:sp>
        <p:nvSpPr>
          <p:cNvPr id="411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10" name="Object 14"/>
          <p:cNvGraphicFramePr>
            <a:graphicFrameLocks noChangeAspect="1"/>
          </p:cNvGraphicFramePr>
          <p:nvPr/>
        </p:nvGraphicFramePr>
        <p:xfrm>
          <a:off x="6629400" y="2438400"/>
          <a:ext cx="381000" cy="457200"/>
        </p:xfrm>
        <a:graphic>
          <a:graphicData uri="http://schemas.openxmlformats.org/presentationml/2006/ole">
            <mc:AlternateContent xmlns:mc="http://schemas.openxmlformats.org/markup-compatibility/2006">
              <mc:Choice xmlns:v="urn:schemas-microsoft-com:vml" Requires="v">
                <p:oleObj spid="_x0000_s4626" r:id="rId11" imgW="190417" imgH="241195" progId="">
                  <p:embed/>
                </p:oleObj>
              </mc:Choice>
              <mc:Fallback>
                <p:oleObj r:id="rId11" imgW="190417" imgH="241195" progId="">
                  <p:embed/>
                  <p:pic>
                    <p:nvPicPr>
                      <p:cNvPr id="0" name="Picture 3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29400" y="2438400"/>
                        <a:ext cx="381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a:off x="533400" y="5181600"/>
            <a:ext cx="6705600" cy="461665"/>
          </a:xfrm>
          <a:prstGeom prst="rect">
            <a:avLst/>
          </a:prstGeom>
        </p:spPr>
        <p:txBody>
          <a:bodyPr wrap="square">
            <a:spAutoFit/>
          </a:bodyPr>
          <a:lstStyle/>
          <a:p>
            <a:pPr>
              <a:buNone/>
            </a:pPr>
            <a:r>
              <a:rPr lang="en-US" sz="2400" dirty="0" smtClean="0">
                <a:latin typeface="Times New Roman" pitchFamily="18" charset="0"/>
                <a:cs typeface="Times New Roman" pitchFamily="18" charset="0"/>
              </a:rPr>
              <a:t>Nuclear reduced transition probability is given by: </a:t>
            </a:r>
          </a:p>
        </p:txBody>
      </p:sp>
      <p:graphicFrame>
        <p:nvGraphicFramePr>
          <p:cNvPr id="4112" name="Object 16"/>
          <p:cNvGraphicFramePr>
            <a:graphicFrameLocks noChangeAspect="1"/>
          </p:cNvGraphicFramePr>
          <p:nvPr/>
        </p:nvGraphicFramePr>
        <p:xfrm>
          <a:off x="2209800" y="5638800"/>
          <a:ext cx="3886200" cy="533400"/>
        </p:xfrm>
        <a:graphic>
          <a:graphicData uri="http://schemas.openxmlformats.org/presentationml/2006/ole">
            <mc:AlternateContent xmlns:mc="http://schemas.openxmlformats.org/markup-compatibility/2006">
              <mc:Choice xmlns:v="urn:schemas-microsoft-com:vml" Requires="v">
                <p:oleObj spid="_x0000_s4627" r:id="rId13" imgW="1981200" imgH="279400" progId="">
                  <p:embed/>
                </p:oleObj>
              </mc:Choice>
              <mc:Fallback>
                <p:oleObj r:id="rId13" imgW="1981200" imgH="279400" progId="">
                  <p:embed/>
                  <p:pic>
                    <p:nvPicPr>
                      <p:cNvPr id="0" name="Picture 34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638800"/>
                        <a:ext cx="3886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4800600" y="32004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9" name="TextBox 18"/>
          <p:cNvSpPr txBox="1"/>
          <p:nvPr/>
        </p:nvSpPr>
        <p:spPr>
          <a:xfrm>
            <a:off x="4953000" y="41910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20" name="TextBox 19"/>
          <p:cNvSpPr txBox="1"/>
          <p:nvPr/>
        </p:nvSpPr>
        <p:spPr>
          <a:xfrm>
            <a:off x="6096000" y="57150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22" name="TextBox 21"/>
          <p:cNvSpPr txBox="1"/>
          <p:nvPr/>
        </p:nvSpPr>
        <p:spPr>
          <a:xfrm>
            <a:off x="7239000" y="5715000"/>
            <a:ext cx="1871731" cy="338554"/>
          </a:xfrm>
          <a:prstGeom prst="rect">
            <a:avLst/>
          </a:prstGeom>
          <a:noFill/>
        </p:spPr>
        <p:txBody>
          <a:bodyPr wrap="none" rtlCol="0">
            <a:spAutoFit/>
          </a:bodyPr>
          <a:lstStyle/>
          <a:p>
            <a:r>
              <a:rPr lang="en-US" sz="1600" dirty="0" err="1" smtClean="0">
                <a:latin typeface="Times New Roman" pitchFamily="18" charset="0"/>
                <a:cs typeface="Times New Roman" pitchFamily="18" charset="0"/>
              </a:rPr>
              <a:t>g</a:t>
            </a:r>
            <a:r>
              <a:rPr lang="en-US" sz="1600" baseline="-25000" dirty="0" err="1"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g</a:t>
            </a:r>
            <a:r>
              <a:rPr lang="en-US" sz="1600" baseline="-25000" dirty="0" err="1" smtClean="0">
                <a:latin typeface="Times New Roman" pitchFamily="18" charset="0"/>
                <a:cs typeface="Times New Roman" pitchFamily="18" charset="0"/>
              </a:rPr>
              <a:t>V</a:t>
            </a:r>
            <a:r>
              <a:rPr lang="en-US" sz="1600"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-1.2694  [3].</a:t>
            </a:r>
            <a:endParaRPr lang="en-US" sz="1600" baseline="-25000" dirty="0">
              <a:latin typeface="Times New Roman" pitchFamily="18" charset="0"/>
              <a:cs typeface="Times New Roman" pitchFamily="18" charset="0"/>
            </a:endParaRPr>
          </a:p>
        </p:txBody>
      </p:sp>
      <p:sp>
        <p:nvSpPr>
          <p:cNvPr id="23" name="TextBox 22"/>
          <p:cNvSpPr txBox="1"/>
          <p:nvPr/>
        </p:nvSpPr>
        <p:spPr>
          <a:xfrm>
            <a:off x="228600" y="6172200"/>
            <a:ext cx="7620000" cy="954107"/>
          </a:xfrm>
          <a:prstGeom prst="rect">
            <a:avLst/>
          </a:prstGeom>
          <a:noFill/>
        </p:spPr>
        <p:txBody>
          <a:bodyPr wrap="square" rtlCol="0">
            <a:spAutoFit/>
          </a:bodyPr>
          <a:lstStyle/>
          <a:p>
            <a:r>
              <a:rPr lang="en-US" sz="1400" dirty="0" smtClean="0">
                <a:latin typeface="Times New Roman" pitchFamily="18" charset="0"/>
                <a:cs typeface="Times New Roman" pitchFamily="18" charset="0"/>
              </a:rPr>
              <a:t>[2] J. C. Hardy and I.S. Towner, Phys. Rev. C </a:t>
            </a:r>
            <a:r>
              <a:rPr lang="en-US" sz="1400" b="1" dirty="0" smtClean="0">
                <a:latin typeface="Times New Roman" pitchFamily="18" charset="0"/>
                <a:cs typeface="Times New Roman" pitchFamily="18" charset="0"/>
              </a:rPr>
              <a:t>79</a:t>
            </a:r>
            <a:r>
              <a:rPr lang="en-US" sz="1400" dirty="0" smtClean="0">
                <a:latin typeface="Times New Roman" pitchFamily="18" charset="0"/>
                <a:cs typeface="Times New Roman" pitchFamily="18" charset="0"/>
              </a:rPr>
              <a:t>(5), (2009), 055502.</a:t>
            </a:r>
          </a:p>
          <a:p>
            <a:r>
              <a:rPr lang="en-US" sz="1400" dirty="0" smtClean="0">
                <a:latin typeface="Times New Roman" pitchFamily="18" charset="0"/>
                <a:cs typeface="Times New Roman" pitchFamily="18" charset="0"/>
              </a:rPr>
              <a:t>[3] K. Nakamura, J. Phys. G,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Part. Phys.,  </a:t>
            </a:r>
            <a:r>
              <a:rPr lang="en-US" sz="1400" b="1" dirty="0" smtClean="0">
                <a:latin typeface="Times New Roman" pitchFamily="18" charset="0"/>
                <a:cs typeface="Times New Roman" pitchFamily="18" charset="0"/>
              </a:rPr>
              <a:t>37</a:t>
            </a:r>
            <a:r>
              <a:rPr lang="en-US" sz="1400" dirty="0" smtClean="0">
                <a:latin typeface="Times New Roman" pitchFamily="18" charset="0"/>
                <a:cs typeface="Times New Roman" pitchFamily="18" charset="0"/>
              </a:rPr>
              <a:t>, (2010) 075021.</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Continue…..</a:t>
            </a:r>
            <a:endParaRPr lang="en-US" dirty="0">
              <a:solidFill>
                <a:schemeClr val="accent3">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a:xfrm>
            <a:off x="304800" y="1447800"/>
            <a:ext cx="8503920" cy="4572000"/>
          </a:xfrm>
        </p:spPr>
        <p:txBody>
          <a:bodyPr/>
          <a:lstStyle/>
          <a:p>
            <a:pPr>
              <a:buNone/>
            </a:pPr>
            <a:endParaRPr lang="en-US" dirty="0" smtClean="0"/>
          </a:p>
          <a:p>
            <a:pPr>
              <a:buNone/>
            </a:pPr>
            <a:endParaRPr lang="en-US" dirty="0"/>
          </a:p>
        </p:txBody>
      </p:sp>
      <p:sp>
        <p:nvSpPr>
          <p:cNvPr id="1239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39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3907" name="Object 3"/>
          <p:cNvGraphicFramePr>
            <a:graphicFrameLocks noChangeAspect="1"/>
          </p:cNvGraphicFramePr>
          <p:nvPr/>
        </p:nvGraphicFramePr>
        <p:xfrm>
          <a:off x="1219200" y="1828800"/>
          <a:ext cx="4114800" cy="762000"/>
        </p:xfrm>
        <a:graphic>
          <a:graphicData uri="http://schemas.openxmlformats.org/presentationml/2006/ole">
            <mc:AlternateContent xmlns:mc="http://schemas.openxmlformats.org/markup-compatibility/2006">
              <mc:Choice xmlns:v="urn:schemas-microsoft-com:vml" Requires="v">
                <p:oleObj spid="_x0000_s124412" r:id="rId4" imgW="2019300" imgH="431800" progId="">
                  <p:embed/>
                </p:oleObj>
              </mc:Choice>
              <mc:Fallback>
                <p:oleObj r:id="rId4" imgW="2019300" imgH="431800" progId="">
                  <p:embed/>
                  <p:pic>
                    <p:nvPicPr>
                      <p:cNvPr id="0" name="Picture 3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828800"/>
                        <a:ext cx="41148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9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3909" name="Object 5"/>
          <p:cNvGraphicFramePr>
            <a:graphicFrameLocks noChangeAspect="1"/>
          </p:cNvGraphicFramePr>
          <p:nvPr/>
        </p:nvGraphicFramePr>
        <p:xfrm>
          <a:off x="1219200" y="2743200"/>
          <a:ext cx="5105400" cy="685800"/>
        </p:xfrm>
        <a:graphic>
          <a:graphicData uri="http://schemas.openxmlformats.org/presentationml/2006/ole">
            <mc:AlternateContent xmlns:mc="http://schemas.openxmlformats.org/markup-compatibility/2006">
              <mc:Choice xmlns:v="urn:schemas-microsoft-com:vml" Requires="v">
                <p:oleObj spid="_x0000_s124413" r:id="rId6" imgW="2273300" imgH="431800" progId="">
                  <p:embed/>
                </p:oleObj>
              </mc:Choice>
              <mc:Fallback>
                <p:oleObj r:id="rId6" imgW="2273300" imgH="431800" progId="">
                  <p:embed/>
                  <p:pic>
                    <p:nvPicPr>
                      <p:cNvPr id="0"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2743200"/>
                        <a:ext cx="5105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3912" name="Object 8"/>
          <p:cNvGraphicFramePr>
            <a:graphicFrameLocks noChangeAspect="1"/>
          </p:cNvGraphicFramePr>
          <p:nvPr/>
        </p:nvGraphicFramePr>
        <p:xfrm>
          <a:off x="4648200" y="3505200"/>
          <a:ext cx="457200" cy="533400"/>
        </p:xfrm>
        <a:graphic>
          <a:graphicData uri="http://schemas.openxmlformats.org/presentationml/2006/ole">
            <mc:AlternateContent xmlns:mc="http://schemas.openxmlformats.org/markup-compatibility/2006">
              <mc:Choice xmlns:v="urn:schemas-microsoft-com:vml" Requires="v">
                <p:oleObj spid="_x0000_s124414" r:id="rId8" imgW="203112" imgH="241195" progId="">
                  <p:embed/>
                </p:oleObj>
              </mc:Choice>
              <mc:Fallback>
                <p:oleObj r:id="rId8" imgW="203112" imgH="241195" progId="">
                  <p:embed/>
                  <p:pic>
                    <p:nvPicPr>
                      <p:cNvPr id="0" name="Picture 3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3505200"/>
                        <a:ext cx="457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3911" name="Object 7"/>
          <p:cNvGraphicFramePr>
            <a:graphicFrameLocks noChangeAspect="1"/>
          </p:cNvGraphicFramePr>
          <p:nvPr/>
        </p:nvGraphicFramePr>
        <p:xfrm>
          <a:off x="381000" y="4038600"/>
          <a:ext cx="685800" cy="533400"/>
        </p:xfrm>
        <a:graphic>
          <a:graphicData uri="http://schemas.openxmlformats.org/presentationml/2006/ole">
            <mc:AlternateContent xmlns:mc="http://schemas.openxmlformats.org/markup-compatibility/2006">
              <mc:Choice xmlns:v="urn:schemas-microsoft-com:vml" Requires="v">
                <p:oleObj spid="_x0000_s124415" r:id="rId10" imgW="152334" imgH="228501" progId="">
                  <p:embed/>
                </p:oleObj>
              </mc:Choice>
              <mc:Fallback>
                <p:oleObj r:id="rId10" imgW="152334" imgH="228501" progId="">
                  <p:embed/>
                  <p:pic>
                    <p:nvPicPr>
                      <p:cNvPr id="0" name="Picture 3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 y="4038600"/>
                        <a:ext cx="685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916" name="Rectangle 12"/>
          <p:cNvSpPr>
            <a:spLocks noChangeArrowheads="1"/>
          </p:cNvSpPr>
          <p:nvPr/>
        </p:nvSpPr>
        <p:spPr bwMode="auto">
          <a:xfrm>
            <a:off x="0" y="3657600"/>
            <a:ext cx="47947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a:t>
            </a:r>
            <a:r>
              <a:rPr kumimoji="0" lang="en-US" sz="2000" b="0" i="1" u="none" strike="noStrike" cap="none" normalizeH="0" baseline="-25000" dirty="0"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represent the total spin of the level </a:t>
            </a:r>
            <a:r>
              <a:rPr kumimoji="0" lang="en-US" sz="2000" b="0" i="0" u="none" strike="noStrike" cap="none" normalizeH="0" baseline="0" dirty="0" smtClean="0">
                <a:ln>
                  <a:noFill/>
                </a:ln>
                <a:solidFill>
                  <a:schemeClr val="tx1"/>
                </a:solidFill>
                <a:effectLst/>
                <a:latin typeface="Monotype Corsiva"/>
                <a:ea typeface="Times New Roman" pitchFamily="18" charset="0"/>
                <a:cs typeface="Times New Roman" pitchFamily="18" charset="0"/>
              </a:rPr>
              <a:t>|</a:t>
            </a:r>
            <a:r>
              <a:rPr lang="en-US" sz="2000" dirty="0" err="1" smtClean="0">
                <a:latin typeface="Monotype Corsiva"/>
                <a:ea typeface="MS PGothic"/>
                <a:cs typeface="Times New Roman" pitchFamily="18" charset="0"/>
              </a:rPr>
              <a:t>i</a:t>
            </a:r>
            <a:r>
              <a:rPr lang="en-US" sz="2000" dirty="0" smtClean="0">
                <a:latin typeface="Monotype Corsiva"/>
                <a:ea typeface="MS PGothic"/>
                <a:cs typeface="Times New Roman" pitchFamily="18" charset="0"/>
              </a:rPr>
              <a:t>&gt; ,   </a:t>
            </a:r>
            <a:endParaRPr kumimoji="0" lang="en-US" sz="20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3918" name="Rectangle 14"/>
          <p:cNvSpPr>
            <a:spLocks noChangeArrowheads="1"/>
          </p:cNvSpPr>
          <p:nvPr/>
        </p:nvSpPr>
        <p:spPr bwMode="auto">
          <a:xfrm>
            <a:off x="4648200" y="3638490"/>
            <a:ext cx="442941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shows Pauli spin matrix and the term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 name="Rectangle 15"/>
          <p:cNvSpPr>
            <a:spLocks noChangeArrowheads="1"/>
          </p:cNvSpPr>
          <p:nvPr/>
        </p:nvSpPr>
        <p:spPr bwMode="auto">
          <a:xfrm>
            <a:off x="817193" y="4114800"/>
            <a:ext cx="611577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known as the iso-spin raising and lowering operator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6" name="Picture 10"/>
          <p:cNvPicPr>
            <a:picLocks noChangeAspect="1" noChangeArrowheads="1"/>
          </p:cNvPicPr>
          <p:nvPr/>
        </p:nvPicPr>
        <p:blipFill>
          <a:blip r:embed="rId12" cstate="print"/>
          <a:srcRect/>
          <a:stretch>
            <a:fillRect/>
          </a:stretch>
        </p:blipFill>
        <p:spPr>
          <a:xfrm>
            <a:off x="-31750" y="0"/>
            <a:ext cx="781050" cy="744538"/>
          </a:xfrm>
          <a:prstGeom prst="rect">
            <a:avLst/>
          </a:prstGeom>
          <a:noFill/>
          <a:ln/>
        </p:spPr>
      </p:pic>
      <p:sp>
        <p:nvSpPr>
          <p:cNvPr id="12392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392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 name="TextBox 22"/>
          <p:cNvSpPr txBox="1"/>
          <p:nvPr/>
        </p:nvSpPr>
        <p:spPr>
          <a:xfrm>
            <a:off x="381000" y="1524000"/>
            <a:ext cx="808235" cy="369332"/>
          </a:xfrm>
          <a:prstGeom prst="rect">
            <a:avLst/>
          </a:prstGeom>
          <a:noFill/>
        </p:spPr>
        <p:txBody>
          <a:bodyPr wrap="none" rtlCol="0">
            <a:spAutoFit/>
          </a:bodyPr>
          <a:lstStyle/>
          <a:p>
            <a:r>
              <a:rPr lang="en-US" dirty="0" smtClean="0"/>
              <a:t>where</a:t>
            </a:r>
            <a:endParaRPr lang="en-US" dirty="0"/>
          </a:p>
        </p:txBody>
      </p:sp>
      <p:sp>
        <p:nvSpPr>
          <p:cNvPr id="19" name="TextBox 18"/>
          <p:cNvSpPr txBox="1"/>
          <p:nvPr/>
        </p:nvSpPr>
        <p:spPr>
          <a:xfrm>
            <a:off x="5410200" y="19812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20" name="TextBox 19"/>
          <p:cNvSpPr txBox="1"/>
          <p:nvPr/>
        </p:nvSpPr>
        <p:spPr>
          <a:xfrm>
            <a:off x="6324600" y="2831068"/>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5" name="Rectangle 4"/>
          <p:cNvSpPr/>
          <p:nvPr/>
        </p:nvSpPr>
        <p:spPr>
          <a:xfrm>
            <a:off x="295742" y="4655992"/>
            <a:ext cx="8077200" cy="646331"/>
          </a:xfrm>
          <a:prstGeom prst="rect">
            <a:avLst/>
          </a:prstGeom>
        </p:spPr>
        <p:txBody>
          <a:bodyPr wrap="square">
            <a:spAutoFit/>
          </a:bodyPr>
          <a:lstStyle/>
          <a:p>
            <a:pPr marL="274320" lvl="0" indent="-274320" algn="just">
              <a:spcBef>
                <a:spcPct val="20000"/>
              </a:spcBef>
              <a:buClr>
                <a:schemeClr val="accent1"/>
              </a:buClr>
              <a:buSzPct val="85000"/>
              <a:defRPr/>
            </a:pPr>
            <a:r>
              <a:rPr lang="en-US" dirty="0">
                <a:latin typeface="Times New Roman" pitchFamily="18" charset="0"/>
                <a:cs typeface="Times New Roman" pitchFamily="18" charset="0"/>
              </a:rPr>
              <a:t>The capture (decay) rates of a transition from the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dirty="0" err="1">
                <a:latin typeface="Times New Roman" pitchFamily="18" charset="0"/>
                <a:cs typeface="Times New Roman" pitchFamily="18" charset="0"/>
              </a:rPr>
              <a:t>th</a:t>
            </a:r>
            <a:r>
              <a:rPr lang="en-US" dirty="0">
                <a:latin typeface="Times New Roman" pitchFamily="18" charset="0"/>
                <a:cs typeface="Times New Roman" pitchFamily="18" charset="0"/>
              </a:rPr>
              <a:t> state of a parent nucleus (Z, N) to the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jth</a:t>
            </a:r>
            <a:r>
              <a:rPr lang="en-US" dirty="0">
                <a:latin typeface="Times New Roman" pitchFamily="18" charset="0"/>
                <a:cs typeface="Times New Roman" pitchFamily="18" charset="0"/>
              </a:rPr>
              <a:t> state of the daughter nucleus is given by</a:t>
            </a:r>
          </a:p>
        </p:txBody>
      </p:sp>
      <p:graphicFrame>
        <p:nvGraphicFramePr>
          <p:cNvPr id="6" name="Object 5"/>
          <p:cNvGraphicFramePr>
            <a:graphicFrameLocks noChangeAspect="1"/>
          </p:cNvGraphicFramePr>
          <p:nvPr>
            <p:extLst>
              <p:ext uri="{D42A27DB-BD31-4B8C-83A1-F6EECF244321}">
                <p14:modId xmlns:p14="http://schemas.microsoft.com/office/powerpoint/2010/main" val="2566079002"/>
              </p:ext>
            </p:extLst>
          </p:nvPr>
        </p:nvGraphicFramePr>
        <p:xfrm>
          <a:off x="2021109" y="5390191"/>
          <a:ext cx="2609850" cy="920750"/>
        </p:xfrm>
        <a:graphic>
          <a:graphicData uri="http://schemas.openxmlformats.org/presentationml/2006/ole">
            <mc:AlternateContent xmlns:mc="http://schemas.openxmlformats.org/markup-compatibility/2006">
              <mc:Choice xmlns:v="urn:schemas-microsoft-com:vml" Requires="v">
                <p:oleObj spid="_x0000_s124416" name="Equation" r:id="rId13" imgW="1409700" imgH="469900" progId="Equation.3">
                  <p:embed/>
                </p:oleObj>
              </mc:Choice>
              <mc:Fallback>
                <p:oleObj name="Equation" r:id="rId13" imgW="1409700" imgH="469900" progId="Equation.3">
                  <p:embed/>
                  <p:pic>
                    <p:nvPicPr>
                      <p:cNvPr id="0" name="Picture 3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21109" y="5390191"/>
                        <a:ext cx="2609850"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4876800" y="55626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Nuclear Models</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pPr lvl="0" algn="just">
              <a:buNone/>
              <a:defRPr/>
            </a:pPr>
            <a:r>
              <a:rPr lang="en-US" sz="2800" dirty="0" smtClean="0">
                <a:latin typeface="Times New Roman" pitchFamily="18" charset="0"/>
                <a:cs typeface="Times New Roman" pitchFamily="18" charset="0"/>
              </a:rPr>
              <a:t>   Electron </a:t>
            </a:r>
            <a:r>
              <a:rPr lang="en-US" sz="2800" dirty="0">
                <a:latin typeface="Times New Roman" pitchFamily="18" charset="0"/>
                <a:cs typeface="Times New Roman" pitchFamily="18" charset="0"/>
              </a:rPr>
              <a:t>captures </a:t>
            </a:r>
            <a:r>
              <a:rPr lang="en-US" sz="2800" dirty="0" smtClean="0">
                <a:latin typeface="Times New Roman" pitchFamily="18" charset="0"/>
                <a:cs typeface="Times New Roman" pitchFamily="18" charset="0"/>
              </a:rPr>
              <a:t>rates and </a:t>
            </a:r>
            <a:r>
              <a:rPr lang="en-US" sz="2800" dirty="0">
                <a:latin typeface="Times New Roman" pitchFamily="18" charset="0"/>
                <a:cs typeface="Times New Roman" pitchFamily="18" charset="0"/>
              </a:rPr>
              <a:t>beta decays, are important </a:t>
            </a:r>
            <a:r>
              <a:rPr lang="en-US" sz="2800" dirty="0" smtClean="0">
                <a:latin typeface="Times New Roman" pitchFamily="18" charset="0"/>
                <a:cs typeface="Times New Roman" pitchFamily="18" charset="0"/>
              </a:rPr>
              <a:t>in the </a:t>
            </a:r>
            <a:r>
              <a:rPr lang="en-US" sz="2800" dirty="0">
                <a:latin typeface="Times New Roman" pitchFamily="18" charset="0"/>
                <a:cs typeface="Times New Roman" pitchFamily="18" charset="0"/>
              </a:rPr>
              <a:t>modeling of astrophysical processes like hydrostatic burning phases, late </a:t>
            </a:r>
            <a:r>
              <a:rPr lang="en-US" sz="2800" dirty="0" err="1">
                <a:latin typeface="Times New Roman" pitchFamily="18" charset="0"/>
                <a:cs typeface="Times New Roman" pitchFamily="18" charset="0"/>
              </a:rPr>
              <a:t>presupernova</a:t>
            </a:r>
            <a:r>
              <a:rPr lang="en-US" sz="2800" dirty="0">
                <a:latin typeface="Times New Roman" pitchFamily="18" charset="0"/>
                <a:cs typeface="Times New Roman" pitchFamily="18" charset="0"/>
              </a:rPr>
              <a:t> stages of the stellar evolution, and synthesis of heavy elements above iron group nuclei in stellar furnaces. </a:t>
            </a:r>
          </a:p>
          <a:p>
            <a:pPr lvl="0" algn="just">
              <a:buNone/>
              <a:defRPr/>
            </a:pPr>
            <a:endParaRPr lang="en-US" sz="2800" dirty="0">
              <a:latin typeface="Times New Roman" pitchFamily="18" charset="0"/>
              <a:cs typeface="Times New Roman" pitchFamily="18" charset="0"/>
            </a:endParaRPr>
          </a:p>
          <a:p>
            <a:pPr lvl="0" algn="just">
              <a:buNone/>
              <a:defRPr/>
            </a:pPr>
            <a:r>
              <a:rPr lang="en-US" sz="2800" dirty="0">
                <a:latin typeface="Times New Roman" pitchFamily="18" charset="0"/>
                <a:cs typeface="Times New Roman" pitchFamily="18" charset="0"/>
              </a:rPr>
              <a:t>    Different nuclear models are used to calculate the weak decay rates. The </a:t>
            </a:r>
            <a:r>
              <a:rPr lang="en-US" sz="2800" b="1" dirty="0" smtClean="0">
                <a:latin typeface="Times New Roman" pitchFamily="18" charset="0"/>
                <a:cs typeface="Times New Roman" pitchFamily="18" charset="0"/>
              </a:rPr>
              <a:t>QRPA</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Shell </a:t>
            </a:r>
            <a:r>
              <a:rPr lang="en-US" sz="2800" b="1" dirty="0">
                <a:latin typeface="Times New Roman" pitchFamily="18" charset="0"/>
                <a:cs typeface="Times New Roman" pitchFamily="18" charset="0"/>
              </a:rPr>
              <a:t>model</a:t>
            </a:r>
            <a:r>
              <a:rPr lang="en-US" sz="2800" dirty="0">
                <a:latin typeface="Times New Roman" pitchFamily="18" charset="0"/>
                <a:cs typeface="Times New Roman" pitchFamily="18" charset="0"/>
              </a:rPr>
              <a:t> are widely used for the large scale calculations of these weak </a:t>
            </a:r>
            <a:r>
              <a:rPr lang="en-US" sz="2800" dirty="0" smtClean="0">
                <a:latin typeface="Times New Roman" pitchFamily="18" charset="0"/>
                <a:cs typeface="Times New Roman" pitchFamily="18" charset="0"/>
              </a:rPr>
              <a:t>rates in stellar environment. </a:t>
            </a:r>
            <a:endParaRPr lang="en-US" sz="2800" dirty="0">
              <a:latin typeface="Times New Roman" pitchFamily="18" charset="0"/>
              <a:cs typeface="Times New Roman" pitchFamily="18" charset="0"/>
            </a:endParaRPr>
          </a:p>
          <a:p>
            <a:endParaRPr lang="en-US" dirty="0"/>
          </a:p>
        </p:txBody>
      </p:sp>
      <p:pic>
        <p:nvPicPr>
          <p:cNvPr id="5"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347742475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bg2">
                    <a:lumMod val="50000"/>
                  </a:schemeClr>
                </a:solidFill>
                <a:latin typeface="Times New Roman" pitchFamily="18" charset="0"/>
                <a:cs typeface="Times New Roman" pitchFamily="18" charset="0"/>
              </a:rPr>
              <a:t>Model Description (</a:t>
            </a:r>
            <a:r>
              <a:rPr lang="en-US" sz="3200" dirty="0" err="1" smtClean="0">
                <a:solidFill>
                  <a:schemeClr val="bg2">
                    <a:lumMod val="50000"/>
                  </a:schemeClr>
                </a:solidFill>
                <a:latin typeface="Times New Roman" pitchFamily="18" charset="0"/>
                <a:cs typeface="Times New Roman" pitchFamily="18" charset="0"/>
              </a:rPr>
              <a:t>pn</a:t>
            </a:r>
            <a:r>
              <a:rPr lang="en-US" sz="3200" dirty="0" smtClean="0">
                <a:solidFill>
                  <a:schemeClr val="bg2">
                    <a:lumMod val="50000"/>
                  </a:schemeClr>
                </a:solidFill>
                <a:latin typeface="Times New Roman" pitchFamily="18" charset="0"/>
                <a:cs typeface="Times New Roman" pitchFamily="18" charset="0"/>
              </a:rPr>
              <a:t>-QRPA) </a:t>
            </a:r>
            <a:endParaRPr lang="en-US" sz="3200" dirty="0">
              <a:solidFill>
                <a:schemeClr val="bg2">
                  <a:lumMod val="5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6" name="Rectangle 3"/>
          <p:cNvSpPr txBox="1">
            <a:spLocks noChangeArrowheads="1"/>
          </p:cNvSpPr>
          <p:nvPr/>
        </p:nvSpPr>
        <p:spPr>
          <a:xfrm>
            <a:off x="228600" y="1524000"/>
            <a:ext cx="8610600" cy="5486400"/>
          </a:xfrm>
          <a:prstGeom prst="rect">
            <a:avLst/>
          </a:prstGeom>
        </p:spPr>
        <p:txBody>
          <a:bodyPr vert="horz">
            <a:normAutofit/>
          </a:bodyPr>
          <a:lstStyle/>
          <a:p>
            <a:pPr marL="274320" lvl="0" indent="-274320" algn="ctr">
              <a:spcBef>
                <a:spcPct val="20000"/>
              </a:spcBef>
              <a:buClr>
                <a:schemeClr val="accent1"/>
              </a:buClr>
              <a:buSzPct val="85000"/>
              <a:defRPr/>
            </a:pPr>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pn</a:t>
            </a:r>
            <a:r>
              <a:rPr lang="en-US" sz="2000" dirty="0" smtClean="0">
                <a:latin typeface="Times New Roman" pitchFamily="18" charset="0"/>
                <a:cs typeface="Times New Roman" pitchFamily="18" charset="0"/>
              </a:rPr>
              <a:t>-QRPA model was first developed by </a:t>
            </a:r>
            <a:r>
              <a:rPr lang="en-US" sz="2000" dirty="0" err="1" smtClean="0">
                <a:latin typeface="Times New Roman" pitchFamily="18" charset="0"/>
                <a:cs typeface="Times New Roman" pitchFamily="18" charset="0"/>
              </a:rPr>
              <a:t>Halbleib</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Sorensen [4]. </a:t>
            </a:r>
            <a:r>
              <a:rPr lang="en-US" sz="2000" dirty="0" smtClean="0">
                <a:latin typeface="Times New Roman" pitchFamily="18" charset="0"/>
                <a:cs typeface="Times New Roman" pitchFamily="18" charset="0"/>
              </a:rPr>
              <a:t>An extension of the model to deformed nuclei was given by Moller and </a:t>
            </a:r>
            <a:r>
              <a:rPr lang="en-US" sz="2000" dirty="0" err="1" smtClean="0">
                <a:latin typeface="Times New Roman" pitchFamily="18" charset="0"/>
                <a:cs typeface="Times New Roman" pitchFamily="18" charset="0"/>
              </a:rPr>
              <a:t>Krumlinde</a:t>
            </a:r>
            <a:r>
              <a:rPr lang="en-US" sz="2000" dirty="0" smtClean="0">
                <a:latin typeface="Times New Roman" pitchFamily="18" charset="0"/>
                <a:cs typeface="Times New Roman" pitchFamily="18" charset="0"/>
              </a:rPr>
              <a:t> [5]. In the present work in addition to the well known particle-hole (ph) force, the particle-particle (pp) interaction, first consider by Cha [6], is also taken into account by adding GT interaction to QRPA Hamiltonian. </a:t>
            </a: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ct val="20000"/>
              </a:spcBef>
              <a:spcAft>
                <a:spcPts val="0"/>
              </a:spcAft>
              <a:buClr>
                <a:schemeClr val="accent1"/>
              </a:buClr>
              <a:buSzPct val="85000"/>
              <a:buFontTx/>
              <a:buNone/>
              <a:tabLst/>
              <a:defRPr/>
            </a:pPr>
            <a:r>
              <a:rPr lang="en-US" sz="2000" dirty="0" smtClean="0">
                <a:latin typeface="Times New Roman" pitchFamily="18" charset="0"/>
                <a:cs typeface="Times New Roman" pitchFamily="18" charset="0"/>
              </a:rPr>
              <a:t>The Hamiltonian of the </a:t>
            </a:r>
            <a:r>
              <a:rPr lang="en-US" sz="2000" dirty="0" err="1" smtClean="0">
                <a:latin typeface="Times New Roman" pitchFamily="18" charset="0"/>
                <a:cs typeface="Times New Roman" pitchFamily="18" charset="0"/>
              </a:rPr>
              <a:t>pn</a:t>
            </a:r>
            <a:r>
              <a:rPr lang="en-US" sz="2000" dirty="0" smtClean="0">
                <a:latin typeface="Times New Roman" pitchFamily="18" charset="0"/>
                <a:cs typeface="Times New Roman" pitchFamily="18" charset="0"/>
              </a:rPr>
              <a:t>-QRPA model </a:t>
            </a:r>
            <a:r>
              <a:rPr kumimoji="0" lang="en-US" sz="2000" b="0" i="0" u="none" strike="noStrike" kern="1200" cap="none" spc="0" normalizeH="0" baseline="0" noProof="0" dirty="0" smtClean="0">
                <a:ln>
                  <a:noFill/>
                </a:ln>
                <a:effectLst/>
                <a:uLnTx/>
                <a:uFillTx/>
                <a:latin typeface="Times New Roman" pitchFamily="18" charset="0"/>
                <a:cs typeface="Times New Roman" pitchFamily="18" charset="0"/>
              </a:rPr>
              <a:t> is given by,</a:t>
            </a:r>
          </a:p>
          <a:p>
            <a:pPr marL="274320" marR="0" lvl="0" indent="-274320" algn="ctr" defTabSz="914400" rtl="0" eaLnBrk="1" fontAlgn="auto" latinLnBrk="0" hangingPunct="1">
              <a:lnSpc>
                <a:spcPct val="100000"/>
              </a:lnSpc>
              <a:spcBef>
                <a:spcPct val="20000"/>
              </a:spcBef>
              <a:spcAft>
                <a:spcPts val="0"/>
              </a:spcAft>
              <a:buClr>
                <a:schemeClr val="accent1"/>
              </a:buClr>
              <a:buSzPct val="85000"/>
              <a:buFontTx/>
              <a:buNone/>
              <a:tabLst/>
              <a:defRPr/>
            </a:pPr>
            <a:endParaRPr lang="en-US" sz="2000" dirty="0" smtClean="0">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ct val="20000"/>
              </a:spcBef>
              <a:spcAft>
                <a:spcPts val="0"/>
              </a:spcAft>
              <a:buClr>
                <a:schemeClr val="accent1"/>
              </a:buClr>
              <a:buSzPct val="85000"/>
              <a:buFontTx/>
              <a:buNone/>
              <a:tabLst/>
              <a:defRPr/>
            </a:pP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indent="-274320" algn="ctr">
              <a:spcBef>
                <a:spcPct val="20000"/>
              </a:spcBef>
              <a:buClr>
                <a:schemeClr val="accent1"/>
              </a:buClr>
              <a:buSzPct val="85000"/>
              <a:defRPr/>
            </a:pPr>
            <a:endParaRPr lang="en-US" sz="2000" dirty="0">
              <a:latin typeface="Times New Roman" pitchFamily="18" charset="0"/>
              <a:cs typeface="Times New Roman" pitchFamily="18" charset="0"/>
            </a:endParaRPr>
          </a:p>
          <a:p>
            <a:pPr marL="274320" indent="-274320" algn="ctr">
              <a:spcBef>
                <a:spcPct val="20000"/>
              </a:spcBef>
              <a:buClr>
                <a:schemeClr val="accent1"/>
              </a:buClr>
              <a:buSzPct val="85000"/>
              <a:defRPr/>
            </a:pPr>
            <a:r>
              <a:rPr lang="en-US" sz="2000" dirty="0" smtClean="0">
                <a:latin typeface="Times New Roman" pitchFamily="18" charset="0"/>
                <a:cs typeface="Times New Roman" pitchFamily="18" charset="0"/>
              </a:rPr>
              <a:t>Single-particle </a:t>
            </a:r>
            <a:r>
              <a:rPr lang="en-US" sz="2000" dirty="0">
                <a:latin typeface="Times New Roman" pitchFamily="18" charset="0"/>
                <a:cs typeface="Times New Roman" pitchFamily="18" charset="0"/>
              </a:rPr>
              <a:t>energies and wave functions </a:t>
            </a:r>
            <a:r>
              <a:rPr lang="en-US" sz="2000" dirty="0" smtClean="0">
                <a:latin typeface="Times New Roman" pitchFamily="18" charset="0"/>
                <a:cs typeface="Times New Roman" pitchFamily="18" charset="0"/>
              </a:rPr>
              <a:t>were </a:t>
            </a:r>
            <a:r>
              <a:rPr lang="en-US" sz="2000" dirty="0">
                <a:latin typeface="Times New Roman" pitchFamily="18" charset="0"/>
                <a:cs typeface="Times New Roman" pitchFamily="18" charset="0"/>
              </a:rPr>
              <a:t>calculated in the Nilsson model, which takes into account nuclear deformation </a:t>
            </a:r>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p>
            <a:pPr marL="274320" lvl="0" indent="-274320">
              <a:spcBef>
                <a:spcPct val="20000"/>
              </a:spcBef>
              <a:buClr>
                <a:schemeClr val="accent1"/>
              </a:buClr>
              <a:buSzPct val="85000"/>
              <a:defRPr/>
            </a:pPr>
            <a:r>
              <a:rPr lang="en-US" sz="1400" dirty="0" smtClean="0">
                <a:latin typeface="Times New Roman" pitchFamily="18" charset="0"/>
                <a:cs typeface="Times New Roman" pitchFamily="18" charset="0"/>
              </a:rPr>
              <a:t>[4</a:t>
            </a: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J. A. </a:t>
            </a:r>
            <a:r>
              <a:rPr lang="en-US" sz="1400" dirty="0" err="1" smtClean="0">
                <a:latin typeface="Times New Roman" pitchFamily="18" charset="0"/>
                <a:cs typeface="Times New Roman" pitchFamily="18" charset="0"/>
              </a:rPr>
              <a:t>Halbleib</a:t>
            </a:r>
            <a:r>
              <a:rPr lang="en-US" sz="1400" dirty="0" smtClean="0">
                <a:latin typeface="Times New Roman" pitchFamily="18" charset="0"/>
                <a:cs typeface="Times New Roman" pitchFamily="18" charset="0"/>
              </a:rPr>
              <a:t> and R</a:t>
            </a:r>
            <a:r>
              <a:rPr lang="en-US" sz="1400" dirty="0">
                <a:latin typeface="Times New Roman" pitchFamily="18" charset="0"/>
                <a:cs typeface="Times New Roman" pitchFamily="18" charset="0"/>
              </a:rPr>
              <a:t>. A. Sorensen, </a:t>
            </a:r>
            <a:r>
              <a:rPr lang="en-US" sz="1400" i="1" dirty="0" err="1">
                <a:latin typeface="Times New Roman" pitchFamily="18" charset="0"/>
                <a:cs typeface="Times New Roman" pitchFamily="18" charset="0"/>
              </a:rPr>
              <a:t>Nucl</a:t>
            </a:r>
            <a:r>
              <a:rPr lang="en-US" sz="1400" i="1" dirty="0">
                <a:latin typeface="Times New Roman" pitchFamily="18" charset="0"/>
                <a:cs typeface="Times New Roman" pitchFamily="18" charset="0"/>
              </a:rPr>
              <a:t>. Phys. </a:t>
            </a: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98 (1967) </a:t>
            </a:r>
            <a:r>
              <a:rPr lang="en-US" sz="1400" dirty="0" smtClean="0">
                <a:latin typeface="Times New Roman" pitchFamily="18" charset="0"/>
                <a:cs typeface="Times New Roman" pitchFamily="18" charset="0"/>
              </a:rPr>
              <a:t>542.</a:t>
            </a:r>
          </a:p>
          <a:p>
            <a:pPr marL="274320" lvl="0" indent="-274320">
              <a:spcBef>
                <a:spcPct val="20000"/>
              </a:spcBef>
              <a:buClr>
                <a:schemeClr val="accent1"/>
              </a:buClr>
              <a:buSzPct val="85000"/>
              <a:defRPr/>
            </a:pP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[5]</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J. </a:t>
            </a:r>
            <a:r>
              <a:rPr lang="en-US" sz="1400" dirty="0" err="1" smtClean="0">
                <a:latin typeface="Times New Roman" pitchFamily="18" charset="0"/>
                <a:cs typeface="Times New Roman" pitchFamily="18" charset="0"/>
              </a:rPr>
              <a:t>Krumlinde</a:t>
            </a:r>
            <a:r>
              <a:rPr lang="en-US" sz="1400" dirty="0" smtClean="0">
                <a:latin typeface="Times New Roman" pitchFamily="18" charset="0"/>
                <a:cs typeface="Times New Roman" pitchFamily="18" charset="0"/>
              </a:rPr>
              <a:t> and P</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Moller</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Nucl</a:t>
            </a:r>
            <a:r>
              <a:rPr lang="en-US" sz="1400" i="1" dirty="0">
                <a:latin typeface="Times New Roman" pitchFamily="18" charset="0"/>
                <a:cs typeface="Times New Roman" pitchFamily="18" charset="0"/>
              </a:rPr>
              <a:t>. Phys. </a:t>
            </a:r>
            <a:r>
              <a:rPr lang="en-US" sz="1400" dirty="0">
                <a:latin typeface="Times New Roman" pitchFamily="18" charset="0"/>
                <a:cs typeface="Times New Roman" pitchFamily="18" charset="0"/>
              </a:rPr>
              <a:t>A </a:t>
            </a:r>
            <a:r>
              <a:rPr lang="en-US" sz="1400" dirty="0" smtClean="0">
                <a:latin typeface="Times New Roman" pitchFamily="18" charset="0"/>
                <a:cs typeface="Times New Roman" pitchFamily="18" charset="0"/>
              </a:rPr>
              <a:t>, 417 </a:t>
            </a:r>
            <a:r>
              <a:rPr lang="en-US" sz="1400" dirty="0">
                <a:latin typeface="Times New Roman" pitchFamily="18" charset="0"/>
                <a:cs typeface="Times New Roman" pitchFamily="18" charset="0"/>
              </a:rPr>
              <a:t>(1984) </a:t>
            </a:r>
            <a:r>
              <a:rPr lang="en-US" sz="1400" dirty="0" smtClean="0">
                <a:latin typeface="Times New Roman" pitchFamily="18" charset="0"/>
                <a:cs typeface="Times New Roman" pitchFamily="18" charset="0"/>
              </a:rPr>
              <a:t>419.</a:t>
            </a:r>
          </a:p>
          <a:p>
            <a:pPr marL="274320" lvl="0" indent="-274320">
              <a:spcBef>
                <a:spcPct val="20000"/>
              </a:spcBef>
              <a:buClr>
                <a:schemeClr val="accent1"/>
              </a:buClr>
              <a:buSzPct val="85000"/>
              <a:defRPr/>
            </a:pP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[6]</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D. Cha, </a:t>
            </a:r>
            <a:r>
              <a:rPr lang="en-US" sz="1400" i="1" dirty="0">
                <a:latin typeface="Times New Roman" pitchFamily="18" charset="0"/>
                <a:cs typeface="Times New Roman" pitchFamily="18" charset="0"/>
              </a:rPr>
              <a:t>Phys. Rev. </a:t>
            </a:r>
            <a:r>
              <a:rPr lang="en-US" sz="1400" dirty="0">
                <a:latin typeface="Times New Roman" pitchFamily="18" charset="0"/>
                <a:cs typeface="Times New Roman" pitchFamily="18" charset="0"/>
              </a:rPr>
              <a:t>C 27 (1983) </a:t>
            </a:r>
            <a:r>
              <a:rPr lang="en-US" sz="1400" dirty="0" smtClean="0">
                <a:latin typeface="Times New Roman" pitchFamily="18" charset="0"/>
                <a:cs typeface="Times New Roman" pitchFamily="18" charset="0"/>
              </a:rPr>
              <a:t>2269.</a:t>
            </a:r>
          </a:p>
          <a:p>
            <a:pPr marL="274320" lvl="0" indent="-274320">
              <a:spcBef>
                <a:spcPct val="20000"/>
              </a:spcBef>
              <a:buClr>
                <a:schemeClr val="accent1"/>
              </a:buClr>
              <a:buSzPct val="85000"/>
              <a:defRPr/>
            </a:pPr>
            <a:r>
              <a:rPr kumimoji="0" lang="en-US" sz="1400" b="0" i="0" u="none" strike="noStrike" kern="1200" cap="none" spc="0" normalizeH="0" baseline="0" noProof="0" dirty="0" smtClean="0">
                <a:ln>
                  <a:noFill/>
                </a:ln>
                <a:effectLst/>
                <a:uLnTx/>
                <a:uFillTx/>
                <a:latin typeface="Times New Roman" pitchFamily="18" charset="0"/>
                <a:cs typeface="Times New Roman" pitchFamily="18" charset="0"/>
              </a:rPr>
              <a:t>[7]</a:t>
            </a:r>
            <a:r>
              <a:rPr lang="en-US" sz="1400" dirty="0" smtClean="0">
                <a:latin typeface="Times New Roman" pitchFamily="18" charset="0"/>
                <a:cs typeface="Times New Roman" pitchFamily="18" charset="0"/>
              </a:rPr>
              <a:t> S. G. Nilsson, </a:t>
            </a:r>
            <a:r>
              <a:rPr lang="en-US" sz="1400" i="1" dirty="0" smtClean="0">
                <a:latin typeface="Times New Roman" pitchFamily="18" charset="0"/>
                <a:cs typeface="Times New Roman" pitchFamily="18" charset="0"/>
              </a:rPr>
              <a:t>Mat. </a:t>
            </a:r>
            <a:r>
              <a:rPr lang="en-US" sz="1400" i="1" dirty="0" err="1" smtClean="0">
                <a:latin typeface="Times New Roman" pitchFamily="18" charset="0"/>
                <a:cs typeface="Times New Roman" pitchFamily="18" charset="0"/>
              </a:rPr>
              <a:t>Fys</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Medd</a:t>
            </a:r>
            <a:r>
              <a:rPr lang="en-US" sz="1400" i="1" dirty="0" smtClean="0">
                <a:latin typeface="Times New Roman" pitchFamily="18" charset="0"/>
                <a:cs typeface="Times New Roman" pitchFamily="18" charset="0"/>
              </a:rPr>
              <a:t>. Dan. </a:t>
            </a:r>
            <a:r>
              <a:rPr lang="en-US" sz="1400" i="1" dirty="0" err="1" smtClean="0">
                <a:latin typeface="Times New Roman" pitchFamily="18" charset="0"/>
                <a:cs typeface="Times New Roman" pitchFamily="18" charset="0"/>
              </a:rPr>
              <a:t>Vid</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Selsk</a:t>
            </a:r>
            <a:r>
              <a:rPr lang="en-US" sz="1400"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29 (1955) No. 16.</a:t>
            </a:r>
            <a:endParaRPr kumimoji="0" lang="en-US" sz="14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ct val="20000"/>
              </a:spcBef>
              <a:spcAft>
                <a:spcPts val="0"/>
              </a:spcAft>
              <a:buClr>
                <a:schemeClr val="accent1"/>
              </a:buClr>
              <a:buSzPct val="85000"/>
              <a:buFontTx/>
              <a:buNone/>
              <a:tabLst/>
              <a:defRPr/>
            </a:pP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ct val="20000"/>
              </a:spcBef>
              <a:spcAft>
                <a:spcPts val="0"/>
              </a:spcAft>
              <a:buClr>
                <a:schemeClr val="accent1"/>
              </a:buClr>
              <a:buSzPct val="85000"/>
              <a:buFontTx/>
              <a:buNone/>
              <a:tabLst/>
              <a:defRPr/>
            </a:pPr>
            <a:endParaRPr kumimoji="0" lang="en-US" sz="2000" b="0" i="0" u="none" strike="noStrike" kern="1200" cap="none" spc="0" normalizeH="0" baseline="0" noProof="0" dirty="0">
              <a:ln>
                <a:noFill/>
              </a:ln>
              <a:effectLst/>
              <a:uLnTx/>
              <a:uFillTx/>
              <a:latin typeface="Times New Roman" pitchFamily="18" charset="0"/>
              <a:cs typeface="Times New Roman" pitchFamily="18" charset="0"/>
            </a:endParaRPr>
          </a:p>
        </p:txBody>
      </p:sp>
      <p:pic>
        <p:nvPicPr>
          <p:cNvPr id="7"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2324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50" name="Object 2"/>
          <p:cNvGraphicFramePr>
            <a:graphicFrameLocks noChangeAspect="1"/>
          </p:cNvGraphicFramePr>
          <p:nvPr>
            <p:extLst>
              <p:ext uri="{D42A27DB-BD31-4B8C-83A1-F6EECF244321}">
                <p14:modId xmlns:p14="http://schemas.microsoft.com/office/powerpoint/2010/main" val="3078149712"/>
              </p:ext>
            </p:extLst>
          </p:nvPr>
        </p:nvGraphicFramePr>
        <p:xfrm>
          <a:off x="2514600" y="3505200"/>
          <a:ext cx="4114800" cy="457200"/>
        </p:xfrm>
        <a:graphic>
          <a:graphicData uri="http://schemas.openxmlformats.org/presentationml/2006/ole">
            <mc:AlternateContent xmlns:mc="http://schemas.openxmlformats.org/markup-compatibility/2006">
              <mc:Choice xmlns:v="urn:schemas-microsoft-com:vml" Requires="v">
                <p:oleObj spid="_x0000_s284000" r:id="rId4" imgW="1993900" imgH="241300" progId="">
                  <p:embed/>
                </p:oleObj>
              </mc:Choice>
              <mc:Fallback>
                <p:oleObj r:id="rId4" imgW="1993900" imgH="241300" progId="">
                  <p:embed/>
                  <p:pic>
                    <p:nvPicPr>
                      <p:cNvPr id="0" name="Picture 1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505200"/>
                        <a:ext cx="4114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228600" y="3925669"/>
            <a:ext cx="8534400" cy="646331"/>
          </a:xfrm>
          <a:prstGeom prst="rect">
            <a:avLst/>
          </a:prstGeom>
          <a:noFill/>
        </p:spPr>
        <p:txBody>
          <a:bodyPr wrap="square" rtlCol="0">
            <a:spAutoFit/>
          </a:bodyPr>
          <a:lstStyle/>
          <a:p>
            <a:r>
              <a:rPr lang="en-US" dirty="0" smtClean="0"/>
              <a:t>Where        is the single-particle Hamiltonian,         is the pairing force,      is the ph GT force, and        is the pp GT force.</a:t>
            </a:r>
            <a:endParaRPr lang="en-US" dirty="0"/>
          </a:p>
        </p:txBody>
      </p:sp>
      <p:sp>
        <p:nvSpPr>
          <p:cNvPr id="232480"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79" name="Object 31"/>
          <p:cNvGraphicFramePr>
            <a:graphicFrameLocks noChangeAspect="1"/>
          </p:cNvGraphicFramePr>
          <p:nvPr>
            <p:extLst>
              <p:ext uri="{D42A27DB-BD31-4B8C-83A1-F6EECF244321}">
                <p14:modId xmlns:p14="http://schemas.microsoft.com/office/powerpoint/2010/main" val="1106840553"/>
              </p:ext>
            </p:extLst>
          </p:nvPr>
        </p:nvGraphicFramePr>
        <p:xfrm>
          <a:off x="1066800" y="3962400"/>
          <a:ext cx="342900" cy="304800"/>
        </p:xfrm>
        <a:graphic>
          <a:graphicData uri="http://schemas.openxmlformats.org/presentationml/2006/ole">
            <mc:AlternateContent xmlns:mc="http://schemas.openxmlformats.org/markup-compatibility/2006">
              <mc:Choice xmlns:v="urn:schemas-microsoft-com:vml" Requires="v">
                <p:oleObj spid="_x0000_s284001" r:id="rId6" imgW="266469" imgH="190335" progId="">
                  <p:embed/>
                </p:oleObj>
              </mc:Choice>
              <mc:Fallback>
                <p:oleObj r:id="rId6" imgW="266469" imgH="190335" progId="">
                  <p:embed/>
                  <p:pic>
                    <p:nvPicPr>
                      <p:cNvPr id="0" name="Picture 1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3962400"/>
                        <a:ext cx="3429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82" name="Rectangle 3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81" name="Object 33"/>
          <p:cNvGraphicFramePr>
            <a:graphicFrameLocks noChangeAspect="1"/>
          </p:cNvGraphicFramePr>
          <p:nvPr>
            <p:extLst>
              <p:ext uri="{D42A27DB-BD31-4B8C-83A1-F6EECF244321}">
                <p14:modId xmlns:p14="http://schemas.microsoft.com/office/powerpoint/2010/main" val="1166096485"/>
              </p:ext>
            </p:extLst>
          </p:nvPr>
        </p:nvGraphicFramePr>
        <p:xfrm>
          <a:off x="5019675" y="4038600"/>
          <a:ext cx="314325" cy="200025"/>
        </p:xfrm>
        <a:graphic>
          <a:graphicData uri="http://schemas.openxmlformats.org/presentationml/2006/ole">
            <mc:AlternateContent xmlns:mc="http://schemas.openxmlformats.org/markup-compatibility/2006">
              <mc:Choice xmlns:v="urn:schemas-microsoft-com:vml" Requires="v">
                <p:oleObj spid="_x0000_s284002" r:id="rId8" imgW="317225" imgH="203024" progId="">
                  <p:embed/>
                </p:oleObj>
              </mc:Choice>
              <mc:Fallback>
                <p:oleObj r:id="rId8" imgW="317225" imgH="203024" progId="">
                  <p:embed/>
                  <p:pic>
                    <p:nvPicPr>
                      <p:cNvPr id="0" name="Picture 16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9675" y="4038600"/>
                        <a:ext cx="31432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84" name="Rectangle 3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83" name="Object 35"/>
          <p:cNvGraphicFramePr>
            <a:graphicFrameLocks noChangeAspect="1"/>
          </p:cNvGraphicFramePr>
          <p:nvPr>
            <p:extLst>
              <p:ext uri="{D42A27DB-BD31-4B8C-83A1-F6EECF244321}">
                <p14:modId xmlns:p14="http://schemas.microsoft.com/office/powerpoint/2010/main" val="546952905"/>
              </p:ext>
            </p:extLst>
          </p:nvPr>
        </p:nvGraphicFramePr>
        <p:xfrm>
          <a:off x="7315200" y="4029075"/>
          <a:ext cx="257175" cy="238125"/>
        </p:xfrm>
        <a:graphic>
          <a:graphicData uri="http://schemas.openxmlformats.org/presentationml/2006/ole">
            <mc:AlternateContent xmlns:mc="http://schemas.openxmlformats.org/markup-compatibility/2006">
              <mc:Choice xmlns:v="urn:schemas-microsoft-com:vml" Requires="v">
                <p:oleObj spid="_x0000_s284003" r:id="rId10" imgW="253890" imgH="241195" progId="">
                  <p:embed/>
                </p:oleObj>
              </mc:Choice>
              <mc:Fallback>
                <p:oleObj r:id="rId10" imgW="253890" imgH="241195" progId="">
                  <p:embed/>
                  <p:pic>
                    <p:nvPicPr>
                      <p:cNvPr id="0" name="Picture 17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15200" y="4029075"/>
                        <a:ext cx="25717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86"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87" name="Object 39"/>
          <p:cNvGraphicFramePr>
            <a:graphicFrameLocks noChangeAspect="1"/>
          </p:cNvGraphicFramePr>
          <p:nvPr>
            <p:extLst>
              <p:ext uri="{D42A27DB-BD31-4B8C-83A1-F6EECF244321}">
                <p14:modId xmlns:p14="http://schemas.microsoft.com/office/powerpoint/2010/main" val="220453645"/>
              </p:ext>
            </p:extLst>
          </p:nvPr>
        </p:nvGraphicFramePr>
        <p:xfrm>
          <a:off x="1800225" y="4267200"/>
          <a:ext cx="257175" cy="238125"/>
        </p:xfrm>
        <a:graphic>
          <a:graphicData uri="http://schemas.openxmlformats.org/presentationml/2006/ole">
            <mc:AlternateContent xmlns:mc="http://schemas.openxmlformats.org/markup-compatibility/2006">
              <mc:Choice xmlns:v="urn:schemas-microsoft-com:vml" Requires="v">
                <p:oleObj spid="_x0000_s284004" r:id="rId12" imgW="253890" imgH="241195" progId="">
                  <p:embed/>
                </p:oleObj>
              </mc:Choice>
              <mc:Fallback>
                <p:oleObj r:id="rId12" imgW="253890" imgH="241195" progId="">
                  <p:embed/>
                  <p:pic>
                    <p:nvPicPr>
                      <p:cNvPr id="0" name="Picture 17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00225" y="4267200"/>
                        <a:ext cx="25717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6629400" y="3505200"/>
            <a:ext cx="1524000" cy="369332"/>
          </a:xfrm>
          <a:prstGeom prst="rect">
            <a:avLst/>
          </a:prstGeom>
          <a:noFill/>
        </p:spPr>
        <p:txBody>
          <a:bodyPr wrap="square" rtlCol="0">
            <a:spAutoFit/>
          </a:bodyPr>
          <a:lstStyle/>
          <a:p>
            <a:r>
              <a:rPr lang="en-US" dirty="0" smtClean="0"/>
              <a:t>………</a:t>
            </a: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87114345"/>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Model Parameters</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a:xfrm>
            <a:off x="262128" y="1371600"/>
            <a:ext cx="8805672" cy="6248400"/>
          </a:xfrm>
        </p:spPr>
        <p:txBody>
          <a:bodyPr>
            <a:normAutofit/>
          </a:bodyPr>
          <a:lstStyle/>
          <a:p>
            <a:pPr lvl="0">
              <a:buNone/>
              <a:defRPr/>
            </a:pPr>
            <a:r>
              <a:rPr lang="en-US" sz="2200" dirty="0" smtClean="0">
                <a:latin typeface="Times New Roman" pitchFamily="18" charset="0"/>
                <a:cs typeface="Times New Roman" pitchFamily="18" charset="0"/>
              </a:rPr>
              <a:t>The </a:t>
            </a:r>
            <a:r>
              <a:rPr lang="en-US" sz="2200" dirty="0" err="1" smtClean="0">
                <a:latin typeface="Times New Roman" pitchFamily="18" charset="0"/>
                <a:cs typeface="Times New Roman" pitchFamily="18" charset="0"/>
              </a:rPr>
              <a:t>pn</a:t>
            </a:r>
            <a:r>
              <a:rPr lang="en-US" sz="2200" dirty="0" smtClean="0">
                <a:latin typeface="Times New Roman" pitchFamily="18" charset="0"/>
                <a:cs typeface="Times New Roman" pitchFamily="18" charset="0"/>
              </a:rPr>
              <a:t>-QRPA model requires a numbers of parameters</a:t>
            </a:r>
          </a:p>
          <a:p>
            <a:pPr lvl="0">
              <a:buFont typeface="Wingdings" pitchFamily="2" charset="2"/>
              <a:buChar char="Ø"/>
              <a:defRPr/>
            </a:pPr>
            <a:r>
              <a:rPr lang="en-US" sz="2200" dirty="0" smtClean="0">
                <a:latin typeface="Times New Roman" pitchFamily="18" charset="0"/>
                <a:cs typeface="Times New Roman" pitchFamily="18" charset="0"/>
              </a:rPr>
              <a:t>The Nilsson Potential parameter taken from [8].</a:t>
            </a:r>
          </a:p>
          <a:p>
            <a:pPr lvl="0">
              <a:buFont typeface="Wingdings" pitchFamily="2" charset="2"/>
              <a:buChar char="Ø"/>
              <a:defRPr/>
            </a:pPr>
            <a:r>
              <a:rPr lang="en-US" sz="2200" dirty="0" smtClean="0">
                <a:latin typeface="Times New Roman" pitchFamily="18" charset="0"/>
                <a:cs typeface="Times New Roman" pitchFamily="18" charset="0"/>
              </a:rPr>
              <a:t>Pairing interaction strengths. </a:t>
            </a:r>
          </a:p>
          <a:p>
            <a:pPr lvl="0">
              <a:buFont typeface="Wingdings" pitchFamily="2" charset="2"/>
              <a:buChar char="Ø"/>
              <a:defRPr/>
            </a:pPr>
            <a:r>
              <a:rPr lang="en-US" sz="2200" dirty="0" smtClean="0">
                <a:latin typeface="Times New Roman" pitchFamily="18" charset="0"/>
                <a:cs typeface="Times New Roman" pitchFamily="18" charset="0"/>
              </a:rPr>
              <a:t>The Gamow-Teller interaction strengths </a:t>
            </a:r>
            <a:r>
              <a:rPr lang="el-GR" sz="2200" b="1" dirty="0" smtClean="0">
                <a:latin typeface="Times New Roman" pitchFamily="18" charset="0"/>
                <a:cs typeface="Times New Roman" pitchFamily="18" charset="0"/>
              </a:rPr>
              <a:t>χ</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(for ph interaction) and </a:t>
            </a:r>
            <a:r>
              <a:rPr lang="el-GR" sz="2200" b="1" dirty="0" smtClean="0">
                <a:latin typeface="Times New Roman" pitchFamily="18" charset="0"/>
                <a:ea typeface="MS PGothic"/>
                <a:cs typeface="Times New Roman" pitchFamily="18" charset="0"/>
              </a:rPr>
              <a:t>κ</a:t>
            </a:r>
            <a:r>
              <a:rPr lang="en-US" sz="2200" b="1" dirty="0" smtClean="0">
                <a:latin typeface="Times New Roman" pitchFamily="18" charset="0"/>
                <a:ea typeface="MS PGothic"/>
                <a:cs typeface="Times New Roman" pitchFamily="18" charset="0"/>
              </a:rPr>
              <a:t> </a:t>
            </a:r>
            <a:r>
              <a:rPr lang="en-US" sz="2200" dirty="0" smtClean="0">
                <a:latin typeface="Times New Roman" pitchFamily="18" charset="0"/>
                <a:cs typeface="Times New Roman" pitchFamily="18" charset="0"/>
              </a:rPr>
              <a:t>(for pp interaction).</a:t>
            </a:r>
            <a:r>
              <a:rPr lang="en-US" sz="2200" b="1"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buFont typeface="Wingdings" pitchFamily="2" charset="2"/>
              <a:buChar char="Ø"/>
              <a:defRPr/>
            </a:pPr>
            <a:r>
              <a:rPr lang="en-US" sz="2200" dirty="0" smtClean="0">
                <a:latin typeface="Times New Roman" pitchFamily="18" charset="0"/>
                <a:cs typeface="Times New Roman" pitchFamily="18" charset="0"/>
              </a:rPr>
              <a:t>The Nuclear Deformation parameter.</a:t>
            </a:r>
          </a:p>
          <a:p>
            <a:pPr>
              <a:buFont typeface="Wingdings" pitchFamily="2" charset="2"/>
              <a:buChar char="Ø"/>
              <a:defRPr/>
            </a:pPr>
            <a:endParaRPr lang="en-US" sz="2200" dirty="0" smtClean="0">
              <a:latin typeface="Times New Roman" pitchFamily="18" charset="0"/>
              <a:cs typeface="Times New Roman" pitchFamily="18" charset="0"/>
            </a:endParaRPr>
          </a:p>
          <a:p>
            <a:pPr>
              <a:buFont typeface="Wingdings" pitchFamily="2" charset="2"/>
              <a:buChar char="Ø"/>
              <a:defRPr/>
            </a:pPr>
            <a:endParaRPr lang="en-US" sz="2200" dirty="0" smtClean="0">
              <a:latin typeface="Times New Roman" pitchFamily="18" charset="0"/>
              <a:cs typeface="Times New Roman" pitchFamily="18" charset="0"/>
            </a:endParaRPr>
          </a:p>
          <a:p>
            <a:pPr>
              <a:buFont typeface="Wingdings" pitchFamily="2" charset="2"/>
              <a:buChar char="Ø"/>
              <a:defRPr/>
            </a:pPr>
            <a:r>
              <a:rPr lang="en-US" sz="2200" dirty="0" smtClean="0">
                <a:latin typeface="Times New Roman" pitchFamily="18" charset="0"/>
                <a:cs typeface="Times New Roman" pitchFamily="18" charset="0"/>
              </a:rPr>
              <a:t>Q</a:t>
            </a:r>
            <a:r>
              <a:rPr lang="en-US" sz="2200" baseline="-25000" dirty="0" smtClean="0">
                <a:latin typeface="Times New Roman" pitchFamily="18" charset="0"/>
                <a:cs typeface="Times New Roman" pitchFamily="18" charset="0"/>
              </a:rPr>
              <a:t>2  </a:t>
            </a:r>
            <a:r>
              <a:rPr lang="en-US" sz="2200" dirty="0" smtClean="0">
                <a:latin typeface="Times New Roman" pitchFamily="18" charset="0"/>
                <a:cs typeface="Times New Roman" pitchFamily="18" charset="0"/>
              </a:rPr>
              <a:t>is electric quadruple moment taken from [9].</a:t>
            </a:r>
          </a:p>
          <a:p>
            <a:pPr lvl="0">
              <a:buFont typeface="Wingdings" pitchFamily="2" charset="2"/>
              <a:buChar char="Ø"/>
              <a:defRPr/>
            </a:pPr>
            <a:r>
              <a:rPr lang="en-US" sz="2200" dirty="0" smtClean="0">
                <a:latin typeface="Times New Roman" pitchFamily="18" charset="0"/>
                <a:cs typeface="Times New Roman" pitchFamily="18" charset="0"/>
              </a:rPr>
              <a:t>The Q-value of the reaction were taken from [10].</a:t>
            </a:r>
          </a:p>
          <a:p>
            <a:pPr lvl="0">
              <a:buNone/>
              <a:defRPr/>
            </a:pPr>
            <a:endParaRPr lang="en-US" sz="1400" dirty="0" smtClean="0">
              <a:latin typeface="Times New Roman" pitchFamily="18" charset="0"/>
              <a:cs typeface="Times New Roman" pitchFamily="18" charset="0"/>
            </a:endParaRPr>
          </a:p>
          <a:p>
            <a:pPr lvl="0">
              <a:buNone/>
              <a:defRPr/>
            </a:pPr>
            <a:r>
              <a:rPr lang="en-US" sz="1400" dirty="0" smtClean="0">
                <a:latin typeface="Times New Roman" pitchFamily="18" charset="0"/>
                <a:cs typeface="Times New Roman" pitchFamily="18" charset="0"/>
              </a:rPr>
              <a:t>[8] S. G. Nilsson, </a:t>
            </a:r>
            <a:r>
              <a:rPr lang="en-US" sz="1400" i="1" dirty="0" smtClean="0">
                <a:latin typeface="Times New Roman" pitchFamily="18" charset="0"/>
                <a:cs typeface="Times New Roman" pitchFamily="18" charset="0"/>
              </a:rPr>
              <a:t>Mat. </a:t>
            </a:r>
            <a:r>
              <a:rPr lang="en-US" sz="1400" i="1" dirty="0" err="1" smtClean="0">
                <a:latin typeface="Times New Roman" pitchFamily="18" charset="0"/>
                <a:cs typeface="Times New Roman" pitchFamily="18" charset="0"/>
              </a:rPr>
              <a:t>Fys</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Medd</a:t>
            </a:r>
            <a:r>
              <a:rPr lang="en-US" sz="1400" i="1" dirty="0" smtClean="0">
                <a:latin typeface="Times New Roman" pitchFamily="18" charset="0"/>
                <a:cs typeface="Times New Roman" pitchFamily="18" charset="0"/>
              </a:rPr>
              <a:t>. Dan. </a:t>
            </a:r>
            <a:r>
              <a:rPr lang="en-US" sz="1400" i="1" dirty="0" err="1" smtClean="0">
                <a:latin typeface="Times New Roman" pitchFamily="18" charset="0"/>
                <a:cs typeface="Times New Roman" pitchFamily="18" charset="0"/>
              </a:rPr>
              <a:t>Vid</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Selsk</a:t>
            </a:r>
            <a:r>
              <a:rPr lang="en-US" sz="1400"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29 (1955) No. 16.</a:t>
            </a:r>
          </a:p>
          <a:p>
            <a:pPr lvl="0">
              <a:buNone/>
              <a:defRPr/>
            </a:pPr>
            <a:r>
              <a:rPr lang="en-US" sz="1400" dirty="0" smtClean="0">
                <a:latin typeface="Times New Roman" pitchFamily="18" charset="0"/>
                <a:cs typeface="Times New Roman" pitchFamily="18" charset="0"/>
              </a:rPr>
              <a:t>[9] </a:t>
            </a:r>
            <a:r>
              <a:rPr lang="en-US" sz="1400" dirty="0">
                <a:latin typeface="Times New Roman" pitchFamily="18" charset="0"/>
                <a:cs typeface="Times New Roman" pitchFamily="18" charset="0"/>
              </a:rPr>
              <a:t>P. </a:t>
            </a:r>
            <a:r>
              <a:rPr lang="en-US" sz="1400" dirty="0" err="1">
                <a:latin typeface="Times New Roman" pitchFamily="18" charset="0"/>
                <a:cs typeface="Times New Roman" pitchFamily="18" charset="0"/>
              </a:rPr>
              <a:t>M¨oller</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et al., </a:t>
            </a:r>
            <a:r>
              <a:rPr lang="en-US" sz="1400" dirty="0">
                <a:latin typeface="Times New Roman" pitchFamily="18" charset="0"/>
                <a:cs typeface="Times New Roman" pitchFamily="18" charset="0"/>
              </a:rPr>
              <a:t>At. Data </a:t>
            </a:r>
            <a:r>
              <a:rPr lang="en-US" sz="1400" dirty="0" err="1">
                <a:latin typeface="Times New Roman" pitchFamily="18" charset="0"/>
                <a:cs typeface="Times New Roman" pitchFamily="18" charset="0"/>
              </a:rPr>
              <a:t>Nucl</a:t>
            </a:r>
            <a:r>
              <a:rPr lang="en-US" sz="1400" dirty="0">
                <a:latin typeface="Times New Roman" pitchFamily="18" charset="0"/>
                <a:cs typeface="Times New Roman" pitchFamily="18" charset="0"/>
              </a:rPr>
              <a:t>. Data </a:t>
            </a:r>
            <a:r>
              <a:rPr lang="en-US" sz="1400" dirty="0" smtClean="0">
                <a:latin typeface="Times New Roman" pitchFamily="18" charset="0"/>
                <a:cs typeface="Times New Roman" pitchFamily="18" charset="0"/>
              </a:rPr>
              <a:t>Tables, 1 (2016) 109. </a:t>
            </a:r>
          </a:p>
          <a:p>
            <a:pPr lvl="0">
              <a:buNone/>
              <a:defRPr/>
            </a:pPr>
            <a:r>
              <a:rPr lang="en-US" sz="1400" dirty="0" smtClean="0">
                <a:latin typeface="Times New Roman" pitchFamily="18" charset="0"/>
                <a:cs typeface="Times New Roman" pitchFamily="18" charset="0"/>
              </a:rPr>
              <a:t>[10] </a:t>
            </a:r>
            <a:r>
              <a:rPr lang="fr-FR" sz="1400" dirty="0">
                <a:latin typeface="Times New Roman" pitchFamily="18" charset="0"/>
                <a:cs typeface="Times New Roman" pitchFamily="18" charset="0"/>
              </a:rPr>
              <a:t>G. Audi, et al., </a:t>
            </a:r>
            <a:r>
              <a:rPr lang="fr-FR" sz="1400" dirty="0" err="1">
                <a:latin typeface="Times New Roman" pitchFamily="18" charset="0"/>
                <a:cs typeface="Times New Roman" pitchFamily="18" charset="0"/>
              </a:rPr>
              <a:t>Chinese</a:t>
            </a:r>
            <a:r>
              <a:rPr lang="fr-FR" sz="1400" dirty="0">
                <a:latin typeface="Times New Roman" pitchFamily="18" charset="0"/>
                <a:cs typeface="Times New Roman" pitchFamily="18" charset="0"/>
              </a:rPr>
              <a:t> </a:t>
            </a:r>
            <a:r>
              <a:rPr lang="fr-FR" sz="1400" dirty="0" err="1">
                <a:latin typeface="Times New Roman" pitchFamily="18" charset="0"/>
                <a:cs typeface="Times New Roman" pitchFamily="18" charset="0"/>
              </a:rPr>
              <a:t>Physics</a:t>
            </a:r>
            <a:r>
              <a:rPr lang="fr-FR" sz="1400" dirty="0">
                <a:latin typeface="Times New Roman" pitchFamily="18" charset="0"/>
                <a:cs typeface="Times New Roman" pitchFamily="18" charset="0"/>
              </a:rPr>
              <a:t> C 36, </a:t>
            </a:r>
            <a:r>
              <a:rPr lang="fr-FR" sz="1400" dirty="0" smtClean="0">
                <a:latin typeface="Times New Roman" pitchFamily="18" charset="0"/>
                <a:cs typeface="Times New Roman" pitchFamily="18" charset="0"/>
              </a:rPr>
              <a:t>(2012)1157.</a:t>
            </a:r>
            <a:endParaRPr lang="en-US" sz="1400" dirty="0">
              <a:latin typeface="Times New Roman" pitchFamily="18" charset="0"/>
              <a:cs typeface="Times New Roman" pitchFamily="18" charset="0"/>
            </a:endParaRPr>
          </a:p>
          <a:p>
            <a:pPr marL="0" indent="0">
              <a:buNone/>
            </a:pPr>
            <a:endParaRPr lang="en-US" sz="1400" dirty="0" smtClean="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srcRect/>
          <a:stretch>
            <a:fillRect/>
          </a:stretch>
        </p:blipFill>
        <p:spPr bwMode="auto">
          <a:xfrm>
            <a:off x="4495800" y="2133600"/>
            <a:ext cx="2895600" cy="580784"/>
          </a:xfrm>
          <a:prstGeom prst="rect">
            <a:avLst/>
          </a:prstGeom>
          <a:noFill/>
          <a:ln w="9525">
            <a:noFill/>
            <a:miter lim="800000"/>
            <a:headEnd/>
            <a:tailEnd/>
          </a:ln>
        </p:spPr>
      </p:pic>
      <p:pic>
        <p:nvPicPr>
          <p:cNvPr id="6"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pic>
        <p:nvPicPr>
          <p:cNvPr id="285698" name="Picture 2"/>
          <p:cNvPicPr>
            <a:picLocks noChangeAspect="1" noChangeArrowheads="1"/>
          </p:cNvPicPr>
          <p:nvPr/>
        </p:nvPicPr>
        <p:blipFill>
          <a:blip r:embed="rId4">
            <a:duotone>
              <a:prstClr val="black"/>
              <a:schemeClr val="bg2">
                <a:tint val="45000"/>
                <a:satMod val="400000"/>
              </a:schemeClr>
            </a:duotone>
            <a:extLst>
              <a:ext uri="{BEBA8EAE-BF5A-486C-A8C5-ECC9F3942E4B}">
                <a14:imgProps xmlns:a14="http://schemas.microsoft.com/office/drawing/2010/main">
                  <a14:imgLayer r:embed="rId5">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914400" y="3810000"/>
            <a:ext cx="2133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161693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7E71C4-CBDC-4D9D-B8AA-ADD05BB5DD08}" type="datetime1">
              <a:rPr lang="en-US" smtClean="0"/>
              <a:t>11/6/2018</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extBox 4"/>
          <p:cNvSpPr txBox="1"/>
          <p:nvPr/>
        </p:nvSpPr>
        <p:spPr>
          <a:xfrm>
            <a:off x="1066800" y="2819400"/>
            <a:ext cx="8077200" cy="830997"/>
          </a:xfrm>
          <a:prstGeom prst="rect">
            <a:avLst/>
          </a:prstGeom>
          <a:solidFill>
            <a:schemeClr val="accent5">
              <a:lumMod val="40000"/>
              <a:lumOff val="60000"/>
            </a:schemeClr>
          </a:solidFill>
          <a:ln>
            <a:solidFill>
              <a:srgbClr val="7030A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r>
              <a:rPr lang="en-US" sz="4800" b="1" dirty="0" smtClean="0">
                <a:solidFill>
                  <a:srgbClr val="0000FF"/>
                </a:solidFill>
              </a:rPr>
              <a:t>Results and Discussion</a:t>
            </a:r>
            <a:endParaRPr lang="en-US" sz="4800" b="1" dirty="0">
              <a:solidFill>
                <a:srgbClr val="0000FF"/>
              </a:solidFill>
            </a:endParaRPr>
          </a:p>
        </p:txBody>
      </p:sp>
      <p:pic>
        <p:nvPicPr>
          <p:cNvPr id="6"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385759303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Ikeda Sum Rule</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Rectangle 3"/>
          <p:cNvSpPr/>
          <p:nvPr/>
        </p:nvSpPr>
        <p:spPr>
          <a:xfrm>
            <a:off x="228600" y="1524000"/>
            <a:ext cx="8686800" cy="4401205"/>
          </a:xfrm>
          <a:prstGeom prst="rect">
            <a:avLst/>
          </a:prstGeom>
        </p:spPr>
        <p:txBody>
          <a:bodyPr wrap="square">
            <a:spAutoFit/>
          </a:bodyPr>
          <a:lstStyle/>
          <a:p>
            <a:pPr algn="just"/>
            <a:r>
              <a:rPr lang="en-US" sz="2000" dirty="0" smtClean="0">
                <a:latin typeface="Times New Roman" pitchFamily="18" charset="0"/>
                <a:cs typeface="Times New Roman" pitchFamily="18" charset="0"/>
              </a:rPr>
              <a:t>Ikeda Sum Rule (Ikeda 1964) is a mathematical tool which connects the nucleon numbers (neutrons and protons) with the microscopic structure of a given nucleus through the total Gamow Teller strengths in either direction. It is formulated as:</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This rule is model independent. </a:t>
            </a:r>
            <a:r>
              <a:rPr lang="en-US" sz="2000" dirty="0" err="1" smtClean="0">
                <a:latin typeface="Times New Roman" pitchFamily="18" charset="0"/>
                <a:cs typeface="Times New Roman" pitchFamily="18" charset="0"/>
              </a:rPr>
              <a:t>f</a:t>
            </a:r>
            <a:r>
              <a:rPr lang="en-US" sz="2000" baseline="-25000" dirty="0" err="1" smtClean="0">
                <a:latin typeface="Times New Roman" pitchFamily="18" charset="0"/>
                <a:cs typeface="Times New Roman" pitchFamily="18" charset="0"/>
              </a:rPr>
              <a:t>q</a:t>
            </a:r>
            <a:r>
              <a:rPr lang="en-US" sz="2000" baseline="-25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is the quenching factor.</a:t>
            </a:r>
          </a:p>
          <a:p>
            <a:pPr algn="just">
              <a:buFont typeface="Arial" pitchFamily="34" charset="0"/>
              <a:buChar char="•"/>
            </a:pPr>
            <a:r>
              <a:rPr lang="en-US" sz="2000" dirty="0" smtClean="0">
                <a:latin typeface="Times New Roman" pitchFamily="18" charset="0"/>
                <a:cs typeface="Times New Roman" pitchFamily="18" charset="0"/>
              </a:rPr>
              <a:t>It provides a guideline for all theoretical calculations of GT strength function.</a:t>
            </a:r>
          </a:p>
          <a:p>
            <a:pPr algn="just">
              <a:buFont typeface="Arial" pitchFamily="34" charset="0"/>
              <a:buChar char="•"/>
            </a:pPr>
            <a:r>
              <a:rPr lang="en-US" sz="2000" dirty="0" smtClean="0">
                <a:latin typeface="Times New Roman" pitchFamily="18" charset="0"/>
                <a:cs typeface="Times New Roman" pitchFamily="18" charset="0"/>
              </a:rPr>
              <a:t>Theoretical calculations of GT strength functions are supposed to fulfill the Ikeda sum rule. </a:t>
            </a:r>
          </a:p>
          <a:p>
            <a:pPr algn="just">
              <a:buFont typeface="Arial" pitchFamily="34" charset="0"/>
              <a:buChar char="•"/>
            </a:pPr>
            <a:r>
              <a:rPr lang="en-US" sz="2000" dirty="0" smtClean="0">
                <a:latin typeface="Times New Roman" pitchFamily="18" charset="0"/>
                <a:cs typeface="Times New Roman" pitchFamily="18" charset="0"/>
              </a:rPr>
              <a:t>In our model the Hamiltonian (Eq. (A)) was tuned to reproduce the Ikeda sum rule.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1447800" y="5061045"/>
          <a:ext cx="5867400" cy="1187355"/>
        </p:xfrm>
        <a:graphic>
          <a:graphicData uri="http://schemas.openxmlformats.org/drawingml/2006/table">
            <a:tbl>
              <a:tblPr/>
              <a:tblGrid>
                <a:gridCol w="5867400"/>
              </a:tblGrid>
              <a:tr h="1187355">
                <a:tc>
                  <a:txBody>
                    <a:bodyPr/>
                    <a:lstStyle/>
                    <a:p>
                      <a:r>
                        <a:rPr lang="en-US" sz="2000" dirty="0" smtClean="0">
                          <a:latin typeface="Times New Roman" pitchFamily="18" charset="0"/>
                          <a:cs typeface="Times New Roman" pitchFamily="18" charset="0"/>
                        </a:rPr>
                        <a:t>Nuclei</a:t>
                      </a:r>
                      <a:r>
                        <a:rPr lang="en-US" sz="2000" baseline="0" dirty="0" smtClean="0">
                          <a:latin typeface="Times New Roman" pitchFamily="18" charset="0"/>
                          <a:cs typeface="Times New Roman" pitchFamily="18" charset="0"/>
                        </a:rPr>
                        <a:t>     </a:t>
                      </a:r>
                      <a:r>
                        <a:rPr lang="el-GR" sz="2000" baseline="0" dirty="0" smtClean="0">
                          <a:latin typeface="Times New Roman" pitchFamily="18" charset="0"/>
                          <a:cs typeface="Times New Roman" pitchFamily="18" charset="0"/>
                        </a:rPr>
                        <a:t>Σ</a:t>
                      </a:r>
                      <a:r>
                        <a:rPr lang="en-US" sz="2000" baseline="0" dirty="0" smtClean="0">
                          <a:latin typeface="Times New Roman" pitchFamily="18" charset="0"/>
                          <a:cs typeface="Times New Roman" pitchFamily="18" charset="0"/>
                        </a:rPr>
                        <a:t>B(GT</a:t>
                      </a:r>
                      <a:r>
                        <a:rPr lang="en-US" sz="2000" baseline="-25000" dirty="0" smtClean="0">
                          <a:latin typeface="Times New Roman" pitchFamily="18" charset="0"/>
                          <a:cs typeface="Times New Roman" pitchFamily="18" charset="0"/>
                        </a:rPr>
                        <a:t>-</a:t>
                      </a:r>
                      <a:r>
                        <a:rPr lang="en-US" sz="2000" baseline="0" dirty="0" smtClean="0">
                          <a:latin typeface="Times New Roman" pitchFamily="18" charset="0"/>
                          <a:cs typeface="Times New Roman" pitchFamily="18" charset="0"/>
                        </a:rPr>
                        <a:t>)     </a:t>
                      </a:r>
                      <a:r>
                        <a:rPr lang="el-GR" sz="2000" baseline="0" dirty="0" smtClean="0">
                          <a:latin typeface="Times New Roman" pitchFamily="18" charset="0"/>
                          <a:cs typeface="Times New Roman" pitchFamily="18" charset="0"/>
                        </a:rPr>
                        <a:t>Σ</a:t>
                      </a:r>
                      <a:r>
                        <a:rPr lang="en-US" sz="2000" baseline="0" dirty="0" smtClean="0">
                          <a:latin typeface="Times New Roman" pitchFamily="18" charset="0"/>
                          <a:cs typeface="Times New Roman" pitchFamily="18" charset="0"/>
                        </a:rPr>
                        <a:t>B(GT</a:t>
                      </a:r>
                      <a:r>
                        <a:rPr lang="en-US" sz="2000" baseline="-25000" dirty="0" smtClean="0">
                          <a:latin typeface="Times New Roman" pitchFamily="18" charset="0"/>
                          <a:cs typeface="Times New Roman" pitchFamily="18" charset="0"/>
                        </a:rPr>
                        <a:t>+</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ISR</a:t>
                      </a:r>
                      <a:r>
                        <a:rPr lang="en-US" sz="2000" baseline="-25000" dirty="0" err="1" smtClean="0">
                          <a:latin typeface="Times New Roman" pitchFamily="18" charset="0"/>
                          <a:cs typeface="Times New Roman" pitchFamily="18" charset="0"/>
                        </a:rPr>
                        <a:t>re</a:t>
                      </a:r>
                      <a:r>
                        <a:rPr lang="en-US" sz="2000" baseline="0" dirty="0" smtClean="0">
                          <a:latin typeface="Times New Roman" pitchFamily="18" charset="0"/>
                          <a:cs typeface="Times New Roman" pitchFamily="18" charset="0"/>
                        </a:rPr>
                        <a:t> (cal)     </a:t>
                      </a:r>
                      <a:r>
                        <a:rPr lang="en-US" sz="2000" baseline="0" dirty="0" err="1" smtClean="0">
                          <a:latin typeface="Times New Roman" pitchFamily="18" charset="0"/>
                          <a:cs typeface="Times New Roman" pitchFamily="18" charset="0"/>
                        </a:rPr>
                        <a:t>ISR</a:t>
                      </a:r>
                      <a:r>
                        <a:rPr lang="en-US" sz="2000" baseline="-25000" dirty="0" err="1" smtClean="0">
                          <a:latin typeface="Times New Roman" pitchFamily="18" charset="0"/>
                          <a:cs typeface="Times New Roman" pitchFamily="18" charset="0"/>
                        </a:rPr>
                        <a:t>re</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th</a:t>
                      </a:r>
                      <a:r>
                        <a:rPr lang="en-US" sz="2000" baseline="0" dirty="0" smtClean="0">
                          <a:latin typeface="Times New Roman" pitchFamily="18" charset="0"/>
                          <a:cs typeface="Times New Roman" pitchFamily="18" charset="0"/>
                        </a:rPr>
                        <a:t>)</a:t>
                      </a:r>
                    </a:p>
                    <a:p>
                      <a:r>
                        <a:rPr lang="en-US" sz="2000" baseline="30000" dirty="0" smtClean="0">
                          <a:latin typeface="Times New Roman" pitchFamily="18" charset="0"/>
                          <a:cs typeface="Times New Roman" pitchFamily="18" charset="0"/>
                        </a:rPr>
                        <a:t>45</a:t>
                      </a:r>
                      <a:r>
                        <a:rPr lang="en-US" sz="2000" baseline="0" dirty="0" smtClean="0">
                          <a:latin typeface="Times New Roman" pitchFamily="18" charset="0"/>
                          <a:cs typeface="Times New Roman" pitchFamily="18" charset="0"/>
                        </a:rPr>
                        <a:t>Sc           4.85            1.61            3.24               3.24</a:t>
                      </a:r>
                    </a:p>
                    <a:p>
                      <a:r>
                        <a:rPr lang="en-US" sz="2000" baseline="30000" dirty="0" smtClean="0">
                          <a:latin typeface="Times New Roman" pitchFamily="18" charset="0"/>
                          <a:cs typeface="Times New Roman" pitchFamily="18" charset="0"/>
                        </a:rPr>
                        <a:t>55</a:t>
                      </a:r>
                      <a:r>
                        <a:rPr lang="en-US" sz="2000" baseline="0" dirty="0" smtClean="0">
                          <a:latin typeface="Times New Roman" pitchFamily="18" charset="0"/>
                          <a:cs typeface="Times New Roman" pitchFamily="18" charset="0"/>
                        </a:rPr>
                        <a:t>Mn          8.40            3.00            5.40               5.40</a:t>
                      </a:r>
                      <a:endParaRPr lang="en-US" sz="2000" dirty="0" smtClean="0">
                        <a:latin typeface="Times New Roman" pitchFamily="18" charset="0"/>
                        <a:cs typeface="Times New Roman"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pic>
        <p:nvPicPr>
          <p:cNvPr id="8"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sp>
        <p:nvSpPr>
          <p:cNvPr id="10" name="TextBox 9"/>
          <p:cNvSpPr txBox="1"/>
          <p:nvPr/>
        </p:nvSpPr>
        <p:spPr>
          <a:xfrm>
            <a:off x="914400" y="2514600"/>
            <a:ext cx="5943600" cy="461665"/>
          </a:xfrm>
          <a:prstGeom prst="rect">
            <a:avLst/>
          </a:prstGeom>
          <a:noFill/>
        </p:spPr>
        <p:txBody>
          <a:bodyPr wrap="square" rtlCol="0">
            <a:spAutoFit/>
          </a:bodyPr>
          <a:lstStyle/>
          <a:p>
            <a:r>
              <a:rPr lang="en-US" sz="2400" b="1" dirty="0" err="1" smtClean="0"/>
              <a:t>ISR</a:t>
            </a:r>
            <a:r>
              <a:rPr lang="en-US" sz="2400" b="1" baseline="-25000" dirty="0" err="1" smtClean="0"/>
              <a:t>re</a:t>
            </a:r>
            <a:r>
              <a:rPr lang="en-US" sz="2400" b="1" dirty="0" smtClean="0"/>
              <a:t> =  </a:t>
            </a:r>
            <a:r>
              <a:rPr lang="el-GR" sz="2400" b="1" dirty="0" smtClean="0">
                <a:latin typeface="Times New Roman" pitchFamily="18" charset="0"/>
                <a:cs typeface="Times New Roman" pitchFamily="18" charset="0"/>
              </a:rPr>
              <a:t>Σ</a:t>
            </a:r>
            <a:r>
              <a:rPr lang="en-US" sz="2400" b="1" dirty="0" smtClean="0">
                <a:latin typeface="Times New Roman" pitchFamily="18" charset="0"/>
                <a:cs typeface="Times New Roman" pitchFamily="18" charset="0"/>
              </a:rPr>
              <a:t>B(GT</a:t>
            </a:r>
            <a:r>
              <a:rPr lang="en-US" sz="2400" b="1" baseline="-250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 </a:t>
            </a:r>
            <a:r>
              <a:rPr lang="el-GR" sz="2400" b="1" dirty="0" smtClean="0">
                <a:latin typeface="Times New Roman" pitchFamily="18" charset="0"/>
                <a:cs typeface="Times New Roman" pitchFamily="18" charset="0"/>
              </a:rPr>
              <a:t>Σ</a:t>
            </a:r>
            <a:r>
              <a:rPr lang="en-US" sz="2400" b="1" dirty="0" smtClean="0">
                <a:latin typeface="Times New Roman" pitchFamily="18" charset="0"/>
                <a:cs typeface="Times New Roman" pitchFamily="18" charset="0"/>
              </a:rPr>
              <a:t>B(GT</a:t>
            </a:r>
            <a:r>
              <a:rPr lang="en-US" sz="2400" b="1" baseline="-250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 3f</a:t>
            </a:r>
            <a:r>
              <a:rPr lang="en-US" sz="2400" b="1" baseline="-25000" dirty="0" smtClean="0">
                <a:latin typeface="Times New Roman" pitchFamily="18" charset="0"/>
                <a:cs typeface="Times New Roman" pitchFamily="18" charset="0"/>
              </a:rPr>
              <a:t>q </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(N-Z).</a:t>
            </a:r>
            <a:endParaRPr lang="en-US" sz="2400" b="1" baseline="-25000" dirty="0"/>
          </a:p>
        </p:txBody>
      </p:sp>
    </p:spTree>
    <p:extLst>
      <p:ext uri="{BB962C8B-B14F-4D97-AF65-F5344CB8AC3E}">
        <p14:creationId xmlns:p14="http://schemas.microsoft.com/office/powerpoint/2010/main" val="2414550010"/>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3152"/>
            <a:ext cx="8534400" cy="758952"/>
          </a:xfrm>
        </p:spPr>
        <p:txBody>
          <a:bodyPr/>
          <a:lstStyle/>
          <a:p>
            <a:r>
              <a:rPr lang="en-US" dirty="0" smtClean="0">
                <a:solidFill>
                  <a:schemeClr val="bg2">
                    <a:lumMod val="50000"/>
                  </a:schemeClr>
                </a:solidFill>
                <a:latin typeface="Times New Roman" pitchFamily="18" charset="0"/>
                <a:cs typeface="Times New Roman" pitchFamily="18" charset="0"/>
              </a:rPr>
              <a:t>GT transitions from </a:t>
            </a:r>
            <a:r>
              <a:rPr lang="en-US" baseline="30000" dirty="0" smtClean="0">
                <a:solidFill>
                  <a:schemeClr val="bg2">
                    <a:lumMod val="50000"/>
                  </a:schemeClr>
                </a:solidFill>
                <a:latin typeface="Times New Roman" pitchFamily="18" charset="0"/>
                <a:cs typeface="Times New Roman" pitchFamily="18" charset="0"/>
              </a:rPr>
              <a:t>45</a:t>
            </a:r>
            <a:r>
              <a:rPr lang="en-US" dirty="0" smtClean="0">
                <a:solidFill>
                  <a:schemeClr val="bg2">
                    <a:lumMod val="50000"/>
                  </a:schemeClr>
                </a:solidFill>
                <a:latin typeface="Times New Roman" pitchFamily="18" charset="0"/>
                <a:cs typeface="Times New Roman" pitchFamily="18" charset="0"/>
              </a:rPr>
              <a:t>Sc to </a:t>
            </a:r>
            <a:r>
              <a:rPr lang="en-US" baseline="30000" dirty="0" smtClean="0">
                <a:solidFill>
                  <a:schemeClr val="bg2">
                    <a:lumMod val="50000"/>
                  </a:schemeClr>
                </a:solidFill>
                <a:latin typeface="Times New Roman" pitchFamily="18" charset="0"/>
                <a:cs typeface="Times New Roman" pitchFamily="18" charset="0"/>
              </a:rPr>
              <a:t>45</a:t>
            </a:r>
            <a:r>
              <a:rPr lang="en-US" dirty="0" smtClean="0">
                <a:solidFill>
                  <a:schemeClr val="bg2">
                    <a:lumMod val="50000"/>
                  </a:schemeClr>
                </a:solidFill>
                <a:latin typeface="Times New Roman" pitchFamily="18" charset="0"/>
                <a:cs typeface="Times New Roman" pitchFamily="18" charset="0"/>
              </a:rPr>
              <a:t>Ca</a:t>
            </a:r>
            <a:r>
              <a:rPr lang="en-US" dirty="0" smtClean="0">
                <a:solidFill>
                  <a:schemeClr val="bg2">
                    <a:lumMod val="50000"/>
                  </a:schemeClr>
                </a:solidFill>
              </a:rPr>
              <a:t> </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dirty="0"/>
          </a:p>
        </p:txBody>
      </p:sp>
      <p:pic>
        <p:nvPicPr>
          <p:cNvPr id="284704" name="Picture 32"/>
          <p:cNvPicPr>
            <a:picLocks noChangeAspect="1" noChangeArrowheads="1"/>
          </p:cNvPicPr>
          <p:nvPr/>
        </p:nvPicPr>
        <p:blipFill>
          <a:blip r:embed="rId2"/>
          <a:srcRect/>
          <a:stretch>
            <a:fillRect/>
          </a:stretch>
        </p:blipFill>
        <p:spPr bwMode="auto">
          <a:xfrm>
            <a:off x="152400" y="609600"/>
            <a:ext cx="8839200" cy="4953000"/>
          </a:xfrm>
          <a:prstGeom prst="rect">
            <a:avLst/>
          </a:prstGeom>
          <a:noFill/>
          <a:ln w="9525">
            <a:noFill/>
            <a:miter lim="800000"/>
            <a:headEnd/>
            <a:tailEnd/>
          </a:ln>
          <a:effectLst/>
        </p:spPr>
      </p:pic>
      <p:sp>
        <p:nvSpPr>
          <p:cNvPr id="8" name="TextBox 7"/>
          <p:cNvSpPr txBox="1"/>
          <p:nvPr/>
        </p:nvSpPr>
        <p:spPr>
          <a:xfrm>
            <a:off x="76200" y="5562600"/>
            <a:ext cx="8915400" cy="1384995"/>
          </a:xfrm>
          <a:prstGeom prst="rect">
            <a:avLst/>
          </a:prstGeom>
          <a:noFill/>
        </p:spPr>
        <p:txBody>
          <a:bodyPr wrap="square" rtlCol="0">
            <a:spAutoFit/>
          </a:bodyPr>
          <a:lstStyle/>
          <a:p>
            <a:pPr marL="342900" indent="-342900"/>
            <a:r>
              <a:rPr lang="en-US" sz="1400" dirty="0" smtClean="0">
                <a:latin typeface="Times New Roman" pitchFamily="18" charset="0"/>
                <a:cs typeface="Times New Roman" pitchFamily="18" charset="0"/>
              </a:rPr>
              <a:t>(a)  (</a:t>
            </a:r>
            <a:r>
              <a:rPr lang="en-US" sz="1400" dirty="0" err="1" smtClean="0">
                <a:latin typeface="Times New Roman" pitchFamily="18" charset="0"/>
                <a:cs typeface="Times New Roman" pitchFamily="18" charset="0"/>
              </a:rPr>
              <a:t>n,p</a:t>
            </a:r>
            <a:r>
              <a:rPr lang="en-US" sz="1400" dirty="0" smtClean="0">
                <a:latin typeface="Times New Roman" pitchFamily="18" charset="0"/>
                <a:cs typeface="Times New Roman" pitchFamily="18" charset="0"/>
              </a:rPr>
              <a:t>) data [W. P. Alford, et al.,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Phys. A </a:t>
            </a:r>
            <a:r>
              <a:rPr lang="en-US" sz="1400" b="1" dirty="0" smtClean="0">
                <a:latin typeface="Times New Roman" pitchFamily="18" charset="0"/>
                <a:cs typeface="Times New Roman" pitchFamily="18" charset="0"/>
              </a:rPr>
              <a:t>531 </a:t>
            </a:r>
            <a:r>
              <a:rPr lang="en-US" sz="1400" dirty="0" smtClean="0">
                <a:latin typeface="Times New Roman" pitchFamily="18" charset="0"/>
                <a:cs typeface="Times New Roman" pitchFamily="18" charset="0"/>
              </a:rPr>
              <a:t>97 (1991)] (b)</a:t>
            </a:r>
            <a:r>
              <a:rPr lang="fr-FR" sz="1400" dirty="0" smtClean="0">
                <a:latin typeface="Times New Roman" pitchFamily="18" charset="0"/>
                <a:cs typeface="Times New Roman" pitchFamily="18" charset="0"/>
              </a:rPr>
              <a:t> </a:t>
            </a:r>
            <a:r>
              <a:rPr lang="fr-FR" sz="1400" dirty="0" err="1" smtClean="0">
                <a:latin typeface="Times New Roman" pitchFamily="18" charset="0"/>
                <a:cs typeface="Times New Roman" pitchFamily="18" charset="0"/>
              </a:rPr>
              <a:t>pn</a:t>
            </a:r>
            <a:r>
              <a:rPr lang="fr-FR" sz="1400" dirty="0" smtClean="0">
                <a:latin typeface="Times New Roman" pitchFamily="18" charset="0"/>
                <a:cs typeface="Times New Roman" pitchFamily="18" charset="0"/>
              </a:rPr>
              <a:t>-QRPA </a:t>
            </a:r>
            <a:r>
              <a:rPr lang="en-US" sz="1400" dirty="0" smtClean="0">
                <a:latin typeface="Times New Roman" pitchFamily="18" charset="0"/>
                <a:cs typeface="Times New Roman" pitchFamily="18" charset="0"/>
              </a:rPr>
              <a:t>calculations </a:t>
            </a:r>
            <a:r>
              <a:rPr lang="fr-FR" sz="1400" dirty="0" smtClean="0">
                <a:latin typeface="Times New Roman" pitchFamily="18" charset="0"/>
                <a:cs typeface="Times New Roman" pitchFamily="18" charset="0"/>
              </a:rPr>
              <a:t>(c) </a:t>
            </a:r>
            <a:r>
              <a:rPr lang="en-US" sz="1400" dirty="0" smtClean="0">
                <a:latin typeface="Times New Roman" pitchFamily="18" charset="0"/>
                <a:cs typeface="Times New Roman" pitchFamily="18" charset="0"/>
              </a:rPr>
              <a:t>QRPA calculations using the </a:t>
            </a:r>
            <a:r>
              <a:rPr lang="en-US" sz="1400" dirty="0" err="1" smtClean="0">
                <a:latin typeface="Times New Roman" pitchFamily="18" charset="0"/>
                <a:cs typeface="Times New Roman" pitchFamily="18" charset="0"/>
              </a:rPr>
              <a:t>Skyrme</a:t>
            </a:r>
            <a:r>
              <a:rPr lang="en-US" sz="1400" dirty="0" smtClean="0">
                <a:latin typeface="Times New Roman" pitchFamily="18" charset="0"/>
                <a:cs typeface="Times New Roman" pitchFamily="18" charset="0"/>
              </a:rPr>
              <a:t> interactions [</a:t>
            </a:r>
            <a:r>
              <a:rPr lang="fr-FR" sz="1400" dirty="0" smtClean="0">
                <a:latin typeface="Times New Roman" pitchFamily="18" charset="0"/>
                <a:cs typeface="Times New Roman" pitchFamily="18" charset="0"/>
              </a:rPr>
              <a:t>P. </a:t>
            </a:r>
            <a:r>
              <a:rPr lang="fr-FR" sz="1400" dirty="0" err="1" smtClean="0">
                <a:latin typeface="Times New Roman" pitchFamily="18" charset="0"/>
                <a:cs typeface="Times New Roman" pitchFamily="18" charset="0"/>
              </a:rPr>
              <a:t>Sarriguren</a:t>
            </a:r>
            <a:r>
              <a:rPr lang="fr-FR" sz="1400" dirty="0" smtClean="0">
                <a:latin typeface="Times New Roman" pitchFamily="18" charset="0"/>
                <a:cs typeface="Times New Roman" pitchFamily="18" charset="0"/>
              </a:rPr>
              <a:t>, Phys. </a:t>
            </a:r>
            <a:r>
              <a:rPr lang="fr-FR" sz="1400" dirty="0" err="1" smtClean="0">
                <a:latin typeface="Times New Roman" pitchFamily="18" charset="0"/>
                <a:cs typeface="Times New Roman" pitchFamily="18" charset="0"/>
              </a:rPr>
              <a:t>Rev</a:t>
            </a:r>
            <a:r>
              <a:rPr lang="fr-FR" sz="1400" dirty="0" smtClean="0">
                <a:latin typeface="Times New Roman" pitchFamily="18" charset="0"/>
                <a:cs typeface="Times New Roman" pitchFamily="18" charset="0"/>
              </a:rPr>
              <a:t>. C </a:t>
            </a:r>
            <a:r>
              <a:rPr lang="fr-FR" sz="1400" b="1" dirty="0" smtClean="0">
                <a:latin typeface="Times New Roman" pitchFamily="18" charset="0"/>
                <a:cs typeface="Times New Roman" pitchFamily="18" charset="0"/>
              </a:rPr>
              <a:t>87 </a:t>
            </a:r>
            <a:r>
              <a:rPr lang="fr-FR" sz="1400" dirty="0" smtClean="0">
                <a:latin typeface="Times New Roman" pitchFamily="18" charset="0"/>
                <a:cs typeface="Times New Roman" pitchFamily="18" charset="0"/>
              </a:rPr>
              <a:t>045801 (2013)] (d) FRDM</a:t>
            </a:r>
            <a:r>
              <a:rPr lang="en-US" sz="1400" dirty="0" smtClean="0">
                <a:latin typeface="Times New Roman" pitchFamily="18" charset="0"/>
                <a:cs typeface="Times New Roman" pitchFamily="18" charset="0"/>
              </a:rPr>
              <a:t> [P. </a:t>
            </a:r>
            <a:r>
              <a:rPr lang="en-US" sz="1400" dirty="0" err="1" smtClean="0">
                <a:latin typeface="Times New Roman" pitchFamily="18" charset="0"/>
                <a:cs typeface="Times New Roman" pitchFamily="18" charset="0"/>
              </a:rPr>
              <a:t>Moller</a:t>
            </a:r>
            <a:r>
              <a:rPr lang="en-US" sz="1400" dirty="0" smtClean="0">
                <a:latin typeface="Times New Roman" pitchFamily="18" charset="0"/>
                <a:cs typeface="Times New Roman" pitchFamily="18" charset="0"/>
              </a:rPr>
              <a:t> and J. </a:t>
            </a:r>
            <a:r>
              <a:rPr lang="en-US" sz="1400" dirty="0" err="1" smtClean="0">
                <a:latin typeface="Times New Roman" pitchFamily="18" charset="0"/>
                <a:cs typeface="Times New Roman" pitchFamily="18" charset="0"/>
              </a:rPr>
              <a:t>Randrup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Phys. A </a:t>
            </a:r>
            <a:r>
              <a:rPr lang="en-US" sz="1400" b="1" dirty="0" smtClean="0">
                <a:latin typeface="Times New Roman" pitchFamily="18" charset="0"/>
                <a:cs typeface="Times New Roman" pitchFamily="18" charset="0"/>
              </a:rPr>
              <a:t>514 </a:t>
            </a:r>
            <a:r>
              <a:rPr lang="en-US" sz="1400" dirty="0" smtClean="0">
                <a:latin typeface="Times New Roman" pitchFamily="18" charset="0"/>
                <a:cs typeface="Times New Roman" pitchFamily="18" charset="0"/>
              </a:rPr>
              <a:t>1 (1990)] (e) Shell model [A. </a:t>
            </a:r>
            <a:r>
              <a:rPr lang="en-US" sz="1400" dirty="0" err="1" smtClean="0">
                <a:latin typeface="Times New Roman" pitchFamily="18" charset="0"/>
                <a:cs typeface="Times New Roman" pitchFamily="18" charset="0"/>
              </a:rPr>
              <a:t>Poves</a:t>
            </a:r>
            <a:r>
              <a:rPr lang="en-US" sz="1400" dirty="0" smtClean="0">
                <a:latin typeface="Times New Roman" pitchFamily="18" charset="0"/>
                <a:cs typeface="Times New Roman" pitchFamily="18" charset="0"/>
              </a:rPr>
              <a:t> et al.,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Phys. A </a:t>
            </a:r>
            <a:r>
              <a:rPr lang="en-US" sz="1400" b="1" dirty="0" smtClean="0">
                <a:latin typeface="Times New Roman" pitchFamily="18" charset="0"/>
                <a:cs typeface="Times New Roman" pitchFamily="18" charset="0"/>
              </a:rPr>
              <a:t>694 </a:t>
            </a:r>
            <a:r>
              <a:rPr lang="en-US" sz="1400" dirty="0" smtClean="0">
                <a:latin typeface="Times New Roman" pitchFamily="18" charset="0"/>
                <a:cs typeface="Times New Roman" pitchFamily="18" charset="0"/>
              </a:rPr>
              <a:t>157 (2001)] (f) Shell model [M. </a:t>
            </a:r>
            <a:r>
              <a:rPr lang="en-US" sz="1400" dirty="0" err="1" smtClean="0">
                <a:latin typeface="Times New Roman" pitchFamily="18" charset="0"/>
                <a:cs typeface="Times New Roman" pitchFamily="18" charset="0"/>
              </a:rPr>
              <a:t>Honma</a:t>
            </a:r>
            <a:r>
              <a:rPr lang="en-US" sz="1400" dirty="0" smtClean="0">
                <a:latin typeface="Times New Roman" pitchFamily="18" charset="0"/>
                <a:cs typeface="Times New Roman" pitchFamily="18" charset="0"/>
              </a:rPr>
              <a:t> et al., Phys. Rev. C </a:t>
            </a:r>
            <a:r>
              <a:rPr lang="en-US" sz="1400" b="1" dirty="0" smtClean="0">
                <a:latin typeface="Times New Roman" pitchFamily="18" charset="0"/>
                <a:cs typeface="Times New Roman" pitchFamily="18" charset="0"/>
              </a:rPr>
              <a:t>65 </a:t>
            </a:r>
            <a:r>
              <a:rPr lang="en-US" sz="1400" dirty="0" smtClean="0">
                <a:latin typeface="Times New Roman" pitchFamily="18" charset="0"/>
                <a:cs typeface="Times New Roman" pitchFamily="18" charset="0"/>
              </a:rPr>
              <a:t>061301(R) (2004)].</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p>
          <a:p>
            <a:pPr marL="342900" indent="-342900">
              <a:buAutoNum type="alphaLcParenBoth"/>
            </a:pPr>
            <a:endParaRPr lang="en-US" sz="1400" dirty="0" smtClean="0">
              <a:latin typeface="Times New Roman" pitchFamily="18" charset="0"/>
              <a:cs typeface="Times New Roman" pitchFamily="18" charset="0"/>
            </a:endParaRPr>
          </a:p>
        </p:txBody>
      </p:sp>
      <p:pic>
        <p:nvPicPr>
          <p:cNvPr id="6"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288156310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latin typeface="Times New Roman" pitchFamily="18" charset="0"/>
                <a:cs typeface="Times New Roman" pitchFamily="18" charset="0"/>
              </a:rPr>
              <a:t>Collaboration</a:t>
            </a:r>
            <a:endParaRPr lang="en-US" dirty="0">
              <a:solidFill>
                <a:schemeClr val="accent3">
                  <a:lumMod val="50000"/>
                </a:schemeClr>
              </a:solidFill>
              <a:latin typeface="Times New Roman" pitchFamily="18" charset="0"/>
              <a:cs typeface="Times New Roman" pitchFamily="18" charset="0"/>
            </a:endParaRPr>
          </a:p>
        </p:txBody>
      </p:sp>
      <p:pic>
        <p:nvPicPr>
          <p:cNvPr id="4"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8" name="Rectangle 6"/>
          <p:cNvSpPr txBox="1">
            <a:spLocks noChangeArrowheads="1"/>
          </p:cNvSpPr>
          <p:nvPr/>
        </p:nvSpPr>
        <p:spPr>
          <a:xfrm>
            <a:off x="457200" y="1752601"/>
            <a:ext cx="8229600" cy="4800600"/>
          </a:xfrm>
          <a:prstGeom prst="rect">
            <a:avLst/>
          </a:prstGeom>
          <a:noFill/>
          <a:ln/>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en-US" sz="2800" dirty="0" smtClean="0">
                <a:solidFill>
                  <a:srgbClr val="533515"/>
                </a:solidFill>
                <a:latin typeface="Times New Roman" pitchFamily="18" charset="0"/>
                <a:cs typeface="Times New Roman" pitchFamily="18" charset="0"/>
              </a:rPr>
              <a:t>This work was done in collaboration with;</a:t>
            </a:r>
          </a:p>
          <a:p>
            <a:pPr marL="0" indent="0" algn="ctr">
              <a:buNone/>
            </a:pPr>
            <a:r>
              <a:rPr lang="en-US" sz="2800" b="1" dirty="0" smtClean="0">
                <a:solidFill>
                  <a:srgbClr val="533515"/>
                </a:solidFill>
                <a:latin typeface="Times New Roman" pitchFamily="18" charset="0"/>
                <a:cs typeface="Times New Roman" pitchFamily="18" charset="0"/>
              </a:rPr>
              <a:t>Dr. Muhammad Majid</a:t>
            </a:r>
          </a:p>
          <a:p>
            <a:pPr marL="0" indent="0" algn="ctr">
              <a:buNone/>
            </a:pPr>
            <a:r>
              <a:rPr lang="en-US" sz="2800" b="1" dirty="0" smtClean="0">
                <a:solidFill>
                  <a:srgbClr val="533515"/>
                </a:solidFill>
                <a:latin typeface="Times New Roman" pitchFamily="18" charset="0"/>
                <a:cs typeface="Times New Roman" pitchFamily="18" charset="0"/>
              </a:rPr>
              <a:t>  And</a:t>
            </a:r>
          </a:p>
          <a:p>
            <a:pPr marL="0" indent="0">
              <a:buNone/>
            </a:pPr>
            <a:r>
              <a:rPr lang="en-US" sz="2800" b="1" dirty="0" smtClean="0">
                <a:solidFill>
                  <a:srgbClr val="533515"/>
                </a:solidFill>
                <a:latin typeface="Times New Roman" pitchFamily="18" charset="0"/>
                <a:cs typeface="Times New Roman" pitchFamily="18" charset="0"/>
              </a:rPr>
              <a:t>                          Mr. Muhammad </a:t>
            </a:r>
            <a:r>
              <a:rPr lang="en-US" sz="2800" b="1" dirty="0" err="1" smtClean="0">
                <a:solidFill>
                  <a:srgbClr val="533515"/>
                </a:solidFill>
                <a:latin typeface="Times New Roman" pitchFamily="18" charset="0"/>
                <a:cs typeface="Times New Roman" pitchFamily="18" charset="0"/>
              </a:rPr>
              <a:t>Riaz</a:t>
            </a:r>
            <a:r>
              <a:rPr lang="en-US" sz="2800" b="1" dirty="0" smtClean="0">
                <a:solidFill>
                  <a:srgbClr val="533515"/>
                </a:solidFill>
                <a:latin typeface="Times New Roman" pitchFamily="18" charset="0"/>
                <a:cs typeface="Times New Roman" pitchFamily="18" charset="0"/>
              </a:rPr>
              <a:t> </a:t>
            </a:r>
          </a:p>
          <a:p>
            <a:pPr marL="0" lvl="0" indent="0" algn="ctr">
              <a:buClr>
                <a:srgbClr val="D16349"/>
              </a:buClr>
              <a:buNone/>
            </a:pPr>
            <a:endParaRPr lang="en-US" sz="2800" spc="250" dirty="0" smtClean="0">
              <a:latin typeface="Times New Roman" pitchFamily="18" charset="0"/>
              <a:ea typeface="Cambria Math" pitchFamily="18" charset="0"/>
              <a:cs typeface="Times New Roman" pitchFamily="18" charset="0"/>
            </a:endParaRPr>
          </a:p>
          <a:p>
            <a:pPr marL="0" lvl="0" indent="0" algn="ctr">
              <a:buClr>
                <a:srgbClr val="D16349"/>
              </a:buClr>
              <a:buNone/>
            </a:pPr>
            <a:endParaRPr lang="en-US" sz="2800" spc="250" dirty="0">
              <a:latin typeface="Times New Roman" pitchFamily="18" charset="0"/>
              <a:ea typeface="Cambria Math" pitchFamily="18" charset="0"/>
              <a:cs typeface="Times New Roman" pitchFamily="18" charset="0"/>
            </a:endParaRPr>
          </a:p>
          <a:p>
            <a:pPr marL="0" lvl="0" indent="0" algn="ctr">
              <a:buClr>
                <a:srgbClr val="D16349"/>
              </a:buClr>
              <a:buNone/>
            </a:pPr>
            <a:r>
              <a:rPr lang="en-US" sz="2800" spc="250" dirty="0" smtClean="0">
                <a:latin typeface="Times New Roman" pitchFamily="18" charset="0"/>
                <a:ea typeface="Cambria Math" pitchFamily="18" charset="0"/>
                <a:cs typeface="Times New Roman" pitchFamily="18" charset="0"/>
              </a:rPr>
              <a:t>Ghulam </a:t>
            </a:r>
            <a:r>
              <a:rPr lang="en-US" sz="2800" spc="250" dirty="0" err="1">
                <a:latin typeface="Times New Roman" pitchFamily="18" charset="0"/>
                <a:ea typeface="Cambria Math" pitchFamily="18" charset="0"/>
                <a:cs typeface="Times New Roman" pitchFamily="18" charset="0"/>
              </a:rPr>
              <a:t>Ishaq</a:t>
            </a:r>
            <a:r>
              <a:rPr lang="en-US" sz="2800" spc="250" dirty="0">
                <a:latin typeface="Times New Roman" pitchFamily="18" charset="0"/>
                <a:ea typeface="Cambria Math" pitchFamily="18" charset="0"/>
                <a:cs typeface="Times New Roman" pitchFamily="18" charset="0"/>
              </a:rPr>
              <a:t> Khan Institute Of Engineering Sciences and Technology </a:t>
            </a:r>
          </a:p>
          <a:p>
            <a:pPr marL="0" lvl="0" indent="0" algn="ctr">
              <a:buClr>
                <a:srgbClr val="D16349"/>
              </a:buClr>
              <a:buNone/>
            </a:pPr>
            <a:r>
              <a:rPr lang="en-US" sz="2800" spc="250" dirty="0">
                <a:latin typeface="Times New Roman" pitchFamily="18" charset="0"/>
                <a:ea typeface="Cambria Math" pitchFamily="18" charset="0"/>
                <a:cs typeface="Times New Roman" pitchFamily="18" charset="0"/>
              </a:rPr>
              <a:t>Pakistan.</a:t>
            </a:r>
          </a:p>
          <a:p>
            <a:pPr marL="0" indent="0">
              <a:buNone/>
            </a:pPr>
            <a:r>
              <a:rPr lang="en-US" sz="2800" b="1" dirty="0" smtClean="0">
                <a:solidFill>
                  <a:srgbClr val="533515"/>
                </a:solidFill>
                <a:latin typeface="Times New Roman" pitchFamily="18" charset="0"/>
                <a:cs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latin typeface="Times New Roman" pitchFamily="18" charset="0"/>
                <a:cs typeface="Times New Roman" pitchFamily="18" charset="0"/>
              </a:rPr>
              <a:t>GT transitions from </a:t>
            </a:r>
            <a:r>
              <a:rPr lang="en-US" baseline="30000" dirty="0" smtClean="0">
                <a:solidFill>
                  <a:schemeClr val="bg2">
                    <a:lumMod val="50000"/>
                  </a:schemeClr>
                </a:solidFill>
                <a:latin typeface="Times New Roman" pitchFamily="18" charset="0"/>
                <a:cs typeface="Times New Roman" pitchFamily="18" charset="0"/>
              </a:rPr>
              <a:t>55</a:t>
            </a:r>
            <a:r>
              <a:rPr lang="en-US" dirty="0" smtClean="0">
                <a:solidFill>
                  <a:schemeClr val="bg2">
                    <a:lumMod val="50000"/>
                  </a:schemeClr>
                </a:solidFill>
                <a:latin typeface="Times New Roman" pitchFamily="18" charset="0"/>
                <a:cs typeface="Times New Roman" pitchFamily="18" charset="0"/>
              </a:rPr>
              <a:t>Mn to </a:t>
            </a:r>
            <a:r>
              <a:rPr lang="en-US" baseline="30000" dirty="0" smtClean="0">
                <a:solidFill>
                  <a:schemeClr val="bg2">
                    <a:lumMod val="50000"/>
                  </a:schemeClr>
                </a:solidFill>
                <a:latin typeface="Times New Roman" pitchFamily="18" charset="0"/>
                <a:cs typeface="Times New Roman" pitchFamily="18" charset="0"/>
              </a:rPr>
              <a:t>55</a:t>
            </a:r>
            <a:r>
              <a:rPr lang="en-US" dirty="0" smtClean="0">
                <a:solidFill>
                  <a:schemeClr val="bg2">
                    <a:lumMod val="50000"/>
                  </a:schemeClr>
                </a:solidFill>
                <a:latin typeface="Times New Roman" pitchFamily="18" charset="0"/>
                <a:cs typeface="Times New Roman" pitchFamily="18" charset="0"/>
              </a:rPr>
              <a:t>Cr</a:t>
            </a:r>
            <a:r>
              <a:rPr lang="en-US" dirty="0" smtClean="0">
                <a:solidFill>
                  <a:schemeClr val="bg2">
                    <a:lumMod val="50000"/>
                  </a:schemeClr>
                </a:solidFill>
              </a:rPr>
              <a:t> </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pic>
        <p:nvPicPr>
          <p:cNvPr id="5"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pic>
        <p:nvPicPr>
          <p:cNvPr id="309249" name="Picture 1"/>
          <p:cNvPicPr>
            <a:picLocks noChangeAspect="1" noChangeArrowheads="1"/>
          </p:cNvPicPr>
          <p:nvPr/>
        </p:nvPicPr>
        <p:blipFill>
          <a:blip r:embed="rId3"/>
          <a:srcRect/>
          <a:stretch>
            <a:fillRect/>
          </a:stretch>
        </p:blipFill>
        <p:spPr bwMode="auto">
          <a:xfrm>
            <a:off x="152400" y="1385888"/>
            <a:ext cx="8839200" cy="539591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758952"/>
          </a:xfrm>
        </p:spPr>
        <p:txBody>
          <a:bodyPr>
            <a:normAutofit/>
          </a:bodyPr>
          <a:lstStyle/>
          <a:p>
            <a:r>
              <a:rPr lang="en-US" sz="3200" dirty="0" smtClean="0">
                <a:solidFill>
                  <a:schemeClr val="bg2">
                    <a:lumMod val="50000"/>
                  </a:schemeClr>
                </a:solidFill>
                <a:latin typeface="Times New Roman" pitchFamily="18" charset="0"/>
                <a:cs typeface="Times New Roman" pitchFamily="18" charset="0"/>
              </a:rPr>
              <a:t>Comparison of electron capture (EC) rates for </a:t>
            </a:r>
            <a:r>
              <a:rPr lang="en-US" sz="3200" baseline="30000" dirty="0" smtClean="0">
                <a:solidFill>
                  <a:schemeClr val="bg2">
                    <a:lumMod val="50000"/>
                  </a:schemeClr>
                </a:solidFill>
                <a:latin typeface="Times New Roman" pitchFamily="18" charset="0"/>
                <a:cs typeface="Times New Roman" pitchFamily="18" charset="0"/>
              </a:rPr>
              <a:t>45</a:t>
            </a:r>
            <a:r>
              <a:rPr lang="en-US" sz="3200" dirty="0" smtClean="0">
                <a:solidFill>
                  <a:schemeClr val="bg2">
                    <a:lumMod val="50000"/>
                  </a:schemeClr>
                </a:solidFill>
                <a:latin typeface="Times New Roman" pitchFamily="18" charset="0"/>
                <a:cs typeface="Times New Roman" pitchFamily="18" charset="0"/>
              </a:rPr>
              <a:t>Sc</a:t>
            </a:r>
            <a:endParaRPr lang="en-US" sz="3200" dirty="0">
              <a:solidFill>
                <a:schemeClr val="bg2">
                  <a:lumMod val="5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pic>
        <p:nvPicPr>
          <p:cNvPr id="6"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177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9249" name="Picture 1"/>
          <p:cNvPicPr>
            <a:picLocks noChangeAspect="1" noChangeArrowheads="1"/>
          </p:cNvPicPr>
          <p:nvPr/>
        </p:nvPicPr>
        <p:blipFill>
          <a:blip r:embed="rId4"/>
          <a:srcRect/>
          <a:stretch>
            <a:fillRect/>
          </a:stretch>
        </p:blipFill>
        <p:spPr bwMode="auto">
          <a:xfrm>
            <a:off x="152400" y="990600"/>
            <a:ext cx="8991600" cy="57912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6" name="Title 1"/>
          <p:cNvSpPr>
            <a:spLocks noGrp="1"/>
          </p:cNvSpPr>
          <p:nvPr>
            <p:ph type="title"/>
          </p:nvPr>
        </p:nvSpPr>
        <p:spPr/>
        <p:txBody>
          <a:bodyPr>
            <a:noAutofit/>
          </a:bodyPr>
          <a:lstStyle/>
          <a:p>
            <a:r>
              <a:rPr lang="en-US" sz="3200" dirty="0" smtClean="0">
                <a:solidFill>
                  <a:schemeClr val="bg2">
                    <a:lumMod val="50000"/>
                  </a:schemeClr>
                </a:solidFill>
                <a:latin typeface="Times New Roman" pitchFamily="18" charset="0"/>
                <a:cs typeface="Times New Roman" pitchFamily="18" charset="0"/>
              </a:rPr>
              <a:t>Comparison of EC rates for </a:t>
            </a:r>
            <a:r>
              <a:rPr lang="en-US" sz="3200" baseline="30000" dirty="0" smtClean="0">
                <a:solidFill>
                  <a:schemeClr val="bg2">
                    <a:lumMod val="50000"/>
                  </a:schemeClr>
                </a:solidFill>
                <a:latin typeface="Times New Roman" pitchFamily="18" charset="0"/>
                <a:cs typeface="Times New Roman" pitchFamily="18" charset="0"/>
              </a:rPr>
              <a:t>55</a:t>
            </a:r>
            <a:r>
              <a:rPr lang="en-US" sz="3200" dirty="0" smtClean="0">
                <a:solidFill>
                  <a:schemeClr val="bg2">
                    <a:lumMod val="50000"/>
                  </a:schemeClr>
                </a:solidFill>
                <a:latin typeface="Times New Roman" pitchFamily="18" charset="0"/>
                <a:cs typeface="Times New Roman" pitchFamily="18" charset="0"/>
              </a:rPr>
              <a:t>Mn</a:t>
            </a:r>
            <a:endParaRPr lang="en-US" sz="3200" dirty="0">
              <a:solidFill>
                <a:schemeClr val="bg2">
                  <a:lumMod val="50000"/>
                </a:schemeClr>
              </a:solidFill>
              <a:latin typeface="Times New Roman" pitchFamily="18" charset="0"/>
              <a:cs typeface="Times New Roman" pitchFamily="18" charset="0"/>
            </a:endParaRPr>
          </a:p>
        </p:txBody>
      </p:sp>
      <p:pic>
        <p:nvPicPr>
          <p:cNvPr id="307201" name="Picture 1"/>
          <p:cNvPicPr>
            <a:picLocks noChangeAspect="1" noChangeArrowheads="1"/>
          </p:cNvPicPr>
          <p:nvPr/>
        </p:nvPicPr>
        <p:blipFill>
          <a:blip r:embed="rId2"/>
          <a:srcRect/>
          <a:stretch>
            <a:fillRect/>
          </a:stretch>
        </p:blipFill>
        <p:spPr bwMode="auto">
          <a:xfrm>
            <a:off x="152400" y="990600"/>
            <a:ext cx="8839200" cy="5791200"/>
          </a:xfrm>
          <a:prstGeom prst="rect">
            <a:avLst/>
          </a:prstGeom>
          <a:noFill/>
          <a:ln w="9525">
            <a:noFill/>
            <a:miter lim="800000"/>
            <a:headEnd/>
            <a:tailEnd/>
          </a:ln>
          <a:effectLst/>
        </p:spPr>
      </p:pic>
      <p:pic>
        <p:nvPicPr>
          <p:cNvPr id="8"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327736339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758952"/>
          </a:xfrm>
        </p:spPr>
        <p:txBody>
          <a:bodyPr>
            <a:normAutofit fontScale="90000"/>
          </a:bodyPr>
          <a:lstStyle/>
          <a:p>
            <a:r>
              <a:rPr lang="en-US" dirty="0" smtClean="0">
                <a:solidFill>
                  <a:schemeClr val="bg2">
                    <a:lumMod val="50000"/>
                  </a:schemeClr>
                </a:solidFill>
                <a:latin typeface="Times New Roman" pitchFamily="18" charset="0"/>
                <a:cs typeface="Times New Roman" pitchFamily="18" charset="0"/>
              </a:rPr>
              <a:t>  Comparison of EC rates with FFN and LSSM for </a:t>
            </a:r>
            <a:r>
              <a:rPr lang="en-US" baseline="30000" dirty="0" smtClean="0">
                <a:solidFill>
                  <a:schemeClr val="bg2">
                    <a:lumMod val="50000"/>
                  </a:schemeClr>
                </a:solidFill>
                <a:latin typeface="Times New Roman" pitchFamily="18" charset="0"/>
                <a:cs typeface="Times New Roman" pitchFamily="18" charset="0"/>
              </a:rPr>
              <a:t>45</a:t>
            </a:r>
            <a:r>
              <a:rPr lang="en-US" dirty="0" smtClean="0">
                <a:solidFill>
                  <a:schemeClr val="bg2">
                    <a:lumMod val="50000"/>
                  </a:schemeClr>
                </a:solidFill>
                <a:latin typeface="Times New Roman" pitchFamily="18" charset="0"/>
                <a:cs typeface="Times New Roman" pitchFamily="18" charset="0"/>
              </a:rPr>
              <a:t>Sc</a:t>
            </a:r>
            <a:endParaRPr lang="en-US" dirty="0">
              <a:solidFill>
                <a:schemeClr val="bg2">
                  <a:lumMod val="5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6" name="TextBox 5"/>
          <p:cNvSpPr txBox="1"/>
          <p:nvPr/>
        </p:nvSpPr>
        <p:spPr>
          <a:xfrm>
            <a:off x="76200" y="6070937"/>
            <a:ext cx="9144000" cy="1015663"/>
          </a:xfrm>
          <a:prstGeom prst="rect">
            <a:avLst/>
          </a:prstGeom>
          <a:noFill/>
        </p:spPr>
        <p:txBody>
          <a:bodyPr wrap="square" rtlCol="0">
            <a:spAutoFit/>
          </a:bodyPr>
          <a:lstStyle/>
          <a:p>
            <a:r>
              <a:rPr lang="en-US" sz="1400" dirty="0" smtClean="0">
                <a:latin typeface="Times New Roman" pitchFamily="18" charset="0"/>
                <a:cs typeface="Times New Roman" pitchFamily="18" charset="0"/>
              </a:rPr>
              <a:t>FFN [G. M. Fuller, W. A. Fowler and M. J. Newman, Ap. J. </a:t>
            </a:r>
            <a:r>
              <a:rPr lang="en-US" sz="1400" dirty="0" err="1" smtClean="0">
                <a:latin typeface="Times New Roman" pitchFamily="18" charset="0"/>
                <a:cs typeface="Times New Roman" pitchFamily="18" charset="0"/>
              </a:rPr>
              <a:t>Suppl</a:t>
            </a:r>
            <a:r>
              <a:rPr lang="en-US" sz="1400" dirty="0" smtClean="0">
                <a:latin typeface="Times New Roman" pitchFamily="18" charset="0"/>
                <a:cs typeface="Times New Roman" pitchFamily="18" charset="0"/>
              </a:rPr>
              <a:t> Ser </a:t>
            </a:r>
            <a:r>
              <a:rPr lang="en-US" sz="1400" b="1" dirty="0" smtClean="0">
                <a:latin typeface="Times New Roman" pitchFamily="18" charset="0"/>
                <a:cs typeface="Times New Roman" pitchFamily="18" charset="0"/>
              </a:rPr>
              <a:t>42 </a:t>
            </a:r>
            <a:r>
              <a:rPr lang="en-US" sz="1400" dirty="0" smtClean="0">
                <a:latin typeface="Times New Roman" pitchFamily="18" charset="0"/>
                <a:cs typeface="Times New Roman" pitchFamily="18" charset="0"/>
              </a:rPr>
              <a:t>447 (1980); Ap. J. </a:t>
            </a:r>
            <a:r>
              <a:rPr lang="en-US" sz="1400" dirty="0" err="1" smtClean="0">
                <a:latin typeface="Times New Roman" pitchFamily="18" charset="0"/>
                <a:cs typeface="Times New Roman" pitchFamily="18" charset="0"/>
              </a:rPr>
              <a:t>Suppl</a:t>
            </a:r>
            <a:r>
              <a:rPr lang="en-US" sz="1400" dirty="0" smtClean="0">
                <a:latin typeface="Times New Roman" pitchFamily="18" charset="0"/>
                <a:cs typeface="Times New Roman" pitchFamily="18" charset="0"/>
              </a:rPr>
              <a:t> Ser </a:t>
            </a:r>
            <a:r>
              <a:rPr lang="en-US" sz="1400" b="1" dirty="0" smtClean="0">
                <a:latin typeface="Times New Roman" pitchFamily="18" charset="0"/>
                <a:cs typeface="Times New Roman" pitchFamily="18" charset="0"/>
              </a:rPr>
              <a:t>48 </a:t>
            </a:r>
            <a:r>
              <a:rPr lang="en-US" sz="1400" dirty="0" smtClean="0">
                <a:latin typeface="Times New Roman" pitchFamily="18" charset="0"/>
                <a:cs typeface="Times New Roman" pitchFamily="18" charset="0"/>
              </a:rPr>
              <a:t>279 (1982); Ap. J. </a:t>
            </a:r>
            <a:r>
              <a:rPr lang="en-US" sz="1400" dirty="0" err="1" smtClean="0">
                <a:latin typeface="Times New Roman" pitchFamily="18" charset="0"/>
                <a:cs typeface="Times New Roman" pitchFamily="18" charset="0"/>
              </a:rPr>
              <a:t>Suppl</a:t>
            </a:r>
            <a:r>
              <a:rPr lang="en-US" sz="1400" dirty="0" smtClean="0">
                <a:latin typeface="Times New Roman" pitchFamily="18" charset="0"/>
                <a:cs typeface="Times New Roman" pitchFamily="18" charset="0"/>
              </a:rPr>
              <a:t> . Ser. </a:t>
            </a:r>
            <a:r>
              <a:rPr lang="en-US" sz="1400" b="1" dirty="0" smtClean="0">
                <a:latin typeface="Times New Roman" pitchFamily="18" charset="0"/>
                <a:cs typeface="Times New Roman" pitchFamily="18" charset="0"/>
              </a:rPr>
              <a:t>252 </a:t>
            </a:r>
            <a:r>
              <a:rPr lang="en-US" sz="1400" dirty="0" smtClean="0">
                <a:latin typeface="Times New Roman" pitchFamily="18" charset="0"/>
                <a:cs typeface="Times New Roman" pitchFamily="18" charset="0"/>
              </a:rPr>
              <a:t>(1982) 715].</a:t>
            </a:r>
          </a:p>
          <a:p>
            <a:r>
              <a:rPr lang="en-US" sz="1400" dirty="0" smtClean="0">
                <a:latin typeface="Times New Roman" pitchFamily="18" charset="0"/>
                <a:cs typeface="Times New Roman" pitchFamily="18" charset="0"/>
              </a:rPr>
              <a:t>LSSM[K. </a:t>
            </a:r>
            <a:r>
              <a:rPr lang="en-US" sz="1400" dirty="0" err="1" smtClean="0">
                <a:latin typeface="Times New Roman" pitchFamily="18" charset="0"/>
                <a:cs typeface="Times New Roman" pitchFamily="18" charset="0"/>
              </a:rPr>
              <a:t>Langanke</a:t>
            </a:r>
            <a:r>
              <a:rPr lang="en-US" sz="1400" dirty="0" smtClean="0">
                <a:latin typeface="Times New Roman" pitchFamily="18" charset="0"/>
                <a:cs typeface="Times New Roman" pitchFamily="18" charset="0"/>
              </a:rPr>
              <a:t> and G. Martinez-</a:t>
            </a:r>
            <a:r>
              <a:rPr lang="en-US" sz="1400" dirty="0" err="1" smtClean="0">
                <a:latin typeface="Times New Roman" pitchFamily="18" charset="0"/>
                <a:cs typeface="Times New Roman" pitchFamily="18" charset="0"/>
              </a:rPr>
              <a:t>Pinedo</a:t>
            </a:r>
            <a:r>
              <a:rPr lang="en-US" sz="1400" dirty="0" smtClean="0">
                <a:latin typeface="Times New Roman" pitchFamily="18" charset="0"/>
                <a:cs typeface="Times New Roman" pitchFamily="18" charset="0"/>
              </a:rPr>
              <a:t>, At. Data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Data Tables </a:t>
            </a:r>
            <a:r>
              <a:rPr lang="en-US" sz="1400" b="1" dirty="0" smtClean="0">
                <a:latin typeface="Times New Roman" pitchFamily="18" charset="0"/>
                <a:cs typeface="Times New Roman" pitchFamily="18" charset="0"/>
              </a:rPr>
              <a:t>79  </a:t>
            </a:r>
            <a:r>
              <a:rPr lang="en-US" sz="1400" dirty="0" smtClean="0">
                <a:latin typeface="Times New Roman" pitchFamily="18" charset="0"/>
                <a:cs typeface="Times New Roman" pitchFamily="18" charset="0"/>
              </a:rPr>
              <a:t>(2001) 1].</a:t>
            </a:r>
            <a:r>
              <a:rPr lang="en-US" dirty="0" smtClean="0"/>
              <a:t/>
            </a:r>
            <a:br>
              <a:rPr lang="en-US" dirty="0" smtClean="0"/>
            </a:br>
            <a:endParaRPr lang="en-US" dirty="0"/>
          </a:p>
        </p:txBody>
      </p:sp>
      <p:pic>
        <p:nvPicPr>
          <p:cNvPr id="7"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pic>
        <p:nvPicPr>
          <p:cNvPr id="308226" name="Picture 2"/>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0" y="1066800"/>
            <a:ext cx="9143999" cy="4953000"/>
          </a:xfrm>
          <a:prstGeom prst="rect">
            <a:avLst/>
          </a:prstGeom>
          <a:noFill/>
          <a:ln w="9525">
            <a:noFill/>
            <a:miter lim="800000"/>
            <a:headEnd/>
            <a:tailEnd/>
          </a:ln>
          <a:effectLst/>
        </p:spPr>
      </p:pic>
    </p:spTree>
    <p:extLst>
      <p:ext uri="{BB962C8B-B14F-4D97-AF65-F5344CB8AC3E}">
        <p14:creationId xmlns:p14="http://schemas.microsoft.com/office/powerpoint/2010/main" val="3432620226"/>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5" name="Title 1"/>
          <p:cNvSpPr>
            <a:spLocks noGrp="1"/>
          </p:cNvSpPr>
          <p:nvPr>
            <p:ph type="title"/>
          </p:nvPr>
        </p:nvSpPr>
        <p:spPr>
          <a:xfrm>
            <a:off x="304800" y="381000"/>
            <a:ext cx="8534400" cy="758952"/>
          </a:xfrm>
        </p:spPr>
        <p:txBody>
          <a:bodyPr>
            <a:normAutofit fontScale="90000"/>
          </a:bodyPr>
          <a:lstStyle/>
          <a:p>
            <a:r>
              <a:rPr lang="en-US" dirty="0" smtClean="0">
                <a:solidFill>
                  <a:schemeClr val="bg2">
                    <a:lumMod val="50000"/>
                  </a:schemeClr>
                </a:solidFill>
                <a:latin typeface="Times New Roman" pitchFamily="18" charset="0"/>
                <a:cs typeface="Times New Roman" pitchFamily="18" charset="0"/>
              </a:rPr>
              <a:t>Comparison of EC rates with FFN and LSSM for </a:t>
            </a:r>
            <a:r>
              <a:rPr lang="en-US" baseline="30000" dirty="0" smtClean="0">
                <a:solidFill>
                  <a:schemeClr val="bg2">
                    <a:lumMod val="50000"/>
                  </a:schemeClr>
                </a:solidFill>
                <a:latin typeface="Times New Roman" pitchFamily="18" charset="0"/>
                <a:cs typeface="Times New Roman" pitchFamily="18" charset="0"/>
              </a:rPr>
              <a:t>55</a:t>
            </a:r>
            <a:r>
              <a:rPr lang="en-US" dirty="0" smtClean="0">
                <a:solidFill>
                  <a:schemeClr val="bg2">
                    <a:lumMod val="50000"/>
                  </a:schemeClr>
                </a:solidFill>
                <a:latin typeface="Times New Roman" pitchFamily="18" charset="0"/>
                <a:cs typeface="Times New Roman" pitchFamily="18" charset="0"/>
              </a:rPr>
              <a:t>Mn</a:t>
            </a:r>
            <a:endParaRPr lang="en-US" dirty="0">
              <a:solidFill>
                <a:schemeClr val="bg2">
                  <a:lumMod val="50000"/>
                </a:schemeClr>
              </a:solidFill>
              <a:latin typeface="Times New Roman" pitchFamily="18" charset="0"/>
              <a:cs typeface="Times New Roman" pitchFamily="18" charset="0"/>
            </a:endParaRPr>
          </a:p>
        </p:txBody>
      </p:sp>
      <p:pic>
        <p:nvPicPr>
          <p:cNvPr id="8"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pic>
        <p:nvPicPr>
          <p:cNvPr id="309250" name="Picture 2"/>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0" y="1143000"/>
            <a:ext cx="9143999" cy="5715000"/>
          </a:xfrm>
          <a:prstGeom prst="rect">
            <a:avLst/>
          </a:prstGeom>
          <a:noFill/>
          <a:ln w="9525">
            <a:noFill/>
            <a:miter lim="800000"/>
            <a:headEnd/>
            <a:tailEnd/>
          </a:ln>
          <a:effectLst/>
        </p:spPr>
      </p:pic>
    </p:spTree>
    <p:extLst>
      <p:ext uri="{BB962C8B-B14F-4D97-AF65-F5344CB8AC3E}">
        <p14:creationId xmlns:p14="http://schemas.microsoft.com/office/powerpoint/2010/main" val="3025693898"/>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dirty="0" smtClean="0">
                <a:solidFill>
                  <a:schemeClr val="bg2">
                    <a:lumMod val="50000"/>
                  </a:schemeClr>
                </a:solidFill>
                <a:latin typeface="Times New Roman" pitchFamily="18" charset="0"/>
                <a:cs typeface="Times New Roman" pitchFamily="18" charset="0"/>
              </a:rPr>
              <a:t>   Calculated electron capture (EC) and positron emission (PE) rates for </a:t>
            </a:r>
            <a:r>
              <a:rPr lang="en-US" baseline="30000" dirty="0" smtClean="0">
                <a:solidFill>
                  <a:schemeClr val="bg2">
                    <a:lumMod val="50000"/>
                  </a:schemeClr>
                </a:solidFill>
                <a:latin typeface="Times New Roman" pitchFamily="18" charset="0"/>
                <a:cs typeface="Times New Roman" pitchFamily="18" charset="0"/>
              </a:rPr>
              <a:t>45</a:t>
            </a:r>
            <a:r>
              <a:rPr lang="en-US" dirty="0" smtClean="0">
                <a:solidFill>
                  <a:schemeClr val="bg2">
                    <a:lumMod val="50000"/>
                  </a:schemeClr>
                </a:solidFill>
                <a:latin typeface="Times New Roman" pitchFamily="18" charset="0"/>
                <a:cs typeface="Times New Roman" pitchFamily="18" charset="0"/>
              </a:rPr>
              <a:t>Sc</a:t>
            </a:r>
            <a:endParaRPr lang="en-US" dirty="0">
              <a:solidFill>
                <a:schemeClr val="bg2">
                  <a:lumMod val="5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pic>
        <p:nvPicPr>
          <p:cNvPr id="320514" name="Picture 2"/>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152400" y="990600"/>
            <a:ext cx="8839200" cy="5867399"/>
          </a:xfrm>
          <a:prstGeom prst="rect">
            <a:avLst/>
          </a:prstGeom>
          <a:noFill/>
          <a:ln w="9525">
            <a:noFill/>
            <a:miter lim="800000"/>
            <a:headEnd/>
            <a:tailEnd/>
          </a:ln>
          <a:effectLst/>
        </p:spPr>
      </p:pic>
      <p:pic>
        <p:nvPicPr>
          <p:cNvPr id="6"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4" name="Oval 3"/>
          <p:cNvSpPr/>
          <p:nvPr/>
        </p:nvSpPr>
        <p:spPr>
          <a:xfrm>
            <a:off x="2057400" y="1295400"/>
            <a:ext cx="2590800"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133600" y="4038600"/>
            <a:ext cx="2362200" cy="533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53200" y="1374648"/>
            <a:ext cx="2362200" cy="113995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77000" y="4038600"/>
            <a:ext cx="2514600" cy="2743200"/>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5" name="Title 1"/>
          <p:cNvSpPr>
            <a:spLocks noGrp="1"/>
          </p:cNvSpPr>
          <p:nvPr>
            <p:ph type="title"/>
          </p:nvPr>
        </p:nvSpPr>
        <p:spPr>
          <a:xfrm>
            <a:off x="228600" y="0"/>
            <a:ext cx="8534400" cy="758952"/>
          </a:xfrm>
        </p:spPr>
        <p:txBody>
          <a:bodyPr>
            <a:normAutofit/>
          </a:bodyPr>
          <a:lstStyle/>
          <a:p>
            <a:r>
              <a:rPr lang="en-US" dirty="0" smtClean="0">
                <a:solidFill>
                  <a:schemeClr val="bg2">
                    <a:lumMod val="50000"/>
                  </a:schemeClr>
                </a:solidFill>
                <a:latin typeface="Times New Roman" pitchFamily="18" charset="0"/>
                <a:cs typeface="Times New Roman" pitchFamily="18" charset="0"/>
              </a:rPr>
              <a:t>Calculated EC and PE rates for </a:t>
            </a:r>
            <a:r>
              <a:rPr lang="en-US" baseline="30000" dirty="0" smtClean="0">
                <a:solidFill>
                  <a:schemeClr val="bg2">
                    <a:lumMod val="50000"/>
                  </a:schemeClr>
                </a:solidFill>
                <a:latin typeface="Times New Roman" pitchFamily="18" charset="0"/>
                <a:cs typeface="Times New Roman" pitchFamily="18" charset="0"/>
              </a:rPr>
              <a:t>55</a:t>
            </a:r>
            <a:r>
              <a:rPr lang="en-US" dirty="0" smtClean="0">
                <a:solidFill>
                  <a:schemeClr val="bg2">
                    <a:lumMod val="50000"/>
                  </a:schemeClr>
                </a:solidFill>
                <a:latin typeface="Times New Roman" pitchFamily="18" charset="0"/>
                <a:cs typeface="Times New Roman" pitchFamily="18" charset="0"/>
              </a:rPr>
              <a:t>Mn</a:t>
            </a:r>
            <a:endParaRPr lang="en-US" dirty="0">
              <a:solidFill>
                <a:schemeClr val="bg2">
                  <a:lumMod val="50000"/>
                </a:schemeClr>
              </a:solidFill>
              <a:latin typeface="Times New Roman" pitchFamily="18" charset="0"/>
              <a:cs typeface="Times New Roman" pitchFamily="18" charset="0"/>
            </a:endParaRPr>
          </a:p>
        </p:txBody>
      </p:sp>
      <p:pic>
        <p:nvPicPr>
          <p:cNvPr id="321538" name="Picture 2"/>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152400" y="762000"/>
            <a:ext cx="8991600" cy="6096000"/>
          </a:xfrm>
          <a:prstGeom prst="rect">
            <a:avLst/>
          </a:prstGeom>
          <a:noFill/>
          <a:ln w="9525">
            <a:noFill/>
            <a:miter lim="800000"/>
            <a:headEnd/>
            <a:tailEnd/>
          </a:ln>
          <a:effectLst/>
        </p:spPr>
      </p:pic>
      <p:pic>
        <p:nvPicPr>
          <p:cNvPr id="7"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4" name="Oval 3"/>
          <p:cNvSpPr/>
          <p:nvPr/>
        </p:nvSpPr>
        <p:spPr>
          <a:xfrm>
            <a:off x="1905000" y="1026372"/>
            <a:ext cx="2667000" cy="726228"/>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81200" y="3810000"/>
            <a:ext cx="2590800" cy="6858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48400" y="1026372"/>
            <a:ext cx="2590800" cy="726228"/>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48400" y="3886200"/>
            <a:ext cx="2667000" cy="2819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Conclusion</a:t>
            </a:r>
            <a:endParaRPr lang="en-US"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a:xfrm>
            <a:off x="33528" y="1527048"/>
            <a:ext cx="9110472" cy="5788152"/>
          </a:xfrm>
        </p:spPr>
        <p:txBody>
          <a:bodyPr>
            <a:noAutofit/>
          </a:bodyPr>
          <a:lstStyle/>
          <a:p>
            <a:r>
              <a:rPr lang="en-US" sz="2100" dirty="0" smtClean="0">
                <a:latin typeface="Times New Roman" pitchFamily="18" charset="0"/>
                <a:cs typeface="Times New Roman" pitchFamily="18" charset="0"/>
              </a:rPr>
              <a:t>The </a:t>
            </a:r>
            <a:r>
              <a:rPr lang="en-US" sz="2100" dirty="0" err="1" smtClean="0">
                <a:latin typeface="Times New Roman" pitchFamily="18" charset="0"/>
                <a:cs typeface="Times New Roman" pitchFamily="18" charset="0"/>
              </a:rPr>
              <a:t>pn</a:t>
            </a:r>
            <a:r>
              <a:rPr lang="en-US" sz="2100" dirty="0" smtClean="0">
                <a:latin typeface="Times New Roman" pitchFamily="18" charset="0"/>
                <a:cs typeface="Times New Roman" pitchFamily="18" charset="0"/>
              </a:rPr>
              <a:t>-QRPA model fulfilled the </a:t>
            </a:r>
            <a:r>
              <a:rPr lang="en-US" sz="2100" dirty="0">
                <a:latin typeface="Times New Roman" pitchFamily="18" charset="0"/>
                <a:cs typeface="Times New Roman" pitchFamily="18" charset="0"/>
              </a:rPr>
              <a:t>Ikeda Sum Rule</a:t>
            </a:r>
            <a:r>
              <a:rPr lang="en-US" sz="2100" dirty="0" smtClean="0">
                <a:latin typeface="Times New Roman" pitchFamily="18" charset="0"/>
                <a:cs typeface="Times New Roman" pitchFamily="18" charset="0"/>
              </a:rPr>
              <a:t>.</a:t>
            </a:r>
          </a:p>
          <a:p>
            <a:r>
              <a:rPr lang="en-US" sz="2100" dirty="0" smtClean="0">
                <a:latin typeface="Times New Roman" pitchFamily="18" charset="0"/>
                <a:cs typeface="Times New Roman" pitchFamily="18" charset="0"/>
              </a:rPr>
              <a:t>For stellar applications the EC and PE rates over wide range of astrophysical density (10 – 10</a:t>
            </a:r>
            <a:r>
              <a:rPr lang="en-US" sz="2100" baseline="30000" dirty="0" smtClean="0">
                <a:latin typeface="Times New Roman" pitchFamily="18" charset="0"/>
                <a:cs typeface="Times New Roman" pitchFamily="18" charset="0"/>
              </a:rPr>
              <a:t>11</a:t>
            </a:r>
            <a:r>
              <a:rPr lang="en-US" sz="2100" dirty="0" smtClean="0">
                <a:latin typeface="Times New Roman" pitchFamily="18" charset="0"/>
                <a:cs typeface="Times New Roman" pitchFamily="18" charset="0"/>
              </a:rPr>
              <a:t> g/cm</a:t>
            </a:r>
            <a:r>
              <a:rPr lang="en-US" sz="2100" baseline="30000" dirty="0" smtClean="0">
                <a:latin typeface="Times New Roman" pitchFamily="18" charset="0"/>
                <a:cs typeface="Times New Roman" pitchFamily="18" charset="0"/>
              </a:rPr>
              <a:t>3</a:t>
            </a:r>
            <a:r>
              <a:rPr lang="en-US" sz="2100" dirty="0" smtClean="0">
                <a:latin typeface="Times New Roman" pitchFamily="18" charset="0"/>
                <a:cs typeface="Times New Roman" pitchFamily="18" charset="0"/>
              </a:rPr>
              <a:t>) and temperature (0.01 GK to 30 GK) were calculated. </a:t>
            </a:r>
          </a:p>
          <a:p>
            <a:r>
              <a:rPr lang="en-US" sz="2100" dirty="0" smtClean="0">
                <a:latin typeface="Times New Roman" pitchFamily="18" charset="0"/>
                <a:cs typeface="Times New Roman" pitchFamily="18" charset="0"/>
              </a:rPr>
              <a:t>We compared our calculated GT strength and EC rates both with the measured and </a:t>
            </a:r>
            <a:r>
              <a:rPr lang="en-US" sz="2100" dirty="0">
                <a:latin typeface="Times New Roman" pitchFamily="18" charset="0"/>
                <a:cs typeface="Times New Roman" pitchFamily="18" charset="0"/>
              </a:rPr>
              <a:t>previous </a:t>
            </a:r>
            <a:r>
              <a:rPr lang="en-US" sz="2100" dirty="0" smtClean="0">
                <a:latin typeface="Times New Roman" pitchFamily="18" charset="0"/>
                <a:cs typeface="Times New Roman" pitchFamily="18" charset="0"/>
              </a:rPr>
              <a:t>calculations.</a:t>
            </a:r>
          </a:p>
          <a:p>
            <a:r>
              <a:rPr lang="en-US" sz="2100" dirty="0" smtClean="0">
                <a:latin typeface="Times New Roman" pitchFamily="18" charset="0"/>
                <a:cs typeface="Times New Roman" pitchFamily="18" charset="0"/>
              </a:rPr>
              <a:t>Our results were in decent comparison with the measured data.</a:t>
            </a:r>
          </a:p>
          <a:p>
            <a:r>
              <a:rPr lang="en-US" sz="2100" dirty="0" smtClean="0">
                <a:latin typeface="Times New Roman" pitchFamily="18" charset="0"/>
                <a:cs typeface="Times New Roman" pitchFamily="18" charset="0"/>
              </a:rPr>
              <a:t>We also compared our calculated EC rates with the FFN and LSSM results. </a:t>
            </a:r>
          </a:p>
          <a:p>
            <a:r>
              <a:rPr lang="en-US" sz="2100" dirty="0" smtClean="0">
                <a:latin typeface="Times New Roman" pitchFamily="18" charset="0"/>
                <a:cs typeface="Times New Roman" pitchFamily="18" charset="0"/>
              </a:rPr>
              <a:t>The overall mutual comparisons show that at low temperatures the </a:t>
            </a:r>
            <a:r>
              <a:rPr lang="en-US" sz="2100" dirty="0" err="1" smtClean="0">
                <a:latin typeface="Times New Roman" pitchFamily="18" charset="0"/>
                <a:cs typeface="Times New Roman" pitchFamily="18" charset="0"/>
              </a:rPr>
              <a:t>pn</a:t>
            </a:r>
            <a:r>
              <a:rPr lang="en-US" sz="2100" dirty="0" smtClean="0">
                <a:latin typeface="Times New Roman" pitchFamily="18" charset="0"/>
                <a:cs typeface="Times New Roman" pitchFamily="18" charset="0"/>
              </a:rPr>
              <a:t>-QRPA computed EC rates are generally in  agreement with LSSM. </a:t>
            </a:r>
          </a:p>
          <a:p>
            <a:r>
              <a:rPr lang="en-US" sz="2100" dirty="0" smtClean="0">
                <a:latin typeface="Times New Roman" pitchFamily="18" charset="0"/>
                <a:cs typeface="Times New Roman" pitchFamily="18" charset="0"/>
              </a:rPr>
              <a:t>However at high temperature, the </a:t>
            </a:r>
            <a:r>
              <a:rPr lang="en-US" sz="2100" dirty="0" err="1" smtClean="0">
                <a:latin typeface="Times New Roman" pitchFamily="18" charset="0"/>
                <a:cs typeface="Times New Roman" pitchFamily="18" charset="0"/>
              </a:rPr>
              <a:t>pn</a:t>
            </a:r>
            <a:r>
              <a:rPr lang="en-US" sz="2100" dirty="0" smtClean="0">
                <a:latin typeface="Times New Roman" pitchFamily="18" charset="0"/>
                <a:cs typeface="Times New Roman" pitchFamily="18" charset="0"/>
              </a:rPr>
              <a:t>-QRPA calculated rates are enhanced than the FFN and LSSM rates.</a:t>
            </a:r>
          </a:p>
          <a:p>
            <a:r>
              <a:rPr lang="en-US" sz="2100" dirty="0" smtClean="0">
                <a:latin typeface="Times New Roman" pitchFamily="18" charset="0"/>
                <a:cs typeface="Times New Roman" pitchFamily="18" charset="0"/>
              </a:rPr>
              <a:t>It was also concluded that at low temperature and high stellar density regions the PE rates may be neglected in simulation codes.</a:t>
            </a:r>
            <a:br>
              <a:rPr lang="en-US" sz="2100"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
            </a:r>
            <a:br>
              <a:rPr lang="en-US" sz="2100" dirty="0" smtClean="0">
                <a:latin typeface="Times New Roman" pitchFamily="18" charset="0"/>
                <a:cs typeface="Times New Roman" pitchFamily="18" charset="0"/>
              </a:rPr>
            </a:b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r>
              <a:rPr lang="en-US" sz="2100" dirty="0" smtClean="0">
                <a:latin typeface="Times New Roman" pitchFamily="18" charset="0"/>
                <a:cs typeface="Times New Roman" pitchFamily="18" charset="0"/>
              </a:rPr>
              <a:t> </a:t>
            </a: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p:txBody>
      </p:sp>
      <p:pic>
        <p:nvPicPr>
          <p:cNvPr id="5" name="Picture 10"/>
          <p:cNvPicPr>
            <a:picLocks noChangeAspect="1" noChangeArrowheads="1"/>
          </p:cNvPicPr>
          <p:nvPr/>
        </p:nvPicPr>
        <p:blipFill>
          <a:blip r:embed="rId3" cstate="print"/>
          <a:srcRect/>
          <a:stretch>
            <a:fillRect/>
          </a:stretch>
        </p:blipFill>
        <p:spPr>
          <a:xfrm>
            <a:off x="-19050" y="0"/>
            <a:ext cx="781050" cy="744538"/>
          </a:xfrm>
          <a:prstGeom prst="rect">
            <a:avLst/>
          </a:prstGeom>
          <a:noFill/>
          <a:ln/>
        </p:spPr>
      </p:pic>
    </p:spTree>
    <p:extLst>
      <p:ext uri="{BB962C8B-B14F-4D97-AF65-F5344CB8AC3E}">
        <p14:creationId xmlns:p14="http://schemas.microsoft.com/office/powerpoint/2010/main" val="1337347265"/>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600200" y="2819400"/>
            <a:ext cx="4818062" cy="9001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2"/>
                </a:solidFill>
                <a:effectLst/>
                <a:latin typeface="Script MT Bold" pitchFamily="66" charset="0"/>
              </a:rPr>
              <a:t>         Thank you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pic>
        <p:nvPicPr>
          <p:cNvPr id="4"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pic>
        <p:nvPicPr>
          <p:cNvPr id="324610" name="Picture 2" descr="Image result for ghulam ishaq khan institute"/>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2590800" y="152400"/>
            <a:ext cx="4309193" cy="1323439"/>
          </a:xfrm>
          <a:prstGeom prst="rect">
            <a:avLst/>
          </a:prstGeom>
          <a:noFill/>
        </p:spPr>
        <p:txBody>
          <a:bodyPr wrap="none" rtlCol="0">
            <a:spAutoFit/>
          </a:bodyPr>
          <a:lstStyle/>
          <a:p>
            <a:r>
              <a:rPr lang="en-US" sz="8000" dirty="0" smtClean="0">
                <a:solidFill>
                  <a:srgbClr val="FFFF00"/>
                </a:solidFill>
                <a:latin typeface="Monotype Corsiva" pitchFamily="66" charset="0"/>
              </a:rPr>
              <a:t>Thank you!</a:t>
            </a:r>
            <a:endParaRPr lang="en-US" sz="8000" dirty="0">
              <a:solidFill>
                <a:srgbClr val="FFFF00"/>
              </a:solidFill>
              <a:latin typeface="Monotype Corsiva" pitchFamily="66"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latin typeface="Times New Roman" pitchFamily="18" charset="0"/>
                <a:cs typeface="Times New Roman" pitchFamily="18" charset="0"/>
              </a:rPr>
              <a:t>Outlines</a:t>
            </a:r>
            <a:endParaRPr lang="en-US" dirty="0">
              <a:solidFill>
                <a:schemeClr val="accent3">
                  <a:lumMod val="50000"/>
                </a:schemeClr>
              </a:solidFill>
              <a:latin typeface="Times New Roman" pitchFamily="18" charset="0"/>
              <a:cs typeface="Times New Roman" pitchFamily="18" charset="0"/>
            </a:endParaRPr>
          </a:p>
        </p:txBody>
      </p:sp>
      <p:pic>
        <p:nvPicPr>
          <p:cNvPr id="4"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8" name="Rectangle 6"/>
          <p:cNvSpPr txBox="1">
            <a:spLocks noChangeArrowheads="1"/>
          </p:cNvSpPr>
          <p:nvPr/>
        </p:nvSpPr>
        <p:spPr>
          <a:xfrm>
            <a:off x="457200" y="1600200"/>
            <a:ext cx="8229600" cy="4800600"/>
          </a:xfrm>
          <a:prstGeom prst="rect">
            <a:avLst/>
          </a:prstGeom>
          <a:noFill/>
          <a:ln/>
        </p:spPr>
        <p:txBody>
          <a:bodyPr vert="horz">
            <a:normAutofit fontScale="9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just"/>
            <a:r>
              <a:rPr lang="en-US" sz="3200" b="1" dirty="0" smtClean="0">
                <a:solidFill>
                  <a:srgbClr val="533515"/>
                </a:solidFill>
                <a:latin typeface="Times New Roman" pitchFamily="18" charset="0"/>
                <a:cs typeface="Times New Roman" pitchFamily="18" charset="0"/>
              </a:rPr>
              <a:t>Motivation of current work</a:t>
            </a:r>
          </a:p>
          <a:p>
            <a:pPr algn="just"/>
            <a:r>
              <a:rPr lang="en-US" sz="3200" b="1" dirty="0" smtClean="0">
                <a:solidFill>
                  <a:srgbClr val="533515"/>
                </a:solidFill>
                <a:latin typeface="Times New Roman" pitchFamily="18" charset="0"/>
                <a:cs typeface="Times New Roman" pitchFamily="18" charset="0"/>
              </a:rPr>
              <a:t>Stellar evolution</a:t>
            </a:r>
          </a:p>
          <a:p>
            <a:pPr algn="just"/>
            <a:r>
              <a:rPr lang="en-US" sz="3200" b="1" dirty="0" smtClean="0">
                <a:solidFill>
                  <a:srgbClr val="533515"/>
                </a:solidFill>
                <a:latin typeface="Times New Roman" pitchFamily="18" charset="0"/>
                <a:cs typeface="Times New Roman" pitchFamily="18" charset="0"/>
              </a:rPr>
              <a:t>Weak-decay processes</a:t>
            </a:r>
          </a:p>
          <a:p>
            <a:pPr algn="just"/>
            <a:r>
              <a:rPr lang="en-US" sz="3200" b="1" dirty="0" smtClean="0">
                <a:solidFill>
                  <a:srgbClr val="533515"/>
                </a:solidFill>
                <a:latin typeface="Times New Roman" pitchFamily="18" charset="0"/>
                <a:cs typeface="Times New Roman" pitchFamily="18" charset="0"/>
              </a:rPr>
              <a:t>Formalism used in the calculations of weak rates</a:t>
            </a:r>
          </a:p>
          <a:p>
            <a:pPr algn="just"/>
            <a:r>
              <a:rPr lang="en-US" sz="3200" b="1" dirty="0" err="1" smtClean="0">
                <a:solidFill>
                  <a:srgbClr val="533515"/>
                </a:solidFill>
                <a:latin typeface="Times New Roman" pitchFamily="18" charset="0"/>
                <a:cs typeface="Times New Roman" pitchFamily="18" charset="0"/>
              </a:rPr>
              <a:t>pn</a:t>
            </a:r>
            <a:r>
              <a:rPr lang="en-US" sz="3200" b="1" dirty="0" smtClean="0">
                <a:solidFill>
                  <a:srgbClr val="533515"/>
                </a:solidFill>
                <a:latin typeface="Times New Roman" pitchFamily="18" charset="0"/>
                <a:cs typeface="Times New Roman" pitchFamily="18" charset="0"/>
              </a:rPr>
              <a:t>-QRPA model description</a:t>
            </a:r>
          </a:p>
          <a:p>
            <a:pPr algn="just"/>
            <a:r>
              <a:rPr lang="en-US" sz="3200" b="1" dirty="0" smtClean="0">
                <a:solidFill>
                  <a:srgbClr val="533515"/>
                </a:solidFill>
                <a:latin typeface="Times New Roman" pitchFamily="18" charset="0"/>
                <a:cs typeface="Times New Roman" pitchFamily="18" charset="0"/>
              </a:rPr>
              <a:t>Ikeda Sum Rule</a:t>
            </a:r>
          </a:p>
          <a:p>
            <a:pPr algn="just"/>
            <a:r>
              <a:rPr lang="en-US" sz="3200" b="1" dirty="0" smtClean="0">
                <a:solidFill>
                  <a:srgbClr val="533515"/>
                </a:solidFill>
                <a:latin typeface="Times New Roman" pitchFamily="18" charset="0"/>
                <a:cs typeface="Times New Roman" pitchFamily="18" charset="0"/>
              </a:rPr>
              <a:t>Comparison of calculated rates with measured data and previous calculations.</a:t>
            </a:r>
          </a:p>
          <a:p>
            <a:pPr algn="just"/>
            <a:r>
              <a:rPr lang="en-US" sz="3200" b="1" dirty="0" smtClean="0">
                <a:solidFill>
                  <a:srgbClr val="533515"/>
                </a:solidFill>
                <a:latin typeface="Times New Roman" pitchFamily="18" charset="0"/>
                <a:cs typeface="Times New Roman" pitchFamily="18" charset="0"/>
              </a:rPr>
              <a:t>Conclusions.</a:t>
            </a:r>
            <a:endParaRPr lang="en-US" sz="3200" b="1" dirty="0">
              <a:solidFill>
                <a:srgbClr val="533515"/>
              </a:solidFill>
              <a:latin typeface="Times New Roman" pitchFamily="18" charset="0"/>
              <a:cs typeface="Times New Roman" pitchFamily="18" charset="0"/>
            </a:endParaRPr>
          </a:p>
        </p:txBody>
      </p:sp>
    </p:spTree>
    <p:extLst>
      <p:ext uri="{BB962C8B-B14F-4D97-AF65-F5344CB8AC3E}">
        <p14:creationId xmlns:p14="http://schemas.microsoft.com/office/powerpoint/2010/main" val="5011006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Motivation of Current </a:t>
            </a:r>
            <a:r>
              <a:rPr lang="en-US" dirty="0">
                <a:solidFill>
                  <a:srgbClr val="002060"/>
                </a:solidFill>
              </a:rPr>
              <a:t>W</a:t>
            </a:r>
            <a:r>
              <a:rPr lang="en-US" dirty="0" smtClean="0">
                <a:solidFill>
                  <a:srgbClr val="002060"/>
                </a:solidFill>
              </a:rPr>
              <a:t>ork</a:t>
            </a:r>
            <a:endParaRPr lang="en-US"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0" y="1676400"/>
            <a:ext cx="8839200" cy="4873752"/>
          </a:xfrm>
        </p:spPr>
        <p:txBody>
          <a:bodyPr>
            <a:noAutofit/>
          </a:bodyPr>
          <a:lstStyle/>
          <a:p>
            <a:pPr algn="just"/>
            <a:r>
              <a:rPr lang="en-US" sz="2400" dirty="0" smtClean="0">
                <a:latin typeface="Times New Roman" pitchFamily="18" charset="0"/>
                <a:cs typeface="Times New Roman" pitchFamily="18" charset="0"/>
              </a:rPr>
              <a:t>In a </a:t>
            </a:r>
            <a:r>
              <a:rPr lang="en-US" sz="2400" dirty="0" smtClean="0">
                <a:latin typeface="Times New Roman" pitchFamily="18" charset="0"/>
                <a:cs typeface="Times New Roman" pitchFamily="18" charset="0"/>
              </a:rPr>
              <a:t>new</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study by Cole </a:t>
            </a:r>
            <a:r>
              <a:rPr lang="en-US" sz="2400" i="1" dirty="0" smtClean="0">
                <a:latin typeface="Times New Roman" pitchFamily="18" charset="0"/>
                <a:cs typeface="Times New Roman" pitchFamily="18" charset="0"/>
              </a:rPr>
              <a:t>et al. </a:t>
            </a:r>
            <a:r>
              <a:rPr lang="en-US" sz="2400" dirty="0" smtClean="0">
                <a:latin typeface="Times New Roman" pitchFamily="18" charset="0"/>
                <a:cs typeface="Times New Roman" pitchFamily="18" charset="0"/>
              </a:rPr>
              <a:t>[1], it was concluded that quasi-particle random phase approximation (QRPA) calculations show large deviations and overestimate the total experimental Gamow–Teller (GT) strength for odd-A nuclei. It was also concluded that QRPA calculated electron capture rates exhibit larger deviation than those derived from the measured GT strength distributions. The main purpose of this study is to probe the findings of the Cole </a:t>
            </a:r>
            <a:r>
              <a:rPr lang="en-US" sz="2400" i="1" dirty="0" smtClean="0">
                <a:latin typeface="Times New Roman" pitchFamily="18" charset="0"/>
                <a:cs typeface="Times New Roman" pitchFamily="18" charset="0"/>
              </a:rPr>
              <a:t>et al. </a:t>
            </a:r>
            <a:r>
              <a:rPr lang="en-US" sz="2400" dirty="0" smtClean="0">
                <a:latin typeface="Times New Roman" pitchFamily="18" charset="0"/>
                <a:cs typeface="Times New Roman" pitchFamily="18" charset="0"/>
              </a:rPr>
              <a:t>work. This study gives useful information on the performance of QRPA-based nuclear models.</a:t>
            </a:r>
          </a:p>
          <a:p>
            <a:r>
              <a:rPr lang="en-US" sz="2400" dirty="0" smtClean="0">
                <a:latin typeface="Times New Roman" pitchFamily="18" charset="0"/>
                <a:cs typeface="Times New Roman" pitchFamily="18" charset="0"/>
              </a:rPr>
              <a:t>Our findings show that this is not the case for all kind of QRPA calculations.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[1] A. L. Cole et al., Phys. Rev. C </a:t>
            </a:r>
            <a:r>
              <a:rPr lang="en-US" sz="1400" b="1" dirty="0" smtClean="0">
                <a:latin typeface="Times New Roman" pitchFamily="18" charset="0"/>
                <a:cs typeface="Times New Roman" pitchFamily="18" charset="0"/>
              </a:rPr>
              <a:t>86 </a:t>
            </a:r>
            <a:r>
              <a:rPr lang="en-US" sz="1400" dirty="0" smtClean="0">
                <a:latin typeface="Times New Roman" pitchFamily="18" charset="0"/>
                <a:cs typeface="Times New Roman" pitchFamily="18" charset="0"/>
              </a:rPr>
              <a:t>(2012) 015809.</a:t>
            </a:r>
            <a:endParaRPr lang="en-US" sz="1400" dirty="0">
              <a:latin typeface="Times New Roman" pitchFamily="18" charset="0"/>
              <a:cs typeface="Times New Roman" pitchFamily="18" charset="0"/>
            </a:endParaRPr>
          </a:p>
        </p:txBody>
      </p:sp>
      <p:pic>
        <p:nvPicPr>
          <p:cNvPr id="5"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31972644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534400" cy="758952"/>
          </a:xfrm>
        </p:spPr>
        <p:txBody>
          <a:bodyPr>
            <a:normAutofit/>
          </a:bodyPr>
          <a:lstStyle/>
          <a:p>
            <a:r>
              <a:rPr lang="en-US" sz="3600" dirty="0">
                <a:solidFill>
                  <a:srgbClr val="002060"/>
                </a:solidFill>
              </a:rPr>
              <a:t>The Life Cycle of a High Mass Star</a:t>
            </a:r>
            <a:endParaRPr lang="en-US" sz="3400" dirty="0">
              <a:solidFill>
                <a:srgbClr val="002060"/>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dirty="0"/>
          </a:p>
        </p:txBody>
      </p:sp>
      <p:sp>
        <p:nvSpPr>
          <p:cNvPr id="4" name="Content Placeholder 3"/>
          <p:cNvSpPr>
            <a:spLocks noGrp="1"/>
          </p:cNvSpPr>
          <p:nvPr>
            <p:ph sz="quarter" idx="1"/>
          </p:nvPr>
        </p:nvSpPr>
        <p:spPr>
          <a:xfrm>
            <a:off x="152400" y="1447800"/>
            <a:ext cx="8839200" cy="4949952"/>
          </a:xfrm>
        </p:spPr>
        <p:txBody>
          <a:bodyPr>
            <a:noAutofit/>
          </a:bodyPr>
          <a:lstStyle/>
          <a:p>
            <a:pPr marL="0" indent="0" algn="just">
              <a:buNone/>
            </a:pPr>
            <a:r>
              <a:rPr lang="en-US" sz="2800" dirty="0">
                <a:latin typeface="Times New Roman" pitchFamily="18" charset="0"/>
                <a:cs typeface="Times New Roman" pitchFamily="18" charset="0"/>
              </a:rPr>
              <a:t>Stars </a:t>
            </a:r>
            <a:r>
              <a:rPr lang="en-US" sz="2800" dirty="0" smtClean="0">
                <a:latin typeface="Times New Roman" pitchFamily="18" charset="0"/>
                <a:cs typeface="Times New Roman" pitchFamily="18" charset="0"/>
              </a:rPr>
              <a:t>are born</a:t>
            </a:r>
            <a:r>
              <a:rPr lang="en-US" sz="2800" dirty="0">
                <a:latin typeface="Times New Roman" pitchFamily="18" charset="0"/>
                <a:cs typeface="Times New Roman" pitchFamily="18" charset="0"/>
              </a:rPr>
              <a:t>, live and </a:t>
            </a:r>
            <a:r>
              <a:rPr lang="en-US" sz="2800" dirty="0" smtClean="0">
                <a:latin typeface="Times New Roman" pitchFamily="18" charset="0"/>
                <a:cs typeface="Times New Roman" pitchFamily="18" charset="0"/>
              </a:rPr>
              <a:t>die.</a:t>
            </a:r>
          </a:p>
          <a:p>
            <a:pPr marL="0" indent="0" algn="just">
              <a:buNone/>
            </a:pPr>
            <a:r>
              <a:rPr lang="en-US" sz="2800" dirty="0" smtClean="0">
                <a:latin typeface="Times New Roman" pitchFamily="18" charset="0"/>
                <a:cs typeface="Times New Roman" pitchFamily="18" charset="0"/>
              </a:rPr>
              <a:t>They </a:t>
            </a:r>
            <a:r>
              <a:rPr lang="en-US" sz="2800" dirty="0">
                <a:latin typeface="Times New Roman" pitchFamily="18" charset="0"/>
                <a:cs typeface="Times New Roman" pitchFamily="18" charset="0"/>
              </a:rPr>
              <a:t>have a beginning, </a:t>
            </a:r>
            <a:r>
              <a:rPr lang="en-US" sz="2800" dirty="0" smtClean="0">
                <a:latin typeface="Times New Roman" pitchFamily="18" charset="0"/>
                <a:cs typeface="Times New Roman" pitchFamily="18" charset="0"/>
              </a:rPr>
              <a:t>evolutionary phases </a:t>
            </a:r>
            <a:r>
              <a:rPr lang="en-US" sz="2800" dirty="0">
                <a:latin typeface="Times New Roman" pitchFamily="18" charset="0"/>
                <a:cs typeface="Times New Roman" pitchFamily="18" charset="0"/>
              </a:rPr>
              <a:t>and end.  </a:t>
            </a:r>
          </a:p>
          <a:p>
            <a:pPr marL="0" indent="0" algn="just">
              <a:buNone/>
            </a:pPr>
            <a:endParaRPr lang="en-US" sz="2600" dirty="0">
              <a:latin typeface="Times New Roman" pitchFamily="18" charset="0"/>
              <a:cs typeface="Times New Roman" pitchFamily="18" charset="0"/>
            </a:endParaRPr>
          </a:p>
        </p:txBody>
      </p:sp>
      <p:pic>
        <p:nvPicPr>
          <p:cNvPr id="5"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pic>
        <p:nvPicPr>
          <p:cNvPr id="7" name="Picture 12" descr="MassiveStarLifecyc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52400" y="2438400"/>
            <a:ext cx="8915400" cy="4419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p:cNvSpPr/>
          <p:nvPr/>
        </p:nvSpPr>
        <p:spPr>
          <a:xfrm>
            <a:off x="152400" y="6400800"/>
            <a:ext cx="6705600" cy="738664"/>
          </a:xfrm>
          <a:prstGeom prst="rect">
            <a:avLst/>
          </a:prstGeom>
        </p:spPr>
        <p:txBody>
          <a:bodyPr wrap="square">
            <a:spAutoFit/>
          </a:bodyPr>
          <a:lstStyle/>
          <a:p>
            <a:r>
              <a:rPr lang="en-US" sz="1400" dirty="0" smtClean="0">
                <a:solidFill>
                  <a:srgbClr val="FFFF00"/>
                </a:solidFill>
              </a:rPr>
              <a:t>_______________________</a:t>
            </a:r>
          </a:p>
          <a:p>
            <a:r>
              <a:rPr lang="en-US" sz="1400" dirty="0" smtClean="0">
                <a:solidFill>
                  <a:srgbClr val="FFFF00"/>
                </a:solidFill>
              </a:rPr>
              <a:t>http://astronomyonline.org/Stars/HighMassEvolution.asp </a:t>
            </a:r>
            <a:br>
              <a:rPr lang="en-US" sz="1400" dirty="0" smtClean="0">
                <a:solidFill>
                  <a:srgbClr val="FFFF00"/>
                </a:solidFill>
              </a:rPr>
            </a:br>
            <a:endParaRPr lang="en-US" sz="1400" dirty="0">
              <a:solidFill>
                <a:srgbClr val="FFFF00"/>
              </a:solidFill>
            </a:endParaRPr>
          </a:p>
        </p:txBody>
      </p:sp>
      <p:sp>
        <p:nvSpPr>
          <p:cNvPr id="6" name="Date Placeholder 5"/>
          <p:cNvSpPr>
            <a:spLocks noGrp="1"/>
          </p:cNvSpPr>
          <p:nvPr>
            <p:ph type="dt" sz="half" idx="10"/>
          </p:nvPr>
        </p:nvSpPr>
        <p:spPr/>
        <p:txBody>
          <a:bodyPr/>
          <a:lstStyle/>
          <a:p>
            <a:fld id="{FE5AB203-0E9D-4C4C-9325-0FEAD3E2DCB5}" type="datetime1">
              <a:rPr lang="en-US" smtClean="0"/>
              <a:t>11/6/2018</a:t>
            </a:fld>
            <a:endParaRPr lang="en-US" dirty="0"/>
          </a:p>
        </p:txBody>
      </p:sp>
    </p:spTree>
    <p:extLst>
      <p:ext uri="{BB962C8B-B14F-4D97-AF65-F5344CB8AC3E}">
        <p14:creationId xmlns:p14="http://schemas.microsoft.com/office/powerpoint/2010/main" val="184252060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3"/>
          <p:cNvGrpSpPr>
            <a:grpSpLocks/>
          </p:cNvGrpSpPr>
          <p:nvPr/>
        </p:nvGrpSpPr>
        <p:grpSpPr bwMode="auto">
          <a:xfrm>
            <a:off x="762000" y="1447800"/>
            <a:ext cx="3866738" cy="4382941"/>
            <a:chOff x="1200" y="0"/>
            <a:chExt cx="2114" cy="2737"/>
          </a:xfrm>
        </p:grpSpPr>
        <p:sp>
          <p:nvSpPr>
            <p:cNvPr id="16" name="AutoShape 4"/>
            <p:cNvSpPr>
              <a:spLocks noChangeArrowheads="1"/>
            </p:cNvSpPr>
            <p:nvPr/>
          </p:nvSpPr>
          <p:spPr bwMode="auto">
            <a:xfrm>
              <a:off x="1680" y="1529"/>
              <a:ext cx="1125"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eaLnBrk="1" hangingPunct="1">
                <a:defRPr/>
              </a:pPr>
              <a:endParaRPr lang="en-US" dirty="0">
                <a:latin typeface="Arial" panose="020B0604020202020204" pitchFamily="34" charset="0"/>
              </a:endParaRPr>
            </a:p>
          </p:txBody>
        </p:sp>
        <p:sp>
          <p:nvSpPr>
            <p:cNvPr id="17" name="AutoShape 5"/>
            <p:cNvSpPr>
              <a:spLocks noChangeArrowheads="1"/>
            </p:cNvSpPr>
            <p:nvPr/>
          </p:nvSpPr>
          <p:spPr bwMode="auto">
            <a:xfrm>
              <a:off x="1680" y="1193"/>
              <a:ext cx="1125"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eaLnBrk="1" hangingPunct="1">
                <a:defRPr/>
              </a:pPr>
              <a:endParaRPr lang="en-US" dirty="0">
                <a:latin typeface="Arial" panose="020B0604020202020204" pitchFamily="34" charset="0"/>
              </a:endParaRPr>
            </a:p>
          </p:txBody>
        </p:sp>
        <p:sp>
          <p:nvSpPr>
            <p:cNvPr id="19" name="AutoShape 6"/>
            <p:cNvSpPr>
              <a:spLocks noChangeArrowheads="1"/>
            </p:cNvSpPr>
            <p:nvPr/>
          </p:nvSpPr>
          <p:spPr bwMode="auto">
            <a:xfrm>
              <a:off x="1680" y="857"/>
              <a:ext cx="1125" cy="384"/>
            </a:xfrm>
            <a:prstGeom prst="can">
              <a:avLst>
                <a:gd name="adj" fmla="val 25000"/>
              </a:avLst>
            </a:prstGeom>
            <a:gradFill rotWithShape="1">
              <a:gsLst>
                <a:gs pos="0">
                  <a:srgbClr val="00B050"/>
                </a:gs>
                <a:gs pos="50000">
                  <a:schemeClr val="folHlink"/>
                </a:gs>
                <a:gs pos="100000">
                  <a:schemeClr val="folHlink">
                    <a:gamma/>
                    <a:shade val="46275"/>
                    <a:invGamma/>
                  </a:schemeClr>
                </a:gs>
              </a:gsLst>
              <a:lin ang="0" scaled="1"/>
            </a:gradFill>
            <a:ln w="9525">
              <a:noFill/>
              <a:round/>
              <a:headEnd/>
              <a:tailEnd/>
            </a:ln>
            <a:effectLst/>
          </p:spPr>
          <p:txBody>
            <a:bodyPr wrap="none" anchor="ctr"/>
            <a:lstStyle/>
            <a:p>
              <a:pPr eaLnBrk="1" hangingPunct="1">
                <a:defRPr/>
              </a:pPr>
              <a:endParaRPr lang="en-US" dirty="0">
                <a:solidFill>
                  <a:srgbClr val="FF0000"/>
                </a:solidFill>
                <a:latin typeface="Arial" panose="020B0604020202020204" pitchFamily="34" charset="0"/>
              </a:endParaRPr>
            </a:p>
          </p:txBody>
        </p:sp>
        <p:sp>
          <p:nvSpPr>
            <p:cNvPr id="21" name="Text Box 7"/>
            <p:cNvSpPr txBox="1">
              <a:spLocks noChangeArrowheads="1"/>
            </p:cNvSpPr>
            <p:nvPr/>
          </p:nvSpPr>
          <p:spPr bwMode="auto">
            <a:xfrm>
              <a:off x="1611" y="894"/>
              <a:ext cx="1236" cy="577"/>
            </a:xfrm>
            <a:prstGeom prst="rect">
              <a:avLst/>
            </a:prstGeom>
            <a:noFill/>
            <a:ln w="9525">
              <a:noFill/>
              <a:miter lim="800000"/>
              <a:headEnd/>
              <a:tailEnd/>
            </a:ln>
          </p:spPr>
          <p:txBody>
            <a:bodyPr wrap="square">
              <a:spAutoFit/>
            </a:bodyPr>
            <a:lstStyle/>
            <a:p>
              <a:pPr algn="ctr"/>
              <a:r>
                <a:rPr lang="en-US" b="1" dirty="0">
                  <a:solidFill>
                    <a:srgbClr val="FFFF00"/>
                  </a:solidFill>
                  <a:latin typeface="Times New Roman" pitchFamily="18" charset="0"/>
                </a:rPr>
                <a:t>Main sequence </a:t>
              </a:r>
              <a:endParaRPr lang="en-US" b="1" dirty="0" smtClean="0">
                <a:solidFill>
                  <a:srgbClr val="FFFF00"/>
                </a:solidFill>
                <a:latin typeface="Times New Roman" pitchFamily="18" charset="0"/>
              </a:endParaRPr>
            </a:p>
            <a:p>
              <a:pPr algn="ctr"/>
              <a:r>
                <a:rPr lang="en-US" b="1" dirty="0" smtClean="0">
                  <a:solidFill>
                    <a:srgbClr val="FFFF00"/>
                  </a:solidFill>
                  <a:latin typeface="Times New Roman" pitchFamily="18" charset="0"/>
                </a:rPr>
                <a:t>star</a:t>
              </a:r>
              <a:endParaRPr lang="en-US" b="1" dirty="0">
                <a:solidFill>
                  <a:srgbClr val="FFFF00"/>
                </a:solidFill>
                <a:latin typeface="Times New Roman" pitchFamily="18" charset="0"/>
              </a:endParaRPr>
            </a:p>
            <a:p>
              <a:pPr algn="ctr"/>
              <a:endParaRPr lang="en-US" b="1" dirty="0">
                <a:solidFill>
                  <a:srgbClr val="FFFF00"/>
                </a:solidFill>
              </a:endParaRPr>
            </a:p>
          </p:txBody>
        </p:sp>
        <p:sp>
          <p:nvSpPr>
            <p:cNvPr id="22" name="Text Box 8"/>
            <p:cNvSpPr txBox="1">
              <a:spLocks noChangeArrowheads="1"/>
            </p:cNvSpPr>
            <p:nvPr/>
          </p:nvSpPr>
          <p:spPr bwMode="auto">
            <a:xfrm>
              <a:off x="1611" y="1247"/>
              <a:ext cx="1247" cy="826"/>
            </a:xfrm>
            <a:prstGeom prst="rect">
              <a:avLst/>
            </a:prstGeom>
            <a:noFill/>
            <a:ln w="9525">
              <a:noFill/>
              <a:miter lim="800000"/>
              <a:headEnd/>
              <a:tailEnd/>
            </a:ln>
          </p:spPr>
          <p:txBody>
            <a:bodyPr wrap="square">
              <a:spAutoFit/>
            </a:bodyPr>
            <a:lstStyle/>
            <a:p>
              <a:pPr algn="ctr"/>
              <a:r>
                <a:rPr lang="en-US" sz="1600" b="1" dirty="0">
                  <a:solidFill>
                    <a:srgbClr val="FFFF00"/>
                  </a:solidFill>
                  <a:latin typeface="Times New Roman" pitchFamily="18" charset="0"/>
                </a:rPr>
                <a:t>Red super giant </a:t>
              </a:r>
              <a:endParaRPr lang="en-US" sz="1600" b="1" dirty="0" smtClean="0">
                <a:solidFill>
                  <a:srgbClr val="FFFF00"/>
                </a:solidFill>
                <a:latin typeface="Times New Roman" pitchFamily="18" charset="0"/>
              </a:endParaRPr>
            </a:p>
            <a:p>
              <a:pPr algn="ctr"/>
              <a:r>
                <a:rPr lang="en-US" sz="1600" b="1" dirty="0" smtClean="0">
                  <a:solidFill>
                    <a:srgbClr val="FFFF00"/>
                  </a:solidFill>
                  <a:latin typeface="Times New Roman" pitchFamily="18" charset="0"/>
                </a:rPr>
                <a:t>star</a:t>
              </a:r>
              <a:endParaRPr lang="en-US" sz="1600" b="1" dirty="0" smtClean="0">
                <a:solidFill>
                  <a:srgbClr val="FFFF00"/>
                </a:solidFill>
              </a:endParaRPr>
            </a:p>
            <a:p>
              <a:pPr algn="ctr"/>
              <a:r>
                <a:rPr lang="en-US" sz="1600" b="1" dirty="0" smtClean="0">
                  <a:solidFill>
                    <a:srgbClr val="FFFF00"/>
                  </a:solidFill>
                  <a:latin typeface="Times New Roman" pitchFamily="18" charset="0"/>
                </a:rPr>
                <a:t>Advanced </a:t>
              </a:r>
              <a:r>
                <a:rPr lang="en-US" sz="1600" b="1" dirty="0">
                  <a:solidFill>
                    <a:srgbClr val="FFFF00"/>
                  </a:solidFill>
                  <a:latin typeface="Times New Roman" pitchFamily="18" charset="0"/>
                </a:rPr>
                <a:t>burning phases</a:t>
              </a:r>
            </a:p>
            <a:p>
              <a:pPr algn="ctr"/>
              <a:endParaRPr lang="en-US" sz="1600" b="1" dirty="0">
                <a:solidFill>
                  <a:srgbClr val="FFFF00"/>
                </a:solidFill>
              </a:endParaRPr>
            </a:p>
          </p:txBody>
        </p:sp>
        <p:sp>
          <p:nvSpPr>
            <p:cNvPr id="23" name="Text Box 9"/>
            <p:cNvSpPr txBox="1">
              <a:spLocks noChangeArrowheads="1"/>
            </p:cNvSpPr>
            <p:nvPr/>
          </p:nvSpPr>
          <p:spPr bwMode="auto">
            <a:xfrm>
              <a:off x="1995" y="1674"/>
              <a:ext cx="126" cy="245"/>
            </a:xfrm>
            <a:prstGeom prst="rect">
              <a:avLst/>
            </a:prstGeom>
            <a:noFill/>
            <a:ln w="9525">
              <a:noFill/>
              <a:miter lim="800000"/>
              <a:headEnd/>
              <a:tailEnd/>
            </a:ln>
          </p:spPr>
          <p:txBody>
            <a:bodyPr wrap="none">
              <a:spAutoFit/>
            </a:bodyPr>
            <a:lstStyle/>
            <a:p>
              <a:pPr algn="ctr"/>
              <a:endParaRPr lang="en-US" b="1" dirty="0">
                <a:solidFill>
                  <a:schemeClr val="bg1"/>
                </a:solidFill>
              </a:endParaRPr>
            </a:p>
          </p:txBody>
        </p:sp>
        <p:sp>
          <p:nvSpPr>
            <p:cNvPr id="24" name="AutoShape 15"/>
            <p:cNvSpPr>
              <a:spLocks noChangeArrowheads="1"/>
            </p:cNvSpPr>
            <p:nvPr/>
          </p:nvSpPr>
          <p:spPr bwMode="auto">
            <a:xfrm>
              <a:off x="2834" y="713"/>
              <a:ext cx="480" cy="1296"/>
            </a:xfrm>
            <a:prstGeom prst="rightArrow">
              <a:avLst>
                <a:gd name="adj1" fmla="val 67750"/>
                <a:gd name="adj2" fmla="val 66167"/>
              </a:avLst>
            </a:prstGeom>
            <a:solidFill>
              <a:srgbClr val="00B0F0"/>
            </a:solidFill>
            <a:ln w="9525">
              <a:noFill/>
              <a:miter lim="800000"/>
              <a:headEnd/>
              <a:tailEnd/>
            </a:ln>
            <a:effectLst/>
          </p:spPr>
          <p:txBody>
            <a:bodyPr wrap="none" anchor="ctr"/>
            <a:lstStyle/>
            <a:p>
              <a:pPr eaLnBrk="1" hangingPunct="1">
                <a:defRPr/>
              </a:pPr>
              <a:endParaRPr lang="en-US" dirty="0">
                <a:latin typeface="Arial" panose="020B0604020202020204" pitchFamily="34" charset="0"/>
              </a:endParaRPr>
            </a:p>
          </p:txBody>
        </p:sp>
        <p:sp>
          <p:nvSpPr>
            <p:cNvPr id="25" name="AutoShape 16"/>
            <p:cNvSpPr>
              <a:spLocks noChangeArrowheads="1"/>
            </p:cNvSpPr>
            <p:nvPr/>
          </p:nvSpPr>
          <p:spPr bwMode="auto">
            <a:xfrm>
              <a:off x="1200" y="0"/>
              <a:ext cx="1920" cy="384"/>
            </a:xfrm>
            <a:prstGeom prst="can">
              <a:avLst>
                <a:gd name="adj" fmla="val 27866"/>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eaLnBrk="1" hangingPunct="1">
                <a:defRPr/>
              </a:pPr>
              <a:endParaRPr lang="en-US" dirty="0">
                <a:latin typeface="Arial" panose="020B0604020202020204" pitchFamily="34" charset="0"/>
              </a:endParaRPr>
            </a:p>
          </p:txBody>
        </p:sp>
        <p:sp>
          <p:nvSpPr>
            <p:cNvPr id="26" name="AutoShape 17"/>
            <p:cNvSpPr>
              <a:spLocks noChangeArrowheads="1"/>
            </p:cNvSpPr>
            <p:nvPr/>
          </p:nvSpPr>
          <p:spPr bwMode="auto">
            <a:xfrm>
              <a:off x="1659" y="402"/>
              <a:ext cx="1104" cy="407"/>
            </a:xfrm>
            <a:prstGeom prst="upArrow">
              <a:avLst>
                <a:gd name="adj1" fmla="val 68380"/>
                <a:gd name="adj2" fmla="val 70833"/>
              </a:avLst>
            </a:prstGeom>
            <a:solidFill>
              <a:srgbClr val="00B0F0"/>
            </a:solidFill>
            <a:ln w="9525">
              <a:noFill/>
              <a:miter lim="800000"/>
              <a:headEnd/>
              <a:tailEnd/>
            </a:ln>
            <a:effectLst/>
          </p:spPr>
          <p:txBody>
            <a:bodyPr wrap="none" anchor="ctr"/>
            <a:lstStyle/>
            <a:p>
              <a:pPr eaLnBrk="1" hangingPunct="1">
                <a:defRPr/>
              </a:pPr>
              <a:endParaRPr lang="en-US" dirty="0">
                <a:latin typeface="Arial" panose="020B0604020202020204" pitchFamily="34" charset="0"/>
              </a:endParaRPr>
            </a:p>
          </p:txBody>
        </p:sp>
        <p:sp>
          <p:nvSpPr>
            <p:cNvPr id="27" name="Text Box 18"/>
            <p:cNvSpPr txBox="1">
              <a:spLocks noChangeArrowheads="1"/>
            </p:cNvSpPr>
            <p:nvPr/>
          </p:nvSpPr>
          <p:spPr bwMode="auto">
            <a:xfrm>
              <a:off x="1265" y="85"/>
              <a:ext cx="1830" cy="480"/>
            </a:xfrm>
            <a:prstGeom prst="rect">
              <a:avLst/>
            </a:prstGeom>
            <a:noFill/>
            <a:ln w="9525">
              <a:noFill/>
              <a:miter lim="800000"/>
              <a:headEnd/>
              <a:tailEnd/>
            </a:ln>
          </p:spPr>
          <p:txBody>
            <a:bodyPr wrap="none">
              <a:spAutoFit/>
            </a:bodyPr>
            <a:lstStyle/>
            <a:p>
              <a:pPr algn="ctr"/>
              <a:r>
                <a:rPr lang="en-US" sz="2200" b="1" dirty="0">
                  <a:solidFill>
                    <a:srgbClr val="FFFF00"/>
                  </a:solidFill>
                  <a:latin typeface="Times New Roman" pitchFamily="18" charset="0"/>
                </a:rPr>
                <a:t>Hydrostatic life of the star</a:t>
              </a:r>
              <a:endParaRPr lang="en-US" sz="2200" dirty="0">
                <a:solidFill>
                  <a:srgbClr val="FFFF00"/>
                </a:solidFill>
              </a:endParaRPr>
            </a:p>
            <a:p>
              <a:pPr algn="ctr"/>
              <a:endParaRPr lang="en-US" sz="2200" b="1" dirty="0">
                <a:solidFill>
                  <a:srgbClr val="FFFF00"/>
                </a:solidFill>
              </a:endParaRPr>
            </a:p>
          </p:txBody>
        </p:sp>
        <p:sp>
          <p:nvSpPr>
            <p:cNvPr id="28" name="AutoShape 19"/>
            <p:cNvSpPr>
              <a:spLocks noChangeArrowheads="1"/>
            </p:cNvSpPr>
            <p:nvPr/>
          </p:nvSpPr>
          <p:spPr bwMode="auto">
            <a:xfrm>
              <a:off x="1248" y="2189"/>
              <a:ext cx="1920" cy="380"/>
            </a:xfrm>
            <a:prstGeom prst="can">
              <a:avLst>
                <a:gd name="adj" fmla="val 32032"/>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w="9525">
              <a:noFill/>
              <a:round/>
              <a:headEnd/>
              <a:tailEnd/>
            </a:ln>
            <a:effectLst/>
          </p:spPr>
          <p:txBody>
            <a:bodyPr wrap="none" anchor="ctr"/>
            <a:lstStyle/>
            <a:p>
              <a:pPr eaLnBrk="1" hangingPunct="1">
                <a:defRPr/>
              </a:pPr>
              <a:endParaRPr lang="en-US" dirty="0">
                <a:latin typeface="Arial" panose="020B0604020202020204" pitchFamily="34" charset="0"/>
              </a:endParaRPr>
            </a:p>
          </p:txBody>
        </p:sp>
        <p:sp>
          <p:nvSpPr>
            <p:cNvPr id="29" name="Text Box 20"/>
            <p:cNvSpPr txBox="1">
              <a:spLocks noChangeArrowheads="1"/>
            </p:cNvSpPr>
            <p:nvPr/>
          </p:nvSpPr>
          <p:spPr bwMode="auto">
            <a:xfrm>
              <a:off x="1980" y="2492"/>
              <a:ext cx="126" cy="245"/>
            </a:xfrm>
            <a:prstGeom prst="rect">
              <a:avLst/>
            </a:prstGeom>
            <a:noFill/>
            <a:ln w="9525">
              <a:noFill/>
              <a:miter lim="800000"/>
              <a:headEnd/>
              <a:tailEnd/>
            </a:ln>
          </p:spPr>
          <p:txBody>
            <a:bodyPr wrap="none">
              <a:spAutoFit/>
            </a:bodyPr>
            <a:lstStyle/>
            <a:p>
              <a:pPr algn="ctr"/>
              <a:endParaRPr lang="en-US" b="1" dirty="0">
                <a:solidFill>
                  <a:schemeClr val="bg1"/>
                </a:solidFill>
              </a:endParaRPr>
            </a:p>
          </p:txBody>
        </p:sp>
      </p:grpSp>
      <p:sp>
        <p:nvSpPr>
          <p:cNvPr id="2" name="Title 1"/>
          <p:cNvSpPr>
            <a:spLocks noGrp="1"/>
          </p:cNvSpPr>
          <p:nvPr>
            <p:ph type="title"/>
          </p:nvPr>
        </p:nvSpPr>
        <p:spPr>
          <a:xfrm>
            <a:off x="228600" y="841248"/>
            <a:ext cx="8534400" cy="758952"/>
          </a:xfrm>
        </p:spPr>
        <p:txBody>
          <a:bodyPr>
            <a:noAutofit/>
          </a:bodyPr>
          <a:lstStyle/>
          <a:p>
            <a:r>
              <a:rPr lang="en-US" sz="3200" dirty="0">
                <a:solidFill>
                  <a:srgbClr val="002060"/>
                </a:solidFill>
                <a:latin typeface="Times New Roman" pitchFamily="18" charset="0"/>
              </a:rPr>
              <a:t>Development of a </a:t>
            </a:r>
            <a:r>
              <a:rPr lang="en-US" sz="3200" dirty="0" smtClean="0">
                <a:solidFill>
                  <a:srgbClr val="002060"/>
                </a:solidFill>
                <a:latin typeface="Times New Roman" pitchFamily="18" charset="0"/>
              </a:rPr>
              <a:t>Heavy </a:t>
            </a:r>
            <a:r>
              <a:rPr lang="en-US" sz="3200" dirty="0">
                <a:solidFill>
                  <a:srgbClr val="002060"/>
                </a:solidFill>
                <a:latin typeface="Times New Roman" pitchFamily="18" charset="0"/>
              </a:rPr>
              <a:t>M</a:t>
            </a:r>
            <a:r>
              <a:rPr lang="en-US" sz="3200" dirty="0" smtClean="0">
                <a:solidFill>
                  <a:srgbClr val="002060"/>
                </a:solidFill>
                <a:latin typeface="Times New Roman" pitchFamily="18" charset="0"/>
              </a:rPr>
              <a:t>ass </a:t>
            </a:r>
            <a:r>
              <a:rPr lang="en-US" sz="3200" dirty="0">
                <a:solidFill>
                  <a:srgbClr val="002060"/>
                </a:solidFill>
                <a:latin typeface="Times New Roman" pitchFamily="18" charset="0"/>
              </a:rPr>
              <a:t>S</a:t>
            </a:r>
            <a:r>
              <a:rPr lang="en-US" sz="3200" dirty="0" smtClean="0">
                <a:solidFill>
                  <a:srgbClr val="002060"/>
                </a:solidFill>
                <a:latin typeface="Times New Roman" pitchFamily="18" charset="0"/>
              </a:rPr>
              <a:t>tar </a:t>
            </a:r>
            <a:r>
              <a:rPr lang="en-US" sz="3200" dirty="0">
                <a:solidFill>
                  <a:srgbClr val="002060"/>
                </a:solidFill>
                <a:latin typeface="Times New Roman" pitchFamily="18" charset="0"/>
              </a:rPr>
              <a:t>of </a:t>
            </a:r>
            <a:br>
              <a:rPr lang="en-US" sz="3200" dirty="0">
                <a:solidFill>
                  <a:srgbClr val="002060"/>
                </a:solidFill>
                <a:latin typeface="Times New Roman" pitchFamily="18" charset="0"/>
              </a:rPr>
            </a:br>
            <a:r>
              <a:rPr lang="en-US" sz="3200" dirty="0">
                <a:solidFill>
                  <a:srgbClr val="002060"/>
                </a:solidFill>
                <a:latin typeface="Times New Roman" pitchFamily="18" charset="0"/>
              </a:rPr>
              <a:t>(10-25) </a:t>
            </a:r>
            <a:r>
              <a:rPr lang="en-US" sz="3200" dirty="0" smtClean="0">
                <a:solidFill>
                  <a:srgbClr val="002060"/>
                </a:solidFill>
                <a:latin typeface="Times New Roman" pitchFamily="18" charset="0"/>
              </a:rPr>
              <a:t>Solar </a:t>
            </a:r>
            <a:r>
              <a:rPr lang="en-US" sz="3200" dirty="0">
                <a:solidFill>
                  <a:srgbClr val="002060"/>
                </a:solidFill>
                <a:latin typeface="Times New Roman" pitchFamily="18" charset="0"/>
              </a:rPr>
              <a:t>M</a:t>
            </a:r>
            <a:r>
              <a:rPr lang="en-US" sz="3200" dirty="0" smtClean="0">
                <a:solidFill>
                  <a:srgbClr val="002060"/>
                </a:solidFill>
                <a:latin typeface="Times New Roman" pitchFamily="18" charset="0"/>
              </a:rPr>
              <a:t>asses</a:t>
            </a:r>
            <a:r>
              <a:rPr lang="en-US" sz="3200" dirty="0">
                <a:solidFill>
                  <a:srgbClr val="002060"/>
                </a:solidFill>
                <a:latin typeface="Times New Roman" pitchFamily="18" charset="0"/>
              </a:rPr>
              <a:t/>
            </a:r>
            <a:br>
              <a:rPr lang="en-US" sz="3200" dirty="0">
                <a:solidFill>
                  <a:srgbClr val="002060"/>
                </a:solidFill>
                <a:latin typeface="Times New Roman" pitchFamily="18" charset="0"/>
              </a:rPr>
            </a:br>
            <a:endParaRPr lang="en-US" sz="3200"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6" name="Rectangle 3"/>
          <p:cNvSpPr txBox="1">
            <a:spLocks noChangeArrowheads="1"/>
          </p:cNvSpPr>
          <p:nvPr/>
        </p:nvSpPr>
        <p:spPr>
          <a:xfrm>
            <a:off x="304800" y="2667000"/>
            <a:ext cx="7315200" cy="3429000"/>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en-US" b="1" dirty="0" smtClean="0">
                <a:latin typeface="Times New Roman" pitchFamily="18" charset="0"/>
              </a:rPr>
              <a:t>     </a:t>
            </a:r>
          </a:p>
          <a:p>
            <a:endParaRPr lang="en-US" b="1" dirty="0">
              <a:latin typeface="Times New Roman" pitchFamily="18" charset="0"/>
            </a:endParaRPr>
          </a:p>
          <a:p>
            <a:endParaRPr lang="en-US" b="1" dirty="0" smtClean="0">
              <a:latin typeface="Times New Roman" pitchFamily="18" charset="0"/>
            </a:endParaRPr>
          </a:p>
          <a:p>
            <a:pPr marL="0" indent="0">
              <a:buNone/>
            </a:pPr>
            <a:endParaRPr lang="en-US" b="1" dirty="0" smtClean="0">
              <a:latin typeface="Times New Roman" pitchFamily="18" charset="0"/>
            </a:endParaRPr>
          </a:p>
          <a:p>
            <a:pPr marL="0" indent="0">
              <a:buNone/>
            </a:pPr>
            <a:r>
              <a:rPr lang="en-US" b="1" dirty="0" smtClean="0">
                <a:latin typeface="Times New Roman" pitchFamily="18" charset="0"/>
              </a:rPr>
              <a:t>     </a:t>
            </a:r>
          </a:p>
          <a:p>
            <a:pPr marL="0" indent="0">
              <a:buNone/>
            </a:pPr>
            <a:r>
              <a:rPr lang="en-US" b="1" dirty="0">
                <a:latin typeface="Times New Roman" pitchFamily="18" charset="0"/>
              </a:rPr>
              <a:t> </a:t>
            </a:r>
            <a:r>
              <a:rPr lang="en-US" b="1" dirty="0" smtClean="0">
                <a:latin typeface="Times New Roman" pitchFamily="18" charset="0"/>
              </a:rPr>
              <a:t>     </a:t>
            </a:r>
          </a:p>
          <a:p>
            <a:pPr marL="0" indent="0">
              <a:buNone/>
            </a:pPr>
            <a:r>
              <a:rPr lang="en-US" b="1" dirty="0" smtClean="0">
                <a:latin typeface="Times New Roman" pitchFamily="18" charset="0"/>
              </a:rPr>
              <a:t>   </a:t>
            </a:r>
            <a:endParaRPr lang="en-US" b="1" dirty="0">
              <a:latin typeface="Times New Roman" pitchFamily="18" charset="0"/>
            </a:endParaRPr>
          </a:p>
        </p:txBody>
      </p:sp>
      <p:sp>
        <p:nvSpPr>
          <p:cNvPr id="7" name="Rectangle 3"/>
          <p:cNvSpPr txBox="1">
            <a:spLocks noChangeArrowheads="1"/>
          </p:cNvSpPr>
          <p:nvPr/>
        </p:nvSpPr>
        <p:spPr>
          <a:xfrm>
            <a:off x="304800" y="3276599"/>
            <a:ext cx="4724400" cy="1577309"/>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nSpc>
                <a:spcPct val="90000"/>
              </a:lnSpc>
            </a:pPr>
            <a:endParaRPr lang="en-US" b="1" dirty="0" smtClean="0">
              <a:latin typeface="Times New Roman" pitchFamily="18" charset="0"/>
            </a:endParaRPr>
          </a:p>
          <a:p>
            <a:pPr>
              <a:lnSpc>
                <a:spcPct val="90000"/>
              </a:lnSpc>
            </a:pPr>
            <a:endParaRPr lang="en-US" b="1" dirty="0" smtClean="0">
              <a:latin typeface="Times New Roman" pitchFamily="18" charset="0"/>
            </a:endParaRPr>
          </a:p>
          <a:p>
            <a:pPr>
              <a:lnSpc>
                <a:spcPct val="90000"/>
              </a:lnSpc>
            </a:pPr>
            <a:endParaRPr lang="en-US" sz="2800" b="1" dirty="0"/>
          </a:p>
        </p:txBody>
      </p:sp>
      <p:pic>
        <p:nvPicPr>
          <p:cNvPr id="18" name="Picture 7" descr="HSE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648200" y="1905000"/>
            <a:ext cx="3962400" cy="3505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10"/>
          <p:cNvPicPr>
            <a:picLocks noChangeAspect="1" noChangeArrowheads="1"/>
          </p:cNvPicPr>
          <p:nvPr/>
        </p:nvPicPr>
        <p:blipFill>
          <a:blip r:embed="rId4" cstate="print"/>
          <a:srcRect/>
          <a:stretch>
            <a:fillRect/>
          </a:stretch>
        </p:blipFill>
        <p:spPr>
          <a:xfrm>
            <a:off x="-31750" y="0"/>
            <a:ext cx="781050" cy="744538"/>
          </a:xfrm>
          <a:prstGeom prst="rect">
            <a:avLst/>
          </a:prstGeom>
          <a:noFill/>
          <a:ln/>
        </p:spPr>
      </p:pic>
      <p:sp>
        <p:nvSpPr>
          <p:cNvPr id="14" name="Rectangle 13"/>
          <p:cNvSpPr/>
          <p:nvPr/>
        </p:nvSpPr>
        <p:spPr>
          <a:xfrm>
            <a:off x="228600" y="6227802"/>
            <a:ext cx="6934200" cy="553998"/>
          </a:xfrm>
          <a:prstGeom prst="rect">
            <a:avLst/>
          </a:prstGeom>
        </p:spPr>
        <p:txBody>
          <a:bodyPr wrap="square">
            <a:spAutoFit/>
          </a:bodyPr>
          <a:lstStyle/>
          <a:p>
            <a:r>
              <a:rPr lang="en-US" sz="1000" dirty="0" smtClean="0"/>
              <a:t>_____________________________</a:t>
            </a:r>
          </a:p>
          <a:p>
            <a:r>
              <a:rPr lang="en-US" sz="1000" dirty="0" smtClean="0"/>
              <a:t>http://www.astronomy.ohio-state.edu/ </a:t>
            </a:r>
            <a:r>
              <a:rPr lang="en-US" sz="1000" dirty="0" err="1" smtClean="0"/>
              <a:t>pogge</a:t>
            </a:r>
            <a:r>
              <a:rPr lang="en-US" sz="1000" dirty="0" smtClean="0"/>
              <a:t>/Ast162/Unit2/structure.html </a:t>
            </a:r>
            <a:br>
              <a:rPr lang="en-US" sz="1000" dirty="0" smtClean="0"/>
            </a:br>
            <a:endParaRPr lang="en-US" sz="1000" dirty="0"/>
          </a:p>
        </p:txBody>
      </p:sp>
      <p:sp>
        <p:nvSpPr>
          <p:cNvPr id="9" name="Rectangle 8"/>
          <p:cNvSpPr/>
          <p:nvPr/>
        </p:nvSpPr>
        <p:spPr>
          <a:xfrm>
            <a:off x="1375462" y="5105400"/>
            <a:ext cx="2593980" cy="400110"/>
          </a:xfrm>
          <a:prstGeom prst="rect">
            <a:avLst/>
          </a:prstGeom>
        </p:spPr>
        <p:txBody>
          <a:bodyPr wrap="none">
            <a:spAutoFit/>
          </a:bodyPr>
          <a:lstStyle/>
          <a:p>
            <a:r>
              <a:rPr lang="en-US" sz="2000" b="1" dirty="0">
                <a:solidFill>
                  <a:srgbClr val="FFFF00"/>
                </a:solidFill>
                <a:latin typeface="Times New Roman" pitchFamily="18" charset="0"/>
              </a:rPr>
              <a:t>Gravitational collapse</a:t>
            </a:r>
            <a:endParaRPr lang="en-US" sz="2000" dirty="0">
              <a:solidFill>
                <a:srgbClr val="FFFF00"/>
              </a:solidFill>
            </a:endParaRPr>
          </a:p>
        </p:txBody>
      </p:sp>
      <p:sp>
        <p:nvSpPr>
          <p:cNvPr id="4" name="Date Placeholder 3"/>
          <p:cNvSpPr>
            <a:spLocks noGrp="1"/>
          </p:cNvSpPr>
          <p:nvPr>
            <p:ph type="dt" sz="half" idx="10"/>
          </p:nvPr>
        </p:nvSpPr>
        <p:spPr/>
        <p:txBody>
          <a:bodyPr/>
          <a:lstStyle/>
          <a:p>
            <a:fld id="{BE0875EF-B42B-4FED-A1A3-1125B8962450}" type="datetime1">
              <a:rPr lang="en-US" smtClean="0"/>
              <a:t>11/6/2018</a:t>
            </a:fld>
            <a:endParaRPr lang="en-US"/>
          </a:p>
        </p:txBody>
      </p:sp>
    </p:spTree>
    <p:extLst>
      <p:ext uri="{BB962C8B-B14F-4D97-AF65-F5344CB8AC3E}">
        <p14:creationId xmlns:p14="http://schemas.microsoft.com/office/powerpoint/2010/main" val="267774023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12648"/>
            <a:ext cx="8534400" cy="758952"/>
          </a:xfrm>
        </p:spPr>
        <p:txBody>
          <a:bodyPr>
            <a:normAutofit fontScale="90000"/>
          </a:bodyPr>
          <a:lstStyle/>
          <a:p>
            <a:r>
              <a:rPr lang="en-US" sz="3600" dirty="0">
                <a:solidFill>
                  <a:srgbClr val="002060"/>
                </a:solidFill>
                <a:latin typeface="Times New Roman" pitchFamily="18" charset="0"/>
              </a:rPr>
              <a:t>Pre-Supernova Stage</a:t>
            </a:r>
            <a:br>
              <a:rPr lang="en-US" sz="3600" dirty="0">
                <a:solidFill>
                  <a:srgbClr val="002060"/>
                </a:solidFill>
                <a:latin typeface="Times New Roman" pitchFamily="18" charset="0"/>
              </a:rPr>
            </a:br>
            <a:endParaRPr lang="en-US"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pic>
        <p:nvPicPr>
          <p:cNvPr id="7" name="Picture 10"/>
          <p:cNvPicPr>
            <a:picLocks noChangeAspect="1" noChangeArrowheads="1"/>
          </p:cNvPicPr>
          <p:nvPr/>
        </p:nvPicPr>
        <p:blipFill>
          <a:blip r:embed="rId3" cstate="print"/>
          <a:srcRect/>
          <a:stretch>
            <a:fillRect/>
          </a:stretch>
        </p:blipFill>
        <p:spPr>
          <a:xfrm>
            <a:off x="-31750" y="0"/>
            <a:ext cx="781050" cy="744538"/>
          </a:xfrm>
          <a:prstGeom prst="rect">
            <a:avLst/>
          </a:prstGeom>
          <a:noFill/>
          <a:ln/>
        </p:spPr>
      </p:pic>
      <p:pic>
        <p:nvPicPr>
          <p:cNvPr id="275532" name="Picture 76" descr="E:\Phd research work\presentation Tesnat\my presentation\pre_supernova.jpg"/>
          <p:cNvPicPr>
            <a:picLocks noChangeAspect="1" noChangeArrowheads="1"/>
          </p:cNvPicPr>
          <p:nvPr/>
        </p:nvPicPr>
        <p:blipFill>
          <a:blip r:embed="rId4"/>
          <a:srcRect/>
          <a:stretch>
            <a:fillRect/>
          </a:stretch>
        </p:blipFill>
        <p:spPr bwMode="auto">
          <a:xfrm>
            <a:off x="152400" y="1467697"/>
            <a:ext cx="8839200" cy="4856903"/>
          </a:xfrm>
          <a:prstGeom prst="rect">
            <a:avLst/>
          </a:prstGeom>
          <a:noFill/>
          <a:ln>
            <a:noFill/>
          </a:ln>
          <a:effectLst>
            <a:outerShdw blurRad="225425" dist="50800" dir="5220000" algn="ctr">
              <a:srgbClr val="000000">
                <a:alpha val="33000"/>
              </a:srgbClr>
            </a:outerShdw>
          </a:effectLst>
        </p:spPr>
      </p:pic>
      <p:sp>
        <p:nvSpPr>
          <p:cNvPr id="9" name="Rectangle 8"/>
          <p:cNvSpPr/>
          <p:nvPr/>
        </p:nvSpPr>
        <p:spPr>
          <a:xfrm>
            <a:off x="228600" y="6204719"/>
            <a:ext cx="7239000" cy="577081"/>
          </a:xfrm>
          <a:prstGeom prst="rect">
            <a:avLst/>
          </a:prstGeom>
        </p:spPr>
        <p:txBody>
          <a:bodyPr wrap="square">
            <a:spAutoFit/>
          </a:bodyPr>
          <a:lstStyle/>
          <a:p>
            <a:r>
              <a:rPr lang="en-US" sz="1050" dirty="0" smtClean="0"/>
              <a:t>___________________________________________</a:t>
            </a:r>
          </a:p>
          <a:p>
            <a:r>
              <a:rPr lang="en-US" sz="1050" dirty="0" smtClean="0"/>
              <a:t>  http://abyss.uoregon.edu/ </a:t>
            </a:r>
            <a:r>
              <a:rPr lang="en-US" sz="1050" dirty="0" err="1" smtClean="0"/>
              <a:t>js</a:t>
            </a:r>
            <a:r>
              <a:rPr lang="en-US" sz="1050" dirty="0" smtClean="0"/>
              <a:t>/ast122/lectures/lec18.html </a:t>
            </a:r>
            <a:br>
              <a:rPr lang="en-US" sz="1050" dirty="0" smtClean="0"/>
            </a:br>
            <a:endParaRPr lang="en-US" sz="1050" dirty="0"/>
          </a:p>
        </p:txBody>
      </p:sp>
      <p:sp>
        <p:nvSpPr>
          <p:cNvPr id="4" name="Date Placeholder 3"/>
          <p:cNvSpPr>
            <a:spLocks noGrp="1"/>
          </p:cNvSpPr>
          <p:nvPr>
            <p:ph type="dt" sz="half" idx="10"/>
          </p:nvPr>
        </p:nvSpPr>
        <p:spPr/>
        <p:txBody>
          <a:bodyPr/>
          <a:lstStyle/>
          <a:p>
            <a:fld id="{6D9FC7DB-EE8B-446F-B167-CB7B3610F8A7}" type="datetime1">
              <a:rPr lang="en-US" smtClean="0"/>
              <a:t>11/6/2018</a:t>
            </a:fld>
            <a:endParaRPr lang="en-US"/>
          </a:p>
        </p:txBody>
      </p:sp>
    </p:spTree>
    <p:extLst>
      <p:ext uri="{BB962C8B-B14F-4D97-AF65-F5344CB8AC3E}">
        <p14:creationId xmlns:p14="http://schemas.microsoft.com/office/powerpoint/2010/main" val="101715868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rmAutofit fontScale="90000"/>
          </a:bodyPr>
          <a:lstStyle/>
          <a:p>
            <a:r>
              <a:rPr lang="en-US" dirty="0" smtClean="0">
                <a:solidFill>
                  <a:srgbClr val="002060"/>
                </a:solidFill>
              </a:rPr>
              <a:t>Supernova </a:t>
            </a:r>
            <a:br>
              <a:rPr lang="en-US" dirty="0" smtClean="0">
                <a:solidFill>
                  <a:srgbClr val="002060"/>
                </a:solidFill>
              </a:rPr>
            </a:br>
            <a:endParaRPr lang="en-US"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pic>
        <p:nvPicPr>
          <p:cNvPr id="307202" name="Picture 2" descr="E:\Phd research work\presentation Tesnat\my presentation\supernova.jpg"/>
          <p:cNvPicPr>
            <a:picLocks noChangeAspect="1" noChangeArrowheads="1"/>
          </p:cNvPicPr>
          <p:nvPr/>
        </p:nvPicPr>
        <p:blipFill>
          <a:blip r:embed="rId3"/>
          <a:srcRect/>
          <a:stretch>
            <a:fillRect/>
          </a:stretch>
        </p:blipFill>
        <p:spPr bwMode="auto">
          <a:xfrm>
            <a:off x="533400" y="3048000"/>
            <a:ext cx="4495800" cy="2971800"/>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6" name="Rectangle 5"/>
          <p:cNvSpPr/>
          <p:nvPr/>
        </p:nvSpPr>
        <p:spPr>
          <a:xfrm>
            <a:off x="76200" y="6271736"/>
            <a:ext cx="8153400" cy="600164"/>
          </a:xfrm>
          <a:prstGeom prst="rect">
            <a:avLst/>
          </a:prstGeom>
        </p:spPr>
        <p:txBody>
          <a:bodyPr wrap="square">
            <a:spAutoFit/>
          </a:bodyPr>
          <a:lstStyle/>
          <a:p>
            <a:r>
              <a:rPr lang="en-US" sz="1100" dirty="0" smtClean="0">
                <a:latin typeface="Times New Roman" pitchFamily="18" charset="0"/>
                <a:cs typeface="Times New Roman" pitchFamily="18" charset="0"/>
              </a:rPr>
              <a:t>  __________________________________________</a:t>
            </a:r>
          </a:p>
          <a:p>
            <a:r>
              <a:rPr lang="en-US" sz="1100" dirty="0" smtClean="0">
                <a:latin typeface="Times New Roman" pitchFamily="18" charset="0"/>
                <a:cs typeface="Times New Roman" pitchFamily="18" charset="0"/>
              </a:rPr>
              <a:t>  http://www.nasa.gov/audience/forstudents/5-8/features/nasa-knows.html </a:t>
            </a:r>
            <a:br>
              <a:rPr lang="en-US" sz="1100" dirty="0" smtClean="0">
                <a:latin typeface="Times New Roman" pitchFamily="18" charset="0"/>
                <a:cs typeface="Times New Roman" pitchFamily="18" charset="0"/>
              </a:rPr>
            </a:br>
            <a:endParaRPr lang="en-US" sz="1100" dirty="0">
              <a:latin typeface="Times New Roman" pitchFamily="18" charset="0"/>
              <a:cs typeface="Times New Roman" pitchFamily="18" charset="0"/>
            </a:endParaRPr>
          </a:p>
        </p:txBody>
      </p:sp>
      <p:sp>
        <p:nvSpPr>
          <p:cNvPr id="7" name="Oval 6"/>
          <p:cNvSpPr/>
          <p:nvPr/>
        </p:nvSpPr>
        <p:spPr>
          <a:xfrm>
            <a:off x="228600" y="1447800"/>
            <a:ext cx="1676400" cy="1219200"/>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Stellar Core becomes so heavy</a:t>
            </a:r>
            <a:endParaRPr lang="en-US" dirty="0"/>
          </a:p>
        </p:txBody>
      </p:sp>
      <p:sp>
        <p:nvSpPr>
          <p:cNvPr id="8" name="Right Arrow 7"/>
          <p:cNvSpPr/>
          <p:nvPr/>
        </p:nvSpPr>
        <p:spPr>
          <a:xfrm>
            <a:off x="1981200" y="1905000"/>
            <a:ext cx="838200"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5600" y="1524000"/>
            <a:ext cx="2286000" cy="1043464"/>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Gravitational force increases</a:t>
            </a:r>
            <a:endParaRPr lang="en-US" dirty="0"/>
          </a:p>
        </p:txBody>
      </p:sp>
      <p:sp>
        <p:nvSpPr>
          <p:cNvPr id="10" name="Oval 9"/>
          <p:cNvSpPr/>
          <p:nvPr/>
        </p:nvSpPr>
        <p:spPr>
          <a:xfrm>
            <a:off x="5829300" y="3352799"/>
            <a:ext cx="2705100" cy="1153635"/>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the Core mass is ≥ 1.4 M</a:t>
            </a:r>
            <a:r>
              <a:rPr lang="en-US" sz="1600" baseline="-25000" dirty="0" smtClean="0"/>
              <a:t>o</a:t>
            </a:r>
            <a:endParaRPr lang="en-US" baseline="-25000" dirty="0"/>
          </a:p>
        </p:txBody>
      </p:sp>
      <p:sp>
        <p:nvSpPr>
          <p:cNvPr id="11" name="Right Arrow 10"/>
          <p:cNvSpPr/>
          <p:nvPr/>
        </p:nvSpPr>
        <p:spPr>
          <a:xfrm>
            <a:off x="5276088" y="1905000"/>
            <a:ext cx="515112"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6858000" y="2667000"/>
            <a:ext cx="381000" cy="60960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43600" y="1447800"/>
            <a:ext cx="1905000" cy="1143000"/>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Electron </a:t>
            </a:r>
            <a:r>
              <a:rPr lang="en-US" dirty="0"/>
              <a:t>degeneracy pressure support</a:t>
            </a:r>
          </a:p>
        </p:txBody>
      </p:sp>
      <p:sp>
        <p:nvSpPr>
          <p:cNvPr id="17" name="未知"/>
          <p:cNvSpPr>
            <a:spLocks/>
          </p:cNvSpPr>
          <p:nvPr/>
        </p:nvSpPr>
        <p:spPr bwMode="auto">
          <a:xfrm rot="10800000">
            <a:off x="4572001" y="4648200"/>
            <a:ext cx="2438399" cy="1155700"/>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rgbClr val="FF0000"/>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1" hangingPunct="1">
              <a:defRPr/>
            </a:pPr>
            <a:endParaRPr lang="en-US" dirty="0">
              <a:latin typeface="Arial" panose="020B0604020202020204" pitchFamily="34" charset="0"/>
            </a:endParaRPr>
          </a:p>
        </p:txBody>
      </p:sp>
      <p:sp>
        <p:nvSpPr>
          <p:cNvPr id="16" name="Rectangle 15"/>
          <p:cNvSpPr/>
          <p:nvPr/>
        </p:nvSpPr>
        <p:spPr>
          <a:xfrm rot="19947688">
            <a:off x="1662620" y="4369937"/>
            <a:ext cx="3634328" cy="830997"/>
          </a:xfrm>
          <a:prstGeom prst="rect">
            <a:avLst/>
          </a:prstGeom>
        </p:spPr>
        <p:txBody>
          <a:bodyPr wrap="none">
            <a:spAutoFit/>
          </a:bodyPr>
          <a:lstStyle/>
          <a:p>
            <a:r>
              <a:rPr lang="en-US" sz="2400" b="1" dirty="0" smtClean="0">
                <a:solidFill>
                  <a:srgbClr val="FF0000"/>
                </a:solidFill>
              </a:rPr>
              <a:t>Catastrophic Collapse</a:t>
            </a:r>
          </a:p>
          <a:p>
            <a:r>
              <a:rPr lang="en-US" sz="2400" b="1" dirty="0" smtClean="0">
                <a:solidFill>
                  <a:srgbClr val="FF0000"/>
                </a:solidFill>
              </a:rPr>
              <a:t>………..Supernova</a:t>
            </a:r>
            <a:endParaRPr lang="en-US" sz="2400" b="1" dirty="0">
              <a:solidFill>
                <a:srgbClr val="FF0000"/>
              </a:solidFill>
            </a:endParaRPr>
          </a:p>
        </p:txBody>
      </p:sp>
      <p:sp>
        <p:nvSpPr>
          <p:cNvPr id="4" name="Date Placeholder 3"/>
          <p:cNvSpPr>
            <a:spLocks noGrp="1"/>
          </p:cNvSpPr>
          <p:nvPr>
            <p:ph type="dt" sz="half" idx="10"/>
          </p:nvPr>
        </p:nvSpPr>
        <p:spPr/>
        <p:txBody>
          <a:bodyPr/>
          <a:lstStyle/>
          <a:p>
            <a:fld id="{377AD588-BD71-4F1C-A273-5339DBE59100}" type="datetime1">
              <a:rPr lang="en-US" smtClean="0"/>
              <a:t>11/6/2018</a:t>
            </a:fld>
            <a:endParaRPr lang="en-US"/>
          </a:p>
        </p:txBody>
      </p:sp>
      <p:pic>
        <p:nvPicPr>
          <p:cNvPr id="18" name="Picture 10"/>
          <p:cNvPicPr>
            <a:picLocks noChangeAspect="1" noChangeArrowheads="1"/>
          </p:cNvPicPr>
          <p:nvPr/>
        </p:nvPicPr>
        <p:blipFill>
          <a:blip r:embed="rId4" cstate="print"/>
          <a:srcRect/>
          <a:stretch>
            <a:fillRect/>
          </a:stretch>
        </p:blipFill>
        <p:spPr>
          <a:xfrm>
            <a:off x="-31750" y="0"/>
            <a:ext cx="781050" cy="744538"/>
          </a:xfrm>
          <a:prstGeom prst="rect">
            <a:avLst/>
          </a:prstGeom>
          <a:noFill/>
          <a:ln/>
        </p:spPr>
      </p:pic>
    </p:spTree>
    <p:extLst>
      <p:ext uri="{BB962C8B-B14F-4D97-AF65-F5344CB8AC3E}">
        <p14:creationId xmlns:p14="http://schemas.microsoft.com/office/powerpoint/2010/main" val="40389615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250"/>
                                        <p:tgtEl>
                                          <p:spTgt spid="1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heel(1)">
                                      <p:cBhvr>
                                        <p:cTn id="10" dur="2250"/>
                                        <p:tgtEl>
                                          <p:spTgt spid="17"/>
                                        </p:tgtEl>
                                      </p:cBhvr>
                                    </p:animEffect>
                                  </p:childTnLst>
                                </p:cTn>
                              </p:par>
                              <p:par>
                                <p:cTn id="11" presetID="21" presetClass="entr" presetSubtype="1" fill="hold" nodeType="withEffect">
                                  <p:stCondLst>
                                    <p:cond delay="0"/>
                                  </p:stCondLst>
                                  <p:childTnLst>
                                    <p:set>
                                      <p:cBhvr>
                                        <p:cTn id="12" dur="1" fill="hold">
                                          <p:stCondLst>
                                            <p:cond delay="0"/>
                                          </p:stCondLst>
                                        </p:cTn>
                                        <p:tgtEl>
                                          <p:spTgt spid="307202"/>
                                        </p:tgtEl>
                                        <p:attrNameLst>
                                          <p:attrName>style.visibility</p:attrName>
                                        </p:attrNameLst>
                                      </p:cBhvr>
                                      <p:to>
                                        <p:strVal val="visible"/>
                                      </p:to>
                                    </p:set>
                                    <p:animEffect transition="in" filter="wheel(1)">
                                      <p:cBhvr>
                                        <p:cTn id="13" dur="2250"/>
                                        <p:tgtEl>
                                          <p:spTgt spid="307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Group 39"/>
          <p:cNvGraphicFramePr>
            <a:graphicFrameLocks noGrp="1"/>
          </p:cNvGraphicFramePr>
          <p:nvPr>
            <p:ph/>
            <p:extLst/>
          </p:nvPr>
        </p:nvGraphicFramePr>
        <p:xfrm>
          <a:off x="0" y="1524000"/>
          <a:ext cx="9144000" cy="5715000"/>
        </p:xfrm>
        <a:graphic>
          <a:graphicData uri="http://schemas.openxmlformats.org/drawingml/2006/table">
            <a:tbl>
              <a:tblPr/>
              <a:tblGrid>
                <a:gridCol w="9144000"/>
              </a:tblGrid>
              <a:tr h="96497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rPr>
                        <a:t> </a:t>
                      </a:r>
                      <a:r>
                        <a:rPr kumimoji="0" lang="en-US" sz="1800" b="1" i="0" u="none" strike="noStrike" cap="none" normalizeH="0" baseline="0" dirty="0" smtClean="0">
                          <a:ln>
                            <a:noFill/>
                          </a:ln>
                          <a:solidFill>
                            <a:schemeClr val="accent2"/>
                          </a:solidFill>
                          <a:effectLst>
                            <a:outerShdw blurRad="38100" dist="38100" dir="2700000" algn="tl">
                              <a:srgbClr val="000000"/>
                            </a:outerShdw>
                          </a:effectLst>
                          <a:latin typeface="Garamond" pitchFamily="18" charset="0"/>
                        </a:rPr>
                        <a:t>                                                                                      </a:t>
                      </a:r>
                      <a:r>
                        <a:rPr kumimoji="0" lang="en-US" sz="24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Temperature  </a:t>
                      </a:r>
                      <a:r>
                        <a:rPr kumimoji="0" lang="en-US" sz="20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a:t>
                      </a:r>
                      <a:r>
                        <a:rPr kumimoji="0" lang="en-US" sz="24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Density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Stages</a:t>
                      </a:r>
                      <a:r>
                        <a:rPr kumimoji="0" lang="en-US" sz="20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a:t>
                      </a:r>
                      <a:r>
                        <a:rPr kumimoji="0" lang="en-US" sz="24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Time scale</a:t>
                      </a:r>
                      <a:r>
                        <a:rPr kumimoji="0" lang="en-US" sz="20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(T</a:t>
                      </a:r>
                      <a:r>
                        <a:rPr kumimoji="0" lang="en-US" sz="2000" b="1" i="0" u="none" strike="noStrike" cap="none" normalizeH="0" baseline="-25000" dirty="0" smtClean="0">
                          <a:ln>
                            <a:noFill/>
                          </a:ln>
                          <a:solidFill>
                            <a:srgbClr val="FFFFFF"/>
                          </a:solidFill>
                          <a:effectLst>
                            <a:outerShdw blurRad="38100" dist="38100" dir="2700000" algn="tl">
                              <a:srgbClr val="000000"/>
                            </a:outerShdw>
                          </a:effectLst>
                          <a:latin typeface="Garamond" pitchFamily="18" charset="0"/>
                        </a:rPr>
                        <a:t>9</a:t>
                      </a:r>
                      <a:r>
                        <a:rPr kumimoji="0" lang="en-US" sz="20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(g-cm</a:t>
                      </a:r>
                      <a:r>
                        <a:rPr kumimoji="0" lang="en-US" sz="2000" b="1" i="0" u="none" strike="noStrike" cap="none" normalizeH="0" baseline="30000" dirty="0" smtClean="0">
                          <a:ln>
                            <a:noFill/>
                          </a:ln>
                          <a:solidFill>
                            <a:srgbClr val="FFFFFF"/>
                          </a:solidFill>
                          <a:effectLst>
                            <a:outerShdw blurRad="38100" dist="38100" dir="2700000" algn="tl">
                              <a:srgbClr val="000000"/>
                            </a:outerShdw>
                          </a:effectLst>
                          <a:latin typeface="Garamond" pitchFamily="18" charset="0"/>
                        </a:rPr>
                        <a:t>-3</a:t>
                      </a:r>
                      <a:r>
                        <a:rPr kumimoji="0" lang="en-US" sz="2000" b="1" i="0" u="none" strike="noStrike" cap="none" normalizeH="0" baseline="0" dirty="0" smtClean="0">
                          <a:ln>
                            <a:noFill/>
                          </a:ln>
                          <a:solidFill>
                            <a:srgbClr val="FFFFFF"/>
                          </a:solidFill>
                          <a:effectLst>
                            <a:outerShdw blurRad="38100" dist="38100" dir="2700000" algn="tl">
                              <a:srgbClr val="000000"/>
                            </a:outerShdw>
                          </a:effectLst>
                          <a:latin typeface="Garamond"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75002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Hydrogen burning          </a:t>
                      </a:r>
                      <a:r>
                        <a:rPr kumimoji="0" lang="fr-FR" sz="2400" b="1" i="0" u="none" strike="noStrike" cap="none" normalizeH="0" baseline="0" dirty="0" smtClean="0">
                          <a:ln>
                            <a:noFill/>
                          </a:ln>
                          <a:solidFill>
                            <a:schemeClr val="tx1"/>
                          </a:solidFill>
                          <a:effectLst/>
                          <a:latin typeface="Times New Roman" pitchFamily="18" charset="0"/>
                        </a:rPr>
                        <a:t>7 x 10</a:t>
                      </a:r>
                      <a:r>
                        <a:rPr kumimoji="0" lang="fr-FR" sz="2400" b="1" i="0" u="none" strike="noStrike" cap="none" normalizeH="0" baseline="30000" dirty="0" smtClean="0">
                          <a:ln>
                            <a:noFill/>
                          </a:ln>
                          <a:solidFill>
                            <a:schemeClr val="tx1"/>
                          </a:solidFill>
                          <a:effectLst/>
                          <a:latin typeface="Times New Roman" pitchFamily="18" charset="0"/>
                        </a:rPr>
                        <a:t>6</a:t>
                      </a:r>
                      <a:r>
                        <a:rPr kumimoji="0" lang="fr-FR" sz="2400" b="1" i="0" u="none" strike="noStrike" cap="none" normalizeH="0" baseline="0" dirty="0" smtClean="0">
                          <a:ln>
                            <a:noFill/>
                          </a:ln>
                          <a:solidFill>
                            <a:schemeClr val="tx1"/>
                          </a:solidFill>
                          <a:effectLst/>
                          <a:latin typeface="Times New Roman" pitchFamily="18" charset="0"/>
                        </a:rPr>
                        <a:t> y                0.06                         5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Helium burning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5 x 10</a:t>
                      </a:r>
                      <a:r>
                        <a:rPr kumimoji="0" lang="en-US" sz="2400" b="1" i="0" u="none" strike="noStrike" cap="none" normalizeH="0" baseline="30000" dirty="0" smtClean="0">
                          <a:ln>
                            <a:noFill/>
                          </a:ln>
                          <a:solidFill>
                            <a:schemeClr val="tx1"/>
                          </a:solidFill>
                          <a:effectLst/>
                          <a:latin typeface="Times New Roman" pitchFamily="18" charset="0"/>
                        </a:rPr>
                        <a:t>5</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y</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0.23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7 x 10</a:t>
                      </a:r>
                      <a:r>
                        <a:rPr kumimoji="0" lang="en-US" sz="2400" b="1" i="0" u="none" strike="noStrike" cap="none" normalizeH="0" baseline="30000" dirty="0" smtClean="0">
                          <a:ln>
                            <a:noFill/>
                          </a:ln>
                          <a:solidFill>
                            <a:schemeClr val="tx1"/>
                          </a:solidFill>
                          <a:effectLst/>
                          <a:latin typeface="Times New Roman" pitchFamily="18" charset="0"/>
                        </a:rPr>
                        <a:t>2</a:t>
                      </a:r>
                      <a:r>
                        <a:rPr kumimoji="0" lang="en-US" sz="18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Carbon burning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600 y</a:t>
                      </a:r>
                      <a:r>
                        <a:rPr kumimoji="0" lang="en-US" sz="1800" b="1" i="1"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0.93  </a:t>
                      </a:r>
                      <a:r>
                        <a:rPr kumimoji="0" lang="en-US" sz="1800" b="1" i="1" u="none" strike="noStrike" cap="none" normalizeH="0" baseline="0" dirty="0" smtClean="0">
                          <a:ln>
                            <a:noFill/>
                          </a:ln>
                          <a:solidFill>
                            <a:schemeClr val="tx1"/>
                          </a:solidFill>
                          <a:effectLst/>
                          <a:latin typeface="Times New Roman" pitchFamily="18" charset="0"/>
                        </a:rPr>
                        <a:t>                              </a:t>
                      </a:r>
                      <a:r>
                        <a:rPr kumimoji="0" lang="en-US" sz="2400" b="1" i="1" u="none" strike="noStrike" cap="none" normalizeH="0" baseline="0" dirty="0" smtClean="0">
                          <a:ln>
                            <a:noFill/>
                          </a:ln>
                          <a:solidFill>
                            <a:schemeClr val="tx1"/>
                          </a:solidFill>
                          <a:effectLst/>
                          <a:latin typeface="Times New Roman" pitchFamily="18" charset="0"/>
                        </a:rPr>
                        <a:t>2 </a:t>
                      </a:r>
                      <a:r>
                        <a:rPr kumimoji="0" lang="en-US" sz="2400" b="1" i="0" u="none" strike="noStrike" cap="none" normalizeH="0" baseline="0" dirty="0" smtClean="0">
                          <a:ln>
                            <a:noFill/>
                          </a:ln>
                          <a:solidFill>
                            <a:schemeClr val="tx1"/>
                          </a:solidFill>
                          <a:effectLst/>
                          <a:latin typeface="Times New Roman" pitchFamily="18" charset="0"/>
                        </a:rPr>
                        <a:t>x</a:t>
                      </a:r>
                      <a:r>
                        <a:rPr kumimoji="0" lang="en-US" sz="2400" b="1" i="1"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10</a:t>
                      </a:r>
                      <a:r>
                        <a:rPr kumimoji="0" lang="en-US" sz="2400" b="1" i="0" u="none" strike="noStrike" cap="none" normalizeH="0" baseline="30000" dirty="0" smtClean="0">
                          <a:ln>
                            <a:noFill/>
                          </a:ln>
                          <a:solidFill>
                            <a:schemeClr val="tx1"/>
                          </a:solidFill>
                          <a:effectLst/>
                          <a:latin typeface="Times New Roman" pitchFamily="18" charset="0"/>
                        </a:rPr>
                        <a:t>5</a:t>
                      </a:r>
                      <a:endParaRPr kumimoji="0" lang="en-US" sz="2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Neon burning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1</a:t>
                      </a:r>
                      <a:r>
                        <a:rPr kumimoji="0" lang="en-US" sz="2400" b="1" i="1" u="none" strike="noStrike" cap="none" normalizeH="0" baseline="0" dirty="0" smtClean="0">
                          <a:ln>
                            <a:noFill/>
                          </a:ln>
                          <a:solidFill>
                            <a:schemeClr val="tx1"/>
                          </a:solidFill>
                          <a:effectLst/>
                          <a:latin typeface="Times New Roman" pitchFamily="18" charset="0"/>
                        </a:rPr>
                        <a:t> y</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1.7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4 x 10</a:t>
                      </a:r>
                      <a:r>
                        <a:rPr kumimoji="0" lang="en-US" sz="2400" b="1" i="0" u="none" strike="noStrike" cap="none" normalizeH="0" baseline="30000" dirty="0" smtClean="0">
                          <a:ln>
                            <a:noFill/>
                          </a:ln>
                          <a:solidFill>
                            <a:schemeClr val="tx1"/>
                          </a:solidFill>
                          <a:effectLst/>
                          <a:latin typeface="Times New Roman" pitchFamily="18" charset="0"/>
                        </a:rPr>
                        <a:t>6</a:t>
                      </a:r>
                      <a:endParaRPr kumimoji="0" lang="en-US" sz="2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Oxygen burning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6 months</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2.3</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1 x 10</a:t>
                      </a:r>
                      <a:r>
                        <a:rPr kumimoji="0" lang="en-US" sz="2400" b="1" i="0" u="none" strike="noStrike" cap="none" normalizeH="0" baseline="30000" dirty="0" smtClean="0">
                          <a:ln>
                            <a:noFill/>
                          </a:ln>
                          <a:solidFill>
                            <a:schemeClr val="tx1"/>
                          </a:solidFill>
                          <a:effectLst/>
                          <a:latin typeface="Times New Roman" pitchFamily="18" charset="0"/>
                        </a:rPr>
                        <a:t>7</a:t>
                      </a:r>
                      <a:r>
                        <a:rPr kumimoji="0" lang="en-US" sz="18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Silicon burning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1 d</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4.1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3 x 10</a:t>
                      </a:r>
                      <a:r>
                        <a:rPr kumimoji="0" lang="en-US" sz="2400" b="1" i="0" u="none" strike="noStrike" cap="none" normalizeH="0" baseline="30000" dirty="0" smtClean="0">
                          <a:ln>
                            <a:noFill/>
                          </a:ln>
                          <a:solidFill>
                            <a:schemeClr val="tx1"/>
                          </a:solidFill>
                          <a:effectLst/>
                          <a:latin typeface="Times New Roman" pitchFamily="18" charset="0"/>
                        </a:rPr>
                        <a:t>7</a:t>
                      </a:r>
                      <a:endParaRPr kumimoji="0" lang="en-US" sz="2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Core collapse</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Seconds</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8.1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3 x 10</a:t>
                      </a:r>
                      <a:r>
                        <a:rPr kumimoji="0" lang="en-US" sz="2400" b="1" i="0" u="none" strike="noStrike" cap="none" normalizeH="0" baseline="30000" dirty="0" smtClean="0">
                          <a:ln>
                            <a:noFill/>
                          </a:ln>
                          <a:solidFill>
                            <a:schemeClr val="tx1"/>
                          </a:solidFill>
                          <a:effectLst/>
                          <a:latin typeface="Times New Roman" pitchFamily="18" charset="0"/>
                        </a:rPr>
                        <a:t>9</a:t>
                      </a:r>
                      <a:endParaRPr kumimoji="0" lang="en-US" sz="2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Core bounce</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milliseconds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     34.8    </a:t>
                      </a:r>
                      <a:r>
                        <a:rPr kumimoji="0" lang="en-US" sz="18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cs typeface="Arial" charset="0"/>
                        </a:rPr>
                        <a:t>≈ 3 x 10</a:t>
                      </a:r>
                      <a:r>
                        <a:rPr kumimoji="0" lang="en-US" sz="2400" b="1" i="0" u="none" strike="noStrike" cap="none" normalizeH="0" baseline="30000" dirty="0" smtClean="0">
                          <a:ln>
                            <a:noFill/>
                          </a:ln>
                          <a:solidFill>
                            <a:schemeClr val="tx1"/>
                          </a:solidFill>
                          <a:effectLst/>
                          <a:latin typeface="Times New Roman" pitchFamily="18" charset="0"/>
                          <a:cs typeface="Arial" charset="0"/>
                        </a:rPr>
                        <a:t>14</a:t>
                      </a:r>
                      <a:r>
                        <a:rPr kumimoji="0" lang="en-US" sz="1800" b="1"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7" name="Title 6"/>
          <p:cNvSpPr>
            <a:spLocks noGrp="1"/>
          </p:cNvSpPr>
          <p:nvPr>
            <p:ph type="title"/>
          </p:nvPr>
        </p:nvSpPr>
        <p:spPr>
          <a:xfrm>
            <a:off x="228600" y="228600"/>
            <a:ext cx="8534400" cy="758952"/>
          </a:xfrm>
        </p:spPr>
        <p:txBody>
          <a:bodyPr/>
          <a:lstStyle/>
          <a:p>
            <a:r>
              <a:rPr lang="en-US" sz="3600" dirty="0">
                <a:solidFill>
                  <a:srgbClr val="002060"/>
                </a:solidFill>
                <a:latin typeface="Times New Roman" pitchFamily="18" charset="0"/>
              </a:rPr>
              <a:t>Evolutionary  </a:t>
            </a:r>
            <a:r>
              <a:rPr lang="en-US" sz="3600" dirty="0" smtClean="0">
                <a:solidFill>
                  <a:srgbClr val="002060"/>
                </a:solidFill>
                <a:latin typeface="Times New Roman" pitchFamily="18" charset="0"/>
              </a:rPr>
              <a:t>Stages </a:t>
            </a:r>
            <a:r>
              <a:rPr lang="en-US" sz="3600" dirty="0">
                <a:solidFill>
                  <a:srgbClr val="002060"/>
                </a:solidFill>
                <a:latin typeface="Times New Roman" pitchFamily="18" charset="0"/>
              </a:rPr>
              <a:t>of 25 M</a:t>
            </a:r>
            <a:r>
              <a:rPr lang="el-GR" sz="3600" dirty="0">
                <a:solidFill>
                  <a:srgbClr val="002060"/>
                </a:solidFill>
                <a:latin typeface="Times New Roman" pitchFamily="18" charset="0"/>
              </a:rPr>
              <a:t>Θ</a:t>
            </a:r>
            <a:r>
              <a:rPr lang="en-US" sz="3600" dirty="0">
                <a:solidFill>
                  <a:srgbClr val="002060"/>
                </a:solidFill>
                <a:latin typeface="Times New Roman" pitchFamily="18" charset="0"/>
              </a:rPr>
              <a:t> Star</a:t>
            </a:r>
            <a:endParaRPr lang="en-US" dirty="0">
              <a:solidFill>
                <a:srgbClr val="002060"/>
              </a:solidFill>
            </a:endParaRPr>
          </a:p>
        </p:txBody>
      </p:sp>
      <p:pic>
        <p:nvPicPr>
          <p:cNvPr id="5" name="Picture 10"/>
          <p:cNvPicPr>
            <a:picLocks noChangeAspect="1" noChangeArrowheads="1"/>
          </p:cNvPicPr>
          <p:nvPr/>
        </p:nvPicPr>
        <p:blipFill>
          <a:blip r:embed="rId2" cstate="print"/>
          <a:srcRect/>
          <a:stretch>
            <a:fillRect/>
          </a:stretch>
        </p:blipFill>
        <p:spPr>
          <a:xfrm>
            <a:off x="-31750" y="0"/>
            <a:ext cx="781050" cy="744538"/>
          </a:xfrm>
          <a:prstGeom prst="rect">
            <a:avLst/>
          </a:prstGeom>
          <a:noFill/>
          <a:ln/>
        </p:spPr>
      </p:pic>
      <p:sp>
        <p:nvSpPr>
          <p:cNvPr id="8" name="Rectangle 7"/>
          <p:cNvSpPr/>
          <p:nvPr/>
        </p:nvSpPr>
        <p:spPr>
          <a:xfrm>
            <a:off x="0" y="6324600"/>
            <a:ext cx="9144000" cy="553998"/>
          </a:xfrm>
          <a:prstGeom prst="rect">
            <a:avLst/>
          </a:prstGeom>
        </p:spPr>
        <p:txBody>
          <a:bodyPr wrap="square">
            <a:spAutoFit/>
          </a:bodyPr>
          <a:lstStyle/>
          <a:p>
            <a:r>
              <a:rPr lang="en-US" sz="1000" dirty="0" smtClean="0"/>
              <a:t>_____________________________________________________</a:t>
            </a:r>
          </a:p>
          <a:p>
            <a:r>
              <a:rPr lang="en-US" sz="1000" dirty="0" smtClean="0"/>
              <a:t>John W. </a:t>
            </a:r>
            <a:r>
              <a:rPr lang="en-US" sz="1000" dirty="0" err="1" smtClean="0"/>
              <a:t>Negele</a:t>
            </a:r>
            <a:r>
              <a:rPr lang="en-US" sz="1000" dirty="0" smtClean="0"/>
              <a:t> and E. Vogt, </a:t>
            </a:r>
            <a:r>
              <a:rPr lang="en-US" sz="1000" dirty="0" err="1" smtClean="0"/>
              <a:t>eds.ÂăAdvances</a:t>
            </a:r>
            <a:r>
              <a:rPr lang="en-US" sz="1000" dirty="0" smtClean="0"/>
              <a:t> in nuclear physics. Vol. 27. Springer Science &amp; Business Media, (2003). </a:t>
            </a:r>
            <a:br>
              <a:rPr lang="en-US" sz="1000" dirty="0" smtClean="0"/>
            </a:br>
            <a:endParaRPr lang="en-US" sz="1000" dirty="0"/>
          </a:p>
        </p:txBody>
      </p:sp>
      <p:sp>
        <p:nvSpPr>
          <p:cNvPr id="2" name="Date Placeholder 1"/>
          <p:cNvSpPr>
            <a:spLocks noGrp="1"/>
          </p:cNvSpPr>
          <p:nvPr>
            <p:ph type="dt" sz="half" idx="10"/>
          </p:nvPr>
        </p:nvSpPr>
        <p:spPr/>
        <p:txBody>
          <a:bodyPr/>
          <a:lstStyle/>
          <a:p>
            <a:fld id="{C3CE1AB4-B328-4E02-9A6F-1F36EFB1E17A}" type="datetime1">
              <a:rPr lang="en-US" smtClean="0"/>
              <a:t>11/6/2018</a:t>
            </a:fld>
            <a:endParaRPr lang="en-US"/>
          </a:p>
        </p:txBody>
      </p:sp>
    </p:spTree>
    <p:extLst>
      <p:ext uri="{BB962C8B-B14F-4D97-AF65-F5344CB8AC3E}">
        <p14:creationId xmlns:p14="http://schemas.microsoft.com/office/powerpoint/2010/main" val="2128892151"/>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9938</TotalTime>
  <Words>1985</Words>
  <Application>Microsoft Office PowerPoint</Application>
  <PresentationFormat>On-screen Show (4:3)</PresentationFormat>
  <Paragraphs>257</Paragraphs>
  <Slides>28</Slides>
  <Notes>13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2" baseType="lpstr">
      <vt:lpstr>MS PGothic</vt:lpstr>
      <vt:lpstr>Arial</vt:lpstr>
      <vt:lpstr>Calibri</vt:lpstr>
      <vt:lpstr>Cambria Math</vt:lpstr>
      <vt:lpstr>Garamond</vt:lpstr>
      <vt:lpstr>Georgia</vt:lpstr>
      <vt:lpstr>Monotype Corsiva</vt:lpstr>
      <vt:lpstr>Script MT Bold</vt:lpstr>
      <vt:lpstr>Symbol</vt:lpstr>
      <vt:lpstr>Times New Roman</vt:lpstr>
      <vt:lpstr>Wingdings</vt:lpstr>
      <vt:lpstr>Wingdings 2</vt:lpstr>
      <vt:lpstr>Civic</vt:lpstr>
      <vt:lpstr>Equation</vt:lpstr>
      <vt:lpstr>Allowed Gamow-Teller (GT) strengths and β+-decay rates for Odd-A nuclei</vt:lpstr>
      <vt:lpstr>Collaboration</vt:lpstr>
      <vt:lpstr>Outlines</vt:lpstr>
      <vt:lpstr>Motivation of Current Work</vt:lpstr>
      <vt:lpstr>The Life Cycle of a High Mass Star</vt:lpstr>
      <vt:lpstr>Development of a Heavy Mass Star of  (10-25) Solar Masses </vt:lpstr>
      <vt:lpstr>Pre-Supernova Stage </vt:lpstr>
      <vt:lpstr>Supernova  </vt:lpstr>
      <vt:lpstr>Evolutionary  Stages of 25 MΘ Star</vt:lpstr>
      <vt:lpstr>Weak Interaction Processes</vt:lpstr>
      <vt:lpstr>Fermi and Gamow-Teller Transitions</vt:lpstr>
      <vt:lpstr>Formalism used in our calculation</vt:lpstr>
      <vt:lpstr>Continue…..</vt:lpstr>
      <vt:lpstr>Nuclear Models</vt:lpstr>
      <vt:lpstr>Model Description (pn-QRPA) </vt:lpstr>
      <vt:lpstr>Model Parameters</vt:lpstr>
      <vt:lpstr>PowerPoint Presentation</vt:lpstr>
      <vt:lpstr>Ikeda Sum Rule</vt:lpstr>
      <vt:lpstr>GT transitions from 45Sc to 45Ca </vt:lpstr>
      <vt:lpstr>GT transitions from 55Mn to 55Cr </vt:lpstr>
      <vt:lpstr>Comparison of electron capture (EC) rates for 45Sc</vt:lpstr>
      <vt:lpstr>Comparison of EC rates for 55Mn</vt:lpstr>
      <vt:lpstr>  Comparison of EC rates with FFN and LSSM for 45Sc</vt:lpstr>
      <vt:lpstr>Comparison of EC rates with FFN and LSSM for 55Mn</vt:lpstr>
      <vt:lpstr>   Calculated electron capture (EC) and positron emission (PE) rates for 45Sc</vt:lpstr>
      <vt:lpstr>Calculated EC and PE rates for 55Mn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Majid</dc:creator>
  <cp:lastModifiedBy>Dr Jameel-Un Nabi</cp:lastModifiedBy>
  <cp:revision>1423</cp:revision>
  <dcterms:created xsi:type="dcterms:W3CDTF">2006-08-16T00:00:00Z</dcterms:created>
  <dcterms:modified xsi:type="dcterms:W3CDTF">2018-11-06T12:04:20Z</dcterms:modified>
</cp:coreProperties>
</file>