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62" r:id="rId3"/>
    <p:sldId id="320" r:id="rId4"/>
    <p:sldId id="359" r:id="rId5"/>
    <p:sldId id="363" r:id="rId6"/>
    <p:sldId id="364" r:id="rId7"/>
    <p:sldId id="366" r:id="rId8"/>
    <p:sldId id="367" r:id="rId9"/>
    <p:sldId id="368" r:id="rId10"/>
    <p:sldId id="376" r:id="rId11"/>
    <p:sldId id="377" r:id="rId12"/>
    <p:sldId id="361" r:id="rId13"/>
    <p:sldId id="369" r:id="rId14"/>
    <p:sldId id="378" r:id="rId15"/>
    <p:sldId id="370" r:id="rId16"/>
    <p:sldId id="372" r:id="rId17"/>
    <p:sldId id="371" r:id="rId18"/>
    <p:sldId id="375" r:id="rId19"/>
    <p:sldId id="373" r:id="rId20"/>
    <p:sldId id="374" r:id="rId21"/>
  </p:sldIdLst>
  <p:sldSz cx="9144000" cy="6858000" type="screen4x3"/>
  <p:notesSz cx="9144000" cy="6858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67918B-E17C-4749-B1C0-3EDA09282979}">
          <p14:sldIdLst>
            <p14:sldId id="256"/>
            <p14:sldId id="362"/>
            <p14:sldId id="320"/>
            <p14:sldId id="359"/>
            <p14:sldId id="363"/>
            <p14:sldId id="364"/>
            <p14:sldId id="366"/>
            <p14:sldId id="367"/>
            <p14:sldId id="368"/>
            <p14:sldId id="376"/>
            <p14:sldId id="377"/>
            <p14:sldId id="361"/>
            <p14:sldId id="369"/>
            <p14:sldId id="378"/>
            <p14:sldId id="370"/>
            <p14:sldId id="372"/>
            <p14:sldId id="371"/>
            <p14:sldId id="375"/>
          </p14:sldIdLst>
        </p14:section>
        <p14:section name="Раздел без заголовка" id="{55528644-39B3-4D93-A318-4E16ABE1D887}">
          <p14:sldIdLst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150A"/>
    <a:srgbClr val="FF3300"/>
    <a:srgbClr val="CC3300"/>
    <a:srgbClr val="9933FF"/>
    <a:srgbClr val="009999"/>
    <a:srgbClr val="FF6600"/>
    <a:srgbClr val="3399FF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4928" autoAdjust="0"/>
  </p:normalViewPr>
  <p:slideViewPr>
    <p:cSldViewPr>
      <p:cViewPr varScale="1">
        <p:scale>
          <a:sx n="69" d="100"/>
          <a:sy n="69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5" Type="http://schemas.openxmlformats.org/officeDocument/2006/relationships/image" Target="../media/image57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B71A4A-A5EC-4163-97ED-AE1EC9738BA1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9A8C9B-2B01-486B-9797-611ED8949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4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C6673-A8B8-40BB-A837-598FCC3C33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5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FB0A-3DF0-4239-81DB-7A9A68037143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0D7F-1159-4A6F-A267-B7590A801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88A6-64DB-4488-BDDA-2F00FC6DB8E2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A3D7-ADC7-420E-B737-85BFE3BB6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B01E-5FF7-4F7D-ABB9-692DBC6BF066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FC93-DE39-4777-A87F-DBEBCA846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9E45-F1A7-46DD-98A2-2006934B3CC3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05A9-6AF7-4FA2-83E8-96867B0DA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598E-5FFC-4CD3-AF73-7E4DA4C5DD99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3E22-1484-4FA5-A145-2C63C0B0D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7FDB-5FE3-48AC-B161-84703100A92F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4EFF-A194-442B-AC33-0F9615FA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39E4-77F2-4B4D-9EA2-B0A9AC31F310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708C-A770-4806-BC67-144705494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7E83-A6A0-4CE8-AD11-69EE8F3F9E88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B7F29-C16E-4738-9195-50046FE06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6A1D-29AA-4E06-B69A-77CD30856B15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411B-4320-4A23-AE47-232C348EF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6F1F-7CF8-4BEB-AEA2-5CD690251BC0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7605-C83B-4AD8-901C-456D41E56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2D77-703E-40EB-ADB9-329A67DFCE46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5543-010D-49CB-98AE-E86959CE4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D37326-7638-4219-A49F-9E6D4373AE9C}" type="datetime1">
              <a:rPr lang="ru-RU" smtClean="0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BC610-17DC-49CD-888E-7C4DC7C9F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33.bin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55.wmf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7.wmf"/><Relationship Id="rId9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67.wmf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image" Target="../media/image24.jpe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928662" y="3062570"/>
            <a:ext cx="75009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200" b="1" dirty="0"/>
              <a:t>E.M. </a:t>
            </a:r>
            <a:r>
              <a:rPr lang="en-US" sz="2200" b="1" dirty="0" smtClean="0"/>
              <a:t>Tursunov, </a:t>
            </a:r>
            <a:r>
              <a:rPr lang="en-US" sz="2200" b="1" u="sng" dirty="0" smtClean="0"/>
              <a:t>S.A.Turakulov</a:t>
            </a:r>
            <a:endParaRPr lang="en-US" sz="2200" b="1" u="sng" baseline="30000" dirty="0"/>
          </a:p>
          <a:p>
            <a:pPr algn="ctr">
              <a:spcAft>
                <a:spcPts val="0"/>
              </a:spcAft>
            </a:pPr>
            <a:endParaRPr lang="ru-RU" sz="2000" b="1" dirty="0"/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Institute </a:t>
            </a:r>
            <a:r>
              <a:rPr lang="en-US" sz="2000" dirty="0">
                <a:solidFill>
                  <a:schemeClr val="tx2"/>
                </a:solidFill>
              </a:rPr>
              <a:t>of Nuclear Physics, Uzbekistan Academy of Sciences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928662" y="4974848"/>
            <a:ext cx="729757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International workshop “New aspects of the Hadron and Astro/Nuclear Physics”, 5-10 November, 2018, NUUz</a:t>
            </a:r>
            <a:endParaRPr lang="ru-RU" sz="2000" b="1" dirty="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endParaRPr lang="ru-RU" sz="22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522" y="753311"/>
            <a:ext cx="7399718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800" b="1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He(α, γ)</a:t>
            </a:r>
            <a:r>
              <a:rPr lang="en-AU" sz="2800" b="1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A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 and </a:t>
            </a:r>
            <a:r>
              <a:rPr lang="en-AU" sz="2800" b="1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H(α, γ)</a:t>
            </a:r>
            <a:r>
              <a:rPr lang="en-AU" sz="2800" b="1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 reaction rates and </a:t>
            </a:r>
            <a:endParaRPr lang="en-US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implications for Big Bang nucleosynthesis 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sz="3200" dirty="0" smtClean="0"/>
              <a:t>Numerical results of electric and </a:t>
            </a:r>
            <a:r>
              <a:rPr lang="ru-RU" sz="3200" dirty="0" smtClean="0"/>
              <a:t> </a:t>
            </a:r>
            <a:r>
              <a:rPr lang="en-US" sz="3200" dirty="0" smtClean="0"/>
              <a:t>magnetic transitions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3" descr="D:\He3(alpha,gamma)7Be\A1=3_A2=4\E1_E2_M1_7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788024" cy="35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2" name="Picture 2" descr="D:\He3(alpha,gamma)7Be\A1=3_A2=4\E1_E2_M1_7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099371" cy="35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526189" cy="36004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Astrophysical S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factor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radiative capture process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He(α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γ)</a:t>
            </a:r>
            <a:r>
              <a:rPr lang="ru-RU" sz="2400" b="1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Be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2" descr="D:\He3(alpha,gamma)7Be\A1=3_A2=4\Sfac_7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70413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5" descr="D:\He3(alpha,gamma)7Be\A1=3_A2=4\P-modif_7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4" y="548680"/>
            <a:ext cx="415123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He3(alpha,gamma)7Be\A1=3_A2=4\S-modif_7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4" y="3573016"/>
            <a:ext cx="415975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He3(alpha,gamma)7Be\A1=3_A2=4\Sfac_7Be_l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69942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7504" y="87015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Astrophysical S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factor radiative </a:t>
            </a:r>
            <a:r>
              <a:rPr lang="en-US" sz="2400" dirty="0">
                <a:solidFill>
                  <a:srgbClr val="FF0000"/>
                </a:solidFill>
              </a:rPr>
              <a:t>capture process</a:t>
            </a:r>
            <a:r>
              <a:rPr lang="ru-RU" sz="2400" baseline="30000" dirty="0" smtClean="0"/>
              <a:t> </a:t>
            </a:r>
            <a:r>
              <a:rPr lang="ru-RU" sz="2400" b="1" baseline="30000" dirty="0" smtClean="0"/>
              <a:t>3</a:t>
            </a:r>
            <a:r>
              <a:rPr lang="ru-RU" sz="2400" b="1" dirty="0" smtClean="0"/>
              <a:t>H(α</a:t>
            </a:r>
            <a:r>
              <a:rPr lang="ru-RU" sz="2400" b="1" dirty="0"/>
              <a:t>, γ)</a:t>
            </a:r>
            <a:r>
              <a:rPr lang="ru-RU" sz="2400" b="1" baseline="30000" dirty="0"/>
              <a:t>7</a:t>
            </a:r>
            <a:r>
              <a:rPr lang="en-US" sz="2400" b="1" dirty="0"/>
              <a:t>Li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63842" name="Picture 2" descr="D:\He3(alpha,gamma)7Be\A1=3_A2=4\Sfac_7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656704"/>
            <a:ext cx="4540531" cy="29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3" name="Picture 3" descr="D:\He3(alpha,gamma)7Be\A1=3_A2=4\Sfac_7Li_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41062"/>
            <a:ext cx="4540531" cy="31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D:\He3(alpha,gamma)7Be\A1=3_A2=4\P-modif_7L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56704"/>
            <a:ext cx="4476959" cy="29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D:\He3(alpha,gamma)7Be\A1=3_A2=4\S-modif_7L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1062"/>
            <a:ext cx="4476959" cy="31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810" y="260648"/>
            <a:ext cx="8229600" cy="9941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Reaction rate </a:t>
            </a:r>
            <a:r>
              <a:rPr lang="en-US" sz="3200" b="1" i="1" dirty="0" smtClean="0">
                <a:solidFill>
                  <a:srgbClr val="C00000"/>
                </a:solidFill>
              </a:rPr>
              <a:t>N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34</a:t>
            </a:r>
            <a:r>
              <a:rPr lang="en-US" sz="3200" b="1" dirty="0" smtClean="0">
                <a:solidFill>
                  <a:srgbClr val="C00000"/>
                </a:solidFill>
              </a:rPr>
              <a:t>(</a:t>
            </a:r>
            <a:r>
              <a:rPr lang="el-GR" sz="3200" b="1" dirty="0" smtClean="0">
                <a:solidFill>
                  <a:srgbClr val="C00000"/>
                </a:solidFill>
              </a:rPr>
              <a:t>σ</a:t>
            </a:r>
            <a:r>
              <a:rPr lang="en-US" sz="3200" b="1" dirty="0" smtClean="0">
                <a:solidFill>
                  <a:srgbClr val="C00000"/>
                </a:solidFill>
              </a:rPr>
              <a:t>v) [cm</a:t>
            </a:r>
            <a:r>
              <a:rPr lang="ru-RU" sz="3200" b="1" baseline="30000" dirty="0" smtClean="0">
                <a:solidFill>
                  <a:srgbClr val="C00000"/>
                </a:solidFill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mol</a:t>
            </a:r>
            <a:r>
              <a:rPr lang="ru-RU" sz="3200" b="1" baseline="30000" dirty="0" smtClean="0">
                <a:solidFill>
                  <a:srgbClr val="C00000"/>
                </a:solidFill>
              </a:rPr>
              <a:t>-1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ru-RU" sz="3200" b="1" baseline="30000" dirty="0" smtClean="0">
                <a:solidFill>
                  <a:srgbClr val="C00000"/>
                </a:solidFill>
              </a:rPr>
              <a:t>-1</a:t>
            </a:r>
            <a:r>
              <a:rPr lang="en-US" sz="3200" b="1" dirty="0" smtClean="0">
                <a:solidFill>
                  <a:srgbClr val="C00000"/>
                </a:solidFill>
              </a:rPr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z-Cyrl-UZ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Angulo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NPA656, 3 (1999)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489244"/>
              </p:ext>
            </p:extLst>
          </p:nvPr>
        </p:nvGraphicFramePr>
        <p:xfrm>
          <a:off x="971600" y="1340768"/>
          <a:ext cx="7090102" cy="9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27" name="Equation" r:id="rId3" imgW="3377880" imgH="469800" progId="Equation.DSMT4">
                  <p:embed/>
                </p:oleObj>
              </mc:Choice>
              <mc:Fallback>
                <p:oleObj name="Equation" r:id="rId3" imgW="3377880" imgH="4698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768"/>
                        <a:ext cx="7090102" cy="9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2" y="2420888"/>
            <a:ext cx="8712968" cy="9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Here</a:t>
            </a:r>
            <a:r>
              <a:rPr lang="ru-RU" sz="2400" dirty="0" smtClean="0"/>
              <a:t> 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=6.0221 x 10</a:t>
            </a:r>
            <a:r>
              <a:rPr lang="en-US" sz="2400" baseline="30000" dirty="0" smtClean="0"/>
              <a:t>23</a:t>
            </a:r>
            <a:r>
              <a:rPr lang="ru-RU" sz="2400" dirty="0" smtClean="0"/>
              <a:t> </a:t>
            </a:r>
            <a:r>
              <a:rPr lang="en-US" sz="2400" dirty="0" smtClean="0"/>
              <a:t>mol</a:t>
            </a:r>
            <a:r>
              <a:rPr lang="ru-RU" sz="2400" baseline="30000" dirty="0" smtClean="0"/>
              <a:t>-1</a:t>
            </a:r>
            <a:r>
              <a:rPr lang="ru-RU" sz="2400" dirty="0" smtClean="0"/>
              <a:t>,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T=T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/11,605 </a:t>
            </a:r>
            <a:r>
              <a:rPr lang="ru-RU" sz="2400" dirty="0" smtClean="0"/>
              <a:t>М</a:t>
            </a:r>
            <a:r>
              <a:rPr lang="en-US" sz="2400" dirty="0" smtClean="0"/>
              <a:t>eV</a:t>
            </a:r>
            <a:r>
              <a:rPr lang="ru-RU" sz="2400" dirty="0" smtClean="0"/>
              <a:t> и Т</a:t>
            </a:r>
            <a:r>
              <a:rPr lang="ru-RU" sz="2400" baseline="-25000" dirty="0" smtClean="0"/>
              <a:t>9</a:t>
            </a:r>
            <a:r>
              <a:rPr lang="ru-RU" sz="2400" dirty="0" smtClean="0"/>
              <a:t>=10</a:t>
            </a:r>
            <a:r>
              <a:rPr lang="ru-RU" sz="2400" baseline="30000" dirty="0" smtClean="0"/>
              <a:t>9</a:t>
            </a:r>
            <a:r>
              <a:rPr lang="ru-RU" sz="2400" dirty="0" smtClean="0"/>
              <a:t> К. </a:t>
            </a:r>
            <a:r>
              <a:rPr lang="en-US" sz="2400" dirty="0"/>
              <a:t>S</a:t>
            </a:r>
            <a:r>
              <a:rPr lang="en-US" sz="2400" dirty="0" smtClean="0"/>
              <a:t>ubstituting of these values we </a:t>
            </a:r>
            <a:r>
              <a:rPr lang="en-US" sz="2400" dirty="0" smtClean="0"/>
              <a:t>will get </a:t>
            </a:r>
            <a:r>
              <a:rPr lang="en-US" sz="2400" dirty="0" smtClean="0"/>
              <a:t>following expression</a:t>
            </a:r>
            <a:r>
              <a:rPr lang="ru-RU" sz="2400" dirty="0" smtClean="0"/>
              <a:t>: </a:t>
            </a:r>
            <a:r>
              <a:rPr lang="ru-RU" sz="2400" baseline="30000" dirty="0" smtClean="0"/>
              <a:t> </a:t>
            </a:r>
            <a:r>
              <a:rPr lang="en-US" sz="2400" baseline="30000" dirty="0" smtClean="0"/>
              <a:t>        </a:t>
            </a:r>
            <a:endParaRPr lang="ru-RU" sz="2400" baseline="30000" dirty="0"/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59218523"/>
              </p:ext>
            </p:extLst>
          </p:nvPr>
        </p:nvGraphicFramePr>
        <p:xfrm>
          <a:off x="323528" y="3212976"/>
          <a:ext cx="8077596" cy="9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28" name="Equation" r:id="rId5" imgW="4051080" imgH="469800" progId="Equation.DSMT4">
                  <p:embed/>
                </p:oleObj>
              </mc:Choice>
              <mc:Fallback>
                <p:oleObj name="Equation" r:id="rId5" imgW="4051080" imgH="469800" progId="Equation.DSMT4">
                  <p:embed/>
                  <p:pic>
                    <p:nvPicPr>
                      <p:cNvPr id="0" name="Объект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12976"/>
                        <a:ext cx="8077596" cy="9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7" name="Picture 11" descr="D:\MY DOCUMENTS\Samarqand-tezis\TOSHKENT-2017\Doklad\Gamo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1073"/>
            <a:ext cx="4369098" cy="27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656130"/>
              </p:ext>
            </p:extLst>
          </p:nvPr>
        </p:nvGraphicFramePr>
        <p:xfrm>
          <a:off x="5508104" y="4869160"/>
          <a:ext cx="25479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29" name="Equation" r:id="rId8" imgW="1549080" imgH="241200" progId="Equation.DSMT4">
                  <p:embed/>
                </p:oleObj>
              </mc:Choice>
              <mc:Fallback>
                <p:oleObj name="Equation" r:id="rId8" imgW="1549080" imgH="2412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869160"/>
                        <a:ext cx="25479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78635"/>
              </p:ext>
            </p:extLst>
          </p:nvPr>
        </p:nvGraphicFramePr>
        <p:xfrm>
          <a:off x="5237163" y="5949280"/>
          <a:ext cx="2841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30" name="Equation" r:id="rId10" imgW="1726920" imgH="241200" progId="Equation.DSMT4">
                  <p:embed/>
                </p:oleObj>
              </mc:Choice>
              <mc:Fallback>
                <p:oleObj name="Equation" r:id="rId10" imgW="1726920" imgH="2412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5949280"/>
                        <a:ext cx="2841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581178" y="4221088"/>
            <a:ext cx="4413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effective energy</a:t>
            </a:r>
            <a:endParaRPr lang="uz-Cyrl-U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Gamow peak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004048" y="5373216"/>
            <a:ext cx="30963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Width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Gamow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peak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20650448"/>
              </p:ext>
            </p:extLst>
          </p:nvPr>
        </p:nvGraphicFramePr>
        <p:xfrm>
          <a:off x="8197850" y="1628775"/>
          <a:ext cx="5651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31" name="Equation" r:id="rId12" imgW="304560" imgH="203040" progId="Equation.DSMT4">
                  <p:embed/>
                </p:oleObj>
              </mc:Choice>
              <mc:Fallback>
                <p:oleObj name="Equation" r:id="rId12" imgW="30456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0" y="1628775"/>
                        <a:ext cx="5651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15167085"/>
              </p:ext>
            </p:extLst>
          </p:nvPr>
        </p:nvGraphicFramePr>
        <p:xfrm>
          <a:off x="8445946" y="3500438"/>
          <a:ext cx="5905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32" name="Equation" r:id="rId14" imgW="317160" imgH="203040" progId="Equation.DSMT4">
                  <p:embed/>
                </p:oleObj>
              </mc:Choice>
              <mc:Fallback>
                <p:oleObj name="Equation" r:id="rId14" imgW="31716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946" y="3500438"/>
                        <a:ext cx="5905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1320102"/>
              </p:ext>
            </p:extLst>
          </p:nvPr>
        </p:nvGraphicFramePr>
        <p:xfrm>
          <a:off x="8316416" y="4868863"/>
          <a:ext cx="5889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33" name="Equation" r:id="rId16" imgW="317160" imgH="203040" progId="Equation.DSMT4">
                  <p:embed/>
                </p:oleObj>
              </mc:Choice>
              <mc:Fallback>
                <p:oleObj name="Equation" r:id="rId16" imgW="31716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4868863"/>
                        <a:ext cx="5889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89221733"/>
              </p:ext>
            </p:extLst>
          </p:nvPr>
        </p:nvGraphicFramePr>
        <p:xfrm>
          <a:off x="8316416" y="5876925"/>
          <a:ext cx="5905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34" name="Equation" r:id="rId18" imgW="317160" imgH="203040" progId="Equation.DSMT4">
                  <p:embed/>
                </p:oleObj>
              </mc:Choice>
              <mc:Fallback>
                <p:oleObj name="Equation" r:id="rId18" imgW="31716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5876925"/>
                        <a:ext cx="5905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4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278048"/>
              </p:ext>
            </p:extLst>
          </p:nvPr>
        </p:nvGraphicFramePr>
        <p:xfrm>
          <a:off x="467544" y="646791"/>
          <a:ext cx="8229600" cy="607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050">
                <a:tc rowSpan="2">
                  <a:txBody>
                    <a:bodyPr/>
                    <a:lstStyle/>
                    <a:p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30000" dirty="0" smtClean="0"/>
                        <a:t>3</a:t>
                      </a:r>
                      <a:r>
                        <a:rPr lang="ru-RU" sz="2000" b="1" dirty="0" smtClean="0"/>
                        <a:t>He(α, γ)</a:t>
                      </a:r>
                      <a:r>
                        <a:rPr lang="ru-RU" sz="2000" b="1" baseline="30000" dirty="0" smtClean="0"/>
                        <a:t>7</a:t>
                      </a:r>
                      <a:r>
                        <a:rPr lang="ru-RU" sz="2000" b="1" dirty="0" smtClean="0"/>
                        <a:t>Be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30000" dirty="0" smtClean="0"/>
                        <a:t>3</a:t>
                      </a:r>
                      <a:r>
                        <a:rPr lang="ru-RU" sz="2000" b="1" dirty="0" smtClean="0"/>
                        <a:t>H(α, γ)</a:t>
                      </a:r>
                      <a:r>
                        <a:rPr lang="ru-RU" sz="2000" b="1" baseline="30000" dirty="0" smtClean="0"/>
                        <a:t>7</a:t>
                      </a:r>
                      <a:r>
                        <a:rPr lang="en-US" sz="2000" b="1" baseline="0" dirty="0" smtClean="0"/>
                        <a:t>Li</a:t>
                      </a:r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9.54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Е-48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9.35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Е-48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5.594E-28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6.129E-28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4.77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Е-25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4.682Е-25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7.496E-14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8.218E-14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1.613Е-18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1.585Е-18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8.193E-10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8.987E-10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305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267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7.199E-08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7.901E-08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221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186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1.191E-06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1.308E-06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676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591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it-IT" sz="1600">
                          <a:effectLst/>
                          <a:latin typeface="Times New Roman"/>
                          <a:ea typeface="Times New Roman"/>
                        </a:rPr>
                        <a:t>8.677E-06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Times New Roman"/>
                        </a:rPr>
                        <a:t>9.531E-06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684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589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Times New Roman"/>
                          <a:ea typeface="Times New Roman"/>
                        </a:rPr>
                        <a:t>3.919E-05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Times New Roman"/>
                        </a:rPr>
                        <a:t>4.307E-05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045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010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1.629E-03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1.793E-03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493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477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9.313E-02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1.028E-01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692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680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4.648E-01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5.139E-01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836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822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8.310E-01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9.195E-01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244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244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1.352E+00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1.498E+00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551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559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2.050E+00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2.272E+00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487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523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E-01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2.087E+01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2.326E+01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621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660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6.028E+01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6.750E+01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115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E+00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278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E+00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1.143E+02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1.284E+02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E+0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179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E+0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1.773E+02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1.998E+02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52132"/>
              </p:ext>
            </p:extLst>
          </p:nvPr>
        </p:nvGraphicFramePr>
        <p:xfrm>
          <a:off x="2771800" y="1052736"/>
          <a:ext cx="358031" cy="36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19" name="Equation" r:id="rId3" imgW="241195" imgH="241195" progId="Equation.DSMT4">
                  <p:embed/>
                </p:oleObj>
              </mc:Choice>
              <mc:Fallback>
                <p:oleObj name="Equation" r:id="rId3" imgW="241195" imgH="241195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052736"/>
                        <a:ext cx="358031" cy="361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27640"/>
              </p:ext>
            </p:extLst>
          </p:nvPr>
        </p:nvGraphicFramePr>
        <p:xfrm>
          <a:off x="6012160" y="1052736"/>
          <a:ext cx="358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20" name="Equation" r:id="rId5" imgW="241195" imgH="241195" progId="Equation.DSMT4">
                  <p:embed/>
                </p:oleObj>
              </mc:Choice>
              <mc:Fallback>
                <p:oleObj name="Equation" r:id="rId5" imgW="241195" imgH="241195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052736"/>
                        <a:ext cx="358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52430"/>
              </p:ext>
            </p:extLst>
          </p:nvPr>
        </p:nvGraphicFramePr>
        <p:xfrm>
          <a:off x="4313238" y="1052736"/>
          <a:ext cx="301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21" name="Equation" r:id="rId6" imgW="203040" imgH="241200" progId="Equation.DSMT4">
                  <p:embed/>
                </p:oleObj>
              </mc:Choice>
              <mc:Fallback>
                <p:oleObj name="Equation" r:id="rId6" imgW="203040" imgH="2412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1052736"/>
                        <a:ext cx="301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111734"/>
              </p:ext>
            </p:extLst>
          </p:nvPr>
        </p:nvGraphicFramePr>
        <p:xfrm>
          <a:off x="7553325" y="1052736"/>
          <a:ext cx="301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22" name="Equation" r:id="rId8" imgW="203040" imgH="241200" progId="Equation.DSMT4">
                  <p:embed/>
                </p:oleObj>
              </mc:Choice>
              <mc:Fallback>
                <p:oleObj name="Equation" r:id="rId8" imgW="203040" imgH="2412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1052736"/>
                        <a:ext cx="301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8229600" cy="620688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Results of reaction rates</a:t>
            </a:r>
            <a:r>
              <a:rPr lang="ru-RU" sz="2800" dirty="0" smtClean="0">
                <a:solidFill>
                  <a:srgbClr val="C00000"/>
                </a:solidFill>
              </a:rPr>
              <a:t>(10</a:t>
            </a:r>
            <a:r>
              <a:rPr lang="ru-RU" sz="2800" baseline="30000" dirty="0" smtClean="0">
                <a:solidFill>
                  <a:srgbClr val="C00000"/>
                </a:solidFill>
              </a:rPr>
              <a:t>6 </a:t>
            </a:r>
            <a:r>
              <a:rPr lang="ru-RU" sz="2800" dirty="0" smtClean="0">
                <a:solidFill>
                  <a:srgbClr val="C00000"/>
                </a:solidFill>
              </a:rPr>
              <a:t>≤ Т ≤ 10</a:t>
            </a:r>
            <a:r>
              <a:rPr lang="ru-RU" sz="2800" baseline="30000" dirty="0" smtClean="0">
                <a:solidFill>
                  <a:srgbClr val="C00000"/>
                </a:solidFill>
              </a:rPr>
              <a:t>9</a:t>
            </a:r>
            <a:r>
              <a:rPr lang="ru-RU" sz="2800" dirty="0" smtClean="0">
                <a:solidFill>
                  <a:srgbClr val="C00000"/>
                </a:solidFill>
              </a:rPr>
              <a:t> К)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Results of reaction rates in different model</a:t>
            </a:r>
            <a:r>
              <a:rPr lang="ru-RU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normalized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to results of model  V</a:t>
            </a:r>
            <a:r>
              <a:rPr lang="en-US" sz="3200" baseline="-25000" dirty="0" smtClean="0">
                <a:solidFill>
                  <a:srgbClr val="C00000"/>
                </a:solidFill>
              </a:rPr>
              <a:t>M1</a:t>
            </a:r>
            <a:r>
              <a:rPr lang="en-US" sz="3200" baseline="30000" dirty="0" smtClean="0">
                <a:solidFill>
                  <a:srgbClr val="C00000"/>
                </a:solidFill>
              </a:rPr>
              <a:t>a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81250" name="Picture 2" descr="D:\He3(alpha,gamma)7Be\A1=3_A2=4\Ratio_rate_VM1a_7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6378"/>
            <a:ext cx="4906733" cy="34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1" name="Picture 3" descr="D:\He3(alpha,gamma)7Be\A1=3_A2=4\Ratio_rate_VM1a_7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86378"/>
            <a:ext cx="4782095" cy="34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21" y="1137028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395536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aseline="300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endParaRPr lang="ru-RU" sz="2800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sz="2400" dirty="0" smtClean="0"/>
          </a:p>
          <a:p>
            <a:r>
              <a:rPr lang="en-US" sz="2400" dirty="0" smtClean="0"/>
              <a:t>O. Pisanti </a:t>
            </a:r>
            <a:r>
              <a:rPr lang="en-US" sz="2400" i="1" dirty="0"/>
              <a:t>et </a:t>
            </a:r>
            <a:r>
              <a:rPr lang="en-US" sz="2400" i="1" dirty="0" smtClean="0"/>
              <a:t>al</a:t>
            </a:r>
            <a:r>
              <a:rPr lang="en-US" sz="2400" dirty="0" smtClean="0"/>
              <a:t>., Comput. Phys. Commun. </a:t>
            </a:r>
            <a:r>
              <a:rPr lang="en-US" sz="2400" b="1" dirty="0" smtClean="0"/>
              <a:t>178</a:t>
            </a:r>
            <a:r>
              <a:rPr lang="ru-RU" sz="2400" dirty="0" smtClean="0"/>
              <a:t>, </a:t>
            </a:r>
            <a:r>
              <a:rPr lang="en-US" sz="2400" dirty="0" smtClean="0"/>
              <a:t>95</a:t>
            </a:r>
            <a:r>
              <a:rPr lang="ru-RU" sz="2400" dirty="0" smtClean="0"/>
              <a:t>6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2008).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http://parthenope.na.infn.it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pPr algn="just"/>
            <a:r>
              <a:rPr lang="en-US" sz="28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1600" y="188640"/>
            <a:ext cx="7526338" cy="9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aseline="300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endParaRPr lang="ru-RU" sz="2800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For the estimation of the primordial abundance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of the </a:t>
            </a:r>
            <a:r>
              <a:rPr lang="ru-RU" sz="2400" baseline="30000" dirty="0" smtClean="0">
                <a:solidFill>
                  <a:srgbClr val="FF0000"/>
                </a:solidFill>
              </a:rPr>
              <a:t>7</a:t>
            </a:r>
            <a:r>
              <a:rPr lang="en-US" sz="2400" dirty="0">
                <a:solidFill>
                  <a:srgbClr val="FF0000"/>
                </a:solidFill>
              </a:rPr>
              <a:t>Li/H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element we use the well-known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PArthENoPE public code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algn="just"/>
            <a:r>
              <a:rPr lang="en-US" sz="28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65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215592"/>
              </p:ext>
            </p:extLst>
          </p:nvPr>
        </p:nvGraphicFramePr>
        <p:xfrm>
          <a:off x="312738" y="5348064"/>
          <a:ext cx="307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9" name="Equation" r:id="rId3" imgW="1638000" imgH="241200" progId="Equation.DSMT4">
                  <p:embed/>
                </p:oleObj>
              </mc:Choice>
              <mc:Fallback>
                <p:oleObj name="Equation" r:id="rId3" imgW="1638000" imgH="24120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5348064"/>
                        <a:ext cx="307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1611"/>
              </p:ext>
            </p:extLst>
          </p:nvPr>
        </p:nvGraphicFramePr>
        <p:xfrm>
          <a:off x="624756" y="6051252"/>
          <a:ext cx="24352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0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56" y="6051252"/>
                        <a:ext cx="24352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16474" y="5301208"/>
            <a:ext cx="58681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aseline="300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endParaRPr lang="ru-RU" sz="2800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P.A.R. Ade </a:t>
            </a:r>
            <a:r>
              <a:rPr lang="en-US" sz="2000" i="1" dirty="0">
                <a:solidFill>
                  <a:srgbClr val="FF0000"/>
                </a:solidFill>
              </a:rPr>
              <a:t>et al</a:t>
            </a:r>
            <a:r>
              <a:rPr lang="en-US" sz="2000" dirty="0" smtClean="0">
                <a:solidFill>
                  <a:srgbClr val="FF0000"/>
                </a:solidFill>
              </a:rPr>
              <a:t>.(Planck Collaboration), </a:t>
            </a:r>
            <a:r>
              <a:rPr lang="en-US" sz="2000" dirty="0">
                <a:solidFill>
                  <a:srgbClr val="FF0000"/>
                </a:solidFill>
              </a:rPr>
              <a:t>Astron. Astrophys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594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ru-RU" sz="2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3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2016).</a:t>
            </a:r>
            <a:endParaRPr lang="en-US" sz="2000" dirty="0">
              <a:solidFill>
                <a:srgbClr val="FF0000"/>
              </a:solidFill>
            </a:endParaRPr>
          </a:p>
          <a:p>
            <a:pPr algn="just"/>
            <a:r>
              <a:rPr lang="en-US" sz="28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16474" y="6021288"/>
            <a:ext cx="58681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aseline="300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endParaRPr lang="ru-RU" sz="2800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K.A. Olive (Particle Data Group), Chinese Physics,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C</a:t>
            </a:r>
            <a:r>
              <a:rPr lang="en-US" sz="2000" b="1" dirty="0" smtClean="0">
                <a:solidFill>
                  <a:srgbClr val="FF0000"/>
                </a:solidFill>
              </a:rPr>
              <a:t>38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090001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2014).</a:t>
            </a:r>
            <a:endParaRPr lang="en-US" sz="2000" dirty="0">
              <a:solidFill>
                <a:srgbClr val="FF0000"/>
              </a:solidFill>
            </a:endParaRPr>
          </a:p>
          <a:p>
            <a:pPr algn="just"/>
            <a:r>
              <a:rPr lang="en-US" sz="28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51520" y="188640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aseline="300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endParaRPr lang="ru-RU" sz="2800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sz="2400" dirty="0" smtClean="0"/>
          </a:p>
          <a:p>
            <a:r>
              <a:rPr lang="en-US" sz="3200" dirty="0">
                <a:solidFill>
                  <a:srgbClr val="A6150A"/>
                </a:solidFill>
              </a:rPr>
              <a:t>I</a:t>
            </a:r>
            <a:r>
              <a:rPr lang="en-US" sz="3200" dirty="0" smtClean="0">
                <a:solidFill>
                  <a:srgbClr val="A6150A"/>
                </a:solidFill>
              </a:rPr>
              <a:t>nput</a:t>
            </a:r>
            <a:r>
              <a:rPr lang="ru-RU" sz="3200" dirty="0" smtClean="0">
                <a:solidFill>
                  <a:srgbClr val="A6150A"/>
                </a:solidFill>
              </a:rPr>
              <a:t> </a:t>
            </a:r>
            <a:r>
              <a:rPr lang="en-US" sz="3200" dirty="0" smtClean="0">
                <a:solidFill>
                  <a:srgbClr val="A6150A"/>
                </a:solidFill>
              </a:rPr>
              <a:t>parameters for program code</a:t>
            </a:r>
            <a:r>
              <a:rPr lang="en-US" sz="3200" dirty="0">
                <a:solidFill>
                  <a:srgbClr val="A6150A"/>
                </a:solidFill>
              </a:rPr>
              <a:t> </a:t>
            </a:r>
            <a:r>
              <a:rPr lang="en-US" sz="3200" dirty="0" smtClean="0">
                <a:solidFill>
                  <a:srgbClr val="A6150A"/>
                </a:solidFill>
              </a:rPr>
              <a:t>PArthENoPE</a:t>
            </a:r>
            <a:r>
              <a:rPr lang="ru-RU" sz="3200" dirty="0" smtClean="0">
                <a:solidFill>
                  <a:srgbClr val="A6150A"/>
                </a:solidFill>
              </a:rPr>
              <a:t> </a:t>
            </a:r>
          </a:p>
          <a:p>
            <a:endParaRPr lang="en-US" sz="2400" dirty="0"/>
          </a:p>
          <a:p>
            <a:pPr algn="just"/>
            <a:r>
              <a:rPr lang="en-US" sz="2800" dirty="0" smtClean="0">
                <a:solidFill>
                  <a:schemeClr val="hlink"/>
                </a:solidFill>
                <a:sym typeface="Symbol" pitchFamily="18" charset="2"/>
              </a:rPr>
              <a:t>                                                                  </a:t>
            </a:r>
            <a:endParaRPr lang="ru-RU" sz="2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19312" y="836712"/>
            <a:ext cx="75263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aseline="300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endParaRPr lang="ru-RU" sz="2800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sz="2400" dirty="0" smtClean="0"/>
          </a:p>
          <a:p>
            <a:r>
              <a:rPr lang="en-US" sz="2800" dirty="0" smtClean="0">
                <a:solidFill>
                  <a:srgbClr val="A6150A"/>
                </a:solidFill>
              </a:rPr>
              <a:t>Analytical fit of reaction rates</a:t>
            </a:r>
            <a:r>
              <a:rPr lang="ru-RU" sz="2800" dirty="0" smtClean="0">
                <a:solidFill>
                  <a:srgbClr val="A6150A"/>
                </a:solidFill>
              </a:rPr>
              <a:t> </a:t>
            </a:r>
            <a:endParaRPr lang="en-US" sz="2800" dirty="0">
              <a:solidFill>
                <a:srgbClr val="A6150A"/>
              </a:solidFill>
            </a:endParaRPr>
          </a:p>
          <a:p>
            <a:endParaRPr lang="en-US" sz="2400" dirty="0"/>
          </a:p>
          <a:p>
            <a:pPr algn="just"/>
            <a:r>
              <a:rPr lang="en-US" sz="2800" dirty="0" smtClean="0">
                <a:solidFill>
                  <a:schemeClr val="hlink"/>
                </a:solidFill>
                <a:sym typeface="Symbol" pitchFamily="18" charset="2"/>
              </a:rPr>
              <a:t>                                                                  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233157"/>
              </p:ext>
            </p:extLst>
          </p:nvPr>
        </p:nvGraphicFramePr>
        <p:xfrm>
          <a:off x="318768" y="1412776"/>
          <a:ext cx="8727426" cy="91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1" name="Equation" r:id="rId7" imgW="4635360" imgH="482400" progId="Equation.DSMT4">
                  <p:embed/>
                </p:oleObj>
              </mc:Choice>
              <mc:Fallback>
                <p:oleObj name="Equation" r:id="rId7" imgW="4635360" imgH="4824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68" y="1412776"/>
                        <a:ext cx="8727426" cy="919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0349218"/>
              </p:ext>
            </p:extLst>
          </p:nvPr>
        </p:nvGraphicFramePr>
        <p:xfrm>
          <a:off x="8151813" y="1844824"/>
          <a:ext cx="5889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2" name="Equation" r:id="rId9" imgW="317160" imgH="203040" progId="Equation.DSMT4">
                  <p:embed/>
                </p:oleObj>
              </mc:Choice>
              <mc:Fallback>
                <p:oleObj name="Equation" r:id="rId9" imgW="31716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1844824"/>
                        <a:ext cx="5889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54698"/>
              </p:ext>
            </p:extLst>
          </p:nvPr>
        </p:nvGraphicFramePr>
        <p:xfrm>
          <a:off x="2051720" y="2492896"/>
          <a:ext cx="7032898" cy="1196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8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730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Potential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p5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p6</a:t>
                      </a:r>
                      <a:endParaRPr lang="ru-RU" sz="1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lang="ru-RU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х10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11.504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438.432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636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х10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11.445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453.245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21052"/>
              </p:ext>
            </p:extLst>
          </p:nvPr>
        </p:nvGraphicFramePr>
        <p:xfrm>
          <a:off x="2051720" y="3933056"/>
          <a:ext cx="6960890" cy="1167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91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Potential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p5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p6</a:t>
                      </a:r>
                      <a:endParaRPr lang="ru-RU" sz="1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lang="ru-RU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х10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.8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5.7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39.687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429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х10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5.747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41.24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5496" y="2638073"/>
            <a:ext cx="1996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aseline="30000" dirty="0" smtClean="0"/>
              <a:t> </a:t>
            </a:r>
            <a:r>
              <a:rPr lang="ru-RU" sz="2200" b="1" baseline="30000" dirty="0" smtClean="0">
                <a:solidFill>
                  <a:srgbClr val="C00000"/>
                </a:solidFill>
              </a:rPr>
              <a:t>3</a:t>
            </a:r>
            <a:r>
              <a:rPr lang="ru-RU" sz="2200" b="1" dirty="0" smtClean="0">
                <a:solidFill>
                  <a:srgbClr val="C00000"/>
                </a:solidFill>
              </a:rPr>
              <a:t>H</a:t>
            </a:r>
            <a:r>
              <a:rPr lang="en-US" sz="2200" b="1" dirty="0" smtClean="0">
                <a:solidFill>
                  <a:srgbClr val="C00000"/>
                </a:solidFill>
              </a:rPr>
              <a:t>e</a:t>
            </a:r>
            <a:r>
              <a:rPr lang="ru-RU" sz="2200" b="1" dirty="0" smtClean="0">
                <a:solidFill>
                  <a:srgbClr val="C00000"/>
                </a:solidFill>
              </a:rPr>
              <a:t>(α</a:t>
            </a:r>
            <a:r>
              <a:rPr lang="ru-RU" sz="2200" b="1" dirty="0">
                <a:solidFill>
                  <a:srgbClr val="C00000"/>
                </a:solidFill>
              </a:rPr>
              <a:t>, </a:t>
            </a:r>
            <a:r>
              <a:rPr lang="ru-RU" sz="2200" b="1" dirty="0" smtClean="0">
                <a:solidFill>
                  <a:srgbClr val="C00000"/>
                </a:solidFill>
              </a:rPr>
              <a:t>γ)</a:t>
            </a:r>
            <a:r>
              <a:rPr lang="ru-RU" sz="2200" b="1" baseline="30000" dirty="0" smtClean="0">
                <a:solidFill>
                  <a:srgbClr val="C00000"/>
                </a:solidFill>
              </a:rPr>
              <a:t>7</a:t>
            </a:r>
            <a:r>
              <a:rPr lang="en-US" sz="2200" b="1" dirty="0" smtClean="0">
                <a:solidFill>
                  <a:srgbClr val="C00000"/>
                </a:solidFill>
              </a:rPr>
              <a:t>Be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07504" y="4077072"/>
            <a:ext cx="1996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baseline="30000" dirty="0" smtClean="0">
                <a:solidFill>
                  <a:srgbClr val="C00000"/>
                </a:solidFill>
              </a:rPr>
              <a:t>3</a:t>
            </a:r>
            <a:r>
              <a:rPr lang="ru-RU" sz="2200" b="1" dirty="0" smtClean="0">
                <a:solidFill>
                  <a:srgbClr val="C00000"/>
                </a:solidFill>
              </a:rPr>
              <a:t>H(α</a:t>
            </a:r>
            <a:r>
              <a:rPr lang="ru-RU" sz="2200" b="1" dirty="0">
                <a:solidFill>
                  <a:srgbClr val="C00000"/>
                </a:solidFill>
              </a:rPr>
              <a:t>, </a:t>
            </a:r>
            <a:r>
              <a:rPr lang="ru-RU" sz="2200" b="1" dirty="0" smtClean="0">
                <a:solidFill>
                  <a:srgbClr val="C00000"/>
                </a:solidFill>
              </a:rPr>
              <a:t>γ)</a:t>
            </a:r>
            <a:r>
              <a:rPr lang="ru-RU" sz="2200" b="1" baseline="30000" dirty="0" smtClean="0">
                <a:solidFill>
                  <a:srgbClr val="C00000"/>
                </a:solidFill>
              </a:rPr>
              <a:t>7</a:t>
            </a:r>
            <a:r>
              <a:rPr lang="en-US" sz="2200" b="1" dirty="0" smtClean="0">
                <a:solidFill>
                  <a:srgbClr val="C00000"/>
                </a:solidFill>
              </a:rPr>
              <a:t>Li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84427"/>
              </p:ext>
            </p:extLst>
          </p:nvPr>
        </p:nvGraphicFramePr>
        <p:xfrm>
          <a:off x="2339752" y="2842581"/>
          <a:ext cx="358527" cy="36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3" name="Equation" r:id="rId11" imgW="241195" imgH="241195" progId="Equation.DSMT4">
                  <p:embed/>
                </p:oleObj>
              </mc:Choice>
              <mc:Fallback>
                <p:oleObj name="Equation" r:id="rId11" imgW="241195" imgH="241195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842581"/>
                        <a:ext cx="358527" cy="362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14682"/>
              </p:ext>
            </p:extLst>
          </p:nvPr>
        </p:nvGraphicFramePr>
        <p:xfrm>
          <a:off x="2411760" y="4359289"/>
          <a:ext cx="358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4" name="Equation" r:id="rId13" imgW="241195" imgH="241195" progId="Equation.DSMT4">
                  <p:embed/>
                </p:oleObj>
              </mc:Choice>
              <mc:Fallback>
                <p:oleObj name="Equation" r:id="rId13" imgW="241195" imgH="241195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359289"/>
                        <a:ext cx="358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365756"/>
              </p:ext>
            </p:extLst>
          </p:nvPr>
        </p:nvGraphicFramePr>
        <p:xfrm>
          <a:off x="2339752" y="3282057"/>
          <a:ext cx="302031" cy="36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5" name="Equation" r:id="rId14" imgW="203112" imgH="241195" progId="Equation.DSMT4">
                  <p:embed/>
                </p:oleObj>
              </mc:Choice>
              <mc:Fallback>
                <p:oleObj name="Equation" r:id="rId14" imgW="203112" imgH="241195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82057"/>
                        <a:ext cx="302031" cy="362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515963"/>
              </p:ext>
            </p:extLst>
          </p:nvPr>
        </p:nvGraphicFramePr>
        <p:xfrm>
          <a:off x="2411760" y="4797152"/>
          <a:ext cx="3016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6" name="Equation" r:id="rId16" imgW="203112" imgH="241195" progId="Equation.DSMT4">
                  <p:embed/>
                </p:oleObj>
              </mc:Choice>
              <mc:Fallback>
                <p:oleObj name="Equation" r:id="rId16" imgW="203112" imgH="241195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797152"/>
                        <a:ext cx="3016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6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A6150A"/>
                </a:solidFill>
              </a:rPr>
              <a:t>Results</a:t>
            </a:r>
            <a:r>
              <a:rPr lang="ru-RU" sz="2800" b="1" dirty="0" smtClean="0">
                <a:solidFill>
                  <a:srgbClr val="A6150A"/>
                </a:solidFill>
              </a:rPr>
              <a:t> </a:t>
            </a:r>
            <a:r>
              <a:rPr lang="en-US" sz="2800" b="1" dirty="0" smtClean="0">
                <a:solidFill>
                  <a:srgbClr val="A6150A"/>
                </a:solidFill>
              </a:rPr>
              <a:t>of estimation</a:t>
            </a:r>
            <a:r>
              <a:rPr lang="ru-RU" sz="2800" b="1" dirty="0" smtClean="0">
                <a:solidFill>
                  <a:srgbClr val="A6150A"/>
                </a:solidFill>
              </a:rPr>
              <a:t> </a:t>
            </a:r>
            <a:r>
              <a:rPr lang="en-US" sz="2800" b="1" dirty="0" smtClean="0">
                <a:solidFill>
                  <a:srgbClr val="A6150A"/>
                </a:solidFill>
              </a:rPr>
              <a:t>primordial abundance</a:t>
            </a:r>
            <a:r>
              <a:rPr lang="ru-RU" sz="2800" b="1" dirty="0" smtClean="0">
                <a:solidFill>
                  <a:srgbClr val="A6150A"/>
                </a:solidFill>
              </a:rPr>
              <a:t/>
            </a:r>
            <a:br>
              <a:rPr lang="ru-RU" sz="2800" b="1" dirty="0" smtClean="0">
                <a:solidFill>
                  <a:srgbClr val="A6150A"/>
                </a:solidFill>
              </a:rPr>
            </a:br>
            <a:r>
              <a:rPr lang="en-US" sz="2800" b="1" dirty="0" smtClean="0">
                <a:solidFill>
                  <a:srgbClr val="A6150A"/>
                </a:solidFill>
              </a:rPr>
              <a:t>of </a:t>
            </a:r>
            <a:r>
              <a:rPr lang="ru-RU" sz="2800" b="1" baseline="30000" dirty="0" smtClean="0">
                <a:solidFill>
                  <a:srgbClr val="A6150A"/>
                </a:solidFill>
              </a:rPr>
              <a:t>7</a:t>
            </a:r>
            <a:r>
              <a:rPr lang="en-US" sz="2800" b="1" dirty="0" smtClean="0">
                <a:solidFill>
                  <a:srgbClr val="A6150A"/>
                </a:solidFill>
              </a:rPr>
              <a:t>Li/H</a:t>
            </a:r>
            <a:r>
              <a:rPr lang="ru-RU" sz="2800" b="1" dirty="0" smtClean="0">
                <a:solidFill>
                  <a:srgbClr val="A6150A"/>
                </a:solidFill>
              </a:rPr>
              <a:t> (х10</a:t>
            </a:r>
            <a:r>
              <a:rPr lang="ru-RU" sz="2800" b="1" baseline="30000" dirty="0" smtClean="0">
                <a:solidFill>
                  <a:srgbClr val="A6150A"/>
                </a:solidFill>
              </a:rPr>
              <a:t>-10</a:t>
            </a:r>
            <a:r>
              <a:rPr lang="ru-RU" sz="2800" b="1" dirty="0" smtClean="0">
                <a:solidFill>
                  <a:srgbClr val="A6150A"/>
                </a:solidFill>
              </a:rPr>
              <a:t>)</a:t>
            </a:r>
            <a:endParaRPr lang="ru-RU" sz="2800" b="1" dirty="0">
              <a:solidFill>
                <a:srgbClr val="A6150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56035"/>
              </p:ext>
            </p:extLst>
          </p:nvPr>
        </p:nvGraphicFramePr>
        <p:xfrm>
          <a:off x="467540" y="2044864"/>
          <a:ext cx="799289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Potential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(α, γ)</a:t>
                      </a:r>
                      <a:r>
                        <a:rPr lang="ru-RU" sz="20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H(α, γ)</a:t>
                      </a:r>
                      <a:r>
                        <a:rPr lang="ru-RU" sz="20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[1]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[2]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      </a:t>
                      </a:r>
                      <a:endParaRPr lang="ru-RU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4.81±0.12 </a:t>
                      </a:r>
                      <a:endParaRPr lang="ru-RU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5.06±0.13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5</a:t>
                      </a:r>
                      <a:r>
                        <a:rPr lang="en-AU" sz="1800" b="1" i="1" dirty="0" smtClean="0"/>
                        <a:t>.</a:t>
                      </a:r>
                      <a:r>
                        <a:rPr lang="en-AU" sz="1800" b="1" dirty="0" smtClean="0"/>
                        <a:t>0 ±</a:t>
                      </a:r>
                      <a:r>
                        <a:rPr lang="en-AU" sz="1800" b="1" i="1" dirty="0" smtClean="0"/>
                        <a:t> </a:t>
                      </a:r>
                      <a:r>
                        <a:rPr lang="en-AU" sz="1800" b="1" dirty="0" smtClean="0"/>
                        <a:t>0</a:t>
                      </a:r>
                      <a:r>
                        <a:rPr lang="en-AU" sz="1800" b="1" i="1" dirty="0" smtClean="0"/>
                        <a:t>.</a:t>
                      </a:r>
                      <a:r>
                        <a:rPr lang="en-AU" sz="1800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dirty="0" smtClean="0"/>
                        <a:t>5.61 ± 0.26</a:t>
                      </a:r>
                      <a:endParaRPr lang="ru-RU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     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4.92±0.13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5.08±0.13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5</a:t>
                      </a:r>
                      <a:r>
                        <a:rPr lang="en-AU" sz="1800" b="1" i="1" dirty="0" smtClean="0"/>
                        <a:t>.</a:t>
                      </a:r>
                      <a:r>
                        <a:rPr lang="en-AU" sz="1800" b="1" dirty="0" smtClean="0"/>
                        <a:t>0 ±</a:t>
                      </a:r>
                      <a:r>
                        <a:rPr lang="en-AU" sz="1800" b="1" i="1" dirty="0" smtClean="0"/>
                        <a:t> </a:t>
                      </a:r>
                      <a:r>
                        <a:rPr lang="en-AU" sz="1800" b="1" dirty="0" smtClean="0"/>
                        <a:t>0</a:t>
                      </a:r>
                      <a:r>
                        <a:rPr lang="en-AU" sz="1800" b="1" i="1" dirty="0" smtClean="0"/>
                        <a:t>.</a:t>
                      </a:r>
                      <a:r>
                        <a:rPr lang="en-AU" sz="1800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dirty="0" smtClean="0"/>
                        <a:t>5.61 ± 0.26</a:t>
                      </a:r>
                      <a:endParaRPr lang="ru-RU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643518"/>
              </p:ext>
            </p:extLst>
          </p:nvPr>
        </p:nvGraphicFramePr>
        <p:xfrm>
          <a:off x="829419" y="2492896"/>
          <a:ext cx="4302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1" name="Equation" r:id="rId3" imgW="241200" imgH="241200" progId="Equation.DSMT4">
                  <p:embed/>
                </p:oleObj>
              </mc:Choice>
              <mc:Fallback>
                <p:oleObj name="Equation" r:id="rId3" imgW="241200" imgH="24120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419" y="2492896"/>
                        <a:ext cx="4302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230150"/>
              </p:ext>
            </p:extLst>
          </p:nvPr>
        </p:nvGraphicFramePr>
        <p:xfrm>
          <a:off x="827584" y="3140968"/>
          <a:ext cx="361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2" name="Equation" r:id="rId5" imgW="203112" imgH="241195" progId="Equation.DSMT4">
                  <p:embed/>
                </p:oleObj>
              </mc:Choice>
              <mc:Fallback>
                <p:oleObj name="Equation" r:id="rId5" imgW="203112" imgH="241195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140968"/>
                        <a:ext cx="3619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4077072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[1]. M.P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Takacs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Physical Review, 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123526 (2015)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[2]. A.Coc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Physical Review,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123526 (2015)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200" dirty="0" smtClean="0"/>
              <a:t>Conclusion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17944"/>
            <a:ext cx="8435280" cy="4903344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sz="2400" dirty="0" smtClean="0"/>
              <a:t>It is shown that potential model can successfully </a:t>
            </a:r>
            <a:r>
              <a:rPr lang="en-US" sz="2400" dirty="0"/>
              <a:t>describe </a:t>
            </a:r>
            <a:r>
              <a:rPr lang="en-US" sz="2400" dirty="0" smtClean="0"/>
              <a:t>energy </a:t>
            </a:r>
            <a:r>
              <a:rPr lang="en-US" sz="2400" dirty="0"/>
              <a:t>dependence of the existing experimental data for the </a:t>
            </a:r>
            <a:r>
              <a:rPr lang="en-US" sz="2400" dirty="0" smtClean="0"/>
              <a:t> astrophysical direct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He(</a:t>
            </a:r>
            <a:r>
              <a:rPr lang="ru-RU" sz="2400" dirty="0"/>
              <a:t>α</a:t>
            </a:r>
            <a:r>
              <a:rPr lang="en-US" sz="2400" dirty="0"/>
              <a:t>, </a:t>
            </a:r>
            <a:r>
              <a:rPr lang="ru-RU" sz="2400" dirty="0"/>
              <a:t>γ</a:t>
            </a:r>
            <a:r>
              <a:rPr lang="en-US" sz="2400" dirty="0"/>
              <a:t>)</a:t>
            </a:r>
            <a:r>
              <a:rPr lang="en-US" sz="2400" baseline="30000" dirty="0"/>
              <a:t>7</a:t>
            </a:r>
            <a:r>
              <a:rPr lang="en-US" sz="2400" dirty="0"/>
              <a:t>Be </a:t>
            </a:r>
            <a:r>
              <a:rPr lang="en-US" sz="2400" dirty="0" smtClean="0"/>
              <a:t>and mirror  </a:t>
            </a:r>
            <a:r>
              <a:rPr lang="en-US" sz="2400" baseline="30000" dirty="0"/>
              <a:t>3</a:t>
            </a:r>
            <a:r>
              <a:rPr lang="en-US" sz="2400" dirty="0"/>
              <a:t>H(</a:t>
            </a:r>
            <a:r>
              <a:rPr lang="ru-RU" sz="2400" dirty="0"/>
              <a:t>α</a:t>
            </a:r>
            <a:r>
              <a:rPr lang="en-US" sz="2400" dirty="0"/>
              <a:t>, </a:t>
            </a:r>
            <a:r>
              <a:rPr lang="ru-RU" sz="2400" dirty="0"/>
              <a:t>γ</a:t>
            </a:r>
            <a:r>
              <a:rPr lang="en-US" sz="2400" dirty="0"/>
              <a:t>)</a:t>
            </a:r>
            <a:r>
              <a:rPr lang="en-US" sz="2400" baseline="30000" dirty="0"/>
              <a:t>7</a:t>
            </a:r>
            <a:r>
              <a:rPr lang="en-US" sz="2400" dirty="0"/>
              <a:t>Li capture </a:t>
            </a:r>
            <a:r>
              <a:rPr lang="en-US" sz="2400" dirty="0" smtClean="0"/>
              <a:t>reactions.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Estimated </a:t>
            </a:r>
            <a:r>
              <a:rPr lang="en-US" sz="2400" baseline="30000" dirty="0"/>
              <a:t>7</a:t>
            </a:r>
            <a:r>
              <a:rPr lang="en-US" sz="2400" dirty="0"/>
              <a:t>Li/H abundance ratio of (5.08±0.13) x 10</a:t>
            </a:r>
            <a:r>
              <a:rPr lang="en-US" sz="2400" baseline="30000" dirty="0"/>
              <a:t>-10</a:t>
            </a:r>
            <a:r>
              <a:rPr lang="en-US" sz="2400" dirty="0"/>
              <a:t>  is in a very good agreement with the recent measurement </a:t>
            </a:r>
            <a:r>
              <a:rPr lang="en-AU" sz="2400" dirty="0"/>
              <a:t>(5</a:t>
            </a:r>
            <a:r>
              <a:rPr lang="en-AU" sz="2400" i="1" dirty="0"/>
              <a:t>.</a:t>
            </a:r>
            <a:r>
              <a:rPr lang="en-AU" sz="2400" dirty="0"/>
              <a:t>0 ±</a:t>
            </a:r>
            <a:r>
              <a:rPr lang="en-AU" sz="2400" i="1" dirty="0"/>
              <a:t> </a:t>
            </a:r>
            <a:r>
              <a:rPr lang="en-AU" sz="2400" dirty="0"/>
              <a:t>0</a:t>
            </a:r>
            <a:r>
              <a:rPr lang="en-AU" sz="2400" i="1" dirty="0"/>
              <a:t>.</a:t>
            </a:r>
            <a:r>
              <a:rPr lang="en-AU" sz="2400" dirty="0"/>
              <a:t>3) </a:t>
            </a:r>
            <a:r>
              <a:rPr lang="en-AU" sz="2400" i="1" dirty="0"/>
              <a:t>× </a:t>
            </a:r>
            <a:r>
              <a:rPr lang="en-AU" sz="2400" dirty="0"/>
              <a:t>10</a:t>
            </a:r>
            <a:r>
              <a:rPr lang="en-AU" sz="2400" i="1" baseline="30000" dirty="0"/>
              <a:t>−</a:t>
            </a:r>
            <a:r>
              <a:rPr lang="en-AU" sz="2400" baseline="30000" dirty="0"/>
              <a:t>10</a:t>
            </a:r>
            <a:r>
              <a:rPr lang="en-AU" sz="2400" dirty="0"/>
              <a:t>  </a:t>
            </a:r>
            <a:r>
              <a:rPr lang="en-US" sz="2400" dirty="0"/>
              <a:t>of the LUNA </a:t>
            </a:r>
            <a:r>
              <a:rPr lang="en-US" sz="2400" dirty="0" smtClean="0"/>
              <a:t>collaboration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Processes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Be(n,</a:t>
            </a:r>
            <a:r>
              <a:rPr lang="ru-RU" sz="2400" dirty="0" smtClean="0"/>
              <a:t>α</a:t>
            </a:r>
            <a:r>
              <a:rPr lang="en-US" sz="2400" dirty="0" smtClean="0"/>
              <a:t>)</a:t>
            </a:r>
            <a:r>
              <a:rPr lang="en-US" sz="2400" baseline="30000" dirty="0"/>
              <a:t>4</a:t>
            </a:r>
            <a:r>
              <a:rPr lang="en-US" sz="2400" dirty="0" smtClean="0"/>
              <a:t>He,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Be(n,p)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Li,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Li(p,</a:t>
            </a:r>
            <a:r>
              <a:rPr lang="ru-RU" sz="2400" dirty="0"/>
              <a:t>α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He are investigated in the literature for the solution of 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Li/H  abundance problem.  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44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824536" cy="648072"/>
          </a:xfrm>
        </p:spPr>
        <p:txBody>
          <a:bodyPr/>
          <a:lstStyle/>
          <a:p>
            <a:r>
              <a:rPr lang="en-US" sz="3600" dirty="0" smtClean="0"/>
              <a:t>Introduction/Motivation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2" descr="D:\MY DOCUMENTS\Samarqand-tezis\TOSHKENT-2017\Doklad\pp-ch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19"/>
            <a:ext cx="4839407" cy="36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4690282"/>
            <a:ext cx="8136904" cy="86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aseline="300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endParaRPr lang="ru-RU" sz="2800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r>
              <a:rPr lang="hu-HU" sz="2400" baseline="30000" dirty="0" smtClean="0">
                <a:solidFill>
                  <a:schemeClr val="hlink"/>
                </a:solidFill>
                <a:sym typeface="Symbol" pitchFamily="18" charset="2"/>
              </a:rPr>
              <a:t>7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Li/H=(1.58 ± 0.31)x10</a:t>
            </a:r>
            <a:r>
              <a:rPr lang="en-US" sz="2400" baseline="30000" dirty="0" smtClean="0">
                <a:solidFill>
                  <a:schemeClr val="hlink"/>
                </a:solidFill>
                <a:sym typeface="Symbol" pitchFamily="18" charset="2"/>
              </a:rPr>
              <a:t>-10 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-</a:t>
            </a:r>
            <a:r>
              <a:rPr lang="ru-RU" sz="24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astronomical observation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data</a:t>
            </a:r>
            <a:endParaRPr lang="en-US" sz="2400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r>
              <a:rPr lang="en-US" sz="2400" dirty="0" smtClean="0"/>
              <a:t>L</a:t>
            </a:r>
            <a:r>
              <a:rPr lang="en-US" sz="2400" dirty="0"/>
              <a:t>. Sbordone </a:t>
            </a:r>
            <a:r>
              <a:rPr lang="en-US" sz="2400" i="1" dirty="0"/>
              <a:t>et al.</a:t>
            </a:r>
            <a:r>
              <a:rPr lang="en-US" sz="2400" dirty="0"/>
              <a:t>, </a:t>
            </a:r>
            <a:r>
              <a:rPr lang="en-US" sz="2400" i="1" dirty="0"/>
              <a:t>Astron. Astrophys</a:t>
            </a:r>
            <a:r>
              <a:rPr lang="en-US" sz="2400" i="1" dirty="0" smtClean="0"/>
              <a:t>. </a:t>
            </a:r>
            <a:r>
              <a:rPr lang="en-US" sz="2400" b="1" dirty="0" smtClean="0"/>
              <a:t>522</a:t>
            </a:r>
            <a:r>
              <a:rPr lang="ru-RU" sz="2400" dirty="0" smtClean="0"/>
              <a:t>, 26</a:t>
            </a:r>
            <a:r>
              <a:rPr lang="en-US" sz="2400" dirty="0" smtClean="0"/>
              <a:t> </a:t>
            </a:r>
            <a:r>
              <a:rPr lang="en-US" sz="2400" dirty="0"/>
              <a:t>(2010</a:t>
            </a:r>
            <a:r>
              <a:rPr lang="en-US" sz="2400" dirty="0" smtClean="0"/>
              <a:t>).</a:t>
            </a:r>
            <a:endParaRPr lang="en-US" sz="2400" dirty="0"/>
          </a:p>
          <a:p>
            <a:pPr algn="just"/>
            <a:r>
              <a:rPr lang="en-US" sz="28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5297" y="5553237"/>
            <a:ext cx="3510732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hu-HU" sz="2400" baseline="30000" dirty="0">
                <a:solidFill>
                  <a:schemeClr val="hlink"/>
                </a:solidFill>
                <a:sym typeface="Symbol" pitchFamily="18" charset="2"/>
              </a:rPr>
              <a:t>7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Li/H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=</a:t>
            </a:r>
            <a:r>
              <a:rPr lang="ru-RU" sz="2400" dirty="0" smtClean="0">
                <a:solidFill>
                  <a:schemeClr val="hlink"/>
                </a:solidFill>
                <a:sym typeface="Symbol" pitchFamily="18" charset="2"/>
              </a:rPr>
              <a:t>(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4.68 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±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0.</a:t>
            </a:r>
            <a:r>
              <a:rPr lang="ru-RU" sz="2400" dirty="0" smtClean="0">
                <a:solidFill>
                  <a:schemeClr val="hlink"/>
                </a:solidFill>
                <a:sym typeface="Symbol" pitchFamily="18" charset="2"/>
              </a:rPr>
              <a:t>67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)x 10 </a:t>
            </a:r>
            <a:r>
              <a:rPr lang="en-US" sz="2400" baseline="30000" dirty="0" smtClean="0">
                <a:solidFill>
                  <a:schemeClr val="hlink"/>
                </a:solidFill>
                <a:sym typeface="Symbol" pitchFamily="18" charset="2"/>
              </a:rPr>
              <a:t>-10  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04180" y="6057294"/>
            <a:ext cx="7251129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400" dirty="0" smtClean="0">
                <a:sym typeface="Symbol" pitchFamily="18" charset="2"/>
              </a:rPr>
              <a:t>R.H. Cybert, B.D. Fields Rev.Mod.Phys. </a:t>
            </a:r>
            <a:r>
              <a:rPr lang="en-US" sz="2400" b="1" dirty="0" smtClean="0">
                <a:sym typeface="Symbol" pitchFamily="18" charset="2"/>
              </a:rPr>
              <a:t>88</a:t>
            </a:r>
            <a:r>
              <a:rPr lang="en-US" sz="2400" dirty="0" smtClean="0">
                <a:sym typeface="Symbol" pitchFamily="18" charset="2"/>
              </a:rPr>
              <a:t>, 015004 (2016)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baseline="300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baseline="300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93729" y="5553236"/>
            <a:ext cx="5580112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300" dirty="0">
                <a:solidFill>
                  <a:schemeClr val="hlink"/>
                </a:solidFill>
                <a:sym typeface="Symbol" pitchFamily="18" charset="2"/>
              </a:rPr>
              <a:t>- </a:t>
            </a:r>
            <a:r>
              <a:rPr lang="en-US" sz="2300" dirty="0">
                <a:solidFill>
                  <a:schemeClr val="hlink"/>
                </a:solidFill>
                <a:sym typeface="Symbol" pitchFamily="18" charset="2"/>
              </a:rPr>
              <a:t>Estimation </a:t>
            </a:r>
            <a:r>
              <a:rPr lang="en-US" sz="2300" dirty="0" smtClean="0">
                <a:solidFill>
                  <a:schemeClr val="hlink"/>
                </a:solidFill>
                <a:sym typeface="Symbol" pitchFamily="18" charset="2"/>
              </a:rPr>
              <a:t>of the </a:t>
            </a:r>
            <a:r>
              <a:rPr lang="en-US" sz="2300" dirty="0">
                <a:solidFill>
                  <a:schemeClr val="hlink"/>
                </a:solidFill>
                <a:sym typeface="Symbol" pitchFamily="18" charset="2"/>
              </a:rPr>
              <a:t>Standart </a:t>
            </a:r>
            <a:r>
              <a:rPr lang="en-US" sz="2300" dirty="0" smtClean="0">
                <a:solidFill>
                  <a:schemeClr val="hlink"/>
                </a:solidFill>
                <a:sym typeface="Symbol" pitchFamily="18" charset="2"/>
              </a:rPr>
              <a:t>Big Bang Model </a:t>
            </a:r>
            <a:r>
              <a:rPr lang="en-US" sz="2300" baseline="300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3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r>
              <a:rPr lang="en-US" sz="2300" baseline="30000" dirty="0" smtClean="0">
                <a:solidFill>
                  <a:schemeClr val="hlink"/>
                </a:solidFill>
                <a:sym typeface="Symbol" pitchFamily="18" charset="2"/>
              </a:rPr>
              <a:t>  </a:t>
            </a:r>
            <a:r>
              <a:rPr lang="en-US" sz="23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300" baseline="300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3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endParaRPr lang="ru-RU" sz="2300" dirty="0"/>
          </a:p>
        </p:txBody>
      </p:sp>
      <p:pic>
        <p:nvPicPr>
          <p:cNvPr id="181250" name="Picture 2" descr="C:\Documents and Settings\S.Turakulov\Рабочий стол\Big B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" y="908720"/>
            <a:ext cx="3953234" cy="36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Thank you for your attention</a:t>
            </a:r>
            <a:r>
              <a:rPr lang="ru-RU" sz="4000" dirty="0" smtClean="0"/>
              <a:t>!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43240" y="109815"/>
            <a:ext cx="3805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9933FF"/>
                </a:solidFill>
              </a:rPr>
              <a:t>Introduction/Motivation</a:t>
            </a:r>
            <a:endParaRPr lang="ru-RU" sz="2400" dirty="0">
              <a:solidFill>
                <a:srgbClr val="9933FF"/>
              </a:solidFill>
            </a:endParaRPr>
          </a:p>
        </p:txBody>
      </p:sp>
      <p:pic>
        <p:nvPicPr>
          <p:cNvPr id="163842" name="Picture 2" descr="D:\MY DOCUMENTS\Samarqand-tezis\TOSHKENT-2017\luna1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90" y="1268760"/>
            <a:ext cx="5658098" cy="38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38215"/>
              </p:ext>
            </p:extLst>
          </p:nvPr>
        </p:nvGraphicFramePr>
        <p:xfrm>
          <a:off x="5004048" y="4832176"/>
          <a:ext cx="39604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6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Scenario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Reaction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Е (</a:t>
                      </a:r>
                      <a:r>
                        <a:rPr lang="en-US" sz="1600" b="1" dirty="0" smtClean="0"/>
                        <a:t>keV</a:t>
                      </a:r>
                      <a:r>
                        <a:rPr lang="ru-RU" sz="1600" b="1" dirty="0" smtClean="0"/>
                        <a:t>)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The</a:t>
                      </a:r>
                      <a:r>
                        <a:rPr lang="en-US" sz="1600" b="1" baseline="0" dirty="0" smtClean="0"/>
                        <a:t> Sun</a:t>
                      </a:r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(16</a:t>
                      </a:r>
                      <a:r>
                        <a:rPr lang="ru-RU" sz="1600" b="1" baseline="0" dirty="0" smtClean="0"/>
                        <a:t> МК)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He(α, γ)</a:t>
                      </a:r>
                      <a:r>
                        <a:rPr lang="ru-RU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23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2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Primordial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en-US" sz="1600" b="1" dirty="0" smtClean="0"/>
                        <a:t>nucleo-synthesis</a:t>
                      </a:r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(300 МК)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He(α, γ)</a:t>
                      </a:r>
                      <a:r>
                        <a:rPr lang="ru-RU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160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56">
                <a:tc vMerge="1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H(α, γ)</a:t>
                      </a:r>
                      <a:r>
                        <a:rPr lang="ru-RU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9552" y="476672"/>
            <a:ext cx="8037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M.P. </a:t>
            </a:r>
            <a:r>
              <a:rPr lang="en-US" sz="2400" dirty="0" smtClean="0"/>
              <a:t>Takacs</a:t>
            </a:r>
            <a:r>
              <a:rPr lang="ru-RU" sz="2400" dirty="0" smtClean="0"/>
              <a:t> </a:t>
            </a:r>
            <a:r>
              <a:rPr lang="en-US" sz="2400" i="1" dirty="0" smtClean="0"/>
              <a:t>et </a:t>
            </a:r>
            <a:r>
              <a:rPr lang="en-US" sz="2400" i="1" dirty="0"/>
              <a:t>al.</a:t>
            </a:r>
            <a:r>
              <a:rPr lang="en-US" sz="2400" dirty="0"/>
              <a:t>, Physical Review, D</a:t>
            </a:r>
            <a:r>
              <a:rPr lang="en-US" sz="2400" b="1" dirty="0"/>
              <a:t>91</a:t>
            </a:r>
            <a:r>
              <a:rPr lang="en-US" sz="2400" dirty="0"/>
              <a:t>, 123526 (2015</a:t>
            </a:r>
            <a:r>
              <a:rPr lang="en-US" sz="2400" dirty="0" smtClean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S</a:t>
            </a:r>
            <a:r>
              <a:rPr lang="ru-RU" sz="2400" baseline="-25000" dirty="0"/>
              <a:t>34</a:t>
            </a:r>
            <a:r>
              <a:rPr lang="ru-RU" sz="2400" dirty="0"/>
              <a:t>(23 ± 6 </a:t>
            </a:r>
            <a:r>
              <a:rPr lang="en-US" sz="2400" dirty="0" smtClean="0"/>
              <a:t>keV</a:t>
            </a:r>
            <a:r>
              <a:rPr lang="ru-RU" sz="2400" dirty="0" smtClean="0"/>
              <a:t>)=</a:t>
            </a:r>
            <a:r>
              <a:rPr lang="ru-RU" sz="2400" dirty="0"/>
              <a:t>0.548 ± 0.054  </a:t>
            </a:r>
            <a:r>
              <a:rPr lang="en-US" sz="2400" dirty="0" smtClean="0"/>
              <a:t>keV</a:t>
            </a:r>
            <a:r>
              <a:rPr lang="ru-RU" sz="2400" dirty="0" smtClean="0"/>
              <a:t> </a:t>
            </a:r>
            <a:r>
              <a:rPr lang="en-US" sz="2400" dirty="0" smtClean="0"/>
              <a:t>b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661248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baseline="30000" dirty="0">
                <a:solidFill>
                  <a:schemeClr val="dk1"/>
                </a:solidFill>
              </a:rPr>
              <a:t>3</a:t>
            </a:r>
            <a:r>
              <a:rPr lang="ru-RU" sz="2800" b="1" dirty="0">
                <a:solidFill>
                  <a:schemeClr val="dk1"/>
                </a:solidFill>
              </a:rPr>
              <a:t>He(α, γ)</a:t>
            </a:r>
            <a:r>
              <a:rPr lang="ru-RU" sz="2800" b="1" baseline="30000" dirty="0">
                <a:solidFill>
                  <a:schemeClr val="dk1"/>
                </a:solidFill>
              </a:rPr>
              <a:t>7</a:t>
            </a:r>
            <a:r>
              <a:rPr lang="ru-RU" sz="2800" b="1" dirty="0">
                <a:solidFill>
                  <a:schemeClr val="dk1"/>
                </a:solidFill>
              </a:rPr>
              <a:t>Be</a:t>
            </a:r>
            <a:endParaRPr lang="ru-RU" sz="28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411760" y="4725144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542059" y="4725144"/>
            <a:ext cx="2232248" cy="918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en-US" sz="2400" dirty="0"/>
              <a:t> </a:t>
            </a:r>
            <a:r>
              <a:rPr lang="en-US" sz="2400"/>
              <a:t>The </a:t>
            </a:r>
            <a:r>
              <a:rPr lang="en-US" sz="2400" smtClean="0"/>
              <a:t>aim of </a:t>
            </a:r>
            <a:r>
              <a:rPr lang="en-US" sz="2400" dirty="0"/>
              <a:t>the present work </a:t>
            </a:r>
            <a:r>
              <a:rPr lang="en-US" sz="2400" dirty="0" smtClean="0"/>
              <a:t>– detailed </a:t>
            </a:r>
            <a:r>
              <a:rPr lang="en-US" sz="2400" smtClean="0"/>
              <a:t>theoretically analysis astrophysical </a:t>
            </a:r>
            <a:r>
              <a:rPr lang="en-US" sz="2400" dirty="0" smtClean="0"/>
              <a:t>S</a:t>
            </a:r>
            <a:r>
              <a:rPr lang="ru-RU" sz="2400" dirty="0" smtClean="0"/>
              <a:t>–</a:t>
            </a:r>
            <a:r>
              <a:rPr lang="en-US" sz="2400" dirty="0" smtClean="0"/>
              <a:t>factor and reaction rates of direct radiative capture</a:t>
            </a:r>
            <a:r>
              <a:rPr lang="ru-RU" sz="2400" dirty="0" smtClean="0"/>
              <a:t> </a:t>
            </a:r>
            <a:r>
              <a:rPr lang="en-US" sz="2400" dirty="0" smtClean="0"/>
              <a:t>processes</a:t>
            </a:r>
            <a:r>
              <a:rPr lang="ru-RU" sz="2400" dirty="0" smtClean="0"/>
              <a:t> </a:t>
            </a:r>
            <a:r>
              <a:rPr lang="ru-RU" sz="2400" baseline="30000" dirty="0"/>
              <a:t>3</a:t>
            </a:r>
            <a:r>
              <a:rPr lang="ru-RU" sz="2400" dirty="0"/>
              <a:t>He(α, γ)</a:t>
            </a:r>
            <a:r>
              <a:rPr lang="ru-RU" sz="2400" baseline="30000" dirty="0"/>
              <a:t>7</a:t>
            </a:r>
            <a:r>
              <a:rPr lang="ru-RU" sz="2400" dirty="0"/>
              <a:t>Be  </a:t>
            </a:r>
            <a:r>
              <a:rPr lang="en-US" sz="2400" dirty="0" smtClean="0"/>
              <a:t>and</a:t>
            </a:r>
            <a:r>
              <a:rPr lang="ru-RU" sz="2400" dirty="0" smtClean="0"/>
              <a:t> 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H(α</a:t>
            </a:r>
            <a:r>
              <a:rPr lang="ru-RU" sz="2400" dirty="0"/>
              <a:t>, γ)</a:t>
            </a:r>
            <a:r>
              <a:rPr lang="ru-RU" sz="2400" baseline="30000" dirty="0"/>
              <a:t>7</a:t>
            </a:r>
            <a:r>
              <a:rPr lang="en-US" sz="2400" dirty="0"/>
              <a:t>Li </a:t>
            </a:r>
            <a:r>
              <a:rPr lang="ru-RU" sz="2400" dirty="0"/>
              <a:t> </a:t>
            </a:r>
            <a:r>
              <a:rPr lang="en-US" sz="2400" dirty="0" smtClean="0"/>
              <a:t>in the framework two-body model with potential </a:t>
            </a:r>
            <a:r>
              <a:rPr lang="en-US" sz="2400" dirty="0"/>
              <a:t>of a simple Gaussian form, which describe correctly the phase shifts in the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, and </a:t>
            </a:r>
            <a:r>
              <a:rPr lang="en-US" sz="2400" i="1" dirty="0"/>
              <a:t>f </a:t>
            </a:r>
            <a:r>
              <a:rPr lang="en-US" sz="2400" dirty="0"/>
              <a:t>waves, as well as the binding energy and the asymptotic normalization </a:t>
            </a:r>
            <a:r>
              <a:rPr lang="en-US" sz="2400" dirty="0" smtClean="0"/>
              <a:t>coefficient </a:t>
            </a:r>
            <a:r>
              <a:rPr lang="en-US" sz="2400" dirty="0"/>
              <a:t>of the ground </a:t>
            </a:r>
            <a:r>
              <a:rPr lang="en-US" sz="2400" i="1" dirty="0"/>
              <a:t>p</a:t>
            </a:r>
            <a:r>
              <a:rPr lang="en-US" sz="2400" baseline="-25000" dirty="0"/>
              <a:t>3</a:t>
            </a:r>
            <a:r>
              <a:rPr lang="en-US" sz="2400" i="1" baseline="-25000" dirty="0"/>
              <a:t>/</a:t>
            </a:r>
            <a:r>
              <a:rPr lang="en-US" sz="2400" baseline="-25000" dirty="0"/>
              <a:t>2 </a:t>
            </a:r>
            <a:r>
              <a:rPr lang="en-US" sz="2400" dirty="0"/>
              <a:t>and the first excited 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i="1" baseline="-25000" dirty="0"/>
              <a:t>/</a:t>
            </a:r>
            <a:r>
              <a:rPr lang="en-US" sz="2400" baseline="-25000" dirty="0"/>
              <a:t>2 </a:t>
            </a:r>
            <a:r>
              <a:rPr lang="en-US" sz="2400" dirty="0"/>
              <a:t>bound states.</a:t>
            </a:r>
            <a:r>
              <a:rPr lang="ru-RU" sz="2400" dirty="0"/>
              <a:t> </a:t>
            </a:r>
            <a:r>
              <a:rPr lang="en-US" sz="2400" dirty="0"/>
              <a:t>Obtained results of both reaction rates to implicate for estimation primordial abundance </a:t>
            </a:r>
            <a:r>
              <a:rPr lang="en-US" sz="2400" baseline="30000" dirty="0"/>
              <a:t>7</a:t>
            </a:r>
            <a:r>
              <a:rPr lang="en-US" sz="2400" dirty="0"/>
              <a:t>Li/H in the Universe 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824536" cy="648072"/>
          </a:xfrm>
        </p:spPr>
        <p:txBody>
          <a:bodyPr/>
          <a:lstStyle/>
          <a:p>
            <a:r>
              <a:rPr lang="en-US" dirty="0" smtClean="0"/>
              <a:t>Purpose of work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9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r>
              <a:rPr lang="en-US" sz="3200" dirty="0" smtClean="0"/>
              <a:t>Two-body problem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α-</a:t>
            </a:r>
            <a:r>
              <a:rPr lang="ru-RU" sz="3200" baseline="30000" dirty="0" smtClean="0">
                <a:solidFill>
                  <a:srgbClr val="FF0000"/>
                </a:solidFill>
              </a:rPr>
              <a:t>3</a:t>
            </a:r>
            <a:r>
              <a:rPr lang="ru-RU" sz="3200" dirty="0" smtClean="0">
                <a:solidFill>
                  <a:srgbClr val="FF0000"/>
                </a:solidFill>
              </a:rPr>
              <a:t>He</a:t>
            </a:r>
            <a:r>
              <a:rPr lang="ru-RU" sz="3200" dirty="0" smtClean="0"/>
              <a:t> </a:t>
            </a:r>
            <a:r>
              <a:rPr lang="en-US" sz="3200" dirty="0" smtClean="0"/>
              <a:t>and</a:t>
            </a:r>
            <a:r>
              <a:rPr lang="ru-RU" sz="3200" b="1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α-</a:t>
            </a:r>
            <a:r>
              <a:rPr lang="ru-RU" sz="3200" baseline="30000" dirty="0" smtClean="0">
                <a:solidFill>
                  <a:srgbClr val="FF0000"/>
                </a:solidFill>
              </a:rPr>
              <a:t>3</a:t>
            </a:r>
            <a:r>
              <a:rPr lang="ru-RU" sz="3200" dirty="0" smtClean="0">
                <a:solidFill>
                  <a:srgbClr val="FF0000"/>
                </a:solidFill>
              </a:rPr>
              <a:t>H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6470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Solving </a:t>
            </a:r>
            <a:r>
              <a:rPr lang="en-US" sz="2400" dirty="0" err="1" smtClean="0"/>
              <a:t>Shrodinger</a:t>
            </a:r>
            <a:r>
              <a:rPr lang="en-US" sz="2400" dirty="0" smtClean="0"/>
              <a:t> </a:t>
            </a:r>
            <a:r>
              <a:rPr lang="en-US" sz="2400" dirty="0" smtClean="0"/>
              <a:t>equation </a:t>
            </a:r>
            <a:r>
              <a:rPr lang="en-US" sz="2400" dirty="0" smtClean="0"/>
              <a:t>for </a:t>
            </a:r>
            <a:r>
              <a:rPr lang="en-US" sz="2400" dirty="0" smtClean="0"/>
              <a:t>two cases</a:t>
            </a:r>
            <a:r>
              <a:rPr lang="ru-RU" sz="2400" dirty="0" smtClean="0"/>
              <a:t>:</a:t>
            </a:r>
          </a:p>
          <a:p>
            <a:r>
              <a:rPr lang="en-US" sz="2400" dirty="0" smtClean="0"/>
              <a:t>Initial:</a:t>
            </a:r>
            <a:r>
              <a:rPr lang="ru-RU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scattering</a:t>
            </a:r>
            <a:r>
              <a:rPr lang="en-US" sz="2400" dirty="0" smtClean="0">
                <a:solidFill>
                  <a:srgbClr val="CC3300"/>
                </a:solidFill>
              </a:rPr>
              <a:t>  </a:t>
            </a:r>
            <a:r>
              <a:rPr lang="en-US" sz="2400" dirty="0" smtClean="0"/>
              <a:t>Final: </a:t>
            </a:r>
            <a:r>
              <a:rPr lang="en-US" sz="2400" dirty="0" smtClean="0">
                <a:solidFill>
                  <a:schemeClr val="accent2"/>
                </a:solidFill>
              </a:rPr>
              <a:t>bound </a:t>
            </a:r>
            <a:r>
              <a:rPr lang="en-US" sz="2400" dirty="0" smtClean="0">
                <a:solidFill>
                  <a:schemeClr val="accent2"/>
                </a:solidFill>
              </a:rPr>
              <a:t>state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550976"/>
              </p:ext>
            </p:extLst>
          </p:nvPr>
        </p:nvGraphicFramePr>
        <p:xfrm>
          <a:off x="1331640" y="1700808"/>
          <a:ext cx="6264696" cy="11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1" name="Equation" r:id="rId3" imgW="2730240" imgH="507960" progId="Equation.DSMT4">
                  <p:embed/>
                </p:oleObj>
              </mc:Choice>
              <mc:Fallback>
                <p:oleObj name="Equation" r:id="rId3" imgW="2730240" imgH="507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00808"/>
                        <a:ext cx="6264696" cy="1164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7504" y="2924944"/>
            <a:ext cx="8928992" cy="12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en-US" sz="2400" dirty="0" smtClean="0"/>
              <a:t>Here</a:t>
            </a:r>
            <a:r>
              <a:rPr lang="ru-RU" sz="2400" dirty="0" smtClean="0"/>
              <a:t>                          - </a:t>
            </a:r>
            <a:r>
              <a:rPr lang="en-US" sz="2400" dirty="0" smtClean="0"/>
              <a:t>wave function and</a:t>
            </a:r>
            <a:r>
              <a:rPr lang="ru-RU" sz="2400" dirty="0" smtClean="0"/>
              <a:t>               </a:t>
            </a:r>
            <a:r>
              <a:rPr lang="en-US" sz="2400" dirty="0" smtClean="0"/>
              <a:t>                                         </a:t>
            </a:r>
            <a:r>
              <a:rPr lang="ru-RU" sz="2400" dirty="0" smtClean="0"/>
              <a:t>- </a:t>
            </a:r>
            <a:r>
              <a:rPr lang="en-US" sz="2400" dirty="0" smtClean="0"/>
              <a:t>potential Gauss type and Coulomb part in following expressions </a:t>
            </a:r>
            <a:r>
              <a:rPr lang="ru-RU" sz="2400" dirty="0" smtClean="0"/>
              <a:t>:             </a:t>
            </a:r>
            <a:r>
              <a:rPr lang="ru-RU" sz="2400" dirty="0" smtClean="0">
                <a:solidFill>
                  <a:srgbClr val="CC3300"/>
                </a:solidFill>
              </a:rPr>
              <a:t> </a:t>
            </a:r>
            <a:endParaRPr lang="ru-RU" sz="2400" dirty="0">
              <a:solidFill>
                <a:srgbClr val="CC33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5982714"/>
              </p:ext>
            </p:extLst>
          </p:nvPr>
        </p:nvGraphicFramePr>
        <p:xfrm>
          <a:off x="899592" y="2845752"/>
          <a:ext cx="1656209" cy="86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2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Объект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45752"/>
                        <a:ext cx="1656209" cy="86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86549088"/>
              </p:ext>
            </p:extLst>
          </p:nvPr>
        </p:nvGraphicFramePr>
        <p:xfrm>
          <a:off x="5121473" y="2996952"/>
          <a:ext cx="3858889" cy="58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3" name="Equation" r:id="rId7" imgW="1574640" imgH="241200" progId="Equation.DSMT4">
                  <p:embed/>
                </p:oleObj>
              </mc:Choice>
              <mc:Fallback>
                <p:oleObj name="Equation" r:id="rId7" imgW="1574640" imgH="241200" progId="Equation.DSMT4">
                  <p:embed/>
                  <p:pic>
                    <p:nvPicPr>
                      <p:cNvPr id="0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473" y="2996952"/>
                        <a:ext cx="3858889" cy="58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65544820"/>
              </p:ext>
            </p:extLst>
          </p:nvPr>
        </p:nvGraphicFramePr>
        <p:xfrm>
          <a:off x="1673225" y="4941888"/>
          <a:ext cx="4116388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4" name="Equation" r:id="rId9" imgW="2006280" imgH="914400" progId="Equation.DSMT4">
                  <p:embed/>
                </p:oleObj>
              </mc:Choice>
              <mc:Fallback>
                <p:oleObj name="Equation" r:id="rId9" imgW="2006280" imgH="914400" progId="Equation.DSMT4">
                  <p:embed/>
                  <p:pic>
                    <p:nvPicPr>
                      <p:cNvPr id="0" name="Объект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4941888"/>
                        <a:ext cx="4116388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04457202"/>
              </p:ext>
            </p:extLst>
          </p:nvPr>
        </p:nvGraphicFramePr>
        <p:xfrm>
          <a:off x="6066185" y="5084415"/>
          <a:ext cx="9540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5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185" y="5084415"/>
                        <a:ext cx="9540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77378444"/>
              </p:ext>
            </p:extLst>
          </p:nvPr>
        </p:nvGraphicFramePr>
        <p:xfrm>
          <a:off x="6138192" y="6020519"/>
          <a:ext cx="954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6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0" name="Объект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192" y="6020519"/>
                        <a:ext cx="954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53093358"/>
              </p:ext>
            </p:extLst>
          </p:nvPr>
        </p:nvGraphicFramePr>
        <p:xfrm>
          <a:off x="2936032" y="4436529"/>
          <a:ext cx="3076128" cy="50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7" name="Equation" r:id="rId15" imgW="1460160" imgH="241200" progId="Equation.DSMT4">
                  <p:embed/>
                </p:oleObj>
              </mc:Choice>
              <mc:Fallback>
                <p:oleObj name="Equation" r:id="rId15" imgW="1460160" imgH="241200" progId="Equation.DSMT4">
                  <p:embed/>
                  <p:pic>
                    <p:nvPicPr>
                      <p:cNvPr id="0" name="Объект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032" y="4436529"/>
                        <a:ext cx="3076128" cy="504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4077072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S.B. Dubovichenko, PHAN</a:t>
            </a:r>
            <a:r>
              <a:rPr lang="ru-RU" sz="1600" b="1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smtClean="0">
                <a:solidFill>
                  <a:schemeClr val="accent2"/>
                </a:solidFill>
              </a:rPr>
              <a:t>V</a:t>
            </a:r>
            <a:r>
              <a:rPr lang="ru-RU" sz="1600" b="1" dirty="0" smtClean="0">
                <a:solidFill>
                  <a:schemeClr val="accent2"/>
                </a:solidFill>
              </a:rPr>
              <a:t>73</a:t>
            </a:r>
            <a:r>
              <a:rPr lang="ru-RU" sz="1600" b="1" dirty="0">
                <a:solidFill>
                  <a:schemeClr val="accent2"/>
                </a:solidFill>
              </a:rPr>
              <a:t>, 15</a:t>
            </a:r>
            <a:r>
              <a:rPr lang="en-US" sz="1600" b="1" dirty="0">
                <a:solidFill>
                  <a:schemeClr val="accent2"/>
                </a:solidFill>
              </a:rPr>
              <a:t>26</a:t>
            </a:r>
            <a:r>
              <a:rPr lang="ru-RU" sz="1600" b="1" dirty="0">
                <a:solidFill>
                  <a:schemeClr val="accent2"/>
                </a:solidFill>
              </a:rPr>
              <a:t> (2010)</a:t>
            </a:r>
          </a:p>
        </p:txBody>
      </p:sp>
      <p:graphicFrame>
        <p:nvGraphicFramePr>
          <p:cNvPr id="14" name="Объект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5153009"/>
              </p:ext>
            </p:extLst>
          </p:nvPr>
        </p:nvGraphicFramePr>
        <p:xfrm>
          <a:off x="7954963" y="2054225"/>
          <a:ext cx="5064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8" name="Equation" r:id="rId17" imgW="228600" imgH="203040" progId="Equation.DSMT4">
                  <p:embed/>
                </p:oleObj>
              </mc:Choice>
              <mc:Fallback>
                <p:oleObj name="Equation" r:id="rId17" imgW="228600" imgH="203040" progId="Equation.DSMT4">
                  <p:embed/>
                  <p:pic>
                    <p:nvPicPr>
                      <p:cNvPr id="0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2054225"/>
                        <a:ext cx="5064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00815482"/>
              </p:ext>
            </p:extLst>
          </p:nvPr>
        </p:nvGraphicFramePr>
        <p:xfrm>
          <a:off x="7970465" y="4414838"/>
          <a:ext cx="561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9" name="Equation" r:id="rId19" imgW="253800" imgH="203040" progId="Equation.DSMT4">
                  <p:embed/>
                </p:oleObj>
              </mc:Choice>
              <mc:Fallback>
                <p:oleObj name="Equation" r:id="rId19" imgW="253800" imgH="203040" progId="Equation.DSMT4">
                  <p:embed/>
                  <p:pic>
                    <p:nvPicPr>
                      <p:cNvPr id="0" name="Объект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465" y="4414838"/>
                        <a:ext cx="561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88154763"/>
              </p:ext>
            </p:extLst>
          </p:nvPr>
        </p:nvGraphicFramePr>
        <p:xfrm>
          <a:off x="8028384" y="5573613"/>
          <a:ext cx="533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20" name="Equation" r:id="rId21" imgW="241200" imgH="203040" progId="Equation.DSMT4">
                  <p:embed/>
                </p:oleObj>
              </mc:Choice>
              <mc:Fallback>
                <p:oleObj name="Equation" r:id="rId21" imgW="241200" imgH="203040" progId="Equation.DSMT4">
                  <p:embed/>
                  <p:pic>
                    <p:nvPicPr>
                      <p:cNvPr id="0" name="Объект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5573613"/>
                        <a:ext cx="5334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4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67938" name="Picture 2" descr="D:\He3(alpha,gamma)7Be\Mason_bn_solish_10_MeV\all_phase_7B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" y="9723"/>
            <a:ext cx="5430657" cy="37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39" name="Picture 3" descr="D:\He3(alpha,gamma)7Be\Mason_bn_solish_10_MeV\all_phase_7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95789"/>
            <a:ext cx="4926774" cy="34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476081" y="764704"/>
            <a:ext cx="3510732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dirty="0" smtClean="0">
                <a:solidFill>
                  <a:srgbClr val="FF3300"/>
                </a:solidFill>
              </a:rPr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     </a:t>
            </a:r>
            <a:r>
              <a:rPr lang="ru-RU" sz="2400" dirty="0" smtClean="0">
                <a:solidFill>
                  <a:srgbClr val="FF3300"/>
                </a:solidFill>
              </a:rPr>
              <a:t>α-</a:t>
            </a:r>
            <a:r>
              <a:rPr lang="ru-RU" sz="2400" baseline="30000" dirty="0" smtClean="0">
                <a:solidFill>
                  <a:srgbClr val="FF3300"/>
                </a:solidFill>
              </a:rPr>
              <a:t>3</a:t>
            </a:r>
            <a:r>
              <a:rPr lang="ru-RU" sz="2400" dirty="0" smtClean="0">
                <a:solidFill>
                  <a:srgbClr val="FF3300"/>
                </a:solidFill>
              </a:rPr>
              <a:t>He </a:t>
            </a:r>
            <a:r>
              <a:rPr lang="en-US" sz="2400" dirty="0" smtClean="0">
                <a:solidFill>
                  <a:srgbClr val="FF3300"/>
                </a:solidFill>
              </a:rPr>
              <a:t>phase-shifts</a:t>
            </a:r>
            <a:r>
              <a:rPr lang="en-US" sz="2400" dirty="0" smtClean="0">
                <a:solidFill>
                  <a:srgbClr val="FF3300"/>
                </a:solidFill>
                <a:sym typeface="Symbol" pitchFamily="18" charset="2"/>
              </a:rPr>
              <a:t>     </a:t>
            </a:r>
            <a:r>
              <a:rPr lang="en-US" sz="2400" baseline="30000" dirty="0" smtClean="0">
                <a:solidFill>
                  <a:srgbClr val="FF3300"/>
                </a:solidFill>
                <a:sym typeface="Symbol" pitchFamily="18" charset="2"/>
              </a:rPr>
              <a:t>   </a:t>
            </a:r>
            <a:r>
              <a:rPr lang="en-US" sz="2400" dirty="0" smtClean="0">
                <a:solidFill>
                  <a:srgbClr val="FF3300"/>
                </a:solidFill>
                <a:sym typeface="Symbol" pitchFamily="18" charset="2"/>
              </a:rPr>
              <a:t> 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29220" y="4509120"/>
            <a:ext cx="3510732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3300"/>
                </a:solidFill>
              </a:rPr>
              <a:t>      </a:t>
            </a:r>
            <a:r>
              <a:rPr lang="ru-RU" sz="2400" dirty="0" smtClean="0">
                <a:solidFill>
                  <a:srgbClr val="FF3300"/>
                </a:solidFill>
              </a:rPr>
              <a:t>α-</a:t>
            </a:r>
            <a:r>
              <a:rPr lang="ru-RU" sz="2400" baseline="30000" dirty="0" smtClean="0">
                <a:solidFill>
                  <a:srgbClr val="FF3300"/>
                </a:solidFill>
              </a:rPr>
              <a:t>3</a:t>
            </a:r>
            <a:r>
              <a:rPr lang="ru-RU" sz="2400" dirty="0" smtClean="0">
                <a:solidFill>
                  <a:srgbClr val="FF3300"/>
                </a:solidFill>
              </a:rPr>
              <a:t>H</a:t>
            </a:r>
            <a:r>
              <a:rPr lang="en-US" sz="2400" dirty="0" smtClean="0">
                <a:solidFill>
                  <a:srgbClr val="FF3300"/>
                </a:solidFill>
                <a:sym typeface="Symbol" pitchFamily="18" charset="2"/>
              </a:rPr>
              <a:t> phase-shifts     </a:t>
            </a:r>
            <a:r>
              <a:rPr lang="en-US" sz="2400" baseline="30000" dirty="0" smtClean="0">
                <a:solidFill>
                  <a:srgbClr val="FF3300"/>
                </a:solidFill>
                <a:sym typeface="Symbol" pitchFamily="18" charset="2"/>
              </a:rPr>
              <a:t>   </a:t>
            </a:r>
            <a:r>
              <a:rPr lang="en-US" sz="2400" dirty="0" smtClean="0">
                <a:solidFill>
                  <a:srgbClr val="FF3300"/>
                </a:solidFill>
                <a:sym typeface="Symbol" pitchFamily="18" charset="2"/>
              </a:rPr>
              <a:t> </a:t>
            </a:r>
            <a:endParaRPr lang="ru-RU" sz="2400" dirty="0">
              <a:solidFill>
                <a:srgbClr val="FF33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2451"/>
              </p:ext>
            </p:extLst>
          </p:nvPr>
        </p:nvGraphicFramePr>
        <p:xfrm>
          <a:off x="6002338" y="1268413"/>
          <a:ext cx="21002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1" name="Equation" r:id="rId5" imgW="1434960" imgH="291960" progId="Equation.DSMT4">
                  <p:embed/>
                </p:oleObj>
              </mc:Choice>
              <mc:Fallback>
                <p:oleObj name="Equation" r:id="rId5" imgW="1434960" imgH="291960" progId="Equation.DSMT4">
                  <p:embed/>
                  <p:pic>
                    <p:nvPicPr>
                      <p:cNvPr id="0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1268413"/>
                        <a:ext cx="21002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58276"/>
              </p:ext>
            </p:extLst>
          </p:nvPr>
        </p:nvGraphicFramePr>
        <p:xfrm>
          <a:off x="6011863" y="1916113"/>
          <a:ext cx="20812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2" name="Equation" r:id="rId7" imgW="1422360" imgH="291960" progId="Equation.DSMT4">
                  <p:embed/>
                </p:oleObj>
              </mc:Choice>
              <mc:Fallback>
                <p:oleObj name="Equation" r:id="rId7" imgW="1422360" imgH="29196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916113"/>
                        <a:ext cx="208121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379396"/>
              </p:ext>
            </p:extLst>
          </p:nvPr>
        </p:nvGraphicFramePr>
        <p:xfrm>
          <a:off x="1014413" y="5083175"/>
          <a:ext cx="21367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3" name="Equation" r:id="rId9" imgW="1460160" imgH="291960" progId="Equation.DSMT4">
                  <p:embed/>
                </p:oleObj>
              </mc:Choice>
              <mc:Fallback>
                <p:oleObj name="Equation" r:id="rId9" imgW="1460160" imgH="29196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083175"/>
                        <a:ext cx="21367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47861"/>
              </p:ext>
            </p:extLst>
          </p:nvPr>
        </p:nvGraphicFramePr>
        <p:xfrm>
          <a:off x="1069975" y="5659438"/>
          <a:ext cx="20812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4" name="Equation" r:id="rId11" imgW="1422360" imgH="291960" progId="Equation.DSMT4">
                  <p:embed/>
                </p:oleObj>
              </mc:Choice>
              <mc:Fallback>
                <p:oleObj name="Equation" r:id="rId11" imgW="1422360" imgH="29196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5659438"/>
                        <a:ext cx="20812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8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260648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Parameters of </a:t>
            </a:r>
            <a:r>
              <a:rPr lang="en-US" sz="3200" dirty="0" err="1" smtClean="0">
                <a:solidFill>
                  <a:srgbClr val="C00000"/>
                </a:solidFill>
              </a:rPr>
              <a:t>modificated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potential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411877"/>
              </p:ext>
            </p:extLst>
          </p:nvPr>
        </p:nvGraphicFramePr>
        <p:xfrm>
          <a:off x="5148064" y="5094476"/>
          <a:ext cx="1905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7" name="Equation" r:id="rId3" imgW="1905000" imgH="292100" progId="Equation.DSMT4">
                  <p:embed/>
                </p:oleObj>
              </mc:Choice>
              <mc:Fallback>
                <p:oleObj name="Equation" r:id="rId3" imgW="1905000" imgH="292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094476"/>
                        <a:ext cx="19050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05791"/>
              </p:ext>
            </p:extLst>
          </p:nvPr>
        </p:nvGraphicFramePr>
        <p:xfrm>
          <a:off x="2195736" y="5942037"/>
          <a:ext cx="19145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8" name="Equation" r:id="rId5" imgW="1916868" imgH="291973" progId="Equation.DSMT4">
                  <p:embed/>
                </p:oleObj>
              </mc:Choice>
              <mc:Fallback>
                <p:oleObj name="Equation" r:id="rId5" imgW="1916868" imgH="29197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942037"/>
                        <a:ext cx="19145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576942"/>
              </p:ext>
            </p:extLst>
          </p:nvPr>
        </p:nvGraphicFramePr>
        <p:xfrm>
          <a:off x="5220072" y="5870029"/>
          <a:ext cx="1895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9" name="Equation" r:id="rId7" imgW="1892300" imgH="292100" progId="Equation.DSMT4">
                  <p:embed/>
                </p:oleObj>
              </mc:Choice>
              <mc:Fallback>
                <p:oleObj name="Equation" r:id="rId7" imgW="1892300" imgH="292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870029"/>
                        <a:ext cx="1895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53405" y="540317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Q.I. Tursunmahatov, R.Yarmukhamedov, Physical Review C39, 045807 (2012)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2175" y="472514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R.Yarmukhamedov, O.R. Tojiboev, S.V.Artemov, Nuovo Cimento C39, 364 (2016)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74184"/>
              </p:ext>
            </p:extLst>
          </p:nvPr>
        </p:nvGraphicFramePr>
        <p:xfrm>
          <a:off x="3615" y="1648604"/>
          <a:ext cx="508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en-US" sz="1400" b="1" i="1" kern="1200" baseline="-250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US" sz="1400" i="0" baseline="-250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, MeV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fm</a:t>
                      </a:r>
                      <a:r>
                        <a:rPr lang="en-US" sz="1400" baseline="300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, MeV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400" dirty="0" smtClean="0"/>
                        <a:t>С,</a:t>
                      </a:r>
                      <a:r>
                        <a:rPr lang="uz-Cyrl-UZ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fm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uz-Cyrl-UZ" sz="1400" baseline="300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</a:t>
                      </a:r>
                      <a:r>
                        <a:rPr lang="en-US" sz="1400" baseline="300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 smtClean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1/2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-75.59760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0.13974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1.58660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4.785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3/2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-70.75751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0.13308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1.16080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4.242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82377"/>
              </p:ext>
            </p:extLst>
          </p:nvPr>
        </p:nvGraphicFramePr>
        <p:xfrm>
          <a:off x="2123728" y="5107899"/>
          <a:ext cx="19145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60" name="Equation" r:id="rId9" imgW="1916868" imgH="291973" progId="Equation.DSMT4">
                  <p:embed/>
                </p:oleObj>
              </mc:Choice>
              <mc:Fallback>
                <p:oleObj name="Equation" r:id="rId9" imgW="1916868" imgH="29197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107899"/>
                        <a:ext cx="19145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23063"/>
              </p:ext>
            </p:extLst>
          </p:nvPr>
        </p:nvGraphicFramePr>
        <p:xfrm>
          <a:off x="3615" y="3140968"/>
          <a:ext cx="508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en-US" sz="1400" b="1" i="1" kern="1200" baseline="-250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US" sz="1400" i="0" baseline="-250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, MeV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fm</a:t>
                      </a:r>
                      <a:r>
                        <a:rPr lang="en-US" sz="1400" baseline="300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, MeV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400" dirty="0" smtClean="0"/>
                        <a:t>С,</a:t>
                      </a:r>
                      <a:r>
                        <a:rPr lang="uz-Cyrl-UZ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fm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uz-Cyrl-UZ" sz="1400" baseline="300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</a:t>
                      </a:r>
                      <a:r>
                        <a:rPr lang="en-US" sz="1400" baseline="3000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 smtClean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1/2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.17585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0.1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884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1.58660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3/2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-75.60171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0.1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354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1.16080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0019" name="Picture 35" descr="D:\He3(alpha,gamma)7Be\A1=3_A2=4\P-modif_7B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87" y="1484784"/>
            <a:ext cx="4271013" cy="29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Astrophysical</a:t>
            </a:r>
            <a:r>
              <a:rPr lang="uz-Cyrl-UZ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S-factor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485148"/>
              </p:ext>
            </p:extLst>
          </p:nvPr>
        </p:nvGraphicFramePr>
        <p:xfrm>
          <a:off x="3150625" y="1196752"/>
          <a:ext cx="300555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92" name="Equation" r:id="rId3" imgW="1523339" imgH="215806" progId="Equation.DSMT4">
                  <p:embed/>
                </p:oleObj>
              </mc:Choice>
              <mc:Fallback>
                <p:oleObj name="Equation" r:id="rId3" imgW="1523339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625" y="1196752"/>
                        <a:ext cx="3005551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1806600"/>
            <a:ext cx="8229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cross section of radiative capture process is expressed as: </a:t>
            </a:r>
          </a:p>
          <a:p>
            <a:r>
              <a:rPr lang="uz-Cyrl-UZ" sz="2000" dirty="0" smtClean="0">
                <a:solidFill>
                  <a:srgbClr val="A6150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A6150A"/>
                </a:solidFill>
                <a:latin typeface="Times New Roman" pitchFamily="18" charset="0"/>
                <a:cs typeface="Times New Roman" pitchFamily="18" charset="0"/>
              </a:rPr>
              <a:t>Angulo </a:t>
            </a:r>
            <a:r>
              <a:rPr lang="en-US" sz="2000" i="1" dirty="0" smtClean="0">
                <a:solidFill>
                  <a:srgbClr val="A6150A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000" dirty="0" smtClean="0">
                <a:solidFill>
                  <a:srgbClr val="A6150A"/>
                </a:solidFill>
                <a:latin typeface="Times New Roman" pitchFamily="18" charset="0"/>
                <a:cs typeface="Times New Roman" pitchFamily="18" charset="0"/>
              </a:rPr>
              <a:t>, NPA656, 3 (1999)</a:t>
            </a:r>
            <a:r>
              <a:rPr lang="ru-RU" sz="2000" dirty="0" smtClean="0">
                <a:solidFill>
                  <a:srgbClr val="A615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A615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08588"/>
              </p:ext>
            </p:extLst>
          </p:nvPr>
        </p:nvGraphicFramePr>
        <p:xfrm>
          <a:off x="107504" y="2573908"/>
          <a:ext cx="8568952" cy="85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93" name="Equation" r:id="rId5" imgW="4940280" imgH="482400" progId="Equation.DSMT4">
                  <p:embed/>
                </p:oleObj>
              </mc:Choice>
              <mc:Fallback>
                <p:oleObj name="Equation" r:id="rId5" imgW="4940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573908"/>
                        <a:ext cx="8568952" cy="855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725186"/>
              </p:ext>
            </p:extLst>
          </p:nvPr>
        </p:nvGraphicFramePr>
        <p:xfrm>
          <a:off x="2987824" y="3501008"/>
          <a:ext cx="3528392" cy="109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94" name="Equation" r:id="rId7" imgW="1447560" imgH="444240" progId="Equation.DSMT4">
                  <p:embed/>
                </p:oleObj>
              </mc:Choice>
              <mc:Fallback>
                <p:oleObj name="Equation" r:id="rId7" imgW="1447560" imgH="44424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501008"/>
                        <a:ext cx="3528392" cy="109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63415"/>
              </p:ext>
            </p:extLst>
          </p:nvPr>
        </p:nvGraphicFramePr>
        <p:xfrm>
          <a:off x="2339752" y="4725144"/>
          <a:ext cx="5018187" cy="111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95" name="Equation" r:id="rId9" imgW="2323800" imgH="507960" progId="Equation.DSMT4">
                  <p:embed/>
                </p:oleObj>
              </mc:Choice>
              <mc:Fallback>
                <p:oleObj name="Equation" r:id="rId9" imgW="2323800" imgH="507960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725144"/>
                        <a:ext cx="5018187" cy="1113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6093296"/>
            <a:ext cx="718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A6150A"/>
                </a:solidFill>
                <a:latin typeface="Times New Roman" pitchFamily="18" charset="0"/>
                <a:cs typeface="Times New Roman" pitchFamily="18" charset="0"/>
              </a:rPr>
              <a:t>E.M. Tursunov, S.A. Turakulov and A.S. Kadyrov. PRC97, 035802 (2018)</a:t>
            </a:r>
            <a:r>
              <a:rPr lang="ru-RU" dirty="0" smtClean="0">
                <a:solidFill>
                  <a:srgbClr val="A615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A615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8689278"/>
              </p:ext>
            </p:extLst>
          </p:nvPr>
        </p:nvGraphicFramePr>
        <p:xfrm>
          <a:off x="7773262" y="1268760"/>
          <a:ext cx="471146" cy="37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96" name="Equation" r:id="rId11" imgW="253800" imgH="203040" progId="Equation.DSMT4">
                  <p:embed/>
                </p:oleObj>
              </mc:Choice>
              <mc:Fallback>
                <p:oleObj name="Equation" r:id="rId11" imgW="253800" imgH="203040" progId="Equation.DSMT4">
                  <p:embed/>
                  <p:pic>
                    <p:nvPicPr>
                      <p:cNvPr id="0" name="Объект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262" y="1268760"/>
                        <a:ext cx="471146" cy="37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24976568"/>
              </p:ext>
            </p:extLst>
          </p:nvPr>
        </p:nvGraphicFramePr>
        <p:xfrm>
          <a:off x="8683897" y="2780928"/>
          <a:ext cx="471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97" name="Equation" r:id="rId13" imgW="253800" imgH="203040" progId="Equation.DSMT4">
                  <p:embed/>
                </p:oleObj>
              </mc:Choice>
              <mc:Fallback>
                <p:oleObj name="Equation" r:id="rId13" imgW="25380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897" y="2780928"/>
                        <a:ext cx="471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93327352"/>
              </p:ext>
            </p:extLst>
          </p:nvPr>
        </p:nvGraphicFramePr>
        <p:xfrm>
          <a:off x="7812360" y="3844851"/>
          <a:ext cx="471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98" name="Equation" r:id="rId15" imgW="253800" imgH="203040" progId="Equation.DSMT4">
                  <p:embed/>
                </p:oleObj>
              </mc:Choice>
              <mc:Fallback>
                <p:oleObj name="Equation" r:id="rId15" imgW="25380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3844851"/>
                        <a:ext cx="471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93436293"/>
              </p:ext>
            </p:extLst>
          </p:nvPr>
        </p:nvGraphicFramePr>
        <p:xfrm>
          <a:off x="7884368" y="5140995"/>
          <a:ext cx="471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99" name="Equation" r:id="rId17" imgW="253800" imgH="203040" progId="Equation.DSMT4">
                  <p:embed/>
                </p:oleObj>
              </mc:Choice>
              <mc:Fallback>
                <p:oleObj name="Equation" r:id="rId17" imgW="25380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5140995"/>
                        <a:ext cx="471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9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</a:rPr>
              <a:t>Matrix elements </a:t>
            </a:r>
            <a:r>
              <a:rPr lang="en-US" sz="2800" b="1" dirty="0" smtClean="0">
                <a:solidFill>
                  <a:schemeClr val="accent2"/>
                </a:solidFill>
              </a:rPr>
              <a:t>of electric and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magnetic transitions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405A9-6AF7-4FA2-83E8-96867B0DA89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62166"/>
              </p:ext>
            </p:extLst>
          </p:nvPr>
        </p:nvGraphicFramePr>
        <p:xfrm>
          <a:off x="971600" y="1628800"/>
          <a:ext cx="7128792" cy="161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69" name="Equation" r:id="rId3" imgW="4609800" imgH="1041120" progId="Equation.DSMT4">
                  <p:embed/>
                </p:oleObj>
              </mc:Choice>
              <mc:Fallback>
                <p:oleObj name="Equation" r:id="rId3" imgW="4609800" imgH="104112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628800"/>
                        <a:ext cx="7128792" cy="1610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58290162"/>
              </p:ext>
            </p:extLst>
          </p:nvPr>
        </p:nvGraphicFramePr>
        <p:xfrm>
          <a:off x="395536" y="3573016"/>
          <a:ext cx="862106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70" name="Equation" r:id="rId5" imgW="5384520" imgH="990360" progId="Equation.DSMT4">
                  <p:embed/>
                </p:oleObj>
              </mc:Choice>
              <mc:Fallback>
                <p:oleObj name="Equation" r:id="rId5" imgW="5384520" imgH="990360" progId="Equation.DSMT4">
                  <p:embed/>
                  <p:pic>
                    <p:nvPicPr>
                      <p:cNvPr id="0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73016"/>
                        <a:ext cx="8621065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173844"/>
              </p:ext>
            </p:extLst>
          </p:nvPr>
        </p:nvGraphicFramePr>
        <p:xfrm>
          <a:off x="3272829" y="5373216"/>
          <a:ext cx="302736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71" name="Equation" r:id="rId7" imgW="1841400" imgH="482400" progId="Equation.DSMT4">
                  <p:embed/>
                </p:oleObj>
              </mc:Choice>
              <mc:Fallback>
                <p:oleObj name="Equation" r:id="rId7" imgW="1841400" imgH="4824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829" y="5373216"/>
                        <a:ext cx="302736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46682848"/>
              </p:ext>
            </p:extLst>
          </p:nvPr>
        </p:nvGraphicFramePr>
        <p:xfrm>
          <a:off x="7823200" y="2565400"/>
          <a:ext cx="4476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72" name="Equation" r:id="rId9" imgW="241200" imgH="203040" progId="Equation.DSMT4">
                  <p:embed/>
                </p:oleObj>
              </mc:Choice>
              <mc:Fallback>
                <p:oleObj name="Equation" r:id="rId9" imgW="24120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2565400"/>
                        <a:ext cx="4476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48939517"/>
              </p:ext>
            </p:extLst>
          </p:nvPr>
        </p:nvGraphicFramePr>
        <p:xfrm>
          <a:off x="7884368" y="4653136"/>
          <a:ext cx="471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73" name="Equation" r:id="rId11" imgW="253800" imgH="203040" progId="Equation.DSMT4">
                  <p:embed/>
                </p:oleObj>
              </mc:Choice>
              <mc:Fallback>
                <p:oleObj name="Equation" r:id="rId11" imgW="25380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653136"/>
                        <a:ext cx="471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9764007"/>
              </p:ext>
            </p:extLst>
          </p:nvPr>
        </p:nvGraphicFramePr>
        <p:xfrm>
          <a:off x="7812360" y="5516563"/>
          <a:ext cx="5889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74" name="Equation" r:id="rId13" imgW="317160" imgH="203040" progId="Equation.DSMT4">
                  <p:embed/>
                </p:oleObj>
              </mc:Choice>
              <mc:Fallback>
                <p:oleObj name="Equation" r:id="rId13" imgW="317160" imgH="203040" progId="Equation.DSMT4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516563"/>
                        <a:ext cx="5889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1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USER@LUXJIGOU6AWXYL28" val="526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27780</TotalTime>
  <Words>1031</Words>
  <Application>Microsoft Office PowerPoint</Application>
  <PresentationFormat>Экран (4:3)</PresentationFormat>
  <Paragraphs>298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Тема Office</vt:lpstr>
      <vt:lpstr>Equation</vt:lpstr>
      <vt:lpstr>Презентация PowerPoint</vt:lpstr>
      <vt:lpstr>Introduction/Motivation</vt:lpstr>
      <vt:lpstr>M.P. Takacs et al., Physical Review, D91, 123526 (2015) S34(23 ± 6 keV)=0.548 ± 0.054  keV b.</vt:lpstr>
      <vt:lpstr>Purpose of work</vt:lpstr>
      <vt:lpstr>Two-body problem α-3He and α-3H </vt:lpstr>
      <vt:lpstr>Презентация PowerPoint</vt:lpstr>
      <vt:lpstr>Parameters of modificated potential</vt:lpstr>
      <vt:lpstr>Astrophysical S-factor </vt:lpstr>
      <vt:lpstr>Matrix elements of electric and magnetic transitions</vt:lpstr>
      <vt:lpstr>Numerical results of electric and  magnetic transitions</vt:lpstr>
      <vt:lpstr> Astrophysical S-factor radiative capture process 3He(α, γ)7Be  </vt:lpstr>
      <vt:lpstr>Презентация PowerPoint</vt:lpstr>
      <vt:lpstr> Reaction rate N34(σv) [cm3 mol-1 s-1] (Angulo et al., NPA656, 3 (1999)  </vt:lpstr>
      <vt:lpstr>Results of reaction rates(106 ≤ Т ≤ 109 К)</vt:lpstr>
      <vt:lpstr>Results of reaction rates in different model, normalized to results of model  VM1a </vt:lpstr>
      <vt:lpstr>    O. Pisanti et al., Comput. Phys. Commun. 178, 956 (2008). http://parthenope.na.infn.it/   </vt:lpstr>
      <vt:lpstr>Презентация PowerPoint</vt:lpstr>
      <vt:lpstr>Results of estimation primordial abundance of 7Li/H (х10-10)</vt:lpstr>
      <vt:lpstr>Conclusion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Nurmukhammad</cp:lastModifiedBy>
  <cp:revision>1550</cp:revision>
  <dcterms:created xsi:type="dcterms:W3CDTF">2009-04-13T05:56:48Z</dcterms:created>
  <dcterms:modified xsi:type="dcterms:W3CDTF">2018-11-06T13:55:04Z</dcterms:modified>
</cp:coreProperties>
</file>