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80" r:id="rId3"/>
    <p:sldId id="282" r:id="rId4"/>
    <p:sldId id="275" r:id="rId5"/>
    <p:sldId id="283" r:id="rId6"/>
    <p:sldId id="284" r:id="rId7"/>
    <p:sldId id="286" r:id="rId8"/>
    <p:sldId id="287" r:id="rId9"/>
    <p:sldId id="288" r:id="rId10"/>
    <p:sldId id="289" r:id="rId11"/>
    <p:sldId id="290" r:id="rId12"/>
    <p:sldId id="291" r:id="rId13"/>
    <p:sldId id="292" r:id="rId14"/>
    <p:sldId id="293" r:id="rId15"/>
    <p:sldId id="294" r:id="rId16"/>
    <p:sldId id="273"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17" autoAdjust="0"/>
    <p:restoredTop sz="86397" autoAdjust="0"/>
  </p:normalViewPr>
  <p:slideViewPr>
    <p:cSldViewPr>
      <p:cViewPr varScale="1">
        <p:scale>
          <a:sx n="76" d="100"/>
          <a:sy n="76" d="100"/>
        </p:scale>
        <p:origin x="-210" y="-96"/>
      </p:cViewPr>
      <p:guideLst>
        <p:guide orient="horz" pos="2160"/>
        <p:guide pos="2880"/>
      </p:guideLst>
    </p:cSldViewPr>
  </p:slideViewPr>
  <p:outlineViewPr>
    <p:cViewPr>
      <p:scale>
        <a:sx n="33" d="100"/>
        <a:sy n="33" d="100"/>
      </p:scale>
      <p:origin x="0" y="65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A7E3B6-4618-4B5C-893A-11CB72DC4F32}" type="datetimeFigureOut">
              <a:rPr lang="ru-RU" smtClean="0"/>
              <a:t>07.11.2018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138FF-D0FA-4191-9A00-FF88A02D13D8}" type="slidenum">
              <a:rPr lang="ru-RU" smtClean="0"/>
              <a:t>‹#›</a:t>
            </a:fld>
            <a:endParaRPr lang="ru-RU" dirty="0"/>
          </a:p>
        </p:txBody>
      </p:sp>
    </p:spTree>
    <p:extLst>
      <p:ext uri="{BB962C8B-B14F-4D97-AF65-F5344CB8AC3E}">
        <p14:creationId xmlns:p14="http://schemas.microsoft.com/office/powerpoint/2010/main" val="860668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07.11.2018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07.11.2018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4437112"/>
            <a:ext cx="7776864" cy="1944216"/>
          </a:xfrm>
        </p:spPr>
        <p:txBody>
          <a:bodyPr>
            <a:normAutofit fontScale="77500" lnSpcReduction="20000"/>
          </a:bodyPr>
          <a:lstStyle/>
          <a:p>
            <a:pPr algn="ctr"/>
            <a:r>
              <a:rPr lang="de-DE" b="1" dirty="0" smtClean="0">
                <a:solidFill>
                  <a:srgbClr val="C00000"/>
                </a:solidFill>
              </a:rPr>
              <a:t>Kanokova Shakhnoza, </a:t>
            </a:r>
          </a:p>
          <a:p>
            <a:pPr algn="ctr"/>
            <a:r>
              <a:rPr lang="de-DE" b="1" dirty="0" smtClean="0">
                <a:solidFill>
                  <a:srgbClr val="C00000"/>
                </a:solidFill>
              </a:rPr>
              <a:t>National University of Uzbekistan</a:t>
            </a:r>
          </a:p>
          <a:p>
            <a:pPr algn="ctr"/>
            <a:endParaRPr lang="de-DE" dirty="0" smtClean="0"/>
          </a:p>
          <a:p>
            <a:pPr algn="ctr"/>
            <a:r>
              <a:rPr lang="de-DE" dirty="0" smtClean="0">
                <a:solidFill>
                  <a:schemeClr val="tx1"/>
                </a:solidFill>
              </a:rPr>
              <a:t>2018, November 7</a:t>
            </a:r>
          </a:p>
          <a:p>
            <a:pPr algn="ctr"/>
            <a:r>
              <a:rPr lang="de-DE" dirty="0" smtClean="0">
                <a:solidFill>
                  <a:schemeClr val="tx1"/>
                </a:solidFill>
              </a:rPr>
              <a:t>Tashkent </a:t>
            </a:r>
            <a:endParaRPr lang="ru-RU" dirty="0">
              <a:solidFill>
                <a:schemeClr val="tx1"/>
              </a:solidFill>
            </a:endParaRPr>
          </a:p>
        </p:txBody>
      </p:sp>
      <p:pic>
        <p:nvPicPr>
          <p:cNvPr id="13315" name="Picture 3"/>
          <p:cNvPicPr>
            <a:picLocks noChangeAspect="1" noChangeArrowheads="1"/>
          </p:cNvPicPr>
          <p:nvPr/>
        </p:nvPicPr>
        <p:blipFill>
          <a:blip r:embed="rId2" cstate="print"/>
          <a:srcRect/>
          <a:stretch>
            <a:fillRect/>
          </a:stretch>
        </p:blipFill>
        <p:spPr bwMode="auto">
          <a:xfrm>
            <a:off x="0" y="0"/>
            <a:ext cx="2276872" cy="2276872"/>
          </a:xfrm>
          <a:prstGeom prst="rect">
            <a:avLst/>
          </a:prstGeom>
          <a:noFill/>
          <a:ln w="9525">
            <a:noFill/>
            <a:miter lim="800000"/>
            <a:headEnd/>
            <a:tailEnd/>
          </a:ln>
        </p:spPr>
      </p:pic>
      <p:sp>
        <p:nvSpPr>
          <p:cNvPr id="2" name="Заголовок 1"/>
          <p:cNvSpPr>
            <a:spLocks noGrp="1"/>
          </p:cNvSpPr>
          <p:nvPr>
            <p:ph type="ctrTitle"/>
          </p:nvPr>
        </p:nvSpPr>
        <p:spPr>
          <a:xfrm>
            <a:off x="1763688" y="1268760"/>
            <a:ext cx="7200800" cy="2952328"/>
          </a:xfrm>
        </p:spPr>
        <p:txBody>
          <a:bodyPr>
            <a:normAutofit/>
          </a:bodyPr>
          <a:lstStyle/>
          <a:p>
            <a:pPr algn="ctr"/>
            <a:r>
              <a:rPr lang="en-US" sz="4000" b="1" dirty="0" smtClean="0">
                <a:latin typeface="Times New Roman" pitchFamily="18" charset="0"/>
                <a:cs typeface="Times New Roman" pitchFamily="18" charset="0"/>
              </a:rPr>
              <a:t>Collision centrality dependencies of charged pion production in </a:t>
            </a:r>
            <a:r>
              <a:rPr lang="en-US" sz="4000" b="1" baseline="30000" dirty="0" smtClean="0">
                <a:latin typeface="Times New Roman" pitchFamily="18" charset="0"/>
                <a:cs typeface="Times New Roman" pitchFamily="18" charset="0"/>
              </a:rPr>
              <a:t>12</a:t>
            </a:r>
            <a:r>
              <a:rPr lang="en-US" sz="4000" b="1" dirty="0" smtClean="0">
                <a:latin typeface="Times New Roman" pitchFamily="18" charset="0"/>
                <a:cs typeface="Times New Roman" pitchFamily="18" charset="0"/>
              </a:rPr>
              <a:t>C+</a:t>
            </a:r>
            <a:r>
              <a:rPr lang="en-US" sz="4000" b="1" baseline="30000" dirty="0" smtClean="0">
                <a:latin typeface="Times New Roman" pitchFamily="18" charset="0"/>
                <a:cs typeface="Times New Roman" pitchFamily="18" charset="0"/>
              </a:rPr>
              <a:t>181</a:t>
            </a:r>
            <a:r>
              <a:rPr lang="en-US" sz="4000" b="1" dirty="0" smtClean="0">
                <a:latin typeface="Times New Roman" pitchFamily="18" charset="0"/>
                <a:cs typeface="Times New Roman" pitchFamily="18" charset="0"/>
              </a:rPr>
              <a:t>Ta collisions at 4.2 </a:t>
            </a:r>
            <a:r>
              <a:rPr lang="en-US" sz="4000" b="1" i="1" dirty="0" smtClean="0">
                <a:latin typeface="Times New Roman" pitchFamily="18" charset="0"/>
                <a:cs typeface="Times New Roman" pitchFamily="18" charset="0"/>
              </a:rPr>
              <a:t>A </a:t>
            </a:r>
            <a:r>
              <a:rPr lang="en-US" sz="4000" b="1" dirty="0" smtClean="0">
                <a:latin typeface="Times New Roman" pitchFamily="18" charset="0"/>
                <a:cs typeface="Times New Roman" pitchFamily="18" charset="0"/>
              </a:rPr>
              <a:t>GeV/</a:t>
            </a:r>
            <a:r>
              <a:rPr lang="en-US" sz="4000" b="1" i="1" dirty="0" smtClean="0">
                <a:latin typeface="Times New Roman" pitchFamily="18" charset="0"/>
                <a:cs typeface="Times New Roman" pitchFamily="18" charset="0"/>
              </a:rPr>
              <a:t>c</a:t>
            </a:r>
            <a:endParaRPr lang="ru-RU"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Заголовок 1"/>
          <p:cNvSpPr>
            <a:spLocks noGrp="1"/>
          </p:cNvSpPr>
          <p:nvPr>
            <p:ph type="title"/>
          </p:nvPr>
        </p:nvSpPr>
        <p:spPr>
          <a:xfrm>
            <a:off x="457200" y="285654"/>
            <a:ext cx="8229600" cy="1847201"/>
          </a:xfrm>
          <a:gradFill flip="none" rotWithShape="1">
            <a:gsLst>
              <a:gs pos="0">
                <a:schemeClr val="tx2">
                  <a:lumMod val="20000"/>
                  <a:lumOff val="80000"/>
                </a:schemeClr>
              </a:gs>
              <a:gs pos="91000">
                <a:schemeClr val="accent1">
                  <a:lumMod val="20000"/>
                  <a:lumOff val="80000"/>
                </a:schemeClr>
              </a:gs>
            </a:gsLst>
            <a:lin ang="2700000" scaled="1"/>
            <a:tileRect/>
          </a:gradFill>
          <a:ln>
            <a:solidFill>
              <a:schemeClr val="accent3">
                <a:lumMod val="60000"/>
                <a:lumOff val="40000"/>
              </a:schemeClr>
            </a:solidFill>
            <a:round/>
          </a:ln>
          <a:effectLst>
            <a:outerShdw blurRad="50800" dist="50800" dir="2700000" algn="tl" rotWithShape="0">
              <a:prstClr val="black">
                <a:alpha val="40000"/>
              </a:prstClr>
            </a:outerShdw>
          </a:effectLst>
          <a:scene3d>
            <a:camera prst="orthographicFront"/>
            <a:lightRig rig="threePt" dir="t"/>
          </a:scene3d>
          <a:sp3d>
            <a:bevelT w="88900" h="88900"/>
          </a:sp3d>
        </p:spPr>
        <p:txBody>
          <a:bodyPr>
            <a:noAutofit/>
          </a:bodyPr>
          <a:lstStyle/>
          <a:p>
            <a:pPr algn="just"/>
            <a:r>
              <a:rPr lang="en-US" sz="2400" b="1" smtClean="0"/>
              <a:t>Fig1.</a:t>
            </a:r>
            <a:r>
              <a:rPr lang="en-US" sz="2400" smtClean="0"/>
              <a:t>The momentum distributions of the negative (</a:t>
            </a:r>
            <a:r>
              <a:rPr lang="en-US" sz="2400" i="1" smtClean="0"/>
              <a:t>a</a:t>
            </a:r>
            <a:r>
              <a:rPr lang="en-US" sz="2400" smtClean="0"/>
              <a:t>) and positive (</a:t>
            </a:r>
            <a:r>
              <a:rPr lang="en-US" sz="2400" i="1" smtClean="0"/>
              <a:t>b</a:t>
            </a:r>
            <a:r>
              <a:rPr lang="en-US" sz="2400" smtClean="0"/>
              <a:t>) pions in peripheral (open circles) and central (closed circles) </a:t>
            </a:r>
            <a:r>
              <a:rPr lang="en-US" sz="2400" baseline="30000" smtClean="0"/>
              <a:t>12</a:t>
            </a:r>
            <a:r>
              <a:rPr lang="en-US" sz="2400" smtClean="0"/>
              <a:t>C+</a:t>
            </a:r>
            <a:r>
              <a:rPr lang="en-US" sz="2400" baseline="30000" smtClean="0"/>
              <a:t>181</a:t>
            </a:r>
            <a:r>
              <a:rPr lang="en-US" sz="2400" smtClean="0"/>
              <a:t>Ta collisions at 4.2 GeV/</a:t>
            </a:r>
            <a:r>
              <a:rPr lang="en-US" sz="2400" i="1" smtClean="0"/>
              <a:t>c</a:t>
            </a:r>
            <a:r>
              <a:rPr lang="en-US" sz="2400" smtClean="0"/>
              <a:t> per nucleon in the laboratory frame. The distributions are normalized per one pion. Statistical errors are shown. </a:t>
            </a:r>
            <a:endParaRPr lang="ru-RU" sz="2400" dirty="0"/>
          </a:p>
        </p:txBody>
      </p:sp>
      <p:sp>
        <p:nvSpPr>
          <p:cNvPr id="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2826703792"/>
              </p:ext>
            </p:extLst>
          </p:nvPr>
        </p:nvGraphicFramePr>
        <p:xfrm>
          <a:off x="0" y="2276872"/>
          <a:ext cx="4752528" cy="3625184"/>
        </p:xfrm>
        <a:graphic>
          <a:graphicData uri="http://schemas.openxmlformats.org/presentationml/2006/ole">
            <mc:AlternateContent xmlns:mc="http://schemas.openxmlformats.org/markup-compatibility/2006">
              <mc:Choice xmlns:v="urn:schemas-microsoft-com:vml" Requires="v">
                <p:oleObj spid="_x0000_s7198" r:id="rId3" imgW="3756355" imgH="2862682" progId="Origin50.Graph">
                  <p:embed/>
                </p:oleObj>
              </mc:Choice>
              <mc:Fallback>
                <p:oleObj r:id="rId3" imgW="3756355" imgH="2862682" progId="Origin50.Graph">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76872"/>
                        <a:ext cx="4752528" cy="3625184"/>
                      </a:xfrm>
                      <a:prstGeom prst="rect">
                        <a:avLst/>
                      </a:prstGeom>
                      <a:noFill/>
                    </p:spPr>
                  </p:pic>
                </p:oleObj>
              </mc:Fallback>
            </mc:AlternateContent>
          </a:graphicData>
        </a:graphic>
      </p:graphicFrame>
      <p:sp>
        <p:nvSpPr>
          <p:cNvPr id="1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 name="Объект 10"/>
          <p:cNvGraphicFramePr>
            <a:graphicFrameLocks noChangeAspect="1"/>
          </p:cNvGraphicFramePr>
          <p:nvPr>
            <p:extLst>
              <p:ext uri="{D42A27DB-BD31-4B8C-83A1-F6EECF244321}">
                <p14:modId xmlns:p14="http://schemas.microsoft.com/office/powerpoint/2010/main" val="1795602140"/>
              </p:ext>
            </p:extLst>
          </p:nvPr>
        </p:nvGraphicFramePr>
        <p:xfrm>
          <a:off x="4067944" y="2306347"/>
          <a:ext cx="4527798" cy="3464291"/>
        </p:xfrm>
        <a:graphic>
          <a:graphicData uri="http://schemas.openxmlformats.org/presentationml/2006/ole">
            <mc:AlternateContent xmlns:mc="http://schemas.openxmlformats.org/markup-compatibility/2006">
              <mc:Choice xmlns:v="urn:schemas-microsoft-com:vml" Requires="v">
                <p:oleObj spid="_x0000_s7199" r:id="rId5" imgW="3757574" imgH="2868778" progId="Origin50.Graph">
                  <p:embed/>
                </p:oleObj>
              </mc:Choice>
              <mc:Fallback>
                <p:oleObj r:id="rId5" imgW="3757574" imgH="2868778" progId="Origin50.Graph">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2306347"/>
                        <a:ext cx="4527798" cy="3464291"/>
                      </a:xfrm>
                      <a:prstGeom prst="rect">
                        <a:avLst/>
                      </a:prstGeom>
                      <a:noFill/>
                    </p:spPr>
                  </p:pic>
                </p:oleObj>
              </mc:Fallback>
            </mc:AlternateContent>
          </a:graphicData>
        </a:graphic>
      </p:graphicFrame>
    </p:spTree>
    <p:extLst>
      <p:ext uri="{BB962C8B-B14F-4D97-AF65-F5344CB8AC3E}">
        <p14:creationId xmlns:p14="http://schemas.microsoft.com/office/powerpoint/2010/main" val="640020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cstate="print"/>
          <a:srcRect/>
          <a:stretch>
            <a:fillRect/>
          </a:stretch>
        </p:blipFill>
        <p:spPr bwMode="auto">
          <a:xfrm>
            <a:off x="190529" y="2492637"/>
            <a:ext cx="4406937" cy="3539668"/>
          </a:xfrm>
          <a:prstGeom prst="rect">
            <a:avLst/>
          </a:prstGeom>
          <a:noFill/>
          <a:ln w="9525">
            <a:noFill/>
            <a:miter lim="800000"/>
            <a:headEnd/>
            <a:tailEnd/>
          </a:ln>
        </p:spPr>
      </p:pic>
      <p:pic>
        <p:nvPicPr>
          <p:cNvPr id="26627" name="Picture 3"/>
          <p:cNvPicPr>
            <a:picLocks noChangeAspect="1" noChangeArrowheads="1"/>
          </p:cNvPicPr>
          <p:nvPr/>
        </p:nvPicPr>
        <p:blipFill>
          <a:blip r:embed="rId3" cstate="print"/>
          <a:srcRect/>
          <a:stretch>
            <a:fillRect/>
          </a:stretch>
        </p:blipFill>
        <p:spPr bwMode="auto">
          <a:xfrm>
            <a:off x="4556779" y="2420888"/>
            <a:ext cx="4451777" cy="3600400"/>
          </a:xfrm>
          <a:prstGeom prst="rect">
            <a:avLst/>
          </a:prstGeom>
          <a:noFill/>
          <a:ln w="9525">
            <a:noFill/>
            <a:miter lim="800000"/>
            <a:headEnd/>
            <a:tailEnd/>
          </a:ln>
        </p:spPr>
      </p:pic>
      <p:sp>
        <p:nvSpPr>
          <p:cNvPr id="6" name="Заголовок 1"/>
          <p:cNvSpPr>
            <a:spLocks noGrp="1"/>
          </p:cNvSpPr>
          <p:nvPr>
            <p:ph type="title"/>
          </p:nvPr>
        </p:nvSpPr>
        <p:spPr>
          <a:xfrm>
            <a:off x="457200" y="285655"/>
            <a:ext cx="8229600" cy="1642194"/>
          </a:xfrm>
          <a:gradFill flip="none" rotWithShape="1">
            <a:gsLst>
              <a:gs pos="0">
                <a:schemeClr val="tx2">
                  <a:lumMod val="20000"/>
                  <a:lumOff val="80000"/>
                </a:schemeClr>
              </a:gs>
              <a:gs pos="91000">
                <a:schemeClr val="accent1">
                  <a:lumMod val="20000"/>
                  <a:lumOff val="80000"/>
                </a:schemeClr>
              </a:gs>
            </a:gsLst>
            <a:lin ang="2700000" scaled="1"/>
            <a:tileRect/>
          </a:gradFill>
          <a:ln>
            <a:solidFill>
              <a:schemeClr val="accent3">
                <a:lumMod val="60000"/>
                <a:lumOff val="40000"/>
              </a:schemeClr>
            </a:solidFill>
            <a:round/>
          </a:ln>
          <a:effectLst>
            <a:outerShdw blurRad="50800" dist="50800" dir="2700000" algn="tl" rotWithShape="0">
              <a:prstClr val="black">
                <a:alpha val="40000"/>
              </a:prstClr>
            </a:outerShdw>
          </a:effectLst>
          <a:scene3d>
            <a:camera prst="orthographicFront"/>
            <a:lightRig rig="threePt" dir="t"/>
          </a:scene3d>
          <a:sp3d>
            <a:bevelT w="88900" h="88900"/>
          </a:sp3d>
        </p:spPr>
        <p:txBody>
          <a:bodyPr>
            <a:noAutofit/>
          </a:bodyPr>
          <a:lstStyle/>
          <a:p>
            <a:pPr algn="just"/>
            <a:r>
              <a:rPr lang="en-US" sz="2100" b="1" dirty="0">
                <a:latin typeface="Times New Roman" pitchFamily="18" charset="0"/>
                <a:cs typeface="Times New Roman" pitchFamily="18" charset="0"/>
              </a:rPr>
              <a:t>Fig. </a:t>
            </a:r>
            <a:r>
              <a:rPr lang="en-US" sz="2100" b="1" dirty="0">
                <a:latin typeface="Times New Roman" pitchFamily="18" charset="0"/>
                <a:cs typeface="Times New Roman" pitchFamily="18" charset="0"/>
              </a:rPr>
              <a:t>2</a:t>
            </a:r>
            <a:r>
              <a:rPr lang="en-US" sz="2100" b="1" dirty="0" smtClean="0">
                <a:latin typeface="Times New Roman" pitchFamily="18" charset="0"/>
                <a:cs typeface="Times New Roman" pitchFamily="18" charset="0"/>
              </a:rPr>
              <a:t>.</a:t>
            </a:r>
            <a:r>
              <a:rPr lang="ru-RU" sz="2100" b="1" dirty="0" smtClean="0">
                <a:latin typeface="Times New Roman" pitchFamily="18" charset="0"/>
                <a:cs typeface="Times New Roman" pitchFamily="18" charset="0"/>
              </a:rPr>
              <a:t>    </a:t>
            </a:r>
            <a:r>
              <a:rPr lang="en-US" sz="2100" dirty="0">
                <a:latin typeface="Times New Roman" pitchFamily="18" charset="0"/>
                <a:cs typeface="Times New Roman" pitchFamily="18" charset="0"/>
              </a:rPr>
              <a:t>The emission angle distributions of the negative (</a:t>
            </a:r>
            <a:r>
              <a:rPr lang="en-US" sz="2100" i="1" dirty="0">
                <a:latin typeface="Times New Roman" pitchFamily="18" charset="0"/>
                <a:cs typeface="Times New Roman" pitchFamily="18" charset="0"/>
              </a:rPr>
              <a:t>a</a:t>
            </a:r>
            <a:r>
              <a:rPr lang="en-US" sz="2100" dirty="0">
                <a:latin typeface="Times New Roman" pitchFamily="18" charset="0"/>
                <a:cs typeface="Times New Roman" pitchFamily="18" charset="0"/>
              </a:rPr>
              <a:t>) and positive (</a:t>
            </a:r>
            <a:r>
              <a:rPr lang="en-US" sz="2100" i="1" dirty="0">
                <a:latin typeface="Times New Roman" pitchFamily="18" charset="0"/>
                <a:cs typeface="Times New Roman" pitchFamily="18" charset="0"/>
              </a:rPr>
              <a:t>b</a:t>
            </a:r>
            <a:r>
              <a:rPr lang="en-US" sz="2100" dirty="0">
                <a:latin typeface="Times New Roman" pitchFamily="18" charset="0"/>
                <a:cs typeface="Times New Roman" pitchFamily="18" charset="0"/>
              </a:rPr>
              <a:t>) pions in peripheral (open circles) and central (closed circles) </a:t>
            </a:r>
            <a:r>
              <a:rPr lang="en-US" sz="2100" baseline="30000" dirty="0">
                <a:latin typeface="Times New Roman" pitchFamily="18" charset="0"/>
                <a:cs typeface="Times New Roman" pitchFamily="18" charset="0"/>
              </a:rPr>
              <a:t>12</a:t>
            </a:r>
            <a:r>
              <a:rPr lang="en-US" sz="2100" dirty="0">
                <a:latin typeface="Times New Roman" pitchFamily="18" charset="0"/>
                <a:cs typeface="Times New Roman" pitchFamily="18" charset="0"/>
              </a:rPr>
              <a:t>C+</a:t>
            </a:r>
            <a:r>
              <a:rPr lang="en-US" sz="2100" baseline="30000" dirty="0">
                <a:latin typeface="Times New Roman" pitchFamily="18" charset="0"/>
                <a:cs typeface="Times New Roman" pitchFamily="18" charset="0"/>
              </a:rPr>
              <a:t>181</a:t>
            </a:r>
            <a:r>
              <a:rPr lang="en-US" sz="2100" dirty="0">
                <a:latin typeface="Times New Roman" pitchFamily="18" charset="0"/>
                <a:cs typeface="Times New Roman" pitchFamily="18" charset="0"/>
              </a:rPr>
              <a:t>Ta collisions at 4.2 GeV/</a:t>
            </a:r>
            <a:r>
              <a:rPr lang="en-US" sz="2100" i="1" dirty="0">
                <a:latin typeface="Times New Roman" pitchFamily="18" charset="0"/>
                <a:cs typeface="Times New Roman" pitchFamily="18" charset="0"/>
              </a:rPr>
              <a:t>c</a:t>
            </a:r>
            <a:r>
              <a:rPr lang="en-US" sz="2100" dirty="0">
                <a:latin typeface="Times New Roman" pitchFamily="18" charset="0"/>
                <a:cs typeface="Times New Roman" pitchFamily="18" charset="0"/>
              </a:rPr>
              <a:t> per nucleon in the laboratory frame. The distributions are normalized per one pion. Statistical errors are shown.</a:t>
            </a:r>
            <a:endParaRPr lang="ru-RU" sz="2100" dirty="0">
              <a:latin typeface="+mn-lt"/>
            </a:endParaRPr>
          </a:p>
        </p:txBody>
      </p:sp>
    </p:spTree>
    <p:extLst>
      <p:ext uri="{BB962C8B-B14F-4D97-AF65-F5344CB8AC3E}">
        <p14:creationId xmlns:p14="http://schemas.microsoft.com/office/powerpoint/2010/main" val="2151870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57200" y="285655"/>
            <a:ext cx="8229600" cy="1143000"/>
          </a:xfr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a:lstStyle/>
          <a:p>
            <a:r>
              <a:rPr lang="de-DE" dirty="0"/>
              <a:t>Summary and </a:t>
            </a:r>
            <a:r>
              <a:rPr lang="de-DE" dirty="0" smtClean="0"/>
              <a:t>Conclusions </a:t>
            </a:r>
            <a:endParaRPr lang="ru-RU" dirty="0"/>
          </a:p>
        </p:txBody>
      </p:sp>
      <p:sp>
        <p:nvSpPr>
          <p:cNvPr id="8" name="Объект 7"/>
          <p:cNvSpPr>
            <a:spLocks noGrp="1"/>
          </p:cNvSpPr>
          <p:nvPr>
            <p:ph idx="1"/>
          </p:nvPr>
        </p:nvSpPr>
        <p:spPr>
          <a:xfrm>
            <a:off x="457200" y="1816225"/>
            <a:ext cx="8229600" cy="1252735"/>
          </a:xfrm>
          <a:prstGeom prst="roundRect">
            <a:avLst>
              <a:gd name="adj" fmla="val 136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0" indent="0" algn="just">
              <a:buNone/>
            </a:pPr>
            <a:r>
              <a:rPr lang="en-US" sz="2100" dirty="0">
                <a:solidFill>
                  <a:schemeClr val="tx1"/>
                </a:solidFill>
                <a:latin typeface="Times New Roman" pitchFamily="18" charset="0"/>
                <a:cs typeface="Times New Roman" pitchFamily="18" charset="0"/>
              </a:rPr>
              <a:t>The collision centrality dependencies of the average experimental kinematical characteristics of the negative and positive pions, produced in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collisions at 4.2 </a:t>
            </a:r>
            <a:r>
              <a:rPr lang="en-US" sz="2100" i="1" dirty="0">
                <a:solidFill>
                  <a:schemeClr val="tx1"/>
                </a:solidFill>
                <a:latin typeface="Times New Roman" pitchFamily="18" charset="0"/>
                <a:cs typeface="Times New Roman" pitchFamily="18" charset="0"/>
              </a:rPr>
              <a:t>A </a:t>
            </a:r>
            <a:r>
              <a:rPr lang="en-US" sz="2100" dirty="0">
                <a:solidFill>
                  <a:schemeClr val="tx1"/>
                </a:solidFill>
                <a:latin typeface="Times New Roman" pitchFamily="18" charset="0"/>
                <a:cs typeface="Times New Roman" pitchFamily="18" charset="0"/>
              </a:rPr>
              <a:t>GeV/</a:t>
            </a:r>
            <a:r>
              <a:rPr lang="en-US" sz="2100" i="1" dirty="0">
                <a:solidFill>
                  <a:schemeClr val="tx1"/>
                </a:solidFill>
                <a:latin typeface="Times New Roman" pitchFamily="18" charset="0"/>
                <a:cs typeface="Times New Roman" pitchFamily="18" charset="0"/>
              </a:rPr>
              <a:t>c</a:t>
            </a:r>
            <a:r>
              <a:rPr lang="en-US" sz="2100" dirty="0">
                <a:solidFill>
                  <a:schemeClr val="tx1"/>
                </a:solidFill>
                <a:latin typeface="Times New Roman" pitchFamily="18" charset="0"/>
                <a:cs typeface="Times New Roman" pitchFamily="18" charset="0"/>
              </a:rPr>
              <a:t>, were investigated. </a:t>
            </a:r>
          </a:p>
        </p:txBody>
      </p:sp>
      <p:sp>
        <p:nvSpPr>
          <p:cNvPr id="9" name="Объект 7"/>
          <p:cNvSpPr txBox="1">
            <a:spLocks/>
          </p:cNvSpPr>
          <p:nvPr/>
        </p:nvSpPr>
        <p:spPr>
          <a:xfrm>
            <a:off x="456527" y="3328393"/>
            <a:ext cx="8229600" cy="1684783"/>
          </a:xfrm>
          <a:prstGeom prst="roundRect">
            <a:avLst>
              <a:gd name="adj" fmla="val 11081"/>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buNone/>
            </a:pPr>
            <a:r>
              <a:rPr lang="en-US" sz="2100" dirty="0">
                <a:solidFill>
                  <a:schemeClr val="tx1"/>
                </a:solidFill>
                <a:latin typeface="Times New Roman" pitchFamily="18" charset="0"/>
                <a:cs typeface="Times New Roman" pitchFamily="18" charset="0"/>
              </a:rPr>
              <a:t>We observed the significant increase of the mean multiplicities per event of both </a:t>
            </a:r>
            <a:r>
              <a:rPr lang="en-US" sz="2100" i="1" dirty="0">
                <a:solidFill>
                  <a:schemeClr val="tx1"/>
                </a:solidFill>
                <a:latin typeface="Times New Roman" pitchFamily="18" charset="0"/>
                <a:cs typeface="Times New Roman" pitchFamily="18" charset="0"/>
              </a:rPr>
              <a:t>π</a:t>
            </a:r>
            <a:r>
              <a:rPr lang="en-US" sz="2100" baseline="30000" dirty="0">
                <a:solidFill>
                  <a:schemeClr val="tx1"/>
                </a:solidFill>
                <a:latin typeface="Times New Roman" pitchFamily="18" charset="0"/>
                <a:cs typeface="Times New Roman" pitchFamily="18" charset="0"/>
              </a:rPr>
              <a:t>−</a:t>
            </a:r>
            <a:r>
              <a:rPr lang="en-US" sz="2100" dirty="0">
                <a:solidFill>
                  <a:schemeClr val="tx1"/>
                </a:solidFill>
                <a:latin typeface="Times New Roman" pitchFamily="18" charset="0"/>
                <a:cs typeface="Times New Roman" pitchFamily="18" charset="0"/>
              </a:rPr>
              <a:t> or </a:t>
            </a:r>
            <a:r>
              <a:rPr lang="en-US" sz="2100" i="1" dirty="0">
                <a:solidFill>
                  <a:schemeClr val="tx1"/>
                </a:solidFill>
                <a:latin typeface="Times New Roman" pitchFamily="18" charset="0"/>
                <a:cs typeface="Times New Roman" pitchFamily="18" charset="0"/>
              </a:rPr>
              <a:t>π</a:t>
            </a:r>
            <a:r>
              <a:rPr lang="en-US" sz="2100" baseline="30000" dirty="0">
                <a:solidFill>
                  <a:schemeClr val="tx1"/>
                </a:solidFill>
                <a:latin typeface="Times New Roman" pitchFamily="18" charset="0"/>
                <a:cs typeface="Times New Roman" pitchFamily="18" charset="0"/>
              </a:rPr>
              <a:t>+ </a:t>
            </a:r>
            <a:r>
              <a:rPr lang="en-US" sz="2100" dirty="0">
                <a:solidFill>
                  <a:schemeClr val="tx1"/>
                </a:solidFill>
                <a:latin typeface="Times New Roman" pitchFamily="18" charset="0"/>
                <a:cs typeface="Times New Roman" pitchFamily="18" charset="0"/>
              </a:rPr>
              <a:t>mesons with increasing the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 centrality. The mean multiplicity of the negative pions proved to be noticeably larger as compared to that of the positive pions in the analyzed three centrality groups of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collisions.</a:t>
            </a:r>
          </a:p>
        </p:txBody>
      </p:sp>
      <p:sp>
        <p:nvSpPr>
          <p:cNvPr id="10" name="Объект 7"/>
          <p:cNvSpPr txBox="1">
            <a:spLocks/>
          </p:cNvSpPr>
          <p:nvPr/>
        </p:nvSpPr>
        <p:spPr>
          <a:xfrm>
            <a:off x="463779" y="5272609"/>
            <a:ext cx="8229600" cy="820687"/>
          </a:xfrm>
          <a:prstGeom prst="roundRect">
            <a:avLst>
              <a:gd name="adj" fmla="val 13697"/>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buNone/>
            </a:pPr>
            <a:r>
              <a:rPr lang="en-US" sz="2100" dirty="0">
                <a:solidFill>
                  <a:schemeClr val="tx1"/>
                </a:solidFill>
                <a:latin typeface="Times New Roman" pitchFamily="18" charset="0"/>
                <a:cs typeface="Times New Roman" pitchFamily="18" charset="0"/>
              </a:rPr>
              <a:t>Using the simple model, we estimated the ratio &lt;</a:t>
            </a:r>
            <a:r>
              <a:rPr lang="en-US" sz="2100" i="1" dirty="0">
                <a:solidFill>
                  <a:schemeClr val="tx1"/>
                </a:solidFill>
                <a:latin typeface="Times New Roman" pitchFamily="18" charset="0"/>
                <a:cs typeface="Times New Roman" pitchFamily="18" charset="0"/>
              </a:rPr>
              <a:t>n</a:t>
            </a:r>
            <a:r>
              <a:rPr lang="en-US" sz="2100" dirty="0">
                <a:solidFill>
                  <a:schemeClr val="tx1"/>
                </a:solidFill>
                <a:latin typeface="Times New Roman" pitchFamily="18" charset="0"/>
                <a:cs typeface="Times New Roman" pitchFamily="18" charset="0"/>
              </a:rPr>
              <a:t>(</a:t>
            </a:r>
            <a:r>
              <a:rPr lang="en-US" sz="2100" i="1" dirty="0">
                <a:solidFill>
                  <a:schemeClr val="tx1"/>
                </a:solidFill>
                <a:latin typeface="Times New Roman" pitchFamily="18" charset="0"/>
                <a:cs typeface="Times New Roman" pitchFamily="18" charset="0"/>
              </a:rPr>
              <a:t>π</a:t>
            </a:r>
            <a:r>
              <a:rPr lang="en-US" sz="2100" baseline="30000" dirty="0">
                <a:solidFill>
                  <a:schemeClr val="tx1"/>
                </a:solidFill>
                <a:latin typeface="Times New Roman" pitchFamily="18" charset="0"/>
                <a:cs typeface="Times New Roman" pitchFamily="18" charset="0"/>
              </a:rPr>
              <a:t>−</a:t>
            </a:r>
            <a:r>
              <a:rPr lang="en-US" sz="2100" dirty="0">
                <a:solidFill>
                  <a:schemeClr val="tx1"/>
                </a:solidFill>
                <a:latin typeface="Times New Roman" pitchFamily="18" charset="0"/>
                <a:cs typeface="Times New Roman" pitchFamily="18" charset="0"/>
              </a:rPr>
              <a:t>)&gt;/&lt;</a:t>
            </a:r>
            <a:r>
              <a:rPr lang="en-US" sz="2100" i="1" dirty="0">
                <a:solidFill>
                  <a:schemeClr val="tx1"/>
                </a:solidFill>
                <a:latin typeface="Times New Roman" pitchFamily="18" charset="0"/>
                <a:cs typeface="Times New Roman" pitchFamily="18" charset="0"/>
              </a:rPr>
              <a:t>n</a:t>
            </a:r>
            <a:r>
              <a:rPr lang="en-US" sz="2100" dirty="0">
                <a:solidFill>
                  <a:schemeClr val="tx1"/>
                </a:solidFill>
                <a:latin typeface="Times New Roman" pitchFamily="18" charset="0"/>
                <a:cs typeface="Times New Roman" pitchFamily="18" charset="0"/>
              </a:rPr>
              <a:t>(</a:t>
            </a:r>
            <a:r>
              <a:rPr lang="en-US" sz="2100" i="1" dirty="0">
                <a:solidFill>
                  <a:schemeClr val="tx1"/>
                </a:solidFill>
                <a:latin typeface="Times New Roman" pitchFamily="18" charset="0"/>
                <a:cs typeface="Times New Roman" pitchFamily="18" charset="0"/>
              </a:rPr>
              <a:t>π</a:t>
            </a:r>
            <a:r>
              <a:rPr lang="en-US" sz="2100" baseline="30000" dirty="0">
                <a:solidFill>
                  <a:schemeClr val="tx1"/>
                </a:solidFill>
                <a:latin typeface="Times New Roman" pitchFamily="18" charset="0"/>
                <a:cs typeface="Times New Roman" pitchFamily="18" charset="0"/>
              </a:rPr>
              <a:t>+</a:t>
            </a:r>
            <a:r>
              <a:rPr lang="en-US" sz="2100" dirty="0">
                <a:solidFill>
                  <a:schemeClr val="tx1"/>
                </a:solidFill>
                <a:latin typeface="Times New Roman" pitchFamily="18" charset="0"/>
                <a:cs typeface="Times New Roman" pitchFamily="18" charset="0"/>
              </a:rPr>
              <a:t>)&gt; </a:t>
            </a:r>
            <a:r>
              <a:rPr lang="ru-RU" sz="2100" dirty="0">
                <a:solidFill>
                  <a:schemeClr val="tx1"/>
                </a:solidFill>
                <a:latin typeface="Times New Roman" pitchFamily="18" charset="0"/>
                <a:cs typeface="Times New Roman" pitchFamily="18" charset="0"/>
              </a:rPr>
              <a:t> </a:t>
            </a:r>
            <a:r>
              <a:rPr lang="en-US" sz="2100" dirty="0">
                <a:solidFill>
                  <a:schemeClr val="tx1"/>
                </a:solidFill>
                <a:latin typeface="Times New Roman" pitchFamily="18" charset="0"/>
                <a:cs typeface="Times New Roman" pitchFamily="18" charset="0"/>
              </a:rPr>
              <a:t>to be </a:t>
            </a:r>
            <a:r>
              <a:rPr lang="en-US" sz="2100" dirty="0">
                <a:solidFill>
                  <a:schemeClr val="tx1"/>
                </a:solidFill>
                <a:latin typeface="Times New Roman" pitchFamily="18" charset="0"/>
                <a:cs typeface="Times New Roman" pitchFamily="18" charset="0"/>
                <a:sym typeface="Symbol"/>
              </a:rPr>
              <a:t></a:t>
            </a:r>
            <a:r>
              <a:rPr lang="en-US" sz="2100" dirty="0">
                <a:solidFill>
                  <a:schemeClr val="tx1"/>
                </a:solidFill>
                <a:latin typeface="Times New Roman" pitchFamily="18" charset="0"/>
                <a:cs typeface="Times New Roman" pitchFamily="18" charset="0"/>
              </a:rPr>
              <a:t>1.22 in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 system. </a:t>
            </a:r>
          </a:p>
        </p:txBody>
      </p:sp>
    </p:spTree>
    <p:extLst>
      <p:ext uri="{BB962C8B-B14F-4D97-AF65-F5344CB8AC3E}">
        <p14:creationId xmlns:p14="http://schemas.microsoft.com/office/powerpoint/2010/main" val="1370845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57200" y="285655"/>
            <a:ext cx="8229600" cy="1143000"/>
          </a:xfr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a:lstStyle/>
          <a:p>
            <a:r>
              <a:rPr lang="de-DE" dirty="0"/>
              <a:t>Summary and </a:t>
            </a:r>
            <a:r>
              <a:rPr lang="de-DE" dirty="0" smtClean="0"/>
              <a:t>Conclusions (2) </a:t>
            </a:r>
            <a:endParaRPr lang="ru-RU" dirty="0"/>
          </a:p>
        </p:txBody>
      </p:sp>
      <p:sp>
        <p:nvSpPr>
          <p:cNvPr id="9" name="Объект 7"/>
          <p:cNvSpPr txBox="1">
            <a:spLocks/>
          </p:cNvSpPr>
          <p:nvPr/>
        </p:nvSpPr>
        <p:spPr>
          <a:xfrm>
            <a:off x="456527" y="1844824"/>
            <a:ext cx="8229600" cy="2088232"/>
          </a:xfrm>
          <a:prstGeom prst="roundRect">
            <a:avLst>
              <a:gd name="adj" fmla="val 11081"/>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lvl="0" indent="0" algn="just">
              <a:buNone/>
            </a:pPr>
            <a:r>
              <a:rPr lang="en-US" sz="2100" dirty="0">
                <a:solidFill>
                  <a:schemeClr val="tx1"/>
                </a:solidFill>
                <a:latin typeface="Times New Roman" pitchFamily="18" charset="0"/>
                <a:cs typeface="Times New Roman" pitchFamily="18" charset="0"/>
              </a:rPr>
              <a:t>The suppression of the ratio &lt;n(π−)&gt;/&lt;n(π+)&gt; in the semicentral and central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 events as compared to the calculated model ratio &lt;n(π−)&gt;/&lt;n(π+)&gt;</a:t>
            </a:r>
            <a:r>
              <a:rPr lang="en-US" sz="2100" dirty="0">
                <a:solidFill>
                  <a:schemeClr val="tx1"/>
                </a:solidFill>
                <a:latin typeface="Times New Roman" pitchFamily="18" charset="0"/>
                <a:cs typeface="Times New Roman" pitchFamily="18" charset="0"/>
                <a:sym typeface="Symbol"/>
              </a:rPr>
              <a:t></a:t>
            </a:r>
            <a:r>
              <a:rPr lang="en-US" sz="2100" dirty="0">
                <a:solidFill>
                  <a:schemeClr val="tx1"/>
                </a:solidFill>
                <a:latin typeface="Times New Roman" pitchFamily="18" charset="0"/>
                <a:cs typeface="Times New Roman" pitchFamily="18" charset="0"/>
              </a:rPr>
              <a:t>1.22 was observed. The ratio &lt;n(π−)&gt;/&lt;n(π+)&gt; proved to be 1.20 ± 0.05, 1.08 ± 0.04, and 1.04 ± 0.03 in the peripheral, semicentral, and central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 events, respectively, decreasing noticeably with increasing the collision centrality</a:t>
            </a:r>
            <a:r>
              <a:rPr lang="en-US" sz="2100" dirty="0" smtClean="0">
                <a:solidFill>
                  <a:schemeClr val="tx1"/>
                </a:solidFill>
                <a:latin typeface="Times New Roman" pitchFamily="18" charset="0"/>
                <a:cs typeface="Times New Roman" pitchFamily="18" charset="0"/>
              </a:rPr>
              <a:t>.</a:t>
            </a:r>
            <a:endParaRPr lang="en-US" sz="2100" baseline="30000" dirty="0">
              <a:solidFill>
                <a:schemeClr val="tx1"/>
              </a:solidFill>
              <a:latin typeface="Times New Roman" pitchFamily="18" charset="0"/>
              <a:cs typeface="Times New Roman" pitchFamily="18" charset="0"/>
            </a:endParaRPr>
          </a:p>
        </p:txBody>
      </p:sp>
      <p:sp>
        <p:nvSpPr>
          <p:cNvPr id="10" name="Объект 7"/>
          <p:cNvSpPr txBox="1">
            <a:spLocks/>
          </p:cNvSpPr>
          <p:nvPr/>
        </p:nvSpPr>
        <p:spPr>
          <a:xfrm>
            <a:off x="463779" y="4149081"/>
            <a:ext cx="8229600" cy="2160240"/>
          </a:xfrm>
          <a:prstGeom prst="roundRect">
            <a:avLst>
              <a:gd name="adj" fmla="val 13697"/>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lvl="0" indent="0" algn="just">
              <a:buNone/>
            </a:pPr>
            <a:r>
              <a:rPr lang="en-US" sz="2100" dirty="0">
                <a:solidFill>
                  <a:schemeClr val="tx1"/>
                </a:solidFill>
                <a:latin typeface="Times New Roman" pitchFamily="18" charset="0"/>
                <a:cs typeface="Times New Roman" pitchFamily="18" charset="0"/>
              </a:rPr>
              <a:t>We observed the clear differences between the emission angle distributions of the charged pions produced in the peripheral and central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collisions at 4.2 GeV/c per nucleon. The peripheral collisions were characterized by the distinct peaks for both π− or π+ mesons at the relatively small values of emission angle (</a:t>
            </a:r>
            <a:r>
              <a:rPr lang="en-US" sz="2100" dirty="0">
                <a:solidFill>
                  <a:schemeClr val="tx1"/>
                </a:solidFill>
                <a:latin typeface="Times New Roman" pitchFamily="18" charset="0"/>
                <a:cs typeface="Times New Roman" pitchFamily="18" charset="0"/>
                <a:sym typeface="Symbol"/>
              </a:rPr>
              <a:t></a:t>
            </a:r>
            <a:r>
              <a:rPr lang="en-US" sz="2100" dirty="0">
                <a:solidFill>
                  <a:schemeClr val="tx1"/>
                </a:solidFill>
                <a:latin typeface="Times New Roman" pitchFamily="18" charset="0"/>
                <a:cs typeface="Times New Roman" pitchFamily="18" charset="0"/>
              </a:rPr>
              <a:t> </a:t>
            </a:r>
            <a:r>
              <a:rPr lang="en-US" sz="2100" dirty="0">
                <a:solidFill>
                  <a:schemeClr val="tx1"/>
                </a:solidFill>
                <a:latin typeface="Times New Roman" pitchFamily="18" charset="0"/>
                <a:cs typeface="Times New Roman" pitchFamily="18" charset="0"/>
                <a:sym typeface="Symbol"/>
              </a:rPr>
              <a:t></a:t>
            </a:r>
            <a:r>
              <a:rPr lang="en-US" sz="2100" dirty="0">
                <a:solidFill>
                  <a:schemeClr val="tx1"/>
                </a:solidFill>
                <a:latin typeface="Times New Roman" pitchFamily="18" charset="0"/>
                <a:cs typeface="Times New Roman" pitchFamily="18" charset="0"/>
              </a:rPr>
              <a:t> 20-300) in the laboratory frame.</a:t>
            </a:r>
            <a:endParaRPr lang="ru-RU" sz="21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64836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57200" y="285655"/>
            <a:ext cx="8229600" cy="1143000"/>
          </a:xfr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a:lstStyle/>
          <a:p>
            <a:r>
              <a:rPr lang="de-DE" dirty="0"/>
              <a:t>Summary and </a:t>
            </a:r>
            <a:r>
              <a:rPr lang="de-DE" dirty="0" smtClean="0"/>
              <a:t>Conclusions (3) </a:t>
            </a:r>
            <a:endParaRPr lang="ru-RU" dirty="0"/>
          </a:p>
        </p:txBody>
      </p:sp>
      <p:sp>
        <p:nvSpPr>
          <p:cNvPr id="9" name="Объект 7"/>
          <p:cNvSpPr txBox="1">
            <a:spLocks/>
          </p:cNvSpPr>
          <p:nvPr/>
        </p:nvSpPr>
        <p:spPr>
          <a:xfrm>
            <a:off x="456527" y="1772815"/>
            <a:ext cx="8229600" cy="2736305"/>
          </a:xfrm>
          <a:prstGeom prst="roundRect">
            <a:avLst>
              <a:gd name="adj" fmla="val 8882"/>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lvl="0" indent="0" algn="just">
              <a:buNone/>
            </a:pPr>
            <a:r>
              <a:rPr lang="en-US" sz="2100" dirty="0">
                <a:solidFill>
                  <a:schemeClr val="tx1"/>
                </a:solidFill>
                <a:latin typeface="Times New Roman" pitchFamily="18" charset="0"/>
                <a:cs typeface="Times New Roman" pitchFamily="18" charset="0"/>
              </a:rPr>
              <a:t>The fraction of the charged pions with the large momenta in the normalized full momentum distributions of the negative and positive pions decreased significantly with an increase in centrality of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collisions at 4.2 A GeV/c. The fraction of the charged pions with small emission angles decreased and that with the large emission angles increased significantly for both the negative and positive pions with increasing the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 centrality. </a:t>
            </a:r>
            <a:endParaRPr lang="en-US" sz="2100" baseline="30000" dirty="0">
              <a:solidFill>
                <a:schemeClr val="tx1"/>
              </a:solidFill>
              <a:latin typeface="Times New Roman" pitchFamily="18" charset="0"/>
              <a:cs typeface="Times New Roman" pitchFamily="18" charset="0"/>
            </a:endParaRPr>
          </a:p>
        </p:txBody>
      </p:sp>
      <p:sp>
        <p:nvSpPr>
          <p:cNvPr id="10" name="Объект 7"/>
          <p:cNvSpPr txBox="1">
            <a:spLocks/>
          </p:cNvSpPr>
          <p:nvPr/>
        </p:nvSpPr>
        <p:spPr>
          <a:xfrm>
            <a:off x="463779" y="4725144"/>
            <a:ext cx="8229600" cy="1584176"/>
          </a:xfrm>
          <a:prstGeom prst="roundRect">
            <a:avLst>
              <a:gd name="adj" fmla="val 13697"/>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lvl="0" indent="0" algn="just">
              <a:buNone/>
            </a:pPr>
            <a:r>
              <a:rPr lang="en-US" sz="2100" dirty="0">
                <a:solidFill>
                  <a:schemeClr val="tx1"/>
                </a:solidFill>
                <a:latin typeface="Times New Roman" pitchFamily="18" charset="0"/>
                <a:cs typeface="Times New Roman" pitchFamily="18" charset="0"/>
              </a:rPr>
              <a:t>The average values of the full momentum distributions and their widths for the charged pions decreased significantly with an increase in </a:t>
            </a:r>
            <a:r>
              <a:rPr lang="en-US" sz="2100" baseline="30000" dirty="0">
                <a:solidFill>
                  <a:schemeClr val="tx1"/>
                </a:solidFill>
                <a:latin typeface="Times New Roman" pitchFamily="18" charset="0"/>
                <a:cs typeface="Times New Roman" pitchFamily="18" charset="0"/>
              </a:rPr>
              <a:t>12</a:t>
            </a:r>
            <a:r>
              <a:rPr lang="en-US" sz="2100" dirty="0">
                <a:solidFill>
                  <a:schemeClr val="tx1"/>
                </a:solidFill>
                <a:latin typeface="Times New Roman" pitchFamily="18" charset="0"/>
                <a:cs typeface="Times New Roman" pitchFamily="18" charset="0"/>
              </a:rPr>
              <a:t>C+</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collision centrality. </a:t>
            </a:r>
            <a:endParaRPr lang="ru-RU" sz="21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37748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457200" y="285655"/>
            <a:ext cx="8229600" cy="1143000"/>
          </a:xfr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a:lstStyle/>
          <a:p>
            <a:r>
              <a:rPr lang="de-DE" dirty="0"/>
              <a:t>Summary and </a:t>
            </a:r>
            <a:r>
              <a:rPr lang="de-DE" dirty="0" smtClean="0"/>
              <a:t>Conclusions (4) </a:t>
            </a:r>
            <a:endParaRPr lang="ru-RU" dirty="0"/>
          </a:p>
        </p:txBody>
      </p:sp>
      <p:sp>
        <p:nvSpPr>
          <p:cNvPr id="9" name="Объект 7"/>
          <p:cNvSpPr txBox="1">
            <a:spLocks/>
          </p:cNvSpPr>
          <p:nvPr/>
        </p:nvSpPr>
        <p:spPr>
          <a:xfrm>
            <a:off x="456527" y="1844823"/>
            <a:ext cx="8229600" cy="2448273"/>
          </a:xfrm>
          <a:prstGeom prst="roundRect">
            <a:avLst>
              <a:gd name="adj" fmla="val 8882"/>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lvl="0" indent="0" algn="just">
              <a:buNone/>
            </a:pPr>
            <a:r>
              <a:rPr lang="en-US" sz="2100" dirty="0">
                <a:solidFill>
                  <a:schemeClr val="tx1"/>
                </a:solidFill>
                <a:latin typeface="Times New Roman" pitchFamily="18" charset="0"/>
                <a:cs typeface="Times New Roman" pitchFamily="18" charset="0"/>
              </a:rPr>
              <a:t>The above observations confirm our finding that the number of the relatively slow charged pions produced in secondary interactions (rescatterings) on nucleons of target </a:t>
            </a:r>
            <a:r>
              <a:rPr lang="en-US" sz="2100" baseline="30000" dirty="0">
                <a:solidFill>
                  <a:schemeClr val="tx1"/>
                </a:solidFill>
                <a:latin typeface="Times New Roman" pitchFamily="18" charset="0"/>
                <a:cs typeface="Times New Roman" pitchFamily="18" charset="0"/>
              </a:rPr>
              <a:t>181</a:t>
            </a:r>
            <a:r>
              <a:rPr lang="en-US" sz="2100" dirty="0">
                <a:solidFill>
                  <a:schemeClr val="tx1"/>
                </a:solidFill>
                <a:latin typeface="Times New Roman" pitchFamily="18" charset="0"/>
                <a:cs typeface="Times New Roman" pitchFamily="18" charset="0"/>
              </a:rPr>
              <a:t>Ta nuclei increases significantly with increasing the collision centrality, which results in an increase of the average emission angle of π+ and π− mesons. </a:t>
            </a:r>
            <a:endParaRPr lang="en-US" sz="2100" baseline="30000" dirty="0">
              <a:solidFill>
                <a:schemeClr val="tx1"/>
              </a:solidFill>
              <a:latin typeface="Times New Roman" pitchFamily="18" charset="0"/>
              <a:cs typeface="Times New Roman" pitchFamily="18" charset="0"/>
            </a:endParaRPr>
          </a:p>
        </p:txBody>
      </p:sp>
      <p:sp>
        <p:nvSpPr>
          <p:cNvPr id="10" name="Объект 7"/>
          <p:cNvSpPr txBox="1">
            <a:spLocks/>
          </p:cNvSpPr>
          <p:nvPr/>
        </p:nvSpPr>
        <p:spPr>
          <a:xfrm>
            <a:off x="463779" y="4653136"/>
            <a:ext cx="8229600" cy="1584176"/>
          </a:xfrm>
          <a:prstGeom prst="roundRect">
            <a:avLst>
              <a:gd name="adj" fmla="val 13697"/>
            </a:avLst>
          </a:prstGeom>
          <a:gradFill>
            <a:gsLst>
              <a:gs pos="34000">
                <a:schemeClr val="accent3">
                  <a:lumMod val="60000"/>
                  <a:lumOff val="40000"/>
                </a:schemeClr>
              </a:gs>
              <a:gs pos="100000">
                <a:schemeClr val="bg1"/>
              </a:gs>
            </a:gsLst>
            <a:lin ang="5400000" scaled="0"/>
          </a:gradFill>
          <a:ln w="25400" cap="flat" cmpd="sng" algn="ctr">
            <a:solidFill>
              <a:schemeClr val="accent3">
                <a:lumMod val="75000"/>
              </a:schemeClr>
            </a:solidFill>
            <a:prstDash val="solid"/>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just">
              <a:buNone/>
            </a:pPr>
            <a:r>
              <a:rPr lang="en-US" sz="2100" dirty="0">
                <a:solidFill>
                  <a:schemeClr val="tx1"/>
                </a:solidFill>
                <a:latin typeface="Times New Roman" pitchFamily="18" charset="0"/>
                <a:cs typeface="Times New Roman" pitchFamily="18" charset="0"/>
              </a:rPr>
              <a:t>The results of the present work can be useful for analysis of the centrality dependence of the charged pion production in heavy ion collisions at high energies. </a:t>
            </a:r>
            <a:endParaRPr lang="ru-RU" sz="21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57096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lgn="ctr">
              <a:buNone/>
            </a:pPr>
            <a:endParaRPr lang="ru-RU" sz="7200" dirty="0" smtClean="0">
              <a:latin typeface="Times New Roman" pitchFamily="18" charset="0"/>
              <a:cs typeface="Times New Roman" pitchFamily="18" charset="0"/>
            </a:endParaRPr>
          </a:p>
          <a:p>
            <a:pPr algn="ctr">
              <a:buNone/>
            </a:pPr>
            <a:endParaRPr lang="en-US" sz="7200" dirty="0" smtClean="0">
              <a:latin typeface="Times New Roman" pitchFamily="18" charset="0"/>
              <a:cs typeface="Times New Roman" pitchFamily="18" charset="0"/>
            </a:endParaRPr>
          </a:p>
          <a:p>
            <a:pPr algn="ctr">
              <a:buNone/>
            </a:pPr>
            <a:endParaRPr lang="en-US" sz="7200" dirty="0">
              <a:latin typeface="Times New Roman" pitchFamily="18" charset="0"/>
              <a:cs typeface="Times New Roman" pitchFamily="18" charset="0"/>
            </a:endParaRPr>
          </a:p>
          <a:p>
            <a:pPr algn="ctr">
              <a:buNone/>
            </a:pPr>
            <a:r>
              <a:rPr lang="en-US" sz="7200" dirty="0" smtClean="0">
                <a:latin typeface="Times New Roman" pitchFamily="18" charset="0"/>
                <a:cs typeface="Times New Roman" pitchFamily="18" charset="0"/>
              </a:rPr>
              <a:t>Thank you! </a:t>
            </a:r>
            <a:endParaRPr lang="ru-RU" sz="7200" dirty="0">
              <a:latin typeface="Times New Roman" pitchFamily="18" charset="0"/>
              <a:cs typeface="Times New Roman" pitchFamily="18" charset="0"/>
            </a:endParaRPr>
          </a:p>
        </p:txBody>
      </p:sp>
      <p:pic>
        <p:nvPicPr>
          <p:cNvPr id="9218"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728"/>
            <a:ext cx="9144000" cy="44109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6146" name="Picture 2" descr="Картинки по запросу propane bubble camera presen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4664"/>
            <a:ext cx="8010128" cy="6007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89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217" y="296672"/>
            <a:ext cx="8229600" cy="1143000"/>
          </a:xfr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a:lstStyle/>
          <a:p>
            <a:r>
              <a:rPr lang="de-DE" dirty="0" smtClean="0"/>
              <a:t>The relevance of research </a:t>
            </a:r>
            <a:endParaRPr lang="ru-RU" dirty="0"/>
          </a:p>
        </p:txBody>
      </p:sp>
      <p:sp>
        <p:nvSpPr>
          <p:cNvPr id="5" name="Скругленный прямоугольник 4"/>
          <p:cNvSpPr/>
          <p:nvPr/>
        </p:nvSpPr>
        <p:spPr>
          <a:xfrm>
            <a:off x="467544" y="1844824"/>
            <a:ext cx="8208912" cy="1512168"/>
          </a:xfrm>
          <a:prstGeom prst="roundRect">
            <a:avLst>
              <a:gd name="adj" fmla="val 136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700" b="1" dirty="0" smtClean="0">
                <a:solidFill>
                  <a:schemeClr val="tx1"/>
                </a:solidFill>
              </a:rPr>
              <a:t>Most </a:t>
            </a:r>
            <a:r>
              <a:rPr lang="en-US" sz="2700" b="1" dirty="0">
                <a:solidFill>
                  <a:schemeClr val="tx1"/>
                </a:solidFill>
              </a:rPr>
              <a:t>part of collision energy in relativistic nuclear collisions is spent on pion production</a:t>
            </a:r>
            <a:r>
              <a:rPr lang="en-US" sz="2700" b="1" dirty="0" smtClean="0">
                <a:solidFill>
                  <a:schemeClr val="tx1"/>
                </a:solidFill>
              </a:rPr>
              <a:t>.</a:t>
            </a:r>
            <a:endParaRPr lang="ru-RU" sz="2700" b="1" dirty="0">
              <a:solidFill>
                <a:schemeClr val="tx1"/>
              </a:solidFill>
            </a:endParaRPr>
          </a:p>
        </p:txBody>
      </p:sp>
      <p:sp>
        <p:nvSpPr>
          <p:cNvPr id="6" name="Скругленный прямоугольник 5"/>
          <p:cNvSpPr/>
          <p:nvPr/>
        </p:nvSpPr>
        <p:spPr>
          <a:xfrm>
            <a:off x="539552" y="3501008"/>
            <a:ext cx="8136904" cy="2808312"/>
          </a:xfrm>
          <a:prstGeom prst="roundRect">
            <a:avLst>
              <a:gd name="adj" fmla="val 10783"/>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500" dirty="0">
                <a:solidFill>
                  <a:schemeClr val="tx1"/>
                </a:solidFill>
              </a:rPr>
              <a:t>Therefore, investigation of the collision centrality and incident energy dependencies of the rapidity and transverse momentum distributions of pions is of importance to extract the valuable information on the dynamics of the hadron-nucleus and nucleus-nucleus collisions at high </a:t>
            </a:r>
            <a:r>
              <a:rPr lang="en-US" sz="2500" dirty="0" smtClean="0">
                <a:solidFill>
                  <a:schemeClr val="tx1"/>
                </a:solidFill>
              </a:rPr>
              <a:t>energies</a:t>
            </a:r>
            <a:endParaRPr lang="ru-RU" sz="2500" dirty="0">
              <a:solidFill>
                <a:schemeClr val="tx1"/>
              </a:solidFill>
            </a:endParaRPr>
          </a:p>
        </p:txBody>
      </p:sp>
    </p:spTree>
    <p:extLst>
      <p:ext uri="{BB962C8B-B14F-4D97-AF65-F5344CB8AC3E}">
        <p14:creationId xmlns:p14="http://schemas.microsoft.com/office/powerpoint/2010/main" val="298606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217" y="296672"/>
            <a:ext cx="8229600" cy="1143000"/>
          </a:xfr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a:lstStyle/>
          <a:p>
            <a:r>
              <a:rPr lang="de-DE" dirty="0" smtClean="0"/>
              <a:t>The relevance of research </a:t>
            </a:r>
            <a:endParaRPr lang="ru-RU" dirty="0"/>
          </a:p>
        </p:txBody>
      </p:sp>
      <p:sp>
        <p:nvSpPr>
          <p:cNvPr id="5" name="Скругленный прямоугольник 4"/>
          <p:cNvSpPr/>
          <p:nvPr/>
        </p:nvSpPr>
        <p:spPr>
          <a:xfrm>
            <a:off x="600543" y="2132856"/>
            <a:ext cx="8064896" cy="3240360"/>
          </a:xfrm>
          <a:prstGeom prst="roundRect">
            <a:avLst>
              <a:gd name="adj" fmla="val 85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700" dirty="0">
                <a:solidFill>
                  <a:schemeClr val="tx1"/>
                </a:solidFill>
              </a:rPr>
              <a:t>The present work is devoted to investigation of the dependencies of the average kinematical characteristics of the charged pions on the collision centrality in </a:t>
            </a:r>
            <a:r>
              <a:rPr lang="en-US" sz="2700" baseline="30000" dirty="0">
                <a:solidFill>
                  <a:schemeClr val="tx1"/>
                </a:solidFill>
              </a:rPr>
              <a:t>12</a:t>
            </a:r>
            <a:r>
              <a:rPr lang="en-US" sz="2700" dirty="0">
                <a:solidFill>
                  <a:schemeClr val="tx1"/>
                </a:solidFill>
              </a:rPr>
              <a:t>C+</a:t>
            </a:r>
            <a:r>
              <a:rPr lang="en-US" sz="2700" baseline="30000" dirty="0">
                <a:solidFill>
                  <a:schemeClr val="tx1"/>
                </a:solidFill>
              </a:rPr>
              <a:t>181</a:t>
            </a:r>
            <a:r>
              <a:rPr lang="en-US" sz="2700" dirty="0">
                <a:solidFill>
                  <a:schemeClr val="tx1"/>
                </a:solidFill>
              </a:rPr>
              <a:t>Ta collisions at 4.2 GeV/</a:t>
            </a:r>
            <a:r>
              <a:rPr lang="en-US" sz="2700" i="1" dirty="0">
                <a:solidFill>
                  <a:schemeClr val="tx1"/>
                </a:solidFill>
              </a:rPr>
              <a:t>c</a:t>
            </a:r>
            <a:r>
              <a:rPr lang="en-US" sz="2700" dirty="0">
                <a:solidFill>
                  <a:schemeClr val="tx1"/>
                </a:solidFill>
              </a:rPr>
              <a:t> per nucleon</a:t>
            </a:r>
            <a:r>
              <a:rPr lang="en-US" sz="2700" dirty="0" smtClean="0">
                <a:solidFill>
                  <a:schemeClr val="tx1"/>
                </a:solidFill>
              </a:rPr>
              <a:t>.</a:t>
            </a:r>
            <a:endParaRPr lang="ru-RU" sz="2700" b="1" dirty="0">
              <a:solidFill>
                <a:schemeClr val="tx1"/>
              </a:solidFill>
            </a:endParaRPr>
          </a:p>
        </p:txBody>
      </p:sp>
    </p:spTree>
    <p:extLst>
      <p:ext uri="{BB962C8B-B14F-4D97-AF65-F5344CB8AC3E}">
        <p14:creationId xmlns:p14="http://schemas.microsoft.com/office/powerpoint/2010/main" val="3213619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Grp="1" noChangeAspect="1" noChangeArrowheads="1"/>
          </p:cNvPicPr>
          <p:nvPr>
            <p:ph idx="1"/>
          </p:nvPr>
        </p:nvPicPr>
        <p:blipFill>
          <a:blip r:embed="rId2" cstate="print"/>
          <a:srcRect/>
          <a:stretch>
            <a:fillRect/>
          </a:stretch>
        </p:blipFill>
        <p:spPr bwMode="auto">
          <a:xfrm>
            <a:off x="166915" y="1772816"/>
            <a:ext cx="5460338" cy="4920438"/>
          </a:xfrm>
          <a:prstGeom prst="rect">
            <a:avLst/>
          </a:prstGeom>
          <a:noFill/>
          <a:ln w="9525">
            <a:noFill/>
            <a:miter lim="800000"/>
            <a:headEnd/>
            <a:tailEnd/>
          </a:ln>
        </p:spPr>
      </p:pic>
      <p:pic>
        <p:nvPicPr>
          <p:cNvPr id="3074" name="Picture 2" descr="C:\Users\Бахром\Desktop\colli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722" y="68688"/>
            <a:ext cx="5238750" cy="18230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936104"/>
          </a:xfrm>
        </p:spPr>
        <p:txBody>
          <a:bodyPr>
            <a:normAutofit fontScale="90000"/>
          </a:bodyPr>
          <a:lstStyle/>
          <a:p>
            <a:pPr algn="ctr"/>
            <a:r>
              <a:rPr lang="en-US" dirty="0" smtClean="0"/>
              <a:t>Selection of events by </a:t>
            </a:r>
            <a:r>
              <a:rPr lang="en-US" baseline="30000" dirty="0" smtClean="0"/>
              <a:t>12</a:t>
            </a:r>
            <a:r>
              <a:rPr lang="en-US" dirty="0" smtClean="0"/>
              <a:t>C+</a:t>
            </a:r>
            <a:r>
              <a:rPr lang="en-US" baseline="30000" dirty="0" smtClean="0"/>
              <a:t>181</a:t>
            </a:r>
            <a:r>
              <a:rPr lang="en-US" dirty="0" smtClean="0"/>
              <a:t>Ta collision centrality </a:t>
            </a:r>
            <a:endParaRPr lang="ru-RU" dirty="0"/>
          </a:p>
        </p:txBody>
      </p:sp>
      <p:sp>
        <p:nvSpPr>
          <p:cNvPr id="3" name="Содержимое 2"/>
          <p:cNvSpPr>
            <a:spLocks noGrp="1"/>
          </p:cNvSpPr>
          <p:nvPr>
            <p:ph idx="1"/>
          </p:nvPr>
        </p:nvSpPr>
        <p:spPr>
          <a:xfrm>
            <a:off x="539552" y="1689720"/>
            <a:ext cx="8064896" cy="4475584"/>
          </a:xfrm>
          <a:gradFill flip="none" rotWithShape="1">
            <a:gsLst>
              <a:gs pos="0">
                <a:schemeClr val="accent3">
                  <a:lumMod val="40000"/>
                  <a:lumOff val="60000"/>
                </a:schemeClr>
              </a:gs>
              <a:gs pos="35000">
                <a:schemeClr val="accent3">
                  <a:lumMod val="40000"/>
                  <a:lumOff val="60000"/>
                </a:schemeClr>
              </a:gs>
              <a:gs pos="100000">
                <a:schemeClr val="accent3">
                  <a:lumMod val="20000"/>
                  <a:lumOff val="80000"/>
                </a:schemeClr>
              </a:gs>
            </a:gsLst>
            <a:path path="rect">
              <a:fillToRect r="100000" b="100000"/>
            </a:path>
            <a:tileRect l="-100000" t="-100000"/>
          </a:gradFill>
          <a:ln>
            <a:solidFill>
              <a:schemeClr val="accent3">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a:noAutofit/>
          </a:bodyPr>
          <a:lstStyle/>
          <a:p>
            <a:r>
              <a:rPr lang="en-US" sz="2400" dirty="0" smtClean="0"/>
              <a:t>Peripheral collision</a:t>
            </a:r>
          </a:p>
          <a:p>
            <a:pPr>
              <a:buNone/>
            </a:pPr>
            <a:endParaRPr lang="en-US" sz="1500" dirty="0" smtClean="0"/>
          </a:p>
          <a:p>
            <a:r>
              <a:rPr lang="en-US" sz="2400" dirty="0" smtClean="0"/>
              <a:t>Central collisions </a:t>
            </a:r>
          </a:p>
          <a:p>
            <a:endParaRPr lang="en-US" sz="1500" dirty="0" smtClean="0"/>
          </a:p>
          <a:p>
            <a:r>
              <a:rPr lang="en-US" sz="2400" dirty="0" smtClean="0"/>
              <a:t> Semicentral collision</a:t>
            </a:r>
          </a:p>
          <a:p>
            <a:endParaRPr lang="en-US" sz="1500" dirty="0" smtClean="0"/>
          </a:p>
          <a:p>
            <a:pPr>
              <a:buNone/>
            </a:pPr>
            <a:endParaRPr lang="en-US" sz="1500" dirty="0" smtClean="0"/>
          </a:p>
          <a:p>
            <a:pPr algn="just">
              <a:buNone/>
            </a:pPr>
            <a:r>
              <a:rPr lang="en-US" sz="2400" spc="100" dirty="0" smtClean="0"/>
              <a:t>    where                </a:t>
            </a:r>
            <a:r>
              <a:rPr lang="ru-RU" sz="2400" spc="100" dirty="0" smtClean="0"/>
              <a:t> </a:t>
            </a:r>
            <a:r>
              <a:rPr lang="en-US" sz="2400" spc="100" dirty="0" smtClean="0"/>
              <a:t>is the mean multiplicity per event of participant protons.</a:t>
            </a:r>
          </a:p>
          <a:p>
            <a:pPr algn="just">
              <a:buNone/>
            </a:pPr>
            <a:endParaRPr lang="en-US" sz="1500" spc="100" dirty="0" smtClean="0"/>
          </a:p>
          <a:p>
            <a:pPr algn="just">
              <a:buNone/>
            </a:pPr>
            <a:r>
              <a:rPr lang="en-US" sz="2400" spc="100" dirty="0" smtClean="0"/>
              <a:t> </a:t>
            </a:r>
            <a:r>
              <a:rPr lang="ru-RU" sz="2400" spc="100" dirty="0" smtClean="0"/>
              <a:t> </a:t>
            </a:r>
            <a:r>
              <a:rPr lang="en-US" sz="2400" dirty="0" smtClean="0"/>
              <a:t>  </a:t>
            </a:r>
            <a:r>
              <a:rPr lang="en-US" sz="2400" dirty="0"/>
              <a:t>the number of participant protons </a:t>
            </a:r>
            <a:r>
              <a:rPr lang="en-US" sz="2400" dirty="0" smtClean="0"/>
              <a:t>     was </a:t>
            </a:r>
            <a:r>
              <a:rPr lang="en-US" sz="2400" dirty="0"/>
              <a:t>used </a:t>
            </a:r>
            <a:r>
              <a:rPr lang="en-US" sz="2400" dirty="0" smtClean="0"/>
              <a:t>to define </a:t>
            </a:r>
            <a:r>
              <a:rPr lang="en-US" sz="2400" dirty="0"/>
              <a:t>the collision </a:t>
            </a:r>
            <a:r>
              <a:rPr lang="en-US" sz="2400" dirty="0" smtClean="0"/>
              <a:t>centrality</a:t>
            </a: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1030"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1033" name="Rectangle 9"/>
          <p:cNvSpPr>
            <a:spLocks noChangeArrowheads="1"/>
          </p:cNvSpPr>
          <p:nvPr/>
        </p:nvSpPr>
        <p:spPr bwMode="auto">
          <a:xfrm>
            <a:off x="0" y="79057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sp>
        <p:nvSpPr>
          <p:cNvPr id="1036" name="Rectangle 12"/>
          <p:cNvSpPr>
            <a:spLocks noChangeArrowheads="1"/>
          </p:cNvSpPr>
          <p:nvPr/>
        </p:nvSpPr>
        <p:spPr bwMode="auto">
          <a:xfrm>
            <a:off x="0" y="276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800" b="0" i="0" u="none" strike="noStrike" cap="none" normalizeH="0" baseline="0" dirty="0" smtClean="0">
                <a:ln>
                  <a:noFill/>
                </a:ln>
                <a:solidFill>
                  <a:schemeClr val="tx1"/>
                </a:solidFill>
                <a:effectLst/>
                <a:latin typeface="Arial" pitchFamily="34" charset="0"/>
                <a:cs typeface="Arial"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Группа 3"/>
          <p:cNvGrpSpPr/>
          <p:nvPr/>
        </p:nvGrpSpPr>
        <p:grpSpPr>
          <a:xfrm>
            <a:off x="1979712" y="1661851"/>
            <a:ext cx="6425144" cy="4033057"/>
            <a:chOff x="1979712" y="1661851"/>
            <a:chExt cx="6425144" cy="4033057"/>
          </a:xfrm>
        </p:grpSpPr>
        <p:pic>
          <p:nvPicPr>
            <p:cNvPr id="1026" name="Рисунок 3"/>
            <p:cNvPicPr>
              <a:picLocks noChangeAspect="1" noChangeArrowheads="1"/>
            </p:cNvPicPr>
            <p:nvPr/>
          </p:nvPicPr>
          <p:blipFill>
            <a:blip r:embed="rId2" cstate="print"/>
            <a:srcRect/>
            <a:stretch>
              <a:fillRect/>
            </a:stretch>
          </p:blipFill>
          <p:spPr bwMode="auto">
            <a:xfrm>
              <a:off x="3945962" y="1661851"/>
              <a:ext cx="2085748" cy="576064"/>
            </a:xfrm>
            <a:prstGeom prst="rect">
              <a:avLst/>
            </a:prstGeom>
            <a:noFill/>
            <a:ln w="9525">
              <a:noFill/>
              <a:miter lim="800000"/>
              <a:headEnd/>
              <a:tailEnd/>
            </a:ln>
          </p:spPr>
        </p:pic>
        <p:pic>
          <p:nvPicPr>
            <p:cNvPr id="1027" name="Рисунок 2"/>
            <p:cNvPicPr>
              <a:picLocks noChangeAspect="1" noChangeArrowheads="1"/>
            </p:cNvPicPr>
            <p:nvPr/>
          </p:nvPicPr>
          <p:blipFill>
            <a:blip r:embed="rId3" cstate="print"/>
            <a:srcRect/>
            <a:stretch>
              <a:fillRect/>
            </a:stretch>
          </p:blipFill>
          <p:spPr bwMode="auto">
            <a:xfrm>
              <a:off x="3962885" y="2351613"/>
              <a:ext cx="2304257" cy="591359"/>
            </a:xfrm>
            <a:prstGeom prst="rect">
              <a:avLst/>
            </a:prstGeom>
            <a:noFill/>
            <a:ln w="9525">
              <a:noFill/>
              <a:miter lim="800000"/>
              <a:headEnd/>
              <a:tailEnd/>
            </a:ln>
          </p:spPr>
        </p:pic>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012859" y="3140968"/>
              <a:ext cx="4391997" cy="477391"/>
            </a:xfrm>
            <a:prstGeom prst="rect">
              <a:avLst/>
            </a:prstGeom>
            <a:noFill/>
          </p:spPr>
        </p:pic>
        <p:pic>
          <p:nvPicPr>
            <p:cNvPr id="1034" name="Рисунок 1"/>
            <p:cNvPicPr>
              <a:picLocks noChangeAspect="1" noChangeArrowheads="1"/>
            </p:cNvPicPr>
            <p:nvPr/>
          </p:nvPicPr>
          <p:blipFill>
            <a:blip r:embed="rId5" cstate="print"/>
            <a:srcRect/>
            <a:stretch>
              <a:fillRect/>
            </a:stretch>
          </p:blipFill>
          <p:spPr bwMode="auto">
            <a:xfrm>
              <a:off x="1979712" y="4018919"/>
              <a:ext cx="1497270" cy="648072"/>
            </a:xfrm>
            <a:prstGeom prst="rect">
              <a:avLst/>
            </a:prstGeom>
            <a:noFill/>
          </p:spPr>
        </p:pic>
        <p:pic>
          <p:nvPicPr>
            <p:cNvPr id="1037" name="Рисунок 4"/>
            <p:cNvPicPr>
              <a:picLocks noChangeAspect="1" noChangeArrowheads="1"/>
            </p:cNvPicPr>
            <p:nvPr/>
          </p:nvPicPr>
          <p:blipFill>
            <a:blip r:embed="rId6" cstate="print"/>
            <a:srcRect/>
            <a:stretch>
              <a:fillRect/>
            </a:stretch>
          </p:blipFill>
          <p:spPr bwMode="auto">
            <a:xfrm>
              <a:off x="5249723" y="5190852"/>
              <a:ext cx="483894" cy="504056"/>
            </a:xfrm>
            <a:prstGeom prst="rect">
              <a:avLst/>
            </a:prstGeom>
            <a:noFill/>
            <a:ln w="9525">
              <a:noFill/>
              <a:miter lim="800000"/>
              <a:headEnd/>
              <a:tailEnd/>
            </a:ln>
          </p:spPr>
        </p:pic>
      </p:grpSp>
      <p:sp>
        <p:nvSpPr>
          <p:cNvPr id="15" name="Заголовок 1"/>
          <p:cNvSpPr txBox="1">
            <a:spLocks/>
          </p:cNvSpPr>
          <p:nvPr/>
        </p:nvSpPr>
        <p:spPr>
          <a:xfrm>
            <a:off x="468217" y="296672"/>
            <a:ext cx="8229600" cy="1143000"/>
          </a:xfrm>
          <a:prstGeom prst="rect">
            <a:avLst/>
          </a:prstGeom>
          <a:gradFill>
            <a:gsLst>
              <a:gs pos="0">
                <a:schemeClr val="accent1">
                  <a:tint val="66000"/>
                  <a:satMod val="160000"/>
                </a:schemeClr>
              </a:gs>
              <a:gs pos="24000">
                <a:schemeClr val="accent1">
                  <a:tint val="44500"/>
                  <a:satMod val="160000"/>
                </a:schemeClr>
              </a:gs>
              <a:gs pos="100000">
                <a:schemeClr val="accent1">
                  <a:tint val="23500"/>
                  <a:satMod val="160000"/>
                </a:schemeClr>
              </a:gs>
            </a:gsLst>
            <a:lin ang="5400000" scaled="0"/>
          </a:gradFill>
          <a:ln cap="rnd">
            <a:solidFill>
              <a:schemeClr val="accent1"/>
            </a:solidFill>
            <a:round/>
          </a:ln>
          <a:effectLst>
            <a:outerShdw blurRad="76200" dist="63500" dir="3000000" sx="101000" sy="101000" algn="tl" rotWithShape="0">
              <a:prstClr val="black">
                <a:alpha val="31000"/>
              </a:prstClr>
            </a:outerShdw>
          </a:effectLst>
          <a:scene3d>
            <a:camera prst="orthographicFront"/>
            <a:lightRig rig="threePt" dir="t"/>
          </a:scene3d>
          <a:sp3d>
            <a:bevelT w="114300" h="114300"/>
            <a:bevelB w="0" h="0"/>
          </a:sp3d>
        </p:spPr>
        <p:txBody>
          <a:bodyPr vert="horz" lIns="72000" tIns="45720" rIns="72000" bIns="36000" rtlCol="0" anchor="ctr" anchorCtr="1">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Selection of events by </a:t>
            </a:r>
            <a:r>
              <a:rPr lang="en-US" dirty="0" smtClean="0"/>
              <a:t>collision </a:t>
            </a:r>
            <a:r>
              <a:rPr lang="en-US" dirty="0"/>
              <a:t>centrality </a:t>
            </a:r>
            <a:endParaRPr lang="ru-RU" dirty="0"/>
          </a:p>
        </p:txBody>
      </p:sp>
    </p:spTree>
    <p:extLst>
      <p:ext uri="{BB962C8B-B14F-4D97-AF65-F5344CB8AC3E}">
        <p14:creationId xmlns:p14="http://schemas.microsoft.com/office/powerpoint/2010/main" val="2491692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50120" cy="1656184"/>
          </a:xfrm>
          <a:gradFill flip="none" rotWithShape="1">
            <a:gsLst>
              <a:gs pos="0">
                <a:schemeClr val="tx2">
                  <a:lumMod val="20000"/>
                  <a:lumOff val="80000"/>
                </a:schemeClr>
              </a:gs>
              <a:gs pos="91000">
                <a:schemeClr val="accent1">
                  <a:lumMod val="20000"/>
                  <a:lumOff val="80000"/>
                </a:schemeClr>
              </a:gs>
            </a:gsLst>
            <a:lin ang="2700000" scaled="1"/>
            <a:tileRect/>
          </a:gradFill>
          <a:ln>
            <a:solidFill>
              <a:schemeClr val="accent3">
                <a:lumMod val="60000"/>
                <a:lumOff val="40000"/>
              </a:schemeClr>
            </a:solidFill>
            <a:round/>
          </a:ln>
          <a:effectLst>
            <a:outerShdw blurRad="50800" dist="50800" dir="2700000" algn="tl" rotWithShape="0">
              <a:prstClr val="black">
                <a:alpha val="40000"/>
              </a:prstClr>
            </a:outerShdw>
          </a:effectLst>
          <a:scene3d>
            <a:camera prst="orthographicFront"/>
            <a:lightRig rig="threePt" dir="t"/>
          </a:scene3d>
          <a:sp3d>
            <a:bevelT w="88900" h="88900"/>
          </a:sp3d>
        </p:spPr>
        <p:txBody>
          <a:bodyPr>
            <a:noAutofit/>
          </a:bodyPr>
          <a:lstStyle/>
          <a:p>
            <a:pPr algn="just"/>
            <a:r>
              <a:rPr lang="en-US" sz="1900" b="1" u="sng" dirty="0" smtClean="0">
                <a:latin typeface="Times New Roman" pitchFamily="18" charset="0"/>
                <a:cs typeface="Times New Roman" pitchFamily="18" charset="0"/>
              </a:rPr>
              <a:t>Table 1.</a:t>
            </a:r>
            <a:r>
              <a:rPr lang="en-US" sz="1900" b="1"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The fraction of events (</a:t>
            </a:r>
            <a:r>
              <a:rPr lang="ru-RU" sz="1900" i="1" dirty="0" smtClean="0">
                <a:latin typeface="Times New Roman" pitchFamily="18" charset="0"/>
                <a:cs typeface="Times New Roman" pitchFamily="18" charset="0"/>
              </a:rPr>
              <a:t>α</a:t>
            </a:r>
            <a:r>
              <a:rPr lang="en-US" sz="1900" dirty="0" smtClean="0">
                <a:latin typeface="Times New Roman" pitchFamily="18" charset="0"/>
                <a:cs typeface="Times New Roman" pitchFamily="18" charset="0"/>
              </a:rPr>
              <a:t>), the average number of participant protons (&lt;</a:t>
            </a:r>
            <a:r>
              <a:rPr lang="en-US" sz="1900" i="1" dirty="0" smtClean="0">
                <a:latin typeface="Times New Roman" pitchFamily="18" charset="0"/>
                <a:cs typeface="Times New Roman" pitchFamily="18" charset="0"/>
                <a:sym typeface="Symbol"/>
              </a:rPr>
              <a:t></a:t>
            </a:r>
            <a:r>
              <a:rPr lang="en-US" sz="1900" dirty="0" smtClean="0">
                <a:latin typeface="Times New Roman" pitchFamily="18" charset="0"/>
                <a:cs typeface="Times New Roman" pitchFamily="18" charset="0"/>
              </a:rPr>
              <a:t>&gt;), the mean multiplicity per event of the charged pions (&lt;</a:t>
            </a:r>
            <a:r>
              <a:rPr lang="en-US" sz="1900" i="1" dirty="0" smtClean="0">
                <a:latin typeface="Times New Roman" pitchFamily="18" charset="0"/>
                <a:cs typeface="Times New Roman" pitchFamily="18" charset="0"/>
              </a:rPr>
              <a:t>n</a:t>
            </a:r>
            <a:r>
              <a:rPr lang="en-US" sz="1900" dirty="0" smtClean="0">
                <a:latin typeface="Times New Roman" pitchFamily="18" charset="0"/>
                <a:cs typeface="Times New Roman" pitchFamily="18" charset="0"/>
              </a:rPr>
              <a:t>(</a:t>
            </a:r>
            <a:r>
              <a:rPr lang="en-US" sz="1900" i="1" dirty="0" smtClean="0">
                <a:latin typeface="Times New Roman" pitchFamily="18" charset="0"/>
                <a:cs typeface="Times New Roman" pitchFamily="18" charset="0"/>
              </a:rPr>
              <a:t>π</a:t>
            </a:r>
            <a:r>
              <a:rPr lang="en-US" sz="1900" dirty="0" smtClean="0">
                <a:latin typeface="Times New Roman" pitchFamily="18" charset="0"/>
                <a:cs typeface="Times New Roman" pitchFamily="18" charset="0"/>
              </a:rPr>
              <a:t>)&gt;), the ratio </a:t>
            </a:r>
            <a:r>
              <a:rPr lang="en-US" sz="1900" i="1" dirty="0" smtClean="0">
                <a:latin typeface="Times New Roman" pitchFamily="18" charset="0"/>
                <a:cs typeface="Times New Roman" pitchFamily="18" charset="0"/>
              </a:rPr>
              <a:t>R</a:t>
            </a:r>
            <a:r>
              <a:rPr lang="en-US" sz="1900" dirty="0" smtClean="0">
                <a:latin typeface="Times New Roman" pitchFamily="18" charset="0"/>
                <a:cs typeface="Times New Roman" pitchFamily="18" charset="0"/>
              </a:rPr>
              <a:t>(</a:t>
            </a:r>
            <a:r>
              <a:rPr lang="en-US" sz="1900" i="1" dirty="0" smtClean="0">
                <a:latin typeface="Times New Roman" pitchFamily="18" charset="0"/>
                <a:cs typeface="Times New Roman" pitchFamily="18" charset="0"/>
              </a:rPr>
              <a:t>π</a:t>
            </a:r>
            <a:r>
              <a:rPr lang="en-US" sz="1900" dirty="0" smtClean="0">
                <a:latin typeface="Times New Roman" pitchFamily="18" charset="0"/>
                <a:cs typeface="Times New Roman" pitchFamily="18" charset="0"/>
              </a:rPr>
              <a:t>)=&lt;</a:t>
            </a:r>
            <a:r>
              <a:rPr lang="en-US" sz="1900" i="1" dirty="0" smtClean="0">
                <a:latin typeface="Times New Roman" pitchFamily="18" charset="0"/>
                <a:cs typeface="Times New Roman" pitchFamily="18" charset="0"/>
              </a:rPr>
              <a:t>n</a:t>
            </a:r>
            <a:r>
              <a:rPr lang="en-US" sz="1900" dirty="0" smtClean="0">
                <a:latin typeface="Times New Roman" pitchFamily="18" charset="0"/>
                <a:cs typeface="Times New Roman" pitchFamily="18" charset="0"/>
              </a:rPr>
              <a:t>(</a:t>
            </a:r>
            <a:r>
              <a:rPr lang="en-US" sz="1900" i="1" dirty="0" smtClean="0">
                <a:latin typeface="Times New Roman" pitchFamily="18" charset="0"/>
                <a:cs typeface="Times New Roman" pitchFamily="18" charset="0"/>
              </a:rPr>
              <a:t>π</a:t>
            </a:r>
            <a:r>
              <a:rPr lang="en-US" sz="1900" dirty="0" smtClean="0">
                <a:latin typeface="Times New Roman" pitchFamily="18" charset="0"/>
                <a:cs typeface="Times New Roman" pitchFamily="18" charset="0"/>
              </a:rPr>
              <a:t>)&gt;/&lt;</a:t>
            </a:r>
            <a:r>
              <a:rPr lang="en-US" sz="1900" i="1" dirty="0" smtClean="0">
                <a:latin typeface="Times New Roman" pitchFamily="18" charset="0"/>
                <a:cs typeface="Times New Roman" pitchFamily="18" charset="0"/>
                <a:sym typeface="Symbol"/>
              </a:rPr>
              <a:t></a:t>
            </a:r>
            <a:r>
              <a:rPr lang="en-US" sz="1900" dirty="0" smtClean="0">
                <a:latin typeface="Times New Roman" pitchFamily="18" charset="0"/>
                <a:cs typeface="Times New Roman" pitchFamily="18" charset="0"/>
              </a:rPr>
              <a:t>&gt;, the average total energy (</a:t>
            </a:r>
            <a:r>
              <a:rPr lang="en-US" sz="1900" b="1" dirty="0" smtClean="0">
                <a:latin typeface="Times New Roman" pitchFamily="18" charset="0"/>
                <a:cs typeface="Times New Roman" pitchFamily="18" charset="0"/>
              </a:rPr>
              <a:t>&lt;Σ</a:t>
            </a:r>
            <a:r>
              <a:rPr lang="en-US" sz="1900" b="1" i="1" baseline="-25000" dirty="0" smtClean="0">
                <a:latin typeface="Times New Roman" pitchFamily="18" charset="0"/>
                <a:cs typeface="Times New Roman" pitchFamily="18" charset="0"/>
              </a:rPr>
              <a:t>i</a:t>
            </a:r>
            <a:r>
              <a:rPr lang="en-US" sz="1900" b="1" i="1" dirty="0" smtClean="0">
                <a:latin typeface="Times New Roman" pitchFamily="18" charset="0"/>
                <a:cs typeface="Times New Roman" pitchFamily="18" charset="0"/>
              </a:rPr>
              <a:t>E</a:t>
            </a:r>
            <a:r>
              <a:rPr lang="en-US" sz="1900" b="1" i="1" baseline="-25000" dirty="0" smtClean="0">
                <a:latin typeface="Times New Roman" pitchFamily="18" charset="0"/>
                <a:cs typeface="Times New Roman" pitchFamily="18" charset="0"/>
              </a:rPr>
              <a:t>i</a:t>
            </a:r>
            <a:r>
              <a:rPr lang="en-US" sz="1900" b="1" dirty="0" smtClean="0">
                <a:latin typeface="Times New Roman" pitchFamily="18" charset="0"/>
                <a:cs typeface="Times New Roman" pitchFamily="18" charset="0"/>
              </a:rPr>
              <a:t>(π)&gt;</a:t>
            </a:r>
            <a:r>
              <a:rPr lang="en-US" sz="1900" dirty="0" smtClean="0">
                <a:latin typeface="Times New Roman" pitchFamily="18" charset="0"/>
                <a:cs typeface="Times New Roman" pitchFamily="18" charset="0"/>
              </a:rPr>
              <a:t>) (in MeV) of the charged pions per collision event at various centralities in </a:t>
            </a:r>
            <a:r>
              <a:rPr lang="en-US" sz="1900" baseline="30000" dirty="0" smtClean="0">
                <a:latin typeface="Times New Roman" pitchFamily="18" charset="0"/>
                <a:cs typeface="Times New Roman" pitchFamily="18" charset="0"/>
              </a:rPr>
              <a:t>12</a:t>
            </a:r>
            <a:r>
              <a:rPr lang="en-US" sz="1900" dirty="0" smtClean="0">
                <a:latin typeface="Times New Roman" pitchFamily="18" charset="0"/>
                <a:cs typeface="Times New Roman" pitchFamily="18" charset="0"/>
              </a:rPr>
              <a:t>C+</a:t>
            </a:r>
            <a:r>
              <a:rPr lang="en-US" sz="1900" baseline="30000" dirty="0" smtClean="0">
                <a:latin typeface="Times New Roman" pitchFamily="18" charset="0"/>
                <a:cs typeface="Times New Roman" pitchFamily="18" charset="0"/>
              </a:rPr>
              <a:t>181</a:t>
            </a:r>
            <a:r>
              <a:rPr lang="en-US" sz="1900" dirty="0" smtClean="0">
                <a:latin typeface="Times New Roman" pitchFamily="18" charset="0"/>
                <a:cs typeface="Times New Roman" pitchFamily="18" charset="0"/>
              </a:rPr>
              <a:t>Ta collisions at 4.2 GeV/</a:t>
            </a:r>
            <a:r>
              <a:rPr lang="en-US" sz="1900" i="1" dirty="0" smtClean="0">
                <a:latin typeface="Times New Roman" pitchFamily="18" charset="0"/>
                <a:cs typeface="Times New Roman" pitchFamily="18" charset="0"/>
              </a:rPr>
              <a:t>c</a:t>
            </a:r>
            <a:r>
              <a:rPr lang="en-US" sz="1900" dirty="0" smtClean="0">
                <a:latin typeface="Times New Roman" pitchFamily="18" charset="0"/>
                <a:cs typeface="Times New Roman" pitchFamily="18" charset="0"/>
              </a:rPr>
              <a:t> per nucleon. Statistical errors are shown. </a:t>
            </a:r>
            <a:endParaRPr lang="ru-RU" sz="19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55024552"/>
              </p:ext>
            </p:extLst>
          </p:nvPr>
        </p:nvGraphicFramePr>
        <p:xfrm>
          <a:off x="600543" y="2356377"/>
          <a:ext cx="8064896" cy="4024951"/>
        </p:xfrm>
        <a:graphic>
          <a:graphicData uri="http://schemas.openxmlformats.org/drawingml/2006/table">
            <a:tbl>
              <a:tblPr firstRow="1" firstCol="1" bandRow="1">
                <a:effectLst>
                  <a:outerShdw blurRad="50800" dist="50800" dir="2700000" algn="tl" rotWithShape="0">
                    <a:prstClr val="black">
                      <a:alpha val="40000"/>
                    </a:prstClr>
                  </a:outerShdw>
                </a:effectLst>
                <a:tableStyleId>{5C22544A-7EE6-4342-B048-85BDC9FD1C3A}</a:tableStyleId>
              </a:tblPr>
              <a:tblGrid>
                <a:gridCol w="2137028"/>
                <a:gridCol w="2137028"/>
                <a:gridCol w="1895420"/>
                <a:gridCol w="1895420"/>
              </a:tblGrid>
              <a:tr h="402755">
                <a:tc rowSpan="2">
                  <a:txBody>
                    <a:bodyPr/>
                    <a:lstStyle/>
                    <a:p>
                      <a:pPr algn="ctr">
                        <a:lnSpc>
                          <a:spcPct val="100000"/>
                        </a:lnSpc>
                        <a:spcAft>
                          <a:spcPts val="0"/>
                        </a:spcAft>
                      </a:pPr>
                      <a:r>
                        <a:rPr lang="en-US" sz="1900" dirty="0">
                          <a:effectLst/>
                        </a:rPr>
                        <a:t>Quantity</a:t>
                      </a:r>
                      <a:endParaRPr lang="ru-RU" sz="1900" dirty="0">
                        <a:effectLst/>
                        <a:latin typeface="Calibri"/>
                        <a:ea typeface="Times New Roman"/>
                        <a:cs typeface="Times New Roman"/>
                      </a:endParaRPr>
                    </a:p>
                  </a:txBody>
                  <a:tcPr marL="68580" marR="68580" marT="0" marB="0" anchor="ctr"/>
                </a:tc>
                <a:tc gridSpan="3">
                  <a:txBody>
                    <a:bodyPr/>
                    <a:lstStyle/>
                    <a:p>
                      <a:pPr algn="ctr">
                        <a:lnSpc>
                          <a:spcPct val="100000"/>
                        </a:lnSpc>
                        <a:spcAft>
                          <a:spcPts val="0"/>
                        </a:spcAft>
                      </a:pPr>
                      <a:r>
                        <a:rPr lang="en-US" sz="1900" dirty="0">
                          <a:effectLst/>
                        </a:rPr>
                        <a:t>Collision Centrality</a:t>
                      </a:r>
                      <a:endParaRPr lang="ru-RU" sz="1900" dirty="0">
                        <a:effectLst/>
                        <a:latin typeface="Calibri"/>
                        <a:ea typeface="Times New Roman"/>
                        <a:cs typeface="Times New Roman"/>
                      </a:endParaRPr>
                    </a:p>
                  </a:txBody>
                  <a:tcPr marL="68580" marR="68580" marT="0" marB="0" anchor="ctr"/>
                </a:tc>
                <a:tc hMerge="1">
                  <a:txBody>
                    <a:bodyPr/>
                    <a:lstStyle/>
                    <a:p>
                      <a:endParaRPr lang="ru-RU"/>
                    </a:p>
                  </a:txBody>
                  <a:tcPr/>
                </a:tc>
                <a:tc hMerge="1">
                  <a:txBody>
                    <a:bodyPr/>
                    <a:lstStyle/>
                    <a:p>
                      <a:endParaRPr lang="ru-RU"/>
                    </a:p>
                  </a:txBody>
                  <a:tcPr/>
                </a:tc>
              </a:tr>
              <a:tr h="402755">
                <a:tc vMerge="1">
                  <a:txBody>
                    <a:bodyPr/>
                    <a:lstStyle/>
                    <a:p>
                      <a:endParaRPr lang="ru-RU"/>
                    </a:p>
                  </a:txBody>
                  <a:tcPr/>
                </a:tc>
                <a:tc>
                  <a:txBody>
                    <a:bodyPr/>
                    <a:lstStyle/>
                    <a:p>
                      <a:pPr algn="ctr">
                        <a:lnSpc>
                          <a:spcPct val="100000"/>
                        </a:lnSpc>
                        <a:spcAft>
                          <a:spcPts val="0"/>
                        </a:spcAft>
                      </a:pPr>
                      <a:r>
                        <a:rPr lang="en-US" sz="1700" dirty="0">
                          <a:effectLst/>
                        </a:rPr>
                        <a:t>Peripheral</a:t>
                      </a:r>
                      <a:endParaRPr lang="ru-RU" sz="1700" dirty="0">
                        <a:effectLst/>
                        <a:latin typeface="Calibri"/>
                        <a:ea typeface="Times New Roman"/>
                        <a:cs typeface="Times New Roman"/>
                      </a:endParaRPr>
                    </a:p>
                  </a:txBody>
                  <a:tcPr marL="68580" marR="68580" marT="0" marB="0" anchor="ctr"/>
                </a:tc>
                <a:tc>
                  <a:txBody>
                    <a:bodyPr/>
                    <a:lstStyle/>
                    <a:p>
                      <a:pPr indent="-68580" algn="ctr">
                        <a:lnSpc>
                          <a:spcPct val="100000"/>
                        </a:lnSpc>
                        <a:spcAft>
                          <a:spcPts val="0"/>
                        </a:spcAft>
                      </a:pPr>
                      <a:r>
                        <a:rPr lang="en-US" sz="1700" dirty="0">
                          <a:effectLst/>
                        </a:rPr>
                        <a:t>Semicentral</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700" dirty="0">
                          <a:effectLst/>
                        </a:rPr>
                        <a:t>Central</a:t>
                      </a:r>
                      <a:endParaRPr lang="ru-RU" sz="1700" dirty="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ru-RU" sz="1700" dirty="0">
                          <a:effectLst/>
                        </a:rPr>
                        <a:t>α</a:t>
                      </a:r>
                      <a:r>
                        <a:rPr lang="en-US" sz="1700" dirty="0">
                          <a:effectLst/>
                        </a:rPr>
                        <a:t>, %</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dirty="0">
                          <a:effectLst/>
                        </a:rPr>
                        <a:t>59 </a:t>
                      </a:r>
                      <a:r>
                        <a:rPr lang="ru-RU" sz="1600" dirty="0">
                          <a:effectLst/>
                          <a:sym typeface="Symbol"/>
                        </a:rPr>
                        <a:t></a:t>
                      </a:r>
                      <a:r>
                        <a:rPr lang="en-US" sz="1600" dirty="0">
                          <a:effectLst/>
                        </a:rPr>
                        <a:t> 1</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a:effectLst/>
                        </a:rPr>
                        <a:t>24 </a:t>
                      </a:r>
                      <a:r>
                        <a:rPr lang="ru-RU" sz="1600">
                          <a:effectLst/>
                          <a:sym typeface="Symbol"/>
                        </a:rPr>
                        <a:t></a:t>
                      </a:r>
                      <a:r>
                        <a:rPr lang="en-US" sz="1600">
                          <a:effectLst/>
                        </a:rPr>
                        <a:t> 1</a:t>
                      </a:r>
                      <a:endParaRPr lang="ru-RU" sz="160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a:effectLst/>
                        </a:rPr>
                        <a:t>17 </a:t>
                      </a:r>
                      <a:r>
                        <a:rPr lang="ru-RU" sz="1600">
                          <a:effectLst/>
                          <a:sym typeface="Symbol"/>
                        </a:rPr>
                        <a:t></a:t>
                      </a:r>
                      <a:r>
                        <a:rPr lang="en-US" sz="1600">
                          <a:effectLst/>
                        </a:rPr>
                        <a:t> 1</a:t>
                      </a:r>
                      <a:endParaRPr lang="ru-RU" sz="1600">
                        <a:effectLst/>
                        <a:latin typeface="Calibri"/>
                        <a:ea typeface="Times New Roman"/>
                        <a:cs typeface="Times New Roman"/>
                      </a:endParaRPr>
                    </a:p>
                  </a:txBody>
                  <a:tcPr marL="68580" marR="68580" marT="0" marB="0" anchor="ctr"/>
                </a:tc>
              </a:tr>
              <a:tr h="400156">
                <a:tc>
                  <a:txBody>
                    <a:bodyPr/>
                    <a:lstStyle/>
                    <a:p>
                      <a:pPr algn="ctr">
                        <a:lnSpc>
                          <a:spcPct val="100000"/>
                        </a:lnSpc>
                        <a:spcAft>
                          <a:spcPts val="0"/>
                        </a:spcAft>
                      </a:pPr>
                      <a:r>
                        <a:rPr lang="en-US" sz="1700" dirty="0">
                          <a:effectLst/>
                        </a:rPr>
                        <a:t>&lt;</a:t>
                      </a:r>
                      <a:r>
                        <a:rPr lang="en-US" sz="1700" dirty="0">
                          <a:effectLst/>
                          <a:sym typeface="Symbol"/>
                        </a:rPr>
                        <a:t></a:t>
                      </a:r>
                      <a:r>
                        <a:rPr lang="en-US" sz="1700" dirty="0">
                          <a:effectLst/>
                        </a:rPr>
                        <a:t>&gt;</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dirty="0">
                          <a:effectLst/>
                        </a:rPr>
                        <a:t>5.0</a:t>
                      </a:r>
                      <a:r>
                        <a:rPr lang="en-US" sz="1600" dirty="0">
                          <a:effectLst/>
                          <a:sym typeface="Symbol"/>
                        </a:rPr>
                        <a:t></a:t>
                      </a:r>
                      <a:r>
                        <a:rPr lang="en-US" sz="1600" dirty="0">
                          <a:effectLst/>
                        </a:rPr>
                        <a:t>0.1</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dirty="0">
                          <a:effectLst/>
                        </a:rPr>
                        <a:t>19.6 </a:t>
                      </a:r>
                      <a:r>
                        <a:rPr lang="en-US" sz="1600" dirty="0">
                          <a:effectLst/>
                          <a:sym typeface="Symbol"/>
                        </a:rPr>
                        <a:t></a:t>
                      </a:r>
                      <a:r>
                        <a:rPr lang="en-US" sz="1600" dirty="0">
                          <a:effectLst/>
                        </a:rPr>
                        <a:t>0.2</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a:effectLst/>
                        </a:rPr>
                        <a:t>33.5 </a:t>
                      </a:r>
                      <a:r>
                        <a:rPr lang="en-US" sz="1600">
                          <a:effectLst/>
                          <a:sym typeface="Symbol"/>
                        </a:rPr>
                        <a:t></a:t>
                      </a:r>
                      <a:r>
                        <a:rPr lang="en-US" sz="1600">
                          <a:effectLst/>
                        </a:rPr>
                        <a:t>0.3</a:t>
                      </a:r>
                      <a:endParaRPr lang="ru-RU" sz="160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en-US" sz="1700" dirty="0">
                          <a:effectLst/>
                        </a:rPr>
                        <a:t>&lt;n(π</a:t>
                      </a:r>
                      <a:r>
                        <a:rPr lang="en-US" sz="1700" baseline="30000" dirty="0">
                          <a:effectLst/>
                        </a:rPr>
                        <a:t>−</a:t>
                      </a:r>
                      <a:r>
                        <a:rPr lang="en-US" sz="1700" dirty="0">
                          <a:effectLst/>
                        </a:rPr>
                        <a:t>)&gt;</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dirty="0">
                          <a:effectLst/>
                        </a:rPr>
                        <a:t>1.49 </a:t>
                      </a:r>
                      <a:r>
                        <a:rPr lang="ru-RU" sz="1600" dirty="0">
                          <a:effectLst/>
                          <a:sym typeface="Symbol"/>
                        </a:rPr>
                        <a:t></a:t>
                      </a:r>
                      <a:r>
                        <a:rPr lang="ru-RU" sz="1600" dirty="0">
                          <a:effectLst/>
                        </a:rPr>
                        <a:t> 0.04</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dirty="0">
                          <a:effectLst/>
                        </a:rPr>
                        <a:t>5.31 </a:t>
                      </a:r>
                      <a:r>
                        <a:rPr lang="ru-RU" sz="1600" dirty="0">
                          <a:effectLst/>
                          <a:sym typeface="Symbol"/>
                        </a:rPr>
                        <a:t></a:t>
                      </a:r>
                      <a:r>
                        <a:rPr lang="ru-RU" sz="1600" dirty="0">
                          <a:effectLst/>
                        </a:rPr>
                        <a:t> 0.09</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a:effectLst/>
                        </a:rPr>
                        <a:t>7.98 </a:t>
                      </a:r>
                      <a:r>
                        <a:rPr lang="ru-RU" sz="1600">
                          <a:effectLst/>
                          <a:sym typeface="Symbol"/>
                        </a:rPr>
                        <a:t></a:t>
                      </a:r>
                      <a:r>
                        <a:rPr lang="ru-RU" sz="1600">
                          <a:effectLst/>
                        </a:rPr>
                        <a:t> 0.13</a:t>
                      </a:r>
                      <a:endParaRPr lang="ru-RU" sz="160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en-US" sz="1700" dirty="0">
                          <a:effectLst/>
                        </a:rPr>
                        <a:t>&lt;n(π</a:t>
                      </a:r>
                      <a:r>
                        <a:rPr lang="en-US" sz="1700" baseline="30000" dirty="0">
                          <a:effectLst/>
                        </a:rPr>
                        <a:t>+</a:t>
                      </a:r>
                      <a:r>
                        <a:rPr lang="en-US" sz="1700" dirty="0">
                          <a:effectLst/>
                        </a:rPr>
                        <a:t>)&gt;</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a:effectLst/>
                        </a:rPr>
                        <a:t>1.25 </a:t>
                      </a:r>
                      <a:r>
                        <a:rPr lang="ru-RU" sz="1600">
                          <a:effectLst/>
                          <a:sym typeface="Symbol"/>
                        </a:rPr>
                        <a:t></a:t>
                      </a:r>
                      <a:r>
                        <a:rPr lang="ru-RU" sz="1600">
                          <a:effectLst/>
                        </a:rPr>
                        <a:t> 0.03</a:t>
                      </a:r>
                      <a:endParaRPr lang="ru-RU" sz="160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dirty="0">
                          <a:effectLst/>
                        </a:rPr>
                        <a:t>4.90 </a:t>
                      </a:r>
                      <a:r>
                        <a:rPr lang="ru-RU" sz="1600" dirty="0">
                          <a:effectLst/>
                          <a:sym typeface="Symbol"/>
                        </a:rPr>
                        <a:t></a:t>
                      </a:r>
                      <a:r>
                        <a:rPr lang="ru-RU" sz="1600" dirty="0">
                          <a:effectLst/>
                        </a:rPr>
                        <a:t> 0.10</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a:effectLst/>
                        </a:rPr>
                        <a:t>7.66 </a:t>
                      </a:r>
                      <a:r>
                        <a:rPr lang="ru-RU" sz="1600">
                          <a:effectLst/>
                          <a:sym typeface="Symbol"/>
                        </a:rPr>
                        <a:t></a:t>
                      </a:r>
                      <a:r>
                        <a:rPr lang="ru-RU" sz="1600">
                          <a:effectLst/>
                        </a:rPr>
                        <a:t> 0.15</a:t>
                      </a:r>
                      <a:endParaRPr lang="ru-RU" sz="160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en-US" sz="1700" dirty="0">
                          <a:effectLst/>
                        </a:rPr>
                        <a:t>R(π</a:t>
                      </a:r>
                      <a:r>
                        <a:rPr lang="en-US" sz="1700" baseline="30000" dirty="0">
                          <a:effectLst/>
                        </a:rPr>
                        <a:t>−</a:t>
                      </a:r>
                      <a:r>
                        <a:rPr lang="en-US" sz="1700" dirty="0">
                          <a:effectLst/>
                        </a:rPr>
                        <a:t>)</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dirty="0">
                          <a:effectLst/>
                        </a:rPr>
                        <a:t>0.30 </a:t>
                      </a:r>
                      <a:r>
                        <a:rPr lang="ru-RU" sz="1600" dirty="0">
                          <a:effectLst/>
                          <a:sym typeface="Symbol"/>
                        </a:rPr>
                        <a:t></a:t>
                      </a:r>
                      <a:r>
                        <a:rPr lang="ru-RU" sz="1600" dirty="0">
                          <a:effectLst/>
                        </a:rPr>
                        <a:t> 0.04</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dirty="0">
                          <a:effectLst/>
                        </a:rPr>
                        <a:t>0.27 </a:t>
                      </a:r>
                      <a:r>
                        <a:rPr lang="ru-RU" sz="1600" dirty="0">
                          <a:effectLst/>
                          <a:sym typeface="Symbol"/>
                        </a:rPr>
                        <a:t></a:t>
                      </a:r>
                      <a:r>
                        <a:rPr lang="ru-RU" sz="1600" dirty="0">
                          <a:effectLst/>
                        </a:rPr>
                        <a:t> 0.03</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a:effectLst/>
                        </a:rPr>
                        <a:t>0.24 </a:t>
                      </a:r>
                      <a:r>
                        <a:rPr lang="ru-RU" sz="1600">
                          <a:effectLst/>
                          <a:sym typeface="Symbol"/>
                        </a:rPr>
                        <a:t></a:t>
                      </a:r>
                      <a:r>
                        <a:rPr lang="ru-RU" sz="1600">
                          <a:effectLst/>
                        </a:rPr>
                        <a:t> 0.05</a:t>
                      </a:r>
                      <a:endParaRPr lang="ru-RU" sz="160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en-US" sz="1700" dirty="0">
                          <a:effectLst/>
                        </a:rPr>
                        <a:t>R(π</a:t>
                      </a:r>
                      <a:r>
                        <a:rPr lang="en-US" sz="1700" baseline="30000" dirty="0">
                          <a:effectLst/>
                        </a:rPr>
                        <a:t>+</a:t>
                      </a:r>
                      <a:r>
                        <a:rPr lang="en-US" sz="1700" dirty="0">
                          <a:effectLst/>
                        </a:rPr>
                        <a:t>)</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a:effectLst/>
                        </a:rPr>
                        <a:t>0.25 </a:t>
                      </a:r>
                      <a:r>
                        <a:rPr lang="ru-RU" sz="1600">
                          <a:effectLst/>
                          <a:sym typeface="Symbol"/>
                        </a:rPr>
                        <a:t></a:t>
                      </a:r>
                      <a:r>
                        <a:rPr lang="ru-RU" sz="1600">
                          <a:effectLst/>
                        </a:rPr>
                        <a:t> 0.02</a:t>
                      </a:r>
                      <a:endParaRPr lang="ru-RU" sz="160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dirty="0">
                          <a:effectLst/>
                        </a:rPr>
                        <a:t>0.25 </a:t>
                      </a:r>
                      <a:r>
                        <a:rPr lang="ru-RU" sz="1600" dirty="0">
                          <a:effectLst/>
                          <a:sym typeface="Symbol"/>
                        </a:rPr>
                        <a:t></a:t>
                      </a:r>
                      <a:r>
                        <a:rPr lang="ru-RU" sz="1600" dirty="0">
                          <a:effectLst/>
                        </a:rPr>
                        <a:t> 0.06</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ru-RU" sz="1600">
                          <a:effectLst/>
                        </a:rPr>
                        <a:t>0.23 </a:t>
                      </a:r>
                      <a:r>
                        <a:rPr lang="ru-RU" sz="1600">
                          <a:effectLst/>
                          <a:sym typeface="Symbol"/>
                        </a:rPr>
                        <a:t></a:t>
                      </a:r>
                      <a:r>
                        <a:rPr lang="ru-RU" sz="1600">
                          <a:effectLst/>
                        </a:rPr>
                        <a:t> 0.08</a:t>
                      </a:r>
                      <a:endParaRPr lang="ru-RU" sz="160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en-US" sz="1700" dirty="0">
                          <a:effectLst/>
                        </a:rPr>
                        <a:t>&lt;Σ</a:t>
                      </a:r>
                      <a:r>
                        <a:rPr lang="en-US" sz="1700" baseline="-25000" dirty="0">
                          <a:effectLst/>
                        </a:rPr>
                        <a:t>i</a:t>
                      </a:r>
                      <a:r>
                        <a:rPr lang="en-US" sz="1700" dirty="0">
                          <a:effectLst/>
                        </a:rPr>
                        <a:t>E</a:t>
                      </a:r>
                      <a:r>
                        <a:rPr lang="en-US" sz="1700" baseline="-25000" dirty="0">
                          <a:effectLst/>
                        </a:rPr>
                        <a:t>i</a:t>
                      </a:r>
                      <a:r>
                        <a:rPr lang="en-US" sz="1700" dirty="0">
                          <a:effectLst/>
                        </a:rPr>
                        <a:t>(π</a:t>
                      </a:r>
                      <a:r>
                        <a:rPr lang="en-US" sz="1700" baseline="30000" dirty="0">
                          <a:effectLst/>
                        </a:rPr>
                        <a:t>−</a:t>
                      </a:r>
                      <a:r>
                        <a:rPr lang="en-US" sz="1700" dirty="0">
                          <a:effectLst/>
                        </a:rPr>
                        <a:t>)&gt; (in MeV)</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a:effectLst/>
                        </a:rPr>
                        <a:t>671 </a:t>
                      </a:r>
                      <a:r>
                        <a:rPr lang="ru-RU" sz="1600">
                          <a:effectLst/>
                          <a:sym typeface="Symbol"/>
                        </a:rPr>
                        <a:t></a:t>
                      </a:r>
                      <a:r>
                        <a:rPr lang="en-US" sz="1600">
                          <a:effectLst/>
                        </a:rPr>
                        <a:t> 24</a:t>
                      </a:r>
                      <a:endParaRPr lang="ru-RU" sz="160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dirty="0">
                          <a:effectLst/>
                        </a:rPr>
                        <a:t>1 817 </a:t>
                      </a:r>
                      <a:r>
                        <a:rPr lang="ru-RU" sz="1600" dirty="0">
                          <a:effectLst/>
                          <a:sym typeface="Symbol"/>
                        </a:rPr>
                        <a:t></a:t>
                      </a:r>
                      <a:r>
                        <a:rPr lang="en-US" sz="1600" dirty="0">
                          <a:effectLst/>
                        </a:rPr>
                        <a:t> 74</a:t>
                      </a:r>
                      <a:endParaRPr lang="ru-RU" sz="16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dirty="0">
                          <a:effectLst/>
                        </a:rPr>
                        <a:t>2 138 </a:t>
                      </a:r>
                      <a:r>
                        <a:rPr lang="ru-RU" sz="1600" dirty="0">
                          <a:effectLst/>
                          <a:sym typeface="Symbol"/>
                        </a:rPr>
                        <a:t></a:t>
                      </a:r>
                      <a:r>
                        <a:rPr lang="en-US" sz="1600" dirty="0">
                          <a:effectLst/>
                        </a:rPr>
                        <a:t> 56</a:t>
                      </a:r>
                      <a:endParaRPr lang="ru-RU" sz="1600" dirty="0">
                        <a:effectLst/>
                        <a:latin typeface="Calibri"/>
                        <a:ea typeface="Times New Roman"/>
                        <a:cs typeface="Times New Roman"/>
                      </a:endParaRPr>
                    </a:p>
                  </a:txBody>
                  <a:tcPr marL="68580" marR="68580" marT="0" marB="0" anchor="ctr"/>
                </a:tc>
              </a:tr>
              <a:tr h="402755">
                <a:tc>
                  <a:txBody>
                    <a:bodyPr/>
                    <a:lstStyle/>
                    <a:p>
                      <a:pPr algn="ctr">
                        <a:lnSpc>
                          <a:spcPct val="100000"/>
                        </a:lnSpc>
                        <a:spcAft>
                          <a:spcPts val="0"/>
                        </a:spcAft>
                      </a:pPr>
                      <a:r>
                        <a:rPr lang="en-US" sz="1700" dirty="0">
                          <a:effectLst/>
                        </a:rPr>
                        <a:t>&lt;Σ</a:t>
                      </a:r>
                      <a:r>
                        <a:rPr lang="en-US" sz="1700" baseline="-25000" dirty="0">
                          <a:effectLst/>
                        </a:rPr>
                        <a:t>i</a:t>
                      </a:r>
                      <a:r>
                        <a:rPr lang="en-US" sz="1700" dirty="0">
                          <a:effectLst/>
                        </a:rPr>
                        <a:t>E</a:t>
                      </a:r>
                      <a:r>
                        <a:rPr lang="en-US" sz="1700" baseline="-25000" dirty="0">
                          <a:effectLst/>
                        </a:rPr>
                        <a:t>i</a:t>
                      </a:r>
                      <a:r>
                        <a:rPr lang="en-US" sz="1700" dirty="0">
                          <a:effectLst/>
                        </a:rPr>
                        <a:t>(π</a:t>
                      </a:r>
                      <a:r>
                        <a:rPr lang="en-US" sz="1700" baseline="30000" dirty="0">
                          <a:effectLst/>
                        </a:rPr>
                        <a:t>+</a:t>
                      </a:r>
                      <a:r>
                        <a:rPr lang="en-US" sz="1700" dirty="0">
                          <a:effectLst/>
                        </a:rPr>
                        <a:t>)&gt; (in MeV)</a:t>
                      </a:r>
                      <a:endParaRPr lang="ru-RU" sz="1700" dirty="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a:effectLst/>
                        </a:rPr>
                        <a:t>490 </a:t>
                      </a:r>
                      <a:r>
                        <a:rPr lang="ru-RU" sz="1600">
                          <a:effectLst/>
                          <a:sym typeface="Symbol"/>
                        </a:rPr>
                        <a:t></a:t>
                      </a:r>
                      <a:r>
                        <a:rPr lang="en-US" sz="1600">
                          <a:effectLst/>
                        </a:rPr>
                        <a:t> 12</a:t>
                      </a:r>
                      <a:endParaRPr lang="ru-RU" sz="160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a:effectLst/>
                        </a:rPr>
                        <a:t>1 870 </a:t>
                      </a:r>
                      <a:r>
                        <a:rPr lang="ru-RU" sz="1600">
                          <a:effectLst/>
                          <a:sym typeface="Symbol"/>
                        </a:rPr>
                        <a:t></a:t>
                      </a:r>
                      <a:r>
                        <a:rPr lang="en-US" sz="1600">
                          <a:effectLst/>
                        </a:rPr>
                        <a:t> 33</a:t>
                      </a:r>
                      <a:endParaRPr lang="ru-RU" sz="1600">
                        <a:effectLst/>
                        <a:latin typeface="Calibri"/>
                        <a:ea typeface="Times New Roman"/>
                        <a:cs typeface="Times New Roman"/>
                      </a:endParaRPr>
                    </a:p>
                  </a:txBody>
                  <a:tcPr marL="68580" marR="68580" marT="0" marB="0" anchor="ctr"/>
                </a:tc>
                <a:tc>
                  <a:txBody>
                    <a:bodyPr/>
                    <a:lstStyle/>
                    <a:p>
                      <a:pPr algn="ctr">
                        <a:lnSpc>
                          <a:spcPct val="100000"/>
                        </a:lnSpc>
                        <a:spcAft>
                          <a:spcPts val="0"/>
                        </a:spcAft>
                      </a:pPr>
                      <a:r>
                        <a:rPr lang="en-US" sz="1600" dirty="0">
                          <a:effectLst/>
                        </a:rPr>
                        <a:t>2 845 </a:t>
                      </a:r>
                      <a:r>
                        <a:rPr lang="ru-RU" sz="1600" dirty="0">
                          <a:effectLst/>
                          <a:sym typeface="Symbol"/>
                        </a:rPr>
                        <a:t></a:t>
                      </a:r>
                      <a:r>
                        <a:rPr lang="en-US" sz="1600" dirty="0">
                          <a:effectLst/>
                        </a:rPr>
                        <a:t> 44</a:t>
                      </a:r>
                      <a:endParaRPr lang="ru-RU" sz="1600" dirty="0">
                        <a:effectLst/>
                        <a:latin typeface="Calibri"/>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569641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467544" y="527010"/>
            <a:ext cx="8208912" cy="2808312"/>
          </a:xfrm>
          <a:prstGeom prst="roundRect">
            <a:avLst>
              <a:gd name="adj" fmla="val 136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400" dirty="0">
                <a:solidFill>
                  <a:schemeClr val="tx1"/>
                </a:solidFill>
                <a:latin typeface="Times New Roman" pitchFamily="18" charset="0"/>
                <a:cs typeface="Times New Roman" pitchFamily="18" charset="0"/>
              </a:rPr>
              <a:t>We can estimate the expected ratio &lt;</a:t>
            </a:r>
            <a:r>
              <a:rPr lang="en-US" sz="2400" i="1" dirty="0">
                <a:solidFill>
                  <a:schemeClr val="tx1"/>
                </a:solidFill>
                <a:latin typeface="Times New Roman" pitchFamily="18" charset="0"/>
                <a:cs typeface="Times New Roman" pitchFamily="18" charset="0"/>
              </a:rPr>
              <a:t>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π</a:t>
            </a:r>
            <a:r>
              <a:rPr lang="en-US" sz="2400" baseline="300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)&gt;/&lt;</a:t>
            </a:r>
            <a:r>
              <a:rPr lang="en-US" sz="2400" i="1" dirty="0">
                <a:solidFill>
                  <a:schemeClr val="tx1"/>
                </a:solidFill>
                <a:latin typeface="Times New Roman" pitchFamily="18" charset="0"/>
                <a:cs typeface="Times New Roman" pitchFamily="18" charset="0"/>
              </a:rPr>
              <a:t>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π</a:t>
            </a:r>
            <a:r>
              <a:rPr lang="en-US" sz="2400" baseline="300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)&gt; in </a:t>
            </a:r>
            <a:r>
              <a:rPr lang="en-US" sz="2400" baseline="30000" dirty="0">
                <a:solidFill>
                  <a:schemeClr val="tx1"/>
                </a:solidFill>
                <a:latin typeface="Times New Roman" pitchFamily="18" charset="0"/>
                <a:cs typeface="Times New Roman" pitchFamily="18" charset="0"/>
              </a:rPr>
              <a:t>12</a:t>
            </a:r>
            <a:r>
              <a:rPr lang="en-US" sz="2400" dirty="0">
                <a:solidFill>
                  <a:schemeClr val="tx1"/>
                </a:solidFill>
                <a:latin typeface="Times New Roman" pitchFamily="18" charset="0"/>
                <a:cs typeface="Times New Roman" pitchFamily="18" charset="0"/>
              </a:rPr>
              <a:t>C+</a:t>
            </a:r>
            <a:r>
              <a:rPr lang="en-US" sz="2400" baseline="30000" dirty="0">
                <a:solidFill>
                  <a:schemeClr val="tx1"/>
                </a:solidFill>
                <a:latin typeface="Times New Roman" pitchFamily="18" charset="0"/>
                <a:cs typeface="Times New Roman" pitchFamily="18" charset="0"/>
              </a:rPr>
              <a:t>181</a:t>
            </a:r>
            <a:r>
              <a:rPr lang="en-US" sz="2400" dirty="0">
                <a:solidFill>
                  <a:schemeClr val="tx1"/>
                </a:solidFill>
                <a:latin typeface="Times New Roman" pitchFamily="18" charset="0"/>
                <a:cs typeface="Times New Roman" pitchFamily="18" charset="0"/>
              </a:rPr>
              <a:t>Ta collision system, </a:t>
            </a:r>
            <a:r>
              <a:rPr lang="en-US" sz="2400" b="1" dirty="0">
                <a:solidFill>
                  <a:schemeClr val="tx1"/>
                </a:solidFill>
                <a:latin typeface="Times New Roman" pitchFamily="18" charset="0"/>
                <a:cs typeface="Times New Roman" pitchFamily="18" charset="0"/>
              </a:rPr>
              <a:t>using the simple model</a:t>
            </a:r>
            <a:r>
              <a:rPr lang="en-US" sz="2400" dirty="0">
                <a:solidFill>
                  <a:schemeClr val="tx1"/>
                </a:solidFill>
                <a:latin typeface="Times New Roman" pitchFamily="18" charset="0"/>
                <a:cs typeface="Times New Roman" pitchFamily="18" charset="0"/>
              </a:rPr>
              <a:t>, which assumes that the number of the produced positive and negative pions is proportional to the number of colliding (involved) protons and neutrons, respectively, and that, for simplicity, each involved nucleon of a projectile nucleus undergoes just a single collision with a nucleon of a target nucleus. </a:t>
            </a:r>
            <a:endParaRPr lang="ru-RU" sz="24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467544" y="3573016"/>
            <a:ext cx="8208912" cy="2808312"/>
          </a:xfrm>
          <a:prstGeom prst="roundRect">
            <a:avLst>
              <a:gd name="adj" fmla="val 136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400" dirty="0">
                <a:solidFill>
                  <a:schemeClr val="tx1"/>
                </a:solidFill>
                <a:latin typeface="Times New Roman" pitchFamily="18" charset="0"/>
                <a:cs typeface="Times New Roman" pitchFamily="18" charset="0"/>
              </a:rPr>
              <a:t>The probability of a single neutron-neutron (neutron from projectile </a:t>
            </a:r>
            <a:r>
              <a:rPr lang="en-US" sz="2400" baseline="30000" dirty="0">
                <a:solidFill>
                  <a:schemeClr val="tx1"/>
                </a:solidFill>
                <a:latin typeface="Times New Roman" pitchFamily="18" charset="0"/>
                <a:cs typeface="Times New Roman" pitchFamily="18" charset="0"/>
              </a:rPr>
              <a:t>12</a:t>
            </a:r>
            <a:r>
              <a:rPr lang="en-US" sz="2400" dirty="0">
                <a:solidFill>
                  <a:schemeClr val="tx1"/>
                </a:solidFill>
                <a:latin typeface="Times New Roman" pitchFamily="18" charset="0"/>
                <a:cs typeface="Times New Roman" pitchFamily="18" charset="0"/>
              </a:rPr>
              <a:t>C</a:t>
            </a:r>
            <a:r>
              <a:rPr lang="en-US" sz="2400" baseline="-25000" dirty="0">
                <a:solidFill>
                  <a:schemeClr val="tx1"/>
                </a:solidFill>
                <a:latin typeface="Times New Roman" pitchFamily="18" charset="0"/>
                <a:cs typeface="Times New Roman" pitchFamily="18" charset="0"/>
              </a:rPr>
              <a:t>6</a:t>
            </a:r>
            <a:r>
              <a:rPr lang="en-US" sz="2400" dirty="0">
                <a:solidFill>
                  <a:schemeClr val="tx1"/>
                </a:solidFill>
                <a:latin typeface="Times New Roman" pitchFamily="18" charset="0"/>
                <a:cs typeface="Times New Roman" pitchFamily="18" charset="0"/>
              </a:rPr>
              <a:t> with neutron from target </a:t>
            </a:r>
            <a:r>
              <a:rPr lang="en-US" sz="2400" baseline="30000" dirty="0">
                <a:solidFill>
                  <a:schemeClr val="tx1"/>
                </a:solidFill>
                <a:latin typeface="Times New Roman" pitchFamily="18" charset="0"/>
                <a:cs typeface="Times New Roman" pitchFamily="18" charset="0"/>
              </a:rPr>
              <a:t>181</a:t>
            </a:r>
            <a:r>
              <a:rPr lang="en-US" sz="2400" dirty="0">
                <a:solidFill>
                  <a:schemeClr val="tx1"/>
                </a:solidFill>
                <a:latin typeface="Times New Roman" pitchFamily="18" charset="0"/>
                <a:cs typeface="Times New Roman" pitchFamily="18" charset="0"/>
              </a:rPr>
              <a:t>Ta</a:t>
            </a:r>
            <a:r>
              <a:rPr lang="en-US" sz="2400" baseline="-25000" dirty="0">
                <a:solidFill>
                  <a:schemeClr val="tx1"/>
                </a:solidFill>
                <a:latin typeface="Times New Roman" pitchFamily="18" charset="0"/>
                <a:cs typeface="Times New Roman" pitchFamily="18" charset="0"/>
              </a:rPr>
              <a:t>73</a:t>
            </a:r>
            <a:r>
              <a:rPr lang="en-US" sz="2400" dirty="0">
                <a:solidFill>
                  <a:schemeClr val="tx1"/>
                </a:solidFill>
                <a:latin typeface="Times New Roman" pitchFamily="18" charset="0"/>
                <a:cs typeface="Times New Roman" pitchFamily="18" charset="0"/>
              </a:rPr>
              <a:t>) collision is </a:t>
            </a:r>
            <a:r>
              <a:rPr lang="en-US" sz="2400" b="1" i="1" dirty="0">
                <a:solidFill>
                  <a:schemeClr val="tx1"/>
                </a:solidFill>
                <a:latin typeface="Times New Roman" pitchFamily="18" charset="0"/>
                <a:cs typeface="Times New Roman" pitchFamily="18" charset="0"/>
              </a:rPr>
              <a:t>W</a:t>
            </a:r>
            <a:r>
              <a:rPr lang="en-US" sz="2400" b="1" dirty="0">
                <a:solidFill>
                  <a:schemeClr val="tx1"/>
                </a:solidFill>
                <a:latin typeface="Times New Roman" pitchFamily="18" charset="0"/>
                <a:cs typeface="Times New Roman" pitchFamily="18" charset="0"/>
              </a:rPr>
              <a:t>(</a:t>
            </a:r>
            <a:r>
              <a:rPr lang="en-US" sz="2400" b="1" i="1" dirty="0">
                <a:solidFill>
                  <a:schemeClr val="tx1"/>
                </a:solidFill>
                <a:latin typeface="Times New Roman" pitchFamily="18" charset="0"/>
                <a:cs typeface="Times New Roman" pitchFamily="18" charset="0"/>
              </a:rPr>
              <a:t>nn</a:t>
            </a:r>
            <a:r>
              <a:rPr lang="en-US" sz="2400" b="1" dirty="0">
                <a:solidFill>
                  <a:schemeClr val="tx1"/>
                </a:solidFill>
                <a:latin typeface="Times New Roman" pitchFamily="18" charset="0"/>
                <a:cs typeface="Times New Roman" pitchFamily="18" charset="0"/>
              </a:rPr>
              <a:t>)</a:t>
            </a:r>
            <a:r>
              <a:rPr lang="en-US" sz="2400" b="1" dirty="0">
                <a:solidFill>
                  <a:schemeClr val="tx1"/>
                </a:solidFill>
                <a:latin typeface="Times New Roman" pitchFamily="18" charset="0"/>
                <a:cs typeface="Times New Roman" pitchFamily="18" charset="0"/>
                <a:sym typeface="Symbol"/>
              </a:rPr>
              <a:t></a:t>
            </a:r>
            <a:r>
              <a:rPr lang="en-US" sz="2400" b="1" dirty="0">
                <a:solidFill>
                  <a:schemeClr val="tx1"/>
                </a:solidFill>
                <a:latin typeface="Times New Roman" pitchFamily="18" charset="0"/>
                <a:cs typeface="Times New Roman" pitchFamily="18" charset="0"/>
              </a:rPr>
              <a:t>0.3 </a:t>
            </a:r>
            <a:r>
              <a:rPr lang="en-US" sz="2400" dirty="0">
                <a:solidFill>
                  <a:schemeClr val="tx1"/>
                </a:solidFill>
                <a:latin typeface="Times New Roman" pitchFamily="18" charset="0"/>
                <a:cs typeface="Times New Roman" pitchFamily="18" charset="0"/>
              </a:rPr>
              <a:t>and that of a single proton-proton (proton from projectile </a:t>
            </a:r>
            <a:r>
              <a:rPr lang="en-US" sz="2400" baseline="30000" dirty="0">
                <a:solidFill>
                  <a:schemeClr val="tx1"/>
                </a:solidFill>
                <a:latin typeface="Times New Roman" pitchFamily="18" charset="0"/>
                <a:cs typeface="Times New Roman" pitchFamily="18" charset="0"/>
              </a:rPr>
              <a:t>12</a:t>
            </a:r>
            <a:r>
              <a:rPr lang="en-US" sz="2400" dirty="0">
                <a:solidFill>
                  <a:schemeClr val="tx1"/>
                </a:solidFill>
                <a:latin typeface="Times New Roman" pitchFamily="18" charset="0"/>
                <a:cs typeface="Times New Roman" pitchFamily="18" charset="0"/>
              </a:rPr>
              <a:t>C with proton from target </a:t>
            </a:r>
            <a:r>
              <a:rPr lang="en-US" sz="2400" baseline="30000" dirty="0">
                <a:solidFill>
                  <a:schemeClr val="tx1"/>
                </a:solidFill>
                <a:latin typeface="Times New Roman" pitchFamily="18" charset="0"/>
                <a:cs typeface="Times New Roman" pitchFamily="18" charset="0"/>
              </a:rPr>
              <a:t>181</a:t>
            </a:r>
            <a:r>
              <a:rPr lang="en-US" sz="2400" dirty="0">
                <a:solidFill>
                  <a:schemeClr val="tx1"/>
                </a:solidFill>
                <a:latin typeface="Times New Roman" pitchFamily="18" charset="0"/>
                <a:cs typeface="Times New Roman" pitchFamily="18" charset="0"/>
              </a:rPr>
              <a:t>Ta) collision is </a:t>
            </a:r>
            <a:r>
              <a:rPr lang="en-US" sz="2400" b="1" i="1" dirty="0">
                <a:solidFill>
                  <a:schemeClr val="tx1"/>
                </a:solidFill>
                <a:latin typeface="Times New Roman" pitchFamily="18" charset="0"/>
                <a:cs typeface="Times New Roman" pitchFamily="18" charset="0"/>
              </a:rPr>
              <a:t>W</a:t>
            </a:r>
            <a:r>
              <a:rPr lang="en-US" sz="2400" b="1" dirty="0">
                <a:solidFill>
                  <a:schemeClr val="tx1"/>
                </a:solidFill>
                <a:latin typeface="Times New Roman" pitchFamily="18" charset="0"/>
                <a:cs typeface="Times New Roman" pitchFamily="18" charset="0"/>
              </a:rPr>
              <a:t>(</a:t>
            </a:r>
            <a:r>
              <a:rPr lang="en-US" sz="2400" b="1" i="1" dirty="0" err="1">
                <a:solidFill>
                  <a:schemeClr val="tx1"/>
                </a:solidFill>
                <a:latin typeface="Times New Roman" pitchFamily="18" charset="0"/>
                <a:cs typeface="Times New Roman" pitchFamily="18" charset="0"/>
              </a:rPr>
              <a:t>pp</a:t>
            </a:r>
            <a:r>
              <a:rPr lang="en-US" sz="2400" b="1" dirty="0">
                <a:solidFill>
                  <a:schemeClr val="tx1"/>
                </a:solidFill>
                <a:latin typeface="Times New Roman" pitchFamily="18" charset="0"/>
                <a:cs typeface="Times New Roman" pitchFamily="18" charset="0"/>
              </a:rPr>
              <a:t>)</a:t>
            </a:r>
            <a:r>
              <a:rPr lang="en-US" sz="2400" b="1" dirty="0">
                <a:solidFill>
                  <a:schemeClr val="tx1"/>
                </a:solidFill>
                <a:latin typeface="Times New Roman" pitchFamily="18" charset="0"/>
                <a:cs typeface="Times New Roman" pitchFamily="18" charset="0"/>
                <a:sym typeface="Symbol"/>
              </a:rPr>
              <a:t></a:t>
            </a:r>
            <a:r>
              <a:rPr lang="en-US" sz="2400" b="1" dirty="0">
                <a:solidFill>
                  <a:schemeClr val="tx1"/>
                </a:solidFill>
                <a:latin typeface="Times New Roman" pitchFamily="18" charset="0"/>
                <a:cs typeface="Times New Roman" pitchFamily="18" charset="0"/>
              </a:rPr>
              <a:t>0.2</a:t>
            </a:r>
            <a:r>
              <a:rPr lang="en-US" sz="2400" dirty="0">
                <a:solidFill>
                  <a:schemeClr val="tx1"/>
                </a:solidFill>
                <a:latin typeface="Times New Roman" pitchFamily="18" charset="0"/>
                <a:cs typeface="Times New Roman" pitchFamily="18" charset="0"/>
              </a:rPr>
              <a:t>. Similarly, one can calculate the probabilities of a single proton-neutron and neutron-proton collisions equal to </a:t>
            </a:r>
            <a:r>
              <a:rPr lang="en-US" sz="2400" b="1" i="1" dirty="0">
                <a:solidFill>
                  <a:schemeClr val="tx1"/>
                </a:solidFill>
                <a:latin typeface="Times New Roman" pitchFamily="18" charset="0"/>
                <a:cs typeface="Times New Roman" pitchFamily="18" charset="0"/>
              </a:rPr>
              <a:t>W</a:t>
            </a:r>
            <a:r>
              <a:rPr lang="en-US" sz="2400" b="1" dirty="0">
                <a:solidFill>
                  <a:schemeClr val="tx1"/>
                </a:solidFill>
                <a:latin typeface="Times New Roman" pitchFamily="18" charset="0"/>
                <a:cs typeface="Times New Roman" pitchFamily="18" charset="0"/>
              </a:rPr>
              <a:t>(</a:t>
            </a:r>
            <a:r>
              <a:rPr lang="en-US" sz="2400" b="1" i="1" dirty="0">
                <a:solidFill>
                  <a:schemeClr val="tx1"/>
                </a:solidFill>
                <a:latin typeface="Times New Roman" pitchFamily="18" charset="0"/>
                <a:cs typeface="Times New Roman" pitchFamily="18" charset="0"/>
              </a:rPr>
              <a:t>pn</a:t>
            </a:r>
            <a:r>
              <a:rPr lang="en-US" sz="2400" b="1" dirty="0">
                <a:solidFill>
                  <a:schemeClr val="tx1"/>
                </a:solidFill>
                <a:latin typeface="Times New Roman" pitchFamily="18" charset="0"/>
                <a:cs typeface="Times New Roman" pitchFamily="18" charset="0"/>
              </a:rPr>
              <a:t>)</a:t>
            </a:r>
            <a:r>
              <a:rPr lang="en-US" sz="2400" b="1" dirty="0">
                <a:solidFill>
                  <a:schemeClr val="tx1"/>
                </a:solidFill>
                <a:latin typeface="Times New Roman" pitchFamily="18" charset="0"/>
                <a:cs typeface="Times New Roman" pitchFamily="18" charset="0"/>
                <a:sym typeface="Symbol"/>
              </a:rPr>
              <a:t></a:t>
            </a:r>
            <a:r>
              <a:rPr lang="en-US" sz="2400" b="1" dirty="0">
                <a:solidFill>
                  <a:schemeClr val="tx1"/>
                </a:solidFill>
                <a:latin typeface="Times New Roman" pitchFamily="18" charset="0"/>
                <a:cs typeface="Times New Roman" pitchFamily="18" charset="0"/>
              </a:rPr>
              <a:t>0.3</a:t>
            </a:r>
            <a:r>
              <a:rPr lang="en-US" sz="2400" dirty="0">
                <a:solidFill>
                  <a:schemeClr val="tx1"/>
                </a:solidFill>
                <a:latin typeface="Times New Roman" pitchFamily="18" charset="0"/>
                <a:cs typeface="Times New Roman" pitchFamily="18" charset="0"/>
              </a:rPr>
              <a:t> and </a:t>
            </a:r>
            <a:r>
              <a:rPr lang="en-US" sz="2400" b="1" i="1" dirty="0">
                <a:solidFill>
                  <a:schemeClr val="tx1"/>
                </a:solidFill>
                <a:latin typeface="Times New Roman" pitchFamily="18" charset="0"/>
                <a:cs typeface="Times New Roman" pitchFamily="18" charset="0"/>
              </a:rPr>
              <a:t>W</a:t>
            </a:r>
            <a:r>
              <a:rPr lang="en-US" sz="2400" b="1" dirty="0">
                <a:solidFill>
                  <a:schemeClr val="tx1"/>
                </a:solidFill>
                <a:latin typeface="Times New Roman" pitchFamily="18" charset="0"/>
                <a:cs typeface="Times New Roman" pitchFamily="18" charset="0"/>
              </a:rPr>
              <a:t>(</a:t>
            </a:r>
            <a:r>
              <a:rPr lang="en-US" sz="2400" b="1" i="1" dirty="0">
                <a:solidFill>
                  <a:schemeClr val="tx1"/>
                </a:solidFill>
                <a:latin typeface="Times New Roman" pitchFamily="18" charset="0"/>
                <a:cs typeface="Times New Roman" pitchFamily="18" charset="0"/>
              </a:rPr>
              <a:t>np</a:t>
            </a:r>
            <a:r>
              <a:rPr lang="en-US" sz="2400" b="1" dirty="0">
                <a:solidFill>
                  <a:schemeClr val="tx1"/>
                </a:solidFill>
                <a:latin typeface="Times New Roman" pitchFamily="18" charset="0"/>
                <a:cs typeface="Times New Roman" pitchFamily="18" charset="0"/>
              </a:rPr>
              <a:t>)</a:t>
            </a:r>
            <a:r>
              <a:rPr lang="en-US" sz="2400" b="1" dirty="0">
                <a:solidFill>
                  <a:schemeClr val="tx1"/>
                </a:solidFill>
                <a:latin typeface="Times New Roman" pitchFamily="18" charset="0"/>
                <a:cs typeface="Times New Roman" pitchFamily="18" charset="0"/>
                <a:sym typeface="Symbol"/>
              </a:rPr>
              <a:t></a:t>
            </a:r>
            <a:r>
              <a:rPr lang="en-US" sz="2400" b="1" dirty="0">
                <a:solidFill>
                  <a:schemeClr val="tx1"/>
                </a:solidFill>
                <a:latin typeface="Times New Roman" pitchFamily="18" charset="0"/>
                <a:cs typeface="Times New Roman" pitchFamily="18" charset="0"/>
              </a:rPr>
              <a:t>0.2</a:t>
            </a:r>
            <a:r>
              <a:rPr lang="en-US" sz="2400" dirty="0">
                <a:solidFill>
                  <a:schemeClr val="tx1"/>
                </a:solidFill>
                <a:latin typeface="Times New Roman" pitchFamily="18" charset="0"/>
                <a:cs typeface="Times New Roman" pitchFamily="18" charset="0"/>
              </a:rPr>
              <a:t>, respectively. </a:t>
            </a:r>
          </a:p>
        </p:txBody>
      </p:sp>
    </p:spTree>
    <p:extLst>
      <p:ext uri="{BB962C8B-B14F-4D97-AF65-F5344CB8AC3E}">
        <p14:creationId xmlns:p14="http://schemas.microsoft.com/office/powerpoint/2010/main" val="925176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467544" y="527010"/>
            <a:ext cx="8208912" cy="2808312"/>
          </a:xfrm>
          <a:prstGeom prst="roundRect">
            <a:avLst>
              <a:gd name="adj" fmla="val 136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400" dirty="0">
                <a:solidFill>
                  <a:schemeClr val="tx1"/>
                </a:solidFill>
                <a:latin typeface="Times New Roman" pitchFamily="18" charset="0"/>
                <a:cs typeface="Times New Roman" pitchFamily="18" charset="0"/>
              </a:rPr>
              <a:t>The probability of a single nucleon-nucleon </a:t>
            </a:r>
            <a:r>
              <a:rPr lang="en-US" sz="2400" b="1" i="1" dirty="0">
                <a:solidFill>
                  <a:schemeClr val="tx1"/>
                </a:solidFill>
                <a:latin typeface="Times New Roman" pitchFamily="18" charset="0"/>
                <a:cs typeface="Times New Roman" pitchFamily="18" charset="0"/>
              </a:rPr>
              <a:t>W(NN)</a:t>
            </a:r>
            <a:r>
              <a:rPr lang="en-US" sz="2400" dirty="0">
                <a:solidFill>
                  <a:schemeClr val="tx1"/>
                </a:solidFill>
                <a:latin typeface="Times New Roman" pitchFamily="18" charset="0"/>
                <a:cs typeface="Times New Roman" pitchFamily="18" charset="0"/>
              </a:rPr>
              <a:t> collision is equal to 1 (</a:t>
            </a:r>
            <a:r>
              <a:rPr lang="en-US" sz="2400" i="1" dirty="0">
                <a:solidFill>
                  <a:schemeClr val="tx1"/>
                </a:solidFill>
                <a:latin typeface="Times New Roman" pitchFamily="18" charset="0"/>
                <a:cs typeface="Times New Roman" pitchFamily="18" charset="0"/>
              </a:rPr>
              <a:t>W</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NN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W</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nn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+W</a:t>
            </a:r>
            <a:r>
              <a:rPr lang="en-US" sz="2400" dirty="0">
                <a:solidFill>
                  <a:schemeClr val="tx1"/>
                </a:solidFill>
                <a:latin typeface="Times New Roman" pitchFamily="18" charset="0"/>
                <a:cs typeface="Times New Roman" pitchFamily="18" charset="0"/>
              </a:rPr>
              <a:t>(</a:t>
            </a:r>
            <a:r>
              <a:rPr lang="en-US" sz="2400" i="1" dirty="0" err="1">
                <a:solidFill>
                  <a:schemeClr val="tx1"/>
                </a:solidFill>
                <a:latin typeface="Times New Roman" pitchFamily="18" charset="0"/>
                <a:cs typeface="Times New Roman" pitchFamily="18" charset="0"/>
              </a:rPr>
              <a:t>pp</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W</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pn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W</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np</a:t>
            </a:r>
            <a:r>
              <a:rPr lang="en-US" sz="2400" dirty="0">
                <a:solidFill>
                  <a:schemeClr val="tx1"/>
                </a:solidFill>
                <a:latin typeface="Times New Roman" pitchFamily="18" charset="0"/>
                <a:cs typeface="Times New Roman" pitchFamily="18" charset="0"/>
              </a:rPr>
              <a:t>)=1). Using the above probabilities, one can estimate the ratio &lt;</a:t>
            </a:r>
            <a:r>
              <a:rPr lang="en-US" sz="2400" i="1" dirty="0">
                <a:solidFill>
                  <a:schemeClr val="tx1"/>
                </a:solidFill>
                <a:latin typeface="Times New Roman" pitchFamily="18" charset="0"/>
                <a:cs typeface="Times New Roman" pitchFamily="18" charset="0"/>
              </a:rPr>
              <a:t>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π</a:t>
            </a:r>
            <a:r>
              <a:rPr lang="en-US" sz="2400" baseline="300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)&gt;/&lt;</a:t>
            </a:r>
            <a:r>
              <a:rPr lang="en-US" sz="2400" i="1" dirty="0">
                <a:solidFill>
                  <a:schemeClr val="tx1"/>
                </a:solidFill>
                <a:latin typeface="Times New Roman" pitchFamily="18" charset="0"/>
                <a:cs typeface="Times New Roman" pitchFamily="18" charset="0"/>
              </a:rPr>
              <a:t>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π</a:t>
            </a:r>
            <a:r>
              <a:rPr lang="en-US" sz="2400" baseline="300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)&gt; in </a:t>
            </a:r>
            <a:r>
              <a:rPr lang="en-US" sz="2400" baseline="30000" dirty="0">
                <a:solidFill>
                  <a:schemeClr val="tx1"/>
                </a:solidFill>
                <a:latin typeface="Times New Roman" pitchFamily="18" charset="0"/>
                <a:cs typeface="Times New Roman" pitchFamily="18" charset="0"/>
              </a:rPr>
              <a:t>12</a:t>
            </a:r>
            <a:r>
              <a:rPr lang="en-US" sz="2400" dirty="0">
                <a:solidFill>
                  <a:schemeClr val="tx1"/>
                </a:solidFill>
                <a:latin typeface="Times New Roman" pitchFamily="18" charset="0"/>
                <a:cs typeface="Times New Roman" pitchFamily="18" charset="0"/>
              </a:rPr>
              <a:t>C+</a:t>
            </a:r>
            <a:r>
              <a:rPr lang="en-US" sz="2400" baseline="30000" dirty="0">
                <a:solidFill>
                  <a:schemeClr val="tx1"/>
                </a:solidFill>
                <a:latin typeface="Times New Roman" pitchFamily="18" charset="0"/>
                <a:cs typeface="Times New Roman" pitchFamily="18" charset="0"/>
              </a:rPr>
              <a:t>181</a:t>
            </a:r>
            <a:r>
              <a:rPr lang="en-US" sz="2400" dirty="0">
                <a:solidFill>
                  <a:schemeClr val="tx1"/>
                </a:solidFill>
                <a:latin typeface="Times New Roman" pitchFamily="18" charset="0"/>
                <a:cs typeface="Times New Roman" pitchFamily="18" charset="0"/>
              </a:rPr>
              <a:t>Ta collision system as follows</a:t>
            </a:r>
            <a:r>
              <a:rPr lang="en-US" sz="2400" dirty="0" smtClean="0">
                <a:solidFill>
                  <a:schemeClr val="tx1"/>
                </a:solidFill>
                <a:latin typeface="Times New Roman" pitchFamily="18" charset="0"/>
                <a:cs typeface="Times New Roman" pitchFamily="18" charset="0"/>
              </a:rPr>
              <a:t>:</a:t>
            </a:r>
            <a:endParaRPr lang="ru-RU" sz="2400" dirty="0" smtClean="0">
              <a:solidFill>
                <a:schemeClr val="tx1"/>
              </a:solidFill>
              <a:latin typeface="Times New Roman" pitchFamily="18" charset="0"/>
              <a:cs typeface="Times New Roman" pitchFamily="18" charset="0"/>
            </a:endParaRPr>
          </a:p>
          <a:p>
            <a:pPr algn="just"/>
            <a:endParaRPr lang="ru-RU" sz="2000" dirty="0" smtClean="0">
              <a:solidFill>
                <a:schemeClr val="tx1"/>
              </a:solidFill>
              <a:latin typeface="Times New Roman" pitchFamily="18" charset="0"/>
              <a:cs typeface="Times New Roman" pitchFamily="18" charset="0"/>
            </a:endParaRPr>
          </a:p>
          <a:p>
            <a:pPr algn="just"/>
            <a:endParaRPr lang="ru-RU" sz="2000" dirty="0">
              <a:solidFill>
                <a:schemeClr val="tx1"/>
              </a:solidFill>
              <a:latin typeface="Times New Roman" pitchFamily="18" charset="0"/>
              <a:cs typeface="Times New Roman" pitchFamily="18" charset="0"/>
            </a:endParaRPr>
          </a:p>
        </p:txBody>
      </p:sp>
      <p:sp>
        <p:nvSpPr>
          <p:cNvPr id="7" name="Скругленный прямоугольник 6"/>
          <p:cNvSpPr/>
          <p:nvPr/>
        </p:nvSpPr>
        <p:spPr>
          <a:xfrm>
            <a:off x="467544" y="3573016"/>
            <a:ext cx="8208912" cy="2808312"/>
          </a:xfrm>
          <a:prstGeom prst="roundRect">
            <a:avLst>
              <a:gd name="adj" fmla="val 13697"/>
            </a:avLst>
          </a:prstGeom>
          <a:gradFill>
            <a:gsLst>
              <a:gs pos="34000">
                <a:schemeClr val="accent3">
                  <a:lumMod val="60000"/>
                  <a:lumOff val="40000"/>
                </a:schemeClr>
              </a:gs>
              <a:gs pos="100000">
                <a:schemeClr val="bg1"/>
              </a:gs>
            </a:gsLst>
            <a:lin ang="5400000" scaled="0"/>
          </a:gradFill>
          <a:ln>
            <a:solidFill>
              <a:schemeClr val="accent3">
                <a:lumMod val="75000"/>
              </a:schemeClr>
            </a:solidFill>
          </a:ln>
          <a:scene3d>
            <a:camera prst="orthographicFront"/>
            <a:lightRig rig="threePt" dir="t"/>
          </a:scene3d>
          <a:sp3d>
            <a:bevelT w="101600" h="101600"/>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just"/>
            <a:r>
              <a:rPr lang="en-US" sz="2400" dirty="0">
                <a:solidFill>
                  <a:schemeClr val="tx1"/>
                </a:solidFill>
                <a:latin typeface="Times New Roman" pitchFamily="18" charset="0"/>
                <a:cs typeface="Times New Roman" pitchFamily="18" charset="0"/>
              </a:rPr>
              <a:t>The ratio &lt;</a:t>
            </a:r>
            <a:r>
              <a:rPr lang="en-US" sz="2400" i="1" dirty="0">
                <a:solidFill>
                  <a:schemeClr val="tx1"/>
                </a:solidFill>
                <a:latin typeface="Times New Roman" pitchFamily="18" charset="0"/>
                <a:cs typeface="Times New Roman" pitchFamily="18" charset="0"/>
              </a:rPr>
              <a:t>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π</a:t>
            </a:r>
            <a:r>
              <a:rPr lang="en-US" sz="2400" baseline="300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)&gt;/&lt;</a:t>
            </a:r>
            <a:r>
              <a:rPr lang="en-US" sz="2400" i="1" dirty="0">
                <a:solidFill>
                  <a:schemeClr val="tx1"/>
                </a:solidFill>
                <a:latin typeface="Times New Roman" pitchFamily="18" charset="0"/>
                <a:cs typeface="Times New Roman" pitchFamily="18" charset="0"/>
              </a:rPr>
              <a:t>n</a:t>
            </a:r>
            <a:r>
              <a:rPr lang="en-US" sz="2400" dirty="0">
                <a:solidFill>
                  <a:schemeClr val="tx1"/>
                </a:solidFill>
                <a:latin typeface="Times New Roman" pitchFamily="18" charset="0"/>
                <a:cs typeface="Times New Roman" pitchFamily="18" charset="0"/>
              </a:rPr>
              <a:t>(</a:t>
            </a:r>
            <a:r>
              <a:rPr lang="en-US" sz="2400" i="1" dirty="0">
                <a:solidFill>
                  <a:schemeClr val="tx1"/>
                </a:solidFill>
                <a:latin typeface="Times New Roman" pitchFamily="18" charset="0"/>
                <a:cs typeface="Times New Roman" pitchFamily="18" charset="0"/>
              </a:rPr>
              <a:t>π</a:t>
            </a:r>
            <a:r>
              <a:rPr lang="en-US" sz="2400" baseline="30000" dirty="0">
                <a:solidFill>
                  <a:schemeClr val="tx1"/>
                </a:solidFill>
                <a:latin typeface="Times New Roman" pitchFamily="18" charset="0"/>
                <a:cs typeface="Times New Roman" pitchFamily="18" charset="0"/>
              </a:rPr>
              <a:t>+</a:t>
            </a:r>
            <a:r>
              <a:rPr lang="en-US" sz="2400" dirty="0">
                <a:solidFill>
                  <a:schemeClr val="tx1"/>
                </a:solidFill>
                <a:latin typeface="Times New Roman" pitchFamily="18" charset="0"/>
                <a:cs typeface="Times New Roman" pitchFamily="18" charset="0"/>
              </a:rPr>
              <a:t>)&gt; proved to be </a:t>
            </a:r>
            <a:r>
              <a:rPr lang="en-US" sz="2400" dirty="0" smtClean="0">
                <a:solidFill>
                  <a:schemeClr val="tx1"/>
                </a:solidFill>
                <a:latin typeface="Times New Roman" pitchFamily="18" charset="0"/>
                <a:cs typeface="Times New Roman" pitchFamily="18" charset="0"/>
              </a:rPr>
              <a:t>1.2</a:t>
            </a:r>
            <a:r>
              <a:rPr lang="uz-Cyrl-UZ" sz="2400" dirty="0" smtClean="0">
                <a:solidFill>
                  <a:schemeClr val="tx1"/>
                </a:solidFill>
                <a:latin typeface="Times New Roman" pitchFamily="18" charset="0"/>
                <a:cs typeface="Times New Roman" pitchFamily="18" charset="0"/>
              </a:rPr>
              <a:t>0</a:t>
            </a:r>
            <a:r>
              <a:rPr lang="uz-Cyrl-UZ" sz="20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r>
              <a:rPr lang="ru-RU" sz="2000" dirty="0" smtClean="0">
                <a:solidFill>
                  <a:schemeClr val="tx1"/>
                </a:solidFill>
                <a:latin typeface="Times New Roman" pitchFamily="18" charset="0"/>
                <a:cs typeface="Times New Roman" pitchFamily="18" charset="0"/>
              </a:rPr>
              <a:t> </a:t>
            </a:r>
            <a:r>
              <a:rPr lang="uz-Cyrl-UZ" sz="2400" dirty="0" smtClean="0">
                <a:solidFill>
                  <a:schemeClr val="tx1"/>
                </a:solidFill>
                <a:latin typeface="Times New Roman" pitchFamily="18" charset="0"/>
                <a:cs typeface="Times New Roman" pitchFamily="18" charset="0"/>
              </a:rPr>
              <a:t>0.05</a:t>
            </a:r>
            <a:r>
              <a:rPr lang="en-US" sz="2400" dirty="0">
                <a:solidFill>
                  <a:schemeClr val="tx1"/>
                </a:solidFill>
                <a:latin typeface="Times New Roman" pitchFamily="18" charset="0"/>
                <a:cs typeface="Times New Roman" pitchFamily="18" charset="0"/>
              </a:rPr>
              <a:t>,</a:t>
            </a:r>
            <a:r>
              <a:rPr lang="en-US" sz="2000" dirty="0">
                <a:solidFill>
                  <a:schemeClr val="tx1"/>
                </a:solidFill>
                <a:latin typeface="Times New Roman" pitchFamily="18" charset="0"/>
                <a:cs typeface="Times New Roman" pitchFamily="18" charset="0"/>
              </a:rPr>
              <a:t> </a:t>
            </a:r>
            <a:r>
              <a:rPr lang="en-US" sz="2400" dirty="0">
                <a:solidFill>
                  <a:schemeClr val="tx1"/>
                </a:solidFill>
                <a:latin typeface="Times New Roman" pitchFamily="18" charset="0"/>
                <a:cs typeface="Times New Roman" pitchFamily="18" charset="0"/>
              </a:rPr>
              <a:t>1.08</a:t>
            </a:r>
            <a:r>
              <a:rPr lang="uz-Cyrl-UZ" sz="2000" dirty="0">
                <a:solidFill>
                  <a:schemeClr val="tx1"/>
                </a:solidFill>
                <a:latin typeface="Times New Roman" pitchFamily="18" charset="0"/>
                <a:cs typeface="Times New Roman" pitchFamily="18" charset="0"/>
              </a:rPr>
              <a:t> </a:t>
            </a:r>
            <a:r>
              <a:rPr lang="uz-Cyrl-UZ" sz="2400" dirty="0">
                <a:solidFill>
                  <a:schemeClr val="tx1"/>
                </a:solidFill>
                <a:latin typeface="Times New Roman" pitchFamily="18" charset="0"/>
                <a:cs typeface="Times New Roman" pitchFamily="18" charset="0"/>
              </a:rPr>
              <a:t>±</a:t>
            </a:r>
            <a:r>
              <a:rPr lang="uz-Cyrl-UZ" sz="1000" dirty="0">
                <a:solidFill>
                  <a:schemeClr val="tx1"/>
                </a:solidFill>
                <a:latin typeface="Times New Roman" pitchFamily="18" charset="0"/>
                <a:cs typeface="Times New Roman" pitchFamily="18" charset="0"/>
              </a:rPr>
              <a:t> </a:t>
            </a:r>
            <a:r>
              <a:rPr lang="uz-Cyrl-UZ" sz="2400" dirty="0">
                <a:solidFill>
                  <a:schemeClr val="tx1"/>
                </a:solidFill>
                <a:latin typeface="Times New Roman" pitchFamily="18" charset="0"/>
                <a:cs typeface="Times New Roman" pitchFamily="18" charset="0"/>
              </a:rPr>
              <a:t>0.04</a:t>
            </a:r>
            <a:r>
              <a:rPr lang="en-US" sz="2400" dirty="0">
                <a:solidFill>
                  <a:schemeClr val="tx1"/>
                </a:solidFill>
                <a:latin typeface="Times New Roman" pitchFamily="18" charset="0"/>
                <a:cs typeface="Times New Roman" pitchFamily="18" charset="0"/>
              </a:rPr>
              <a:t>, and 1.04</a:t>
            </a:r>
            <a:r>
              <a:rPr lang="uz-Cyrl-UZ" dirty="0">
                <a:solidFill>
                  <a:schemeClr val="tx1"/>
                </a:solidFill>
                <a:latin typeface="Times New Roman" pitchFamily="18" charset="0"/>
                <a:cs typeface="Times New Roman" pitchFamily="18" charset="0"/>
              </a:rPr>
              <a:t> </a:t>
            </a:r>
            <a:r>
              <a:rPr lang="uz-Cyrl-UZ" sz="2400" dirty="0">
                <a:solidFill>
                  <a:schemeClr val="tx1"/>
                </a:solidFill>
                <a:latin typeface="Times New Roman" pitchFamily="18" charset="0"/>
                <a:cs typeface="Times New Roman" pitchFamily="18" charset="0"/>
              </a:rPr>
              <a:t>±</a:t>
            </a:r>
            <a:r>
              <a:rPr lang="uz-Cyrl-UZ" dirty="0">
                <a:solidFill>
                  <a:schemeClr val="tx1"/>
                </a:solidFill>
                <a:latin typeface="Times New Roman" pitchFamily="18" charset="0"/>
                <a:cs typeface="Times New Roman" pitchFamily="18" charset="0"/>
              </a:rPr>
              <a:t> </a:t>
            </a:r>
            <a:r>
              <a:rPr lang="uz-Cyrl-UZ" sz="2400" dirty="0">
                <a:solidFill>
                  <a:schemeClr val="tx1"/>
                </a:solidFill>
                <a:latin typeface="Times New Roman" pitchFamily="18" charset="0"/>
                <a:cs typeface="Times New Roman" pitchFamily="18" charset="0"/>
              </a:rPr>
              <a:t>0.03</a:t>
            </a:r>
            <a:r>
              <a:rPr lang="en-US" sz="2400" dirty="0">
                <a:solidFill>
                  <a:schemeClr val="tx1"/>
                </a:solidFill>
                <a:latin typeface="Times New Roman" pitchFamily="18" charset="0"/>
                <a:cs typeface="Times New Roman" pitchFamily="18" charset="0"/>
              </a:rPr>
              <a:t> in the peripheral, semicentral, and central </a:t>
            </a:r>
            <a:r>
              <a:rPr lang="en-US" sz="2400" baseline="30000" dirty="0">
                <a:solidFill>
                  <a:schemeClr val="tx1"/>
                </a:solidFill>
                <a:latin typeface="Times New Roman" pitchFamily="18" charset="0"/>
                <a:cs typeface="Times New Roman" pitchFamily="18" charset="0"/>
              </a:rPr>
              <a:t>12</a:t>
            </a:r>
            <a:r>
              <a:rPr lang="en-US" sz="2400" dirty="0">
                <a:solidFill>
                  <a:schemeClr val="tx1"/>
                </a:solidFill>
                <a:latin typeface="Times New Roman" pitchFamily="18" charset="0"/>
                <a:cs typeface="Times New Roman" pitchFamily="18" charset="0"/>
              </a:rPr>
              <a:t>C+</a:t>
            </a:r>
            <a:r>
              <a:rPr lang="en-US" sz="2400" baseline="30000" dirty="0">
                <a:solidFill>
                  <a:schemeClr val="tx1"/>
                </a:solidFill>
                <a:latin typeface="Times New Roman" pitchFamily="18" charset="0"/>
                <a:cs typeface="Times New Roman" pitchFamily="18" charset="0"/>
              </a:rPr>
              <a:t>181</a:t>
            </a:r>
            <a:r>
              <a:rPr lang="en-US" sz="2400" dirty="0">
                <a:solidFill>
                  <a:schemeClr val="tx1"/>
                </a:solidFill>
                <a:latin typeface="Times New Roman" pitchFamily="18" charset="0"/>
                <a:cs typeface="Times New Roman" pitchFamily="18" charset="0"/>
              </a:rPr>
              <a:t>Ta collision events, respectively, decreasing noticeably with increasing the collision centrality. </a:t>
            </a:r>
            <a:endParaRPr lang="ru-RU" sz="2400" dirty="0">
              <a:solidFill>
                <a:schemeClr val="tx1"/>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8" y="2420888"/>
            <a:ext cx="57610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2031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50120" cy="1656184"/>
          </a:xfrm>
          <a:gradFill flip="none" rotWithShape="1">
            <a:gsLst>
              <a:gs pos="0">
                <a:schemeClr val="tx2">
                  <a:lumMod val="20000"/>
                  <a:lumOff val="80000"/>
                </a:schemeClr>
              </a:gs>
              <a:gs pos="91000">
                <a:schemeClr val="accent1">
                  <a:lumMod val="20000"/>
                  <a:lumOff val="80000"/>
                </a:schemeClr>
              </a:gs>
            </a:gsLst>
            <a:lin ang="2700000" scaled="1"/>
            <a:tileRect/>
          </a:gradFill>
          <a:ln>
            <a:solidFill>
              <a:schemeClr val="accent3">
                <a:lumMod val="60000"/>
                <a:lumOff val="40000"/>
              </a:schemeClr>
            </a:solidFill>
            <a:round/>
          </a:ln>
          <a:effectLst>
            <a:outerShdw blurRad="50800" dist="50800" dir="2700000" algn="tl" rotWithShape="0">
              <a:prstClr val="black">
                <a:alpha val="40000"/>
              </a:prstClr>
            </a:outerShdw>
          </a:effectLst>
          <a:scene3d>
            <a:camera prst="orthographicFront"/>
            <a:lightRig rig="threePt" dir="t"/>
          </a:scene3d>
          <a:sp3d>
            <a:bevelT w="88900" h="88900"/>
          </a:sp3d>
        </p:spPr>
        <p:txBody>
          <a:bodyPr>
            <a:noAutofit/>
          </a:bodyPr>
          <a:lstStyle/>
          <a:p>
            <a:pPr algn="just"/>
            <a:r>
              <a:rPr lang="en-US" sz="1900" b="1" dirty="0">
                <a:latin typeface="Times New Roman" pitchFamily="18" charset="0"/>
                <a:cs typeface="Times New Roman" pitchFamily="18" charset="0"/>
              </a:rPr>
              <a:t>Table </a:t>
            </a:r>
            <a:r>
              <a:rPr lang="ru-RU" sz="1900" b="1" dirty="0">
                <a:latin typeface="Times New Roman" pitchFamily="18" charset="0"/>
                <a:cs typeface="Times New Roman" pitchFamily="18" charset="0"/>
              </a:rPr>
              <a:t>2</a:t>
            </a:r>
            <a:r>
              <a:rPr lang="en-US" sz="1900" b="1" dirty="0">
                <a:latin typeface="Times New Roman" pitchFamily="18" charset="0"/>
                <a:cs typeface="Times New Roman" pitchFamily="18" charset="0"/>
              </a:rPr>
              <a:t>. </a:t>
            </a:r>
            <a:r>
              <a:rPr lang="en-US" sz="1900" dirty="0">
                <a:latin typeface="Times New Roman" pitchFamily="18" charset="0"/>
                <a:cs typeface="Times New Roman" pitchFamily="18" charset="0"/>
              </a:rPr>
              <a:t>The average values and widths of the spectra of the full (</a:t>
            </a:r>
            <a:r>
              <a:rPr lang="en-US" sz="1900" b="1" i="1" dirty="0">
                <a:latin typeface="Times New Roman" pitchFamily="18" charset="0"/>
                <a:cs typeface="Times New Roman" pitchFamily="18" charset="0"/>
              </a:rPr>
              <a:t>P</a:t>
            </a:r>
            <a:r>
              <a:rPr lang="en-US" sz="1900" dirty="0">
                <a:latin typeface="Times New Roman" pitchFamily="18" charset="0"/>
                <a:cs typeface="Times New Roman" pitchFamily="18" charset="0"/>
              </a:rPr>
              <a:t>), transverse (</a:t>
            </a:r>
            <a:r>
              <a:rPr lang="en-US" sz="1900" b="1" i="1" dirty="0" err="1">
                <a:latin typeface="Times New Roman" pitchFamily="18" charset="0"/>
                <a:cs typeface="Times New Roman" pitchFamily="18" charset="0"/>
              </a:rPr>
              <a:t>P</a:t>
            </a:r>
            <a:r>
              <a:rPr lang="en-US" sz="1900" b="1" i="1" baseline="-25000" dirty="0" err="1">
                <a:latin typeface="Times New Roman" pitchFamily="18" charset="0"/>
                <a:cs typeface="Times New Roman" pitchFamily="18" charset="0"/>
              </a:rPr>
              <a:t>t</a:t>
            </a:r>
            <a:r>
              <a:rPr lang="en-US" sz="1900" dirty="0">
                <a:latin typeface="Times New Roman" pitchFamily="18" charset="0"/>
                <a:cs typeface="Times New Roman" pitchFamily="18" charset="0"/>
              </a:rPr>
              <a:t>) and longitudinal (</a:t>
            </a:r>
            <a:r>
              <a:rPr lang="en-US" sz="1900" b="1" i="1" dirty="0">
                <a:latin typeface="Times New Roman" pitchFamily="18" charset="0"/>
                <a:cs typeface="Times New Roman" pitchFamily="18" charset="0"/>
              </a:rPr>
              <a:t>P</a:t>
            </a:r>
            <a:r>
              <a:rPr lang="en-US" sz="1900" b="1" i="1" baseline="-25000" dirty="0">
                <a:latin typeface="Times New Roman" pitchFamily="18" charset="0"/>
                <a:cs typeface="Times New Roman" pitchFamily="18" charset="0"/>
              </a:rPr>
              <a:t>l</a:t>
            </a:r>
            <a:r>
              <a:rPr lang="en-US" sz="1900" b="1" dirty="0">
                <a:latin typeface="Times New Roman" pitchFamily="18" charset="0"/>
                <a:cs typeface="Times New Roman" pitchFamily="18" charset="0"/>
              </a:rPr>
              <a:t>)</a:t>
            </a:r>
            <a:r>
              <a:rPr lang="en-US" sz="1900" dirty="0">
                <a:latin typeface="Times New Roman" pitchFamily="18" charset="0"/>
                <a:cs typeface="Times New Roman" pitchFamily="18" charset="0"/>
              </a:rPr>
              <a:t> momenta (in MeV/</a:t>
            </a:r>
            <a:r>
              <a:rPr lang="en-US" sz="1900" i="1" dirty="0">
                <a:latin typeface="Times New Roman" pitchFamily="18" charset="0"/>
                <a:cs typeface="Times New Roman" pitchFamily="18" charset="0"/>
              </a:rPr>
              <a:t>c</a:t>
            </a:r>
            <a:r>
              <a:rPr lang="en-US" sz="1900" dirty="0">
                <a:latin typeface="Times New Roman" pitchFamily="18" charset="0"/>
                <a:cs typeface="Times New Roman" pitchFamily="18" charset="0"/>
              </a:rPr>
              <a:t>) and emission angles (</a:t>
            </a:r>
            <a:r>
              <a:rPr lang="en-US" sz="1900" b="1" i="1" dirty="0">
                <a:latin typeface="Times New Roman" pitchFamily="18" charset="0"/>
                <a:cs typeface="Times New Roman" pitchFamily="18" charset="0"/>
              </a:rPr>
              <a:t>Ө</a:t>
            </a:r>
            <a:r>
              <a:rPr lang="en-US" sz="1900" dirty="0">
                <a:latin typeface="Times New Roman" pitchFamily="18" charset="0"/>
                <a:cs typeface="Times New Roman" pitchFamily="18" charset="0"/>
              </a:rPr>
              <a:t>) (in degrees) of the charged pions in the laboratory frame at various centralities in </a:t>
            </a:r>
            <a:r>
              <a:rPr lang="en-US" sz="1900" baseline="30000" dirty="0">
                <a:latin typeface="Times New Roman" pitchFamily="18" charset="0"/>
                <a:cs typeface="Times New Roman" pitchFamily="18" charset="0"/>
              </a:rPr>
              <a:t>12</a:t>
            </a:r>
            <a:r>
              <a:rPr lang="en-US" sz="1900" dirty="0">
                <a:latin typeface="Times New Roman" pitchFamily="18" charset="0"/>
                <a:cs typeface="Times New Roman" pitchFamily="18" charset="0"/>
              </a:rPr>
              <a:t>C+</a:t>
            </a:r>
            <a:r>
              <a:rPr lang="en-US" sz="1900" baseline="30000" dirty="0">
                <a:latin typeface="Times New Roman" pitchFamily="18" charset="0"/>
                <a:cs typeface="Times New Roman" pitchFamily="18" charset="0"/>
              </a:rPr>
              <a:t>181</a:t>
            </a:r>
            <a:r>
              <a:rPr lang="en-US" sz="1900" dirty="0">
                <a:latin typeface="Times New Roman" pitchFamily="18" charset="0"/>
                <a:cs typeface="Times New Roman" pitchFamily="18" charset="0"/>
              </a:rPr>
              <a:t>Ta collisions at 4.2 GeV/</a:t>
            </a:r>
            <a:r>
              <a:rPr lang="en-US" sz="1900" i="1" dirty="0">
                <a:latin typeface="Times New Roman" pitchFamily="18" charset="0"/>
                <a:cs typeface="Times New Roman" pitchFamily="18" charset="0"/>
              </a:rPr>
              <a:t>c</a:t>
            </a:r>
            <a:r>
              <a:rPr lang="en-US" sz="1900" dirty="0">
                <a:latin typeface="Times New Roman" pitchFamily="18" charset="0"/>
                <a:cs typeface="Times New Roman" pitchFamily="18" charset="0"/>
              </a:rPr>
              <a:t> per nucleon. Statistical errors are shown. </a:t>
            </a:r>
            <a:endParaRPr lang="ru-RU" sz="1900" dirty="0">
              <a:latin typeface="+mn-lt"/>
            </a:endParaRPr>
          </a:p>
        </p:txBody>
      </p:sp>
      <p:graphicFrame>
        <p:nvGraphicFramePr>
          <p:cNvPr id="20" name="Таблица 19"/>
          <p:cNvGraphicFramePr>
            <a:graphicFrameLocks noGrp="1"/>
          </p:cNvGraphicFramePr>
          <p:nvPr>
            <p:extLst>
              <p:ext uri="{D42A27DB-BD31-4B8C-83A1-F6EECF244321}">
                <p14:modId xmlns:p14="http://schemas.microsoft.com/office/powerpoint/2010/main" val="2749775783"/>
              </p:ext>
            </p:extLst>
          </p:nvPr>
        </p:nvGraphicFramePr>
        <p:xfrm>
          <a:off x="478560" y="2462648"/>
          <a:ext cx="8208914" cy="3691644"/>
        </p:xfrm>
        <a:graphic>
          <a:graphicData uri="http://schemas.openxmlformats.org/drawingml/2006/table">
            <a:tbl>
              <a:tblPr firstRow="1" firstCol="1" bandRow="1">
                <a:effectLst>
                  <a:outerShdw blurRad="50800" dist="50800" dir="2700000" algn="tl" rotWithShape="0">
                    <a:prstClr val="black">
                      <a:alpha val="40000"/>
                    </a:prstClr>
                  </a:outerShdw>
                </a:effectLst>
                <a:tableStyleId>{5C22544A-7EE6-4342-B048-85BDC9FD1C3A}</a:tableStyleId>
              </a:tblPr>
              <a:tblGrid>
                <a:gridCol w="1254374"/>
                <a:gridCol w="1254374"/>
                <a:gridCol w="1140194"/>
                <a:gridCol w="1140194"/>
                <a:gridCol w="1140194"/>
                <a:gridCol w="1140194"/>
                <a:gridCol w="1139390"/>
              </a:tblGrid>
              <a:tr h="335604">
                <a:tc rowSpan="3">
                  <a:txBody>
                    <a:bodyPr/>
                    <a:lstStyle/>
                    <a:p>
                      <a:pPr algn="ctr">
                        <a:lnSpc>
                          <a:spcPct val="100000"/>
                        </a:lnSpc>
                        <a:spcAft>
                          <a:spcPts val="0"/>
                        </a:spcAft>
                      </a:pPr>
                      <a:r>
                        <a:rPr lang="en-US" sz="1900" dirty="0">
                          <a:effectLst/>
                        </a:rPr>
                        <a:t>Quantity</a:t>
                      </a:r>
                      <a:endParaRPr lang="ru-RU" sz="1900" dirty="0">
                        <a:effectLst/>
                        <a:latin typeface="Calibri"/>
                        <a:ea typeface="Times New Roman"/>
                        <a:cs typeface="Times New Roman"/>
                      </a:endParaRPr>
                    </a:p>
                  </a:txBody>
                  <a:tcPr marL="68580" marR="68580" marT="0" marB="0" anchor="ctr" anchorCtr="1"/>
                </a:tc>
                <a:tc gridSpan="6">
                  <a:txBody>
                    <a:bodyPr/>
                    <a:lstStyle/>
                    <a:p>
                      <a:pPr algn="ctr">
                        <a:lnSpc>
                          <a:spcPct val="100000"/>
                        </a:lnSpc>
                        <a:spcAft>
                          <a:spcPts val="0"/>
                        </a:spcAft>
                      </a:pPr>
                      <a:r>
                        <a:rPr lang="en-US" sz="1900" dirty="0">
                          <a:effectLst/>
                        </a:rPr>
                        <a:t>Collision Centrality</a:t>
                      </a:r>
                      <a:endParaRPr lang="ru-RU" sz="1900" dirty="0">
                        <a:effectLst/>
                        <a:latin typeface="Calibri"/>
                        <a:ea typeface="Times New Roman"/>
                        <a:cs typeface="Times New Roman"/>
                      </a:endParaRPr>
                    </a:p>
                  </a:txBody>
                  <a:tcPr marL="68580" marR="68580" marT="0" marB="0" anchor="ctr" anchorCtr="1"/>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35604">
                <a:tc vMerge="1">
                  <a:txBody>
                    <a:bodyPr/>
                    <a:lstStyle/>
                    <a:p>
                      <a:endParaRPr lang="ru-RU"/>
                    </a:p>
                  </a:txBody>
                  <a:tcPr/>
                </a:tc>
                <a:tc gridSpan="2">
                  <a:txBody>
                    <a:bodyPr/>
                    <a:lstStyle/>
                    <a:p>
                      <a:pPr algn="ctr">
                        <a:lnSpc>
                          <a:spcPct val="100000"/>
                        </a:lnSpc>
                        <a:spcAft>
                          <a:spcPts val="0"/>
                        </a:spcAft>
                      </a:pPr>
                      <a:r>
                        <a:rPr lang="en-US" sz="1700" dirty="0">
                          <a:effectLst/>
                        </a:rPr>
                        <a:t>Peripheral</a:t>
                      </a:r>
                      <a:endParaRPr lang="ru-RU" sz="1700" dirty="0">
                        <a:effectLst/>
                        <a:latin typeface="Calibri"/>
                        <a:ea typeface="Times New Roman"/>
                        <a:cs typeface="Times New Roman"/>
                      </a:endParaRPr>
                    </a:p>
                  </a:txBody>
                  <a:tcPr marL="68580" marR="68580" marT="0" marB="0" anchor="ctr" anchorCtr="1"/>
                </a:tc>
                <a:tc hMerge="1">
                  <a:txBody>
                    <a:bodyPr/>
                    <a:lstStyle/>
                    <a:p>
                      <a:endParaRPr lang="ru-RU"/>
                    </a:p>
                  </a:txBody>
                  <a:tcPr/>
                </a:tc>
                <a:tc gridSpan="2">
                  <a:txBody>
                    <a:bodyPr/>
                    <a:lstStyle/>
                    <a:p>
                      <a:pPr algn="ctr">
                        <a:lnSpc>
                          <a:spcPct val="100000"/>
                        </a:lnSpc>
                        <a:spcAft>
                          <a:spcPts val="0"/>
                        </a:spcAft>
                      </a:pPr>
                      <a:r>
                        <a:rPr lang="en-US" sz="1700" dirty="0">
                          <a:effectLst/>
                        </a:rPr>
                        <a:t>Semicentral</a:t>
                      </a:r>
                      <a:endParaRPr lang="ru-RU" sz="1700" dirty="0">
                        <a:effectLst/>
                        <a:latin typeface="Calibri"/>
                        <a:ea typeface="Times New Roman"/>
                        <a:cs typeface="Times New Roman"/>
                      </a:endParaRPr>
                    </a:p>
                  </a:txBody>
                  <a:tcPr marL="68580" marR="68580" marT="0" marB="0" anchor="ctr" anchorCtr="1"/>
                </a:tc>
                <a:tc hMerge="1">
                  <a:txBody>
                    <a:bodyPr/>
                    <a:lstStyle/>
                    <a:p>
                      <a:endParaRPr lang="ru-RU"/>
                    </a:p>
                  </a:txBody>
                  <a:tcPr/>
                </a:tc>
                <a:tc gridSpan="2">
                  <a:txBody>
                    <a:bodyPr/>
                    <a:lstStyle/>
                    <a:p>
                      <a:pPr algn="ctr">
                        <a:lnSpc>
                          <a:spcPct val="100000"/>
                        </a:lnSpc>
                        <a:spcAft>
                          <a:spcPts val="0"/>
                        </a:spcAft>
                      </a:pPr>
                      <a:r>
                        <a:rPr lang="en-US" sz="1700" dirty="0">
                          <a:effectLst/>
                        </a:rPr>
                        <a:t>Central</a:t>
                      </a:r>
                      <a:endParaRPr lang="ru-RU" sz="1700" dirty="0">
                        <a:effectLst/>
                        <a:latin typeface="Calibri"/>
                        <a:ea typeface="Times New Roman"/>
                        <a:cs typeface="Times New Roman"/>
                      </a:endParaRPr>
                    </a:p>
                  </a:txBody>
                  <a:tcPr marL="68580" marR="68580" marT="0" marB="0" anchor="ctr" anchorCtr="1"/>
                </a:tc>
                <a:tc hMerge="1">
                  <a:txBody>
                    <a:bodyPr/>
                    <a:lstStyle/>
                    <a:p>
                      <a:endParaRPr lang="ru-RU"/>
                    </a:p>
                  </a:txBody>
                  <a:tcPr/>
                </a:tc>
              </a:tr>
              <a:tr h="335604">
                <a:tc vMerge="1">
                  <a:txBody>
                    <a:bodyPr/>
                    <a:lstStyle/>
                    <a:p>
                      <a:endParaRPr lang="ru-RU"/>
                    </a:p>
                  </a:txBody>
                  <a:tcPr/>
                </a:tc>
                <a:tc>
                  <a:txBody>
                    <a:bodyPr/>
                    <a:lstStyle/>
                    <a:p>
                      <a:pPr algn="ctr">
                        <a:lnSpc>
                          <a:spcPct val="100000"/>
                        </a:lnSpc>
                        <a:spcAft>
                          <a:spcPts val="0"/>
                        </a:spcAft>
                      </a:pPr>
                      <a:r>
                        <a:rPr lang="en-US" sz="1600" dirty="0">
                          <a:effectLst/>
                        </a:rPr>
                        <a:t>π</a:t>
                      </a:r>
                      <a:r>
                        <a:rPr lang="en-US" sz="1600" baseline="30000" dirty="0">
                          <a:effectLst/>
                        </a:rPr>
                        <a:t>−</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π</a:t>
                      </a:r>
                      <a:r>
                        <a:rPr lang="en-US" sz="1600" baseline="30000" dirty="0">
                          <a:effectLst/>
                        </a:rPr>
                        <a:t>+</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π</a:t>
                      </a:r>
                      <a:r>
                        <a:rPr lang="en-US" sz="1600" baseline="30000" dirty="0">
                          <a:effectLst/>
                        </a:rPr>
                        <a:t>−</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π</a:t>
                      </a:r>
                      <a:r>
                        <a:rPr lang="en-US" sz="1600" baseline="30000" dirty="0">
                          <a:effectLst/>
                        </a:rPr>
                        <a:t>+</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a:effectLst/>
                        </a:rPr>
                        <a:t>π</a:t>
                      </a:r>
                      <a:r>
                        <a:rPr lang="en-US" sz="1600" baseline="30000">
                          <a:effectLst/>
                        </a:rPr>
                        <a:t>−</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a:effectLst/>
                        </a:rPr>
                        <a:t>π</a:t>
                      </a:r>
                      <a:r>
                        <a:rPr lang="en-US" sz="1600" baseline="30000">
                          <a:effectLst/>
                        </a:rPr>
                        <a:t>+</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a:effectLst/>
                        </a:rPr>
                        <a:t>&lt;</a:t>
                      </a:r>
                      <a:r>
                        <a:rPr lang="ru-RU" sz="1800" dirty="0">
                          <a:effectLst/>
                        </a:rPr>
                        <a:t>Р</a:t>
                      </a:r>
                      <a:r>
                        <a:rPr lang="en-US" sz="1800" dirty="0">
                          <a:effectLst/>
                        </a:rPr>
                        <a:t>&gt;</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550 </a:t>
                      </a:r>
                      <a:r>
                        <a:rPr lang="en-US" sz="1600" dirty="0">
                          <a:effectLst/>
                          <a:sym typeface="Symbol"/>
                        </a:rPr>
                        <a:t></a:t>
                      </a:r>
                      <a:r>
                        <a:rPr lang="en-US" sz="1600" dirty="0">
                          <a:effectLst/>
                        </a:rPr>
                        <a:t> 11</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a:effectLst/>
                        </a:rPr>
                        <a:t>476 </a:t>
                      </a:r>
                      <a:r>
                        <a:rPr lang="en-US" sz="1600">
                          <a:effectLst/>
                          <a:sym typeface="Symbol"/>
                        </a:rPr>
                        <a:t></a:t>
                      </a:r>
                      <a:r>
                        <a:rPr lang="en-US" sz="1600">
                          <a:effectLst/>
                        </a:rPr>
                        <a:t> 11</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443 </a:t>
                      </a:r>
                      <a:r>
                        <a:rPr lang="en-US" sz="1600" dirty="0">
                          <a:effectLst/>
                          <a:sym typeface="Symbol"/>
                        </a:rPr>
                        <a:t></a:t>
                      </a:r>
                      <a:r>
                        <a:rPr lang="en-US" sz="1600" dirty="0">
                          <a:effectLst/>
                        </a:rPr>
                        <a:t> 7</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a:effectLst/>
                        </a:rPr>
                        <a:t>474 </a:t>
                      </a:r>
                      <a:r>
                        <a:rPr lang="en-US" sz="1600">
                          <a:effectLst/>
                          <a:sym typeface="Symbol"/>
                        </a:rPr>
                        <a:t></a:t>
                      </a:r>
                      <a:r>
                        <a:rPr lang="en-US" sz="1600">
                          <a:effectLst/>
                        </a:rPr>
                        <a:t> 8</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a:effectLst/>
                        </a:rPr>
                        <a:t>362 </a:t>
                      </a:r>
                      <a:r>
                        <a:rPr lang="en-US" sz="1600">
                          <a:effectLst/>
                          <a:sym typeface="Symbol"/>
                        </a:rPr>
                        <a:t></a:t>
                      </a:r>
                      <a:r>
                        <a:rPr lang="ru-RU" sz="1600">
                          <a:effectLst/>
                        </a:rPr>
                        <a:t> 6</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462 </a:t>
                      </a:r>
                      <a:r>
                        <a:rPr lang="en-US" sz="1600">
                          <a:effectLst/>
                          <a:sym typeface="Symbol"/>
                        </a:rPr>
                        <a:t></a:t>
                      </a:r>
                      <a:r>
                        <a:rPr lang="ru-RU" sz="1600">
                          <a:effectLst/>
                        </a:rPr>
                        <a:t> 7</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a:effectLst/>
                        </a:rPr>
                        <a:t>DP</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48</a:t>
                      </a:r>
                      <a:r>
                        <a:rPr lang="ru-RU" sz="1600" dirty="0">
                          <a:effectLst/>
                        </a:rPr>
                        <a:t>9</a:t>
                      </a:r>
                      <a:r>
                        <a:rPr lang="en-US" sz="1600" dirty="0">
                          <a:effectLst/>
                          <a:sym typeface="Symbol"/>
                        </a:rPr>
                        <a:t></a:t>
                      </a:r>
                      <a:r>
                        <a:rPr lang="ru-RU" sz="1600" dirty="0">
                          <a:effectLst/>
                        </a:rPr>
                        <a:t>15</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4</a:t>
                      </a:r>
                      <a:r>
                        <a:rPr lang="ru-RU" sz="1600" dirty="0">
                          <a:effectLst/>
                        </a:rPr>
                        <a:t>59</a:t>
                      </a:r>
                      <a:r>
                        <a:rPr lang="en-US" sz="1600" dirty="0">
                          <a:effectLst/>
                          <a:sym typeface="Symbol"/>
                        </a:rPr>
                        <a:t></a:t>
                      </a:r>
                      <a:r>
                        <a:rPr lang="ru-RU" sz="1600" dirty="0">
                          <a:effectLst/>
                        </a:rPr>
                        <a:t>16</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395</a:t>
                      </a:r>
                      <a:r>
                        <a:rPr lang="en-US" sz="1600" dirty="0">
                          <a:effectLst/>
                          <a:sym typeface="Symbol"/>
                        </a:rPr>
                        <a:t></a:t>
                      </a:r>
                      <a:r>
                        <a:rPr lang="ru-RU" sz="1600" dirty="0">
                          <a:effectLst/>
                        </a:rPr>
                        <a:t>10</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420</a:t>
                      </a:r>
                      <a:r>
                        <a:rPr lang="en-US" sz="1600" dirty="0">
                          <a:effectLst/>
                          <a:sym typeface="Symbol"/>
                        </a:rPr>
                        <a:t></a:t>
                      </a:r>
                      <a:r>
                        <a:rPr lang="ru-RU" sz="1600" dirty="0">
                          <a:effectLst/>
                        </a:rPr>
                        <a:t>11</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326</a:t>
                      </a:r>
                      <a:r>
                        <a:rPr lang="en-US" sz="1600">
                          <a:effectLst/>
                          <a:sym typeface="Symbol"/>
                        </a:rPr>
                        <a:t></a:t>
                      </a:r>
                      <a:r>
                        <a:rPr lang="ru-RU" sz="1600">
                          <a:effectLst/>
                        </a:rPr>
                        <a:t>10</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399</a:t>
                      </a:r>
                      <a:r>
                        <a:rPr lang="en-US" sz="1600">
                          <a:effectLst/>
                          <a:sym typeface="Symbol"/>
                        </a:rPr>
                        <a:t></a:t>
                      </a:r>
                      <a:r>
                        <a:rPr lang="ru-RU" sz="1600">
                          <a:effectLst/>
                        </a:rPr>
                        <a:t>9</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a:effectLst/>
                        </a:rPr>
                        <a:t>&lt;</a:t>
                      </a:r>
                      <a:r>
                        <a:rPr lang="ru-RU" sz="1800" dirty="0">
                          <a:effectLst/>
                        </a:rPr>
                        <a:t>Р</a:t>
                      </a:r>
                      <a:r>
                        <a:rPr lang="en-US" sz="1800" baseline="-25000" dirty="0">
                          <a:effectLst/>
                        </a:rPr>
                        <a:t>l</a:t>
                      </a:r>
                      <a:r>
                        <a:rPr lang="en-US" sz="1800" dirty="0">
                          <a:effectLst/>
                        </a:rPr>
                        <a:t>&gt;</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440 </a:t>
                      </a:r>
                      <a:r>
                        <a:rPr lang="ru-RU" sz="1600" dirty="0">
                          <a:effectLst/>
                          <a:sym typeface="Symbol"/>
                        </a:rPr>
                        <a:t></a:t>
                      </a:r>
                      <a:r>
                        <a:rPr lang="ru-RU" sz="1600" dirty="0">
                          <a:effectLst/>
                        </a:rPr>
                        <a:t> 11</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343 </a:t>
                      </a:r>
                      <a:r>
                        <a:rPr lang="ru-RU" sz="1600" dirty="0">
                          <a:effectLst/>
                          <a:sym typeface="Symbol"/>
                        </a:rPr>
                        <a:t></a:t>
                      </a:r>
                      <a:r>
                        <a:rPr lang="ru-RU" sz="1600" dirty="0">
                          <a:effectLst/>
                        </a:rPr>
                        <a:t> 11</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325 </a:t>
                      </a:r>
                      <a:r>
                        <a:rPr lang="ru-RU" sz="1600" dirty="0">
                          <a:effectLst/>
                          <a:sym typeface="Symbol"/>
                        </a:rPr>
                        <a:t></a:t>
                      </a:r>
                      <a:r>
                        <a:rPr lang="ru-RU" sz="1600" dirty="0">
                          <a:effectLst/>
                        </a:rPr>
                        <a:t> 7</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315 </a:t>
                      </a:r>
                      <a:r>
                        <a:rPr lang="ru-RU" sz="1600" dirty="0">
                          <a:effectLst/>
                          <a:sym typeface="Symbol"/>
                        </a:rPr>
                        <a:t></a:t>
                      </a:r>
                      <a:r>
                        <a:rPr lang="ru-RU" sz="1600" dirty="0">
                          <a:effectLst/>
                        </a:rPr>
                        <a:t> 8</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220 </a:t>
                      </a:r>
                      <a:r>
                        <a:rPr lang="ru-RU" sz="1600">
                          <a:effectLst/>
                          <a:sym typeface="Symbol"/>
                        </a:rPr>
                        <a:t></a:t>
                      </a:r>
                      <a:r>
                        <a:rPr lang="ru-RU" sz="1600">
                          <a:effectLst/>
                        </a:rPr>
                        <a:t> 6</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276 </a:t>
                      </a:r>
                      <a:r>
                        <a:rPr lang="ru-RU" sz="1600">
                          <a:effectLst/>
                          <a:sym typeface="Symbol"/>
                        </a:rPr>
                        <a:t></a:t>
                      </a:r>
                      <a:r>
                        <a:rPr lang="ru-RU" sz="1600">
                          <a:effectLst/>
                        </a:rPr>
                        <a:t> 7</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err="1">
                          <a:effectLst/>
                        </a:rPr>
                        <a:t>DP</a:t>
                      </a:r>
                      <a:r>
                        <a:rPr lang="en-US" sz="1800" baseline="-25000" dirty="0" err="1">
                          <a:effectLst/>
                        </a:rPr>
                        <a:t>l</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493</a:t>
                      </a:r>
                      <a:r>
                        <a:rPr lang="en-US" sz="1600">
                          <a:effectLst/>
                          <a:sym typeface="Symbol"/>
                        </a:rPr>
                        <a:t></a:t>
                      </a:r>
                      <a:r>
                        <a:rPr lang="ru-RU" sz="1600">
                          <a:effectLst/>
                        </a:rPr>
                        <a:t>12</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472</a:t>
                      </a:r>
                      <a:r>
                        <a:rPr lang="en-US" sz="1600" dirty="0">
                          <a:effectLst/>
                          <a:sym typeface="Symbol"/>
                        </a:rPr>
                        <a:t></a:t>
                      </a:r>
                      <a:r>
                        <a:rPr lang="ru-RU" sz="1600" dirty="0">
                          <a:effectLst/>
                        </a:rPr>
                        <a:t>17</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417</a:t>
                      </a:r>
                      <a:r>
                        <a:rPr lang="en-US" sz="1600">
                          <a:effectLst/>
                          <a:sym typeface="Symbol"/>
                        </a:rPr>
                        <a:t></a:t>
                      </a:r>
                      <a:r>
                        <a:rPr lang="ru-RU" sz="1600">
                          <a:effectLst/>
                        </a:rPr>
                        <a:t>10</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423</a:t>
                      </a:r>
                      <a:r>
                        <a:rPr lang="en-US" sz="1600" dirty="0">
                          <a:effectLst/>
                          <a:sym typeface="Symbol"/>
                        </a:rPr>
                        <a:t></a:t>
                      </a:r>
                      <a:r>
                        <a:rPr lang="ru-RU" sz="1600" dirty="0">
                          <a:effectLst/>
                        </a:rPr>
                        <a:t>12</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345</a:t>
                      </a:r>
                      <a:r>
                        <a:rPr lang="en-US" sz="1600">
                          <a:effectLst/>
                          <a:sym typeface="Symbol"/>
                        </a:rPr>
                        <a:t></a:t>
                      </a:r>
                      <a:r>
                        <a:rPr lang="ru-RU" sz="1600">
                          <a:effectLst/>
                        </a:rPr>
                        <a:t>10</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391</a:t>
                      </a:r>
                      <a:r>
                        <a:rPr lang="en-US" sz="1600">
                          <a:effectLst/>
                          <a:sym typeface="Symbol"/>
                        </a:rPr>
                        <a:t></a:t>
                      </a:r>
                      <a:r>
                        <a:rPr lang="ru-RU" sz="1600">
                          <a:effectLst/>
                        </a:rPr>
                        <a:t>10</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a:effectLst/>
                        </a:rPr>
                        <a:t>&lt;</a:t>
                      </a:r>
                      <a:r>
                        <a:rPr lang="ru-RU" sz="1800" dirty="0">
                          <a:effectLst/>
                        </a:rPr>
                        <a:t>Р</a:t>
                      </a:r>
                      <a:r>
                        <a:rPr lang="en-US" sz="1800" baseline="-25000" dirty="0">
                          <a:effectLst/>
                        </a:rPr>
                        <a:t>t</a:t>
                      </a:r>
                      <a:r>
                        <a:rPr lang="en-US" sz="1800" dirty="0">
                          <a:effectLst/>
                        </a:rPr>
                        <a:t>&gt;</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223 </a:t>
                      </a:r>
                      <a:r>
                        <a:rPr lang="ru-RU" sz="1600">
                          <a:effectLst/>
                          <a:sym typeface="Symbol"/>
                        </a:rPr>
                        <a:t></a:t>
                      </a:r>
                      <a:r>
                        <a:rPr lang="ru-RU" sz="1600">
                          <a:effectLst/>
                        </a:rPr>
                        <a:t> 4</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240 </a:t>
                      </a:r>
                      <a:r>
                        <a:rPr lang="ru-RU" sz="1600" dirty="0">
                          <a:effectLst/>
                          <a:sym typeface="Symbol"/>
                        </a:rPr>
                        <a:t></a:t>
                      </a:r>
                      <a:r>
                        <a:rPr lang="ru-RU" sz="1600" dirty="0">
                          <a:effectLst/>
                        </a:rPr>
                        <a:t> 5</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218 </a:t>
                      </a:r>
                      <a:r>
                        <a:rPr lang="ru-RU" sz="1600" dirty="0">
                          <a:effectLst/>
                          <a:sym typeface="Symbol"/>
                        </a:rPr>
                        <a:t></a:t>
                      </a:r>
                      <a:r>
                        <a:rPr lang="ru-RU" sz="1600" dirty="0">
                          <a:effectLst/>
                        </a:rPr>
                        <a:t> 3</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272 </a:t>
                      </a:r>
                      <a:r>
                        <a:rPr lang="ru-RU" sz="1600" dirty="0">
                          <a:effectLst/>
                          <a:sym typeface="Symbol"/>
                        </a:rPr>
                        <a:t></a:t>
                      </a:r>
                      <a:r>
                        <a:rPr lang="ru-RU" sz="1600" dirty="0">
                          <a:effectLst/>
                        </a:rPr>
                        <a:t> 4</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210 </a:t>
                      </a:r>
                      <a:r>
                        <a:rPr lang="ru-RU" sz="1600" dirty="0">
                          <a:effectLst/>
                          <a:sym typeface="Symbol"/>
                        </a:rPr>
                        <a:t></a:t>
                      </a:r>
                      <a:r>
                        <a:rPr lang="ru-RU" sz="1600" dirty="0">
                          <a:effectLst/>
                        </a:rPr>
                        <a:t> 3</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290 </a:t>
                      </a:r>
                      <a:r>
                        <a:rPr lang="ru-RU" sz="1600">
                          <a:effectLst/>
                          <a:sym typeface="Symbol"/>
                        </a:rPr>
                        <a:t></a:t>
                      </a:r>
                      <a:r>
                        <a:rPr lang="ru-RU" sz="1600">
                          <a:effectLst/>
                        </a:rPr>
                        <a:t> 4</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err="1">
                          <a:effectLst/>
                        </a:rPr>
                        <a:t>DP</a:t>
                      </a:r>
                      <a:r>
                        <a:rPr lang="en-US" sz="1800" baseline="-25000" dirty="0" err="1">
                          <a:effectLst/>
                        </a:rPr>
                        <a:t>t</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176</a:t>
                      </a:r>
                      <a:r>
                        <a:rPr lang="en-US" sz="1600">
                          <a:effectLst/>
                          <a:sym typeface="Symbol"/>
                        </a:rPr>
                        <a:t></a:t>
                      </a:r>
                      <a:r>
                        <a:rPr lang="ru-RU" sz="1600">
                          <a:effectLst/>
                        </a:rPr>
                        <a:t>5</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192</a:t>
                      </a:r>
                      <a:r>
                        <a:rPr lang="en-US" sz="1600">
                          <a:effectLst/>
                          <a:sym typeface="Symbol"/>
                        </a:rPr>
                        <a:t></a:t>
                      </a:r>
                      <a:r>
                        <a:rPr lang="ru-RU" sz="1600">
                          <a:effectLst/>
                        </a:rPr>
                        <a:t>5</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1</a:t>
                      </a:r>
                      <a:r>
                        <a:rPr lang="ru-RU" sz="1600" dirty="0">
                          <a:effectLst/>
                        </a:rPr>
                        <a:t>6</a:t>
                      </a:r>
                      <a:r>
                        <a:rPr lang="en-US" sz="1600" dirty="0">
                          <a:effectLst/>
                        </a:rPr>
                        <a:t>4 </a:t>
                      </a:r>
                      <a:r>
                        <a:rPr lang="en-US" sz="1600" dirty="0">
                          <a:effectLst/>
                          <a:sym typeface="Symbol"/>
                        </a:rPr>
                        <a:t></a:t>
                      </a:r>
                      <a:r>
                        <a:rPr lang="ru-RU" sz="1600" dirty="0">
                          <a:effectLst/>
                        </a:rPr>
                        <a:t>4</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218</a:t>
                      </a:r>
                      <a:r>
                        <a:rPr lang="en-US" sz="1600" dirty="0">
                          <a:effectLst/>
                          <a:sym typeface="Symbol"/>
                        </a:rPr>
                        <a:t></a:t>
                      </a:r>
                      <a:r>
                        <a:rPr lang="ru-RU" sz="1600" dirty="0">
                          <a:effectLst/>
                        </a:rPr>
                        <a:t>6</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en-US" sz="1600" dirty="0">
                          <a:effectLst/>
                        </a:rPr>
                        <a:t>1</a:t>
                      </a:r>
                      <a:r>
                        <a:rPr lang="ru-RU" sz="1600" dirty="0">
                          <a:effectLst/>
                        </a:rPr>
                        <a:t>62</a:t>
                      </a:r>
                      <a:r>
                        <a:rPr lang="en-US" sz="1600" dirty="0">
                          <a:effectLst/>
                          <a:sym typeface="Symbol"/>
                        </a:rPr>
                        <a:t></a:t>
                      </a:r>
                      <a:r>
                        <a:rPr lang="ru-RU" sz="1600" dirty="0">
                          <a:effectLst/>
                        </a:rPr>
                        <a:t>4</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242</a:t>
                      </a:r>
                      <a:r>
                        <a:rPr lang="en-US" sz="1600">
                          <a:effectLst/>
                          <a:sym typeface="Symbol"/>
                        </a:rPr>
                        <a:t></a:t>
                      </a:r>
                      <a:r>
                        <a:rPr lang="ru-RU" sz="1600">
                          <a:effectLst/>
                        </a:rPr>
                        <a:t>6</a:t>
                      </a:r>
                      <a:endParaRPr lang="ru-RU" sz="160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a:effectLst/>
                        </a:rPr>
                        <a:t>&lt;Ө&gt;</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43.1 </a:t>
                      </a:r>
                      <a:r>
                        <a:rPr lang="ru-RU" sz="1600">
                          <a:effectLst/>
                          <a:sym typeface="Symbol"/>
                        </a:rPr>
                        <a:t></a:t>
                      </a:r>
                      <a:r>
                        <a:rPr lang="ru-RU" sz="1600">
                          <a:effectLst/>
                        </a:rPr>
                        <a:t> 0.8</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51.5 </a:t>
                      </a:r>
                      <a:r>
                        <a:rPr lang="ru-RU" sz="1600">
                          <a:effectLst/>
                          <a:sym typeface="Symbol"/>
                        </a:rPr>
                        <a:t></a:t>
                      </a:r>
                      <a:r>
                        <a:rPr lang="ru-RU" sz="1600">
                          <a:effectLst/>
                        </a:rPr>
                        <a:t> 0.8</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51.1 </a:t>
                      </a:r>
                      <a:r>
                        <a:rPr lang="ru-RU" sz="1600">
                          <a:effectLst/>
                          <a:sym typeface="Symbol"/>
                        </a:rPr>
                        <a:t></a:t>
                      </a:r>
                      <a:r>
                        <a:rPr lang="ru-RU" sz="1600">
                          <a:effectLst/>
                        </a:rPr>
                        <a:t> 0.6</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55.4 </a:t>
                      </a:r>
                      <a:r>
                        <a:rPr lang="ru-RU" sz="1600" dirty="0">
                          <a:effectLst/>
                          <a:sym typeface="Symbol"/>
                        </a:rPr>
                        <a:t></a:t>
                      </a:r>
                      <a:r>
                        <a:rPr lang="ru-RU" sz="1600" dirty="0">
                          <a:effectLst/>
                        </a:rPr>
                        <a:t> 0.7</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60.2 </a:t>
                      </a:r>
                      <a:r>
                        <a:rPr lang="ru-RU" sz="1600" dirty="0">
                          <a:effectLst/>
                          <a:sym typeface="Symbol"/>
                        </a:rPr>
                        <a:t></a:t>
                      </a:r>
                      <a:r>
                        <a:rPr lang="ru-RU" sz="1600" dirty="0">
                          <a:effectLst/>
                        </a:rPr>
                        <a:t> 0.7</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60.4 </a:t>
                      </a:r>
                      <a:r>
                        <a:rPr lang="ru-RU" sz="1600" dirty="0">
                          <a:effectLst/>
                          <a:sym typeface="Symbol"/>
                        </a:rPr>
                        <a:t></a:t>
                      </a:r>
                      <a:r>
                        <a:rPr lang="ru-RU" sz="1600" dirty="0">
                          <a:effectLst/>
                        </a:rPr>
                        <a:t> 0.7</a:t>
                      </a:r>
                      <a:endParaRPr lang="ru-RU" sz="1600" dirty="0">
                        <a:effectLst/>
                        <a:latin typeface="Calibri"/>
                        <a:ea typeface="Times New Roman"/>
                        <a:cs typeface="Times New Roman"/>
                      </a:endParaRPr>
                    </a:p>
                  </a:txBody>
                  <a:tcPr marL="68580" marR="68580" marT="0" marB="0" anchor="ctr" anchorCtr="1"/>
                </a:tc>
              </a:tr>
              <a:tr h="335604">
                <a:tc>
                  <a:txBody>
                    <a:bodyPr/>
                    <a:lstStyle/>
                    <a:p>
                      <a:pPr algn="ctr">
                        <a:lnSpc>
                          <a:spcPct val="100000"/>
                        </a:lnSpc>
                        <a:spcAft>
                          <a:spcPts val="0"/>
                        </a:spcAft>
                      </a:pPr>
                      <a:r>
                        <a:rPr lang="en-US" sz="1800" dirty="0">
                          <a:effectLst/>
                        </a:rPr>
                        <a:t>DӨ</a:t>
                      </a:r>
                      <a:endParaRPr lang="ru-RU" sz="18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35.6 </a:t>
                      </a:r>
                      <a:r>
                        <a:rPr lang="ru-RU" sz="1600">
                          <a:effectLst/>
                          <a:sym typeface="Symbol"/>
                        </a:rPr>
                        <a:t></a:t>
                      </a:r>
                      <a:r>
                        <a:rPr lang="ru-RU" sz="1600">
                          <a:effectLst/>
                        </a:rPr>
                        <a:t> 0.7</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35.2 </a:t>
                      </a:r>
                      <a:r>
                        <a:rPr lang="ru-RU" sz="1600">
                          <a:effectLst/>
                          <a:sym typeface="Symbol"/>
                        </a:rPr>
                        <a:t></a:t>
                      </a:r>
                      <a:r>
                        <a:rPr lang="ru-RU" sz="1600">
                          <a:effectLst/>
                        </a:rPr>
                        <a:t> 0.6</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36.2 </a:t>
                      </a:r>
                      <a:r>
                        <a:rPr lang="ru-RU" sz="1600">
                          <a:effectLst/>
                          <a:sym typeface="Symbol"/>
                        </a:rPr>
                        <a:t></a:t>
                      </a:r>
                      <a:r>
                        <a:rPr lang="ru-RU" sz="1600">
                          <a:effectLst/>
                        </a:rPr>
                        <a:t> 0.5</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a:effectLst/>
                        </a:rPr>
                        <a:t>35.2 </a:t>
                      </a:r>
                      <a:r>
                        <a:rPr lang="ru-RU" sz="1600">
                          <a:effectLst/>
                          <a:sym typeface="Symbol"/>
                        </a:rPr>
                        <a:t></a:t>
                      </a:r>
                      <a:r>
                        <a:rPr lang="ru-RU" sz="1600">
                          <a:effectLst/>
                        </a:rPr>
                        <a:t> 0.5</a:t>
                      </a:r>
                      <a:endParaRPr lang="ru-RU" sz="160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38.4 </a:t>
                      </a:r>
                      <a:r>
                        <a:rPr lang="ru-RU" sz="1600" dirty="0">
                          <a:effectLst/>
                          <a:sym typeface="Symbol"/>
                        </a:rPr>
                        <a:t></a:t>
                      </a:r>
                      <a:r>
                        <a:rPr lang="ru-RU" sz="1600" dirty="0">
                          <a:effectLst/>
                        </a:rPr>
                        <a:t> 0.4</a:t>
                      </a:r>
                      <a:endParaRPr lang="ru-RU" sz="1600" dirty="0">
                        <a:effectLst/>
                        <a:latin typeface="Calibri"/>
                        <a:ea typeface="Times New Roman"/>
                        <a:cs typeface="Times New Roman"/>
                      </a:endParaRPr>
                    </a:p>
                  </a:txBody>
                  <a:tcPr marL="68580" marR="68580" marT="0" marB="0" anchor="ctr" anchorCtr="1"/>
                </a:tc>
                <a:tc>
                  <a:txBody>
                    <a:bodyPr/>
                    <a:lstStyle/>
                    <a:p>
                      <a:pPr algn="ctr">
                        <a:lnSpc>
                          <a:spcPct val="100000"/>
                        </a:lnSpc>
                        <a:spcAft>
                          <a:spcPts val="0"/>
                        </a:spcAft>
                      </a:pPr>
                      <a:r>
                        <a:rPr lang="ru-RU" sz="1600" dirty="0">
                          <a:effectLst/>
                        </a:rPr>
                        <a:t>36.0 </a:t>
                      </a:r>
                      <a:r>
                        <a:rPr lang="ru-RU" sz="1600" dirty="0">
                          <a:effectLst/>
                          <a:sym typeface="Symbol"/>
                        </a:rPr>
                        <a:t></a:t>
                      </a:r>
                      <a:r>
                        <a:rPr lang="ru-RU" sz="1600" dirty="0">
                          <a:effectLst/>
                        </a:rPr>
                        <a:t> 0.6</a:t>
                      </a:r>
                      <a:endParaRPr lang="ru-RU" sz="1600" dirty="0">
                        <a:effectLst/>
                        <a:latin typeface="Calibri"/>
                        <a:ea typeface="Times New Roman"/>
                        <a:cs typeface="Times New Roman"/>
                      </a:endParaRPr>
                    </a:p>
                  </a:txBody>
                  <a:tcPr marL="68580" marR="68580" marT="0" marB="0" anchor="ctr" anchorCtr="1"/>
                </a:tc>
              </a:tr>
            </a:tbl>
          </a:graphicData>
        </a:graphic>
      </p:graphicFrame>
    </p:spTree>
    <p:extLst>
      <p:ext uri="{BB962C8B-B14F-4D97-AF65-F5344CB8AC3E}">
        <p14:creationId xmlns:p14="http://schemas.microsoft.com/office/powerpoint/2010/main" val="3885441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4992</TotalTime>
  <Words>1406</Words>
  <Application>Microsoft Office PowerPoint</Application>
  <PresentationFormat>Экран (4:3)</PresentationFormat>
  <Paragraphs>153</Paragraphs>
  <Slides>17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19" baseType="lpstr">
      <vt:lpstr>Тема Office</vt:lpstr>
      <vt:lpstr>Origin50.Graph</vt:lpstr>
      <vt:lpstr>Collision centrality dependencies of charged pion production in 12C+181Ta collisions at 4.2 A GeV/c</vt:lpstr>
      <vt:lpstr>The relevance of research </vt:lpstr>
      <vt:lpstr>The relevance of research </vt:lpstr>
      <vt:lpstr>Презентация PowerPoint</vt:lpstr>
      <vt:lpstr>Selection of events by 12C+181Ta collision centrality </vt:lpstr>
      <vt:lpstr>Table 1. The fraction of events (α), the average number of participant protons (&lt;&gt;), the mean multiplicity per event of the charged pions (&lt;n(π)&gt;), the ratio R(π)=&lt;n(π)&gt;/&lt;&gt;, the average total energy (&lt;ΣiEi(π)&gt;) (in MeV) of the charged pions per collision event at various centralities in 12C+181Ta collisions at 4.2 GeV/c per nucleon. Statistical errors are shown. </vt:lpstr>
      <vt:lpstr>Презентация PowerPoint</vt:lpstr>
      <vt:lpstr>Презентация PowerPoint</vt:lpstr>
      <vt:lpstr>Table 2. The average values and widths of the spectra of the full (P), transverse (Pt) and longitudinal (Pl) momenta (in MeV/c) and emission angles (Ө) (in degrees) of the charged pions in the laboratory frame at various centralities in 12C+181Ta collisions at 4.2 GeV/c per nucleon. Statistical errors are shown. </vt:lpstr>
      <vt:lpstr>Fig1.The momentum distributions of the negative (a) and positive (b) pions in peripheral (open circles) and central (closed circles) 12C+181Ta collisions at 4.2 GeV/c per nucleon in the laboratory frame. The distributions are normalized per one pion. Statistical errors are shown. </vt:lpstr>
      <vt:lpstr>Fig. 2.    The emission angle distributions of the negative (a) and positive (b) pions in peripheral (open circles) and central (closed circles) 12C+181Ta collisions at 4.2 GeV/c per nucleon in the laboratory frame. The distributions are normalized per one pion. Statistical errors are shown.</vt:lpstr>
      <vt:lpstr>Summary and Conclusions </vt:lpstr>
      <vt:lpstr>Summary and Conclusions (2) </vt:lpstr>
      <vt:lpstr>Summary and Conclusions (3) </vt:lpstr>
      <vt:lpstr>Summary and Conclusions (4)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Collision centrality dependencies of charged pion production in 12C+181Ta collisions at 4.2 A GeV/c</dc:title>
  <dc:creator>SHAKHNOZA</dc:creator>
  <cp:lastModifiedBy>Пользователь Windows</cp:lastModifiedBy>
  <cp:revision>60</cp:revision>
  <dcterms:created xsi:type="dcterms:W3CDTF">2018-10-22T15:38:36Z</dcterms:created>
  <dcterms:modified xsi:type="dcterms:W3CDTF">2018-11-07T06:56:45Z</dcterms:modified>
</cp:coreProperties>
</file>