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68" r:id="rId3"/>
    <p:sldId id="261" r:id="rId4"/>
    <p:sldId id="262" r:id="rId5"/>
    <p:sldId id="265" r:id="rId6"/>
    <p:sldId id="270" r:id="rId7"/>
    <p:sldId id="271" r:id="rId8"/>
    <p:sldId id="274" r:id="rId9"/>
    <p:sldId id="276" r:id="rId10"/>
    <p:sldId id="281" r:id="rId11"/>
    <p:sldId id="257" r:id="rId12"/>
    <p:sldId id="279" r:id="rId13"/>
    <p:sldId id="259" r:id="rId14"/>
    <p:sldId id="260" r:id="rId15"/>
    <p:sldId id="278" r:id="rId16"/>
    <p:sldId id="273" r:id="rId17"/>
    <p:sldId id="280" r:id="rId1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8850"/>
    <a:srgbClr val="000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18"/>
    <p:restoredTop sz="94817"/>
  </p:normalViewPr>
  <p:slideViewPr>
    <p:cSldViewPr snapToObjects="1">
      <p:cViewPr varScale="1">
        <p:scale>
          <a:sx n="107" d="100"/>
          <a:sy n="107" d="100"/>
        </p:scale>
        <p:origin x="13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0B99F-13E0-F74A-A4F9-7A8F93A2423B}" type="datetimeFigureOut">
              <a:rPr lang="ja-JP" altLang="en-US" smtClean="0"/>
              <a:pPr/>
              <a:t>2018/12/5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94FE7-1431-4A4A-AE6D-B0061312A4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ja-JP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E545043-DAB2-8943-80A9-048904E089CA}" type="datetimeFigureOut">
              <a:rPr lang="ja-JP" altLang="en-US" smtClean="0"/>
              <a:pPr/>
              <a:t>2018/12/5</a:t>
            </a:fld>
            <a:endParaRPr lang="ja-JP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29B75ED-D689-374A-B115-01087A32673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5043-DAB2-8943-80A9-048904E089CA}" type="datetimeFigureOut">
              <a:rPr lang="ja-JP" altLang="en-US" smtClean="0"/>
              <a:pPr/>
              <a:t>2018/12/5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75ED-D689-374A-B115-01087A32673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5043-DAB2-8943-80A9-048904E089CA}" type="datetimeFigureOut">
              <a:rPr lang="ja-JP" altLang="en-US" smtClean="0"/>
              <a:pPr/>
              <a:t>2018/12/5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75ED-D689-374A-B115-01087A32673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5043-DAB2-8943-80A9-048904E089CA}" type="datetimeFigureOut">
              <a:rPr lang="ja-JP" altLang="en-US" smtClean="0"/>
              <a:pPr/>
              <a:t>2018/12/5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75ED-D689-374A-B115-01087A32673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E545043-DAB2-8943-80A9-048904E089CA}" type="datetimeFigureOut">
              <a:rPr lang="ja-JP" altLang="en-US" smtClean="0"/>
              <a:pPr/>
              <a:t>2018/12/5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29B75ED-D689-374A-B115-01087A32673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5043-DAB2-8943-80A9-048904E089CA}" type="datetimeFigureOut">
              <a:rPr lang="ja-JP" altLang="en-US" smtClean="0"/>
              <a:pPr/>
              <a:t>2018/12/5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75ED-D689-374A-B115-01087A32673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5043-DAB2-8943-80A9-048904E089CA}" type="datetimeFigureOut">
              <a:rPr lang="ja-JP" altLang="en-US" smtClean="0"/>
              <a:pPr/>
              <a:t>2018/12/5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75ED-D689-374A-B115-01087A32673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5043-DAB2-8943-80A9-048904E089CA}" type="datetimeFigureOut">
              <a:rPr lang="ja-JP" altLang="en-US" smtClean="0"/>
              <a:pPr/>
              <a:t>2018/12/5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75ED-D689-374A-B115-01087A32673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5043-DAB2-8943-80A9-048904E089CA}" type="datetimeFigureOut">
              <a:rPr lang="ja-JP" altLang="en-US" smtClean="0"/>
              <a:pPr/>
              <a:t>2018/12/5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75ED-D689-374A-B115-01087A32673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5043-DAB2-8943-80A9-048904E089CA}" type="datetimeFigureOut">
              <a:rPr lang="ja-JP" altLang="en-US" smtClean="0"/>
              <a:pPr/>
              <a:t>2018/12/5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75ED-D689-374A-B115-01087A32673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altLang="ja-JP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5043-DAB2-8943-80A9-048904E089CA}" type="datetimeFigureOut">
              <a:rPr lang="ja-JP" altLang="en-US" smtClean="0"/>
              <a:pPr/>
              <a:t>2018/12/5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75ED-D689-374A-B115-01087A32673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  <a:p>
            <a:pPr lvl="1" eaLnBrk="1" latinLnBrk="0" hangingPunct="1"/>
            <a:r>
              <a:rPr kumimoji="0" lang="en-US" altLang="ja-JP" smtClean="0"/>
              <a:t>Second level</a:t>
            </a:r>
          </a:p>
          <a:p>
            <a:pPr lvl="2" eaLnBrk="1" latinLnBrk="0" hangingPunct="1"/>
            <a:r>
              <a:rPr kumimoji="0" lang="en-US" altLang="ja-JP" smtClean="0"/>
              <a:t>Third level</a:t>
            </a:r>
          </a:p>
          <a:p>
            <a:pPr lvl="3" eaLnBrk="1" latinLnBrk="0" hangingPunct="1"/>
            <a:r>
              <a:rPr kumimoji="0" lang="en-US" altLang="ja-JP" smtClean="0"/>
              <a:t>Fourth level</a:t>
            </a:r>
          </a:p>
          <a:p>
            <a:pPr lvl="4" eaLnBrk="1" latinLnBrk="0" hangingPunct="1"/>
            <a:r>
              <a:rPr kumimoji="0" lang="en-US" altLang="ja-JP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E545043-DAB2-8943-80A9-048904E089CA}" type="datetimeFigureOut">
              <a:rPr lang="ja-JP" altLang="en-US" smtClean="0"/>
              <a:pPr/>
              <a:t>2018/12/5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9B75ED-D689-374A-B115-01087A32673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Electron PID &amp; trigger using </a:t>
            </a:r>
            <a:r>
              <a:rPr kumimoji="1" lang="en-US" altLang="ja-JP" dirty="0" err="1" smtClean="0"/>
              <a:t>EMCal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Shingo Sakai (Univ. of Tsukuba)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6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Trigger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1556792"/>
            <a:ext cx="51480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n"/>
            </a:pPr>
            <a:r>
              <a:rPr lang="en-US" altLang="ja-JP" dirty="0" smtClean="0"/>
              <a:t>Collisions rate : ~Order of 100 kHz </a:t>
            </a:r>
          </a:p>
          <a:p>
            <a:pPr marL="285750" indent="-285750">
              <a:buFont typeface="Wingdings" charset="2"/>
              <a:buChar char="n"/>
            </a:pPr>
            <a:r>
              <a:rPr lang="en-US" altLang="ja-JP" dirty="0" smtClean="0"/>
              <a:t>MB </a:t>
            </a:r>
            <a:r>
              <a:rPr lang="en-US" altLang="ja-JP" dirty="0"/>
              <a:t>trigger in ALICE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/>
              <a:t>Limited the trigger rate </a:t>
            </a:r>
            <a:r>
              <a:rPr lang="en-US" altLang="ja-JP" dirty="0" smtClean="0"/>
              <a:t>&lt;~</a:t>
            </a:r>
            <a:r>
              <a:rPr lang="en-US" altLang="ja-JP" dirty="0"/>
              <a:t>1000 Hz due to mainly TPC read </a:t>
            </a:r>
            <a:r>
              <a:rPr lang="en-US" altLang="ja-JP" dirty="0" smtClean="0"/>
              <a:t>out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Can</a:t>
            </a:r>
            <a:r>
              <a:rPr lang="uk-UA" altLang="ja-JP" dirty="0" smtClean="0"/>
              <a:t>’</a:t>
            </a:r>
            <a:r>
              <a:rPr lang="en-US" altLang="ja-JP" dirty="0" smtClean="0"/>
              <a:t>t take all the data from collisions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Suffer the statistics at high </a:t>
            </a:r>
            <a:r>
              <a:rPr lang="en-US" altLang="ja-JP" dirty="0" err="1" smtClean="0"/>
              <a:t>pT</a:t>
            </a:r>
            <a:endParaRPr lang="en-US" altLang="ja-JP" dirty="0" smtClean="0"/>
          </a:p>
          <a:p>
            <a:pPr marL="742950" lvl="1" indent="-285750">
              <a:buFont typeface="Wingdings" charset="2"/>
              <a:buChar char="n"/>
            </a:pPr>
            <a:endParaRPr lang="en-US" altLang="ja-JP" dirty="0"/>
          </a:p>
          <a:p>
            <a:pPr marL="285750" indent="-285750">
              <a:buFont typeface="Wingdings" charset="2"/>
              <a:buChar char="n"/>
            </a:pPr>
            <a:r>
              <a:rPr lang="en-US" altLang="ja-JP" dirty="0" smtClean="0"/>
              <a:t>Trigger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Put a threshold to reduce trigger to take event (data)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An example : threshold 10 GeV</a:t>
            </a:r>
          </a:p>
          <a:p>
            <a:pPr marL="1200150" lvl="2" indent="-285750">
              <a:buFont typeface="Wingdings" charset="2"/>
              <a:buChar char="n"/>
            </a:pPr>
            <a:r>
              <a:rPr lang="en-US" altLang="ja-JP" dirty="0" smtClean="0"/>
              <a:t>Probability have&gt;10 GeV particle 10</a:t>
            </a:r>
            <a:r>
              <a:rPr lang="en-US" altLang="ja-JP" baseline="30000" dirty="0" smtClean="0"/>
              <a:t>-4</a:t>
            </a:r>
          </a:p>
          <a:p>
            <a:pPr marL="1200150" lvl="2" indent="-285750">
              <a:buFont typeface="Wingdings" charset="2"/>
              <a:buChar char="n"/>
            </a:pPr>
            <a:r>
              <a:rPr lang="en-US" altLang="ja-JP" dirty="0" smtClean="0"/>
              <a:t>~100 kHz x 10</a:t>
            </a:r>
            <a:r>
              <a:rPr lang="en-US" altLang="ja-JP" baseline="30000" dirty="0" smtClean="0"/>
              <a:t>-4</a:t>
            </a:r>
            <a:r>
              <a:rPr lang="en-US" altLang="ja-JP" dirty="0" smtClean="0"/>
              <a:t> ~ 10 Hz &lt;&lt; 1000 Hz</a:t>
            </a:r>
          </a:p>
          <a:p>
            <a:pPr marL="1200150" lvl="2" indent="-285750">
              <a:buFont typeface="Wingdings" charset="2"/>
              <a:buChar char="n"/>
            </a:pPr>
            <a:r>
              <a:rPr lang="en-US" altLang="ja-JP" dirty="0" smtClean="0"/>
              <a:t>Possible take all events there there are particles deposit energy above 10 GeV</a:t>
            </a:r>
            <a:endParaRPr lang="en-US" altLang="ja-JP" dirty="0"/>
          </a:p>
          <a:p>
            <a:pPr marL="285750" indent="-285750">
              <a:buFont typeface="Wingdings" charset="2"/>
              <a:buChar char="n"/>
            </a:pPr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44824"/>
            <a:ext cx="3995936" cy="292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L0 &amp; L1 trigger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491064" cy="2871622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475656" y="4124247"/>
            <a:ext cx="65544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n"/>
            </a:pPr>
            <a:r>
              <a:rPr lang="en-US" altLang="ja-JP" dirty="0" err="1" smtClean="0"/>
              <a:t>EMCal</a:t>
            </a:r>
            <a:r>
              <a:rPr lang="en-US" altLang="ja-JP" dirty="0" smtClean="0"/>
              <a:t> trigger 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High energy single shower trigger </a:t>
            </a:r>
          </a:p>
          <a:p>
            <a:pPr marL="1200150" lvl="2" indent="-285750">
              <a:buFont typeface="Wingdings" charset="2"/>
              <a:buChar char="n"/>
            </a:pPr>
            <a:r>
              <a:rPr lang="en-US" altLang="ja-JP" dirty="0" smtClean="0"/>
              <a:t>Photon, electrons</a:t>
            </a:r>
          </a:p>
          <a:p>
            <a:pPr marL="1200150" lvl="2" indent="-285750">
              <a:buFont typeface="Wingdings" charset="2"/>
              <a:buChar char="n"/>
            </a:pPr>
            <a:r>
              <a:rPr lang="en-US" altLang="ja-JP" dirty="0" smtClean="0"/>
              <a:t>4x4 (L0 &amp; L1)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Jet trigger (L1) </a:t>
            </a:r>
          </a:p>
          <a:p>
            <a:pPr marL="285750" indent="-285750">
              <a:buFont typeface="Wingdings" charset="2"/>
              <a:buChar char="n"/>
            </a:pPr>
            <a:r>
              <a:rPr lang="en-US" altLang="ja-JP" dirty="0" smtClean="0"/>
              <a:t>Sum energies (ADC) in trigger patch</a:t>
            </a:r>
          </a:p>
          <a:p>
            <a:pPr marL="285750" indent="-285750">
              <a:buFont typeface="Wingdings" charset="2"/>
              <a:buChar char="n"/>
            </a:pPr>
            <a:r>
              <a:rPr lang="en-US" altLang="ja-JP" dirty="0" smtClean="0"/>
              <a:t>L1 : generally there are two trigger thresholds (lower and higher)</a:t>
            </a:r>
          </a:p>
          <a:p>
            <a:pPr marL="742950" lvl="1" indent="-285750">
              <a:buFont typeface="Wingdings" charset="2"/>
              <a:buChar char="n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27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Electrons in trigger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76635"/>
            <a:ext cx="7096844" cy="430316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99592" y="5479801"/>
            <a:ext cx="5580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n"/>
            </a:pPr>
            <a:r>
              <a:rPr kumimoji="1" lang="en-US" altLang="ja-JP" dirty="0" smtClean="0"/>
              <a:t>In MB trigger, there are ~20 electrons in 14 GeV/c </a:t>
            </a:r>
          </a:p>
          <a:p>
            <a:pPr marL="285750" indent="-285750">
              <a:buFont typeface="Wingdings" charset="2"/>
              <a:buChar char="n"/>
            </a:pPr>
            <a:r>
              <a:rPr lang="en-US" altLang="ja-JP" dirty="0" smtClean="0"/>
              <a:t>In </a:t>
            </a:r>
            <a:r>
              <a:rPr lang="en-US" altLang="ja-JP" dirty="0" err="1" smtClean="0"/>
              <a:t>EMCal</a:t>
            </a:r>
            <a:r>
              <a:rPr lang="en-US" altLang="ja-JP" dirty="0" smtClean="0"/>
              <a:t> trigger, there are ~100 electrons in 14 GeV/c</a:t>
            </a:r>
          </a:p>
          <a:p>
            <a:pPr marL="285750" indent="-285750">
              <a:buFont typeface="Wingdings" charset="2"/>
              <a:buChar char="n"/>
            </a:pPr>
            <a:r>
              <a:rPr kumimoji="1" lang="en-US" altLang="ja-JP" dirty="0" smtClean="0"/>
              <a:t>Trigger is efficient to measure high </a:t>
            </a:r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T</a:t>
            </a:r>
            <a:r>
              <a:rPr kumimoji="1" lang="en-US" altLang="ja-JP" dirty="0" smtClean="0"/>
              <a:t> electrons </a:t>
            </a:r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3491880" y="4077072"/>
            <a:ext cx="1800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5292080" y="3212976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9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Efficiency of the </a:t>
            </a:r>
            <a:r>
              <a:rPr kumimoji="1" lang="en-US" altLang="ja-JP" dirty="0" err="1" smtClean="0"/>
              <a:t>EMCal</a:t>
            </a:r>
            <a:r>
              <a:rPr kumimoji="1" lang="en-US" altLang="ja-JP" dirty="0" smtClean="0"/>
              <a:t> trigger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08104" y="2060848"/>
            <a:ext cx="29772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n"/>
            </a:pPr>
            <a:r>
              <a:rPr kumimoji="1" lang="en-US" altLang="ja-JP" dirty="0" smtClean="0"/>
              <a:t>Trigger efficiency 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L0 trigger</a:t>
            </a:r>
          </a:p>
          <a:p>
            <a:pPr marL="742950" lvl="1" indent="-285750">
              <a:buFont typeface="Wingdings" charset="2"/>
              <a:buChar char="n"/>
            </a:pPr>
            <a:endParaRPr lang="en-US" altLang="ja-JP" dirty="0"/>
          </a:p>
          <a:p>
            <a:pPr marL="285750" indent="-285750">
              <a:buFont typeface="Wingdings" charset="2"/>
              <a:buChar char="n"/>
            </a:pPr>
            <a:r>
              <a:rPr lang="en-US" altLang="ja-JP" dirty="0" smtClean="0"/>
              <a:t>Efficiency ~1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Most events above </a:t>
            </a:r>
          </a:p>
          <a:p>
            <a:pPr lvl="1"/>
            <a:r>
              <a:rPr lang="en-US" altLang="ja-JP" dirty="0" smtClean="0"/>
              <a:t>    threshold took trigger</a:t>
            </a:r>
          </a:p>
          <a:p>
            <a:pPr lvl="1"/>
            <a:r>
              <a:rPr lang="en-US" altLang="ja-JP" dirty="0" smtClean="0"/>
              <a:t>    by </a:t>
            </a:r>
            <a:r>
              <a:rPr lang="en-US" altLang="ja-JP" dirty="0" err="1" smtClean="0"/>
              <a:t>EMCal</a:t>
            </a:r>
            <a:endParaRPr lang="en-US" altLang="ja-JP" dirty="0" smtClean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505" y="1484784"/>
            <a:ext cx="5688632" cy="4289053"/>
          </a:xfrm>
        </p:spPr>
      </p:pic>
    </p:spTree>
    <p:extLst>
      <p:ext uri="{BB962C8B-B14F-4D97-AF65-F5344CB8AC3E}">
        <p14:creationId xmlns:p14="http://schemas.microsoft.com/office/powerpoint/2010/main" val="17110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Trigger performance in </a:t>
            </a:r>
            <a:r>
              <a:rPr kumimoji="1" lang="en-US" altLang="ja-JP" dirty="0" err="1" smtClean="0"/>
              <a:t>PbPb</a:t>
            </a:r>
            <a:r>
              <a:rPr kumimoji="1" lang="en-US" altLang="ja-JP" dirty="0" smtClean="0"/>
              <a:t> for electrons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43608" y="1160223"/>
            <a:ext cx="6649020" cy="3882170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1331640" y="5229200"/>
            <a:ext cx="5925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n"/>
            </a:pPr>
            <a:r>
              <a:rPr kumimoji="1" lang="en-US" altLang="ja-JP" dirty="0" smtClean="0"/>
              <a:t>Trigger performance for electrons in </a:t>
            </a:r>
            <a:r>
              <a:rPr kumimoji="1" lang="en-US" altLang="ja-JP" dirty="0" err="1" smtClean="0"/>
              <a:t>PbPb</a:t>
            </a:r>
            <a:r>
              <a:rPr kumimoji="1" lang="en-US" altLang="ja-JP" dirty="0" smtClean="0"/>
              <a:t> collisions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Above threshold, the ratio (trigger/MB) is constant</a:t>
            </a:r>
          </a:p>
          <a:p>
            <a:pPr marL="742950" lvl="1" indent="-285750">
              <a:buFont typeface="Wingdings" charset="2"/>
              <a:buChar char="n"/>
            </a:pPr>
            <a:r>
              <a:rPr kumimoji="1" lang="en-US" altLang="ja-JP" dirty="0" smtClean="0"/>
              <a:t>Trigger is efficient for high </a:t>
            </a:r>
            <a:r>
              <a:rPr kumimoji="1" lang="en-US" altLang="ja-JP" dirty="0" err="1" smtClean="0"/>
              <a:t>pT</a:t>
            </a:r>
            <a:r>
              <a:rPr kumimoji="1" lang="en-US" altLang="ja-JP" dirty="0" smtClean="0"/>
              <a:t> electron measurement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41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HFE in pp at 13 </a:t>
            </a:r>
            <a:r>
              <a:rPr kumimoji="1" lang="en-US" altLang="ja-JP" dirty="0" err="1" smtClean="0"/>
              <a:t>TeV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68760"/>
            <a:ext cx="5625033" cy="399697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067372" y="5348960"/>
            <a:ext cx="5009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n"/>
            </a:pPr>
            <a:r>
              <a:rPr lang="en-US" altLang="ja-JP" dirty="0" smtClean="0"/>
              <a:t>HFE in MB : </a:t>
            </a:r>
            <a:r>
              <a:rPr lang="en-US" altLang="ja-JP" dirty="0" err="1" smtClean="0"/>
              <a:t>pT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reache</a:t>
            </a:r>
            <a:r>
              <a:rPr lang="en-US" altLang="ja-JP" dirty="0" smtClean="0"/>
              <a:t> up to ~ 6 GeV/c </a:t>
            </a:r>
          </a:p>
          <a:p>
            <a:pPr marL="285750" indent="-285750">
              <a:buFont typeface="Wingdings" charset="2"/>
              <a:buChar char="n"/>
            </a:pPr>
            <a:r>
              <a:rPr kumimoji="1" lang="en-US" altLang="ja-JP" dirty="0" smtClean="0"/>
              <a:t>HFE in </a:t>
            </a:r>
            <a:r>
              <a:rPr kumimoji="1" lang="en-US" altLang="ja-JP" dirty="0" err="1" smtClean="0"/>
              <a:t>EMCal</a:t>
            </a:r>
            <a:r>
              <a:rPr kumimoji="1" lang="en-US" altLang="ja-JP" dirty="0" smtClean="0"/>
              <a:t> trigger : </a:t>
            </a:r>
            <a:r>
              <a:rPr kumimoji="1" lang="en-US" altLang="ja-JP" dirty="0" err="1" smtClean="0"/>
              <a:t>pT</a:t>
            </a:r>
            <a:r>
              <a:rPr kumimoji="1" lang="en-US" altLang="ja-JP" dirty="0" smtClean="0"/>
              <a:t> reach up to 50 GeV/c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24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J/</a:t>
            </a:r>
            <a:r>
              <a:rPr kumimoji="1" lang="en-US" altLang="ja-JP" dirty="0" err="1" smtClean="0"/>
              <a:t>Ψ</a:t>
            </a:r>
            <a:r>
              <a:rPr kumimoji="1" lang="en-US" altLang="ja-JP" dirty="0" smtClean="0"/>
              <a:t> in pp at 13 </a:t>
            </a:r>
            <a:r>
              <a:rPr kumimoji="1" lang="en-US" altLang="ja-JP" dirty="0" err="1" smtClean="0"/>
              <a:t>TeV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69241" y="1268760"/>
            <a:ext cx="6205518" cy="4123667"/>
          </a:xfrm>
        </p:spPr>
      </p:pic>
      <p:sp>
        <p:nvSpPr>
          <p:cNvPr id="3" name="正方形/長方形 2"/>
          <p:cNvSpPr/>
          <p:nvPr/>
        </p:nvSpPr>
        <p:spPr>
          <a:xfrm>
            <a:off x="2267744" y="5392427"/>
            <a:ext cx="486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n"/>
            </a:pPr>
            <a:r>
              <a:rPr lang="en-US" altLang="ja-JP" dirty="0" smtClean="0"/>
              <a:t>Clear J/</a:t>
            </a:r>
            <a:r>
              <a:rPr lang="en-US" altLang="ja-JP" dirty="0" err="1" smtClean="0"/>
              <a:t>Ψ</a:t>
            </a:r>
            <a:r>
              <a:rPr lang="en-US" altLang="ja-JP" dirty="0" smtClean="0"/>
              <a:t> peak above 10 GeV/c in </a:t>
            </a:r>
            <a:r>
              <a:rPr lang="en-US" altLang="ja-JP" dirty="0" err="1" smtClean="0"/>
              <a:t>EMCal</a:t>
            </a:r>
            <a:endParaRPr lang="en-US" altLang="ja-JP" dirty="0" smtClean="0"/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With electron identification with </a:t>
            </a:r>
            <a:r>
              <a:rPr lang="en-US" altLang="ja-JP" dirty="0" err="1" smtClean="0"/>
              <a:t>EMCa</a:t>
            </a:r>
            <a:r>
              <a:rPr lang="en-US" altLang="ja-JP" dirty="0" err="1"/>
              <a:t>l</a:t>
            </a:r>
            <a:r>
              <a:rPr lang="en-US" altLang="ja-JP" dirty="0" smtClean="0"/>
              <a:t>   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09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HFE in </a:t>
            </a:r>
            <a:r>
              <a:rPr lang="en-US" altLang="ja-JP" dirty="0" err="1" smtClean="0"/>
              <a:t>PbPb</a:t>
            </a:r>
            <a:r>
              <a:rPr lang="en-US" altLang="ja-JP" dirty="0" smtClean="0"/>
              <a:t> collision at 5.02 </a:t>
            </a:r>
            <a:r>
              <a:rPr lang="en-US" altLang="ja-JP" dirty="0" err="1" smtClean="0"/>
              <a:t>TeV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74" y="1268760"/>
            <a:ext cx="6895852" cy="432634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835696" y="5397694"/>
            <a:ext cx="5317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n"/>
            </a:pPr>
            <a:r>
              <a:rPr kumimoji="1" lang="en-US" altLang="ja-JP" dirty="0" smtClean="0"/>
              <a:t>HFE in MB : up to ~10 GeV/c</a:t>
            </a:r>
          </a:p>
          <a:p>
            <a:pPr marL="285750" indent="-285750">
              <a:buFont typeface="Wingdings" charset="2"/>
              <a:buChar char="n"/>
            </a:pPr>
            <a:r>
              <a:rPr lang="en-US" altLang="ja-JP" dirty="0" smtClean="0"/>
              <a:t>HFE in trigger : up to 26 GeV/c with good </a:t>
            </a:r>
            <a:r>
              <a:rPr lang="en-US" altLang="ja-JP" dirty="0" err="1" smtClean="0"/>
              <a:t>statisitcs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5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ALICE-</a:t>
            </a:r>
            <a:r>
              <a:rPr kumimoji="1" lang="en-US" altLang="ja-JP" dirty="0" err="1" smtClean="0"/>
              <a:t>EMCal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64889" y="1556792"/>
            <a:ext cx="405752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n"/>
            </a:pPr>
            <a:r>
              <a:rPr kumimoji="1" lang="en-US" altLang="ja-JP" dirty="0" smtClean="0"/>
              <a:t>Consist two Calorimeters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err="1" smtClean="0"/>
              <a:t>EMCal</a:t>
            </a:r>
            <a:endParaRPr lang="en-US" altLang="ja-JP" dirty="0" smtClean="0"/>
          </a:p>
          <a:p>
            <a:pPr marL="1200150" lvl="2" indent="-285750">
              <a:buFont typeface="Wingdings" charset="2"/>
              <a:buChar char="n"/>
            </a:pPr>
            <a:r>
              <a:rPr lang="en-US" altLang="ja-JP" dirty="0" smtClean="0"/>
              <a:t>|y|&lt;0.7, </a:t>
            </a:r>
            <a:r>
              <a:rPr lang="en-US" altLang="ja-JP" dirty="0" err="1" smtClean="0"/>
              <a:t>Δφ</a:t>
            </a:r>
            <a:r>
              <a:rPr lang="en-US" altLang="ja-JP" dirty="0" smtClean="0"/>
              <a:t> ~110</a:t>
            </a:r>
          </a:p>
          <a:p>
            <a:pPr marL="742950" lvl="1" indent="-285750">
              <a:buFont typeface="Wingdings" charset="2"/>
              <a:buChar char="n"/>
            </a:pPr>
            <a:r>
              <a:rPr kumimoji="1" lang="en-US" altLang="ja-JP" dirty="0" err="1" smtClean="0"/>
              <a:t>DCal</a:t>
            </a:r>
            <a:endParaRPr kumimoji="1" lang="en-US" altLang="ja-JP" dirty="0" smtClean="0"/>
          </a:p>
          <a:p>
            <a:pPr marL="1200150" lvl="2" indent="-285750">
              <a:buFont typeface="Wingdings" charset="2"/>
              <a:buChar char="n"/>
            </a:pPr>
            <a:r>
              <a:rPr lang="en-US" altLang="ja-JP" dirty="0" err="1" smtClean="0"/>
              <a:t>Δφ</a:t>
            </a:r>
            <a:r>
              <a:rPr lang="en-US" altLang="ja-JP" dirty="0" smtClean="0"/>
              <a:t> ~60</a:t>
            </a:r>
          </a:p>
          <a:p>
            <a:pPr marL="1200150" lvl="2" indent="-285750">
              <a:buFont typeface="Wingdings" charset="2"/>
              <a:buChar char="n"/>
            </a:pPr>
            <a:r>
              <a:rPr lang="en-US" altLang="ja-JP" dirty="0" smtClean="0"/>
              <a:t>Opposite side of </a:t>
            </a:r>
            <a:r>
              <a:rPr lang="en-US" altLang="ja-JP" dirty="0" err="1" smtClean="0"/>
              <a:t>EMCal</a:t>
            </a:r>
            <a:endParaRPr lang="en-US" altLang="ja-JP" dirty="0" smtClean="0"/>
          </a:p>
          <a:p>
            <a:pPr marL="1200150" lvl="2" indent="-285750">
              <a:buFont typeface="Wingdings" charset="2"/>
              <a:buChar char="n"/>
            </a:pPr>
            <a:endParaRPr lang="en-US" altLang="ja-JP" dirty="0"/>
          </a:p>
          <a:p>
            <a:pPr marL="1200150" lvl="2" indent="-285750">
              <a:buFont typeface="Wingdings" charset="2"/>
              <a:buChar char="n"/>
            </a:pPr>
            <a:endParaRPr lang="en-US" altLang="ja-JP" dirty="0" smtClean="0"/>
          </a:p>
          <a:p>
            <a:pPr marL="285750" indent="-285750">
              <a:buFont typeface="Wingdings" charset="2"/>
              <a:buChar char="n"/>
            </a:pPr>
            <a:r>
              <a:rPr lang="en-US" altLang="ja-JP" dirty="0" smtClean="0"/>
              <a:t>Lead-Scintillator sampling Calorimeter</a:t>
            </a:r>
            <a:endParaRPr kumimoji="1" lang="en-US" altLang="ja-JP" dirty="0"/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Measure energy of particles</a:t>
            </a:r>
          </a:p>
          <a:p>
            <a:pPr marL="285750" indent="-285750">
              <a:buFont typeface="Wingdings" charset="2"/>
              <a:buChar char="n"/>
            </a:pPr>
            <a:endParaRPr lang="en-US" altLang="ja-JP" dirty="0"/>
          </a:p>
          <a:p>
            <a:pPr marL="285750" indent="-285750">
              <a:buFont typeface="Wingdings" charset="2"/>
              <a:buChar char="n"/>
            </a:pPr>
            <a:r>
              <a:rPr lang="en-US" altLang="ja-JP" dirty="0" smtClean="0"/>
              <a:t>Physics interesting</a:t>
            </a:r>
          </a:p>
          <a:p>
            <a:pPr marL="742950" lvl="1" indent="-285750">
              <a:buFont typeface="Wingdings" charset="2"/>
              <a:buChar char="n"/>
            </a:pPr>
            <a:r>
              <a:rPr kumimoji="1" lang="en-US" altLang="ja-JP" dirty="0" smtClean="0"/>
              <a:t>Photon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Electrons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Jets (</a:t>
            </a:r>
            <a:r>
              <a:rPr lang="en-US" altLang="ja-JP" dirty="0" err="1" smtClean="0"/>
              <a:t>dijet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pPr marL="1200150" lvl="2" indent="-285750">
              <a:buFont typeface="Wingdings" charset="2"/>
              <a:buChar char="n"/>
            </a:pPr>
            <a:endParaRPr kumimoji="1" lang="en-US" altLang="ja-JP" dirty="0" smtClean="0"/>
          </a:p>
          <a:p>
            <a:pPr marL="742950" lvl="1" indent="-285750">
              <a:buFont typeface="Wingdings" charset="2"/>
              <a:buChar char="n"/>
            </a:pPr>
            <a:endParaRPr kumimoji="1" lang="en-US" altLang="ja-JP" dirty="0" smtClean="0"/>
          </a:p>
          <a:p>
            <a:pPr marL="285750" indent="-285750">
              <a:buFont typeface="Wingdings" charset="2"/>
              <a:buChar char="n"/>
            </a:pPr>
            <a:endParaRPr kumimoji="1" lang="en-US" altLang="ja-JP" dirty="0" smtClean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9" y="1556792"/>
            <a:ext cx="4498401" cy="3318493"/>
          </a:xfrm>
        </p:spPr>
      </p:pic>
    </p:spTree>
    <p:extLst>
      <p:ext uri="{BB962C8B-B14F-4D97-AF65-F5344CB8AC3E}">
        <p14:creationId xmlns:p14="http://schemas.microsoft.com/office/powerpoint/2010/main" val="19192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Electron identification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7369944" cy="368497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265109" y="5083549"/>
            <a:ext cx="58991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n"/>
            </a:pPr>
            <a:r>
              <a:rPr kumimoji="1" lang="en-US" altLang="ja-JP" dirty="0" smtClean="0"/>
              <a:t>Electron identification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First select electron candidates with </a:t>
            </a:r>
            <a:r>
              <a:rPr lang="en-US" altLang="ja-JP" dirty="0" err="1" smtClean="0"/>
              <a:t>dE</a:t>
            </a:r>
            <a:r>
              <a:rPr lang="en-US" altLang="ja-JP" dirty="0" smtClean="0"/>
              <a:t>/dx in TPC</a:t>
            </a:r>
          </a:p>
          <a:p>
            <a:pPr marL="742950" lvl="1" indent="-285750">
              <a:buFont typeface="Wingdings" charset="2"/>
              <a:buChar char="n"/>
            </a:pPr>
            <a:r>
              <a:rPr kumimoji="1" lang="en-US" altLang="ja-JP" dirty="0" smtClean="0"/>
              <a:t>Check matching energy in </a:t>
            </a:r>
            <a:r>
              <a:rPr kumimoji="1" lang="en-US" altLang="ja-JP" dirty="0" err="1" smtClean="0"/>
              <a:t>EMCal</a:t>
            </a:r>
            <a:r>
              <a:rPr kumimoji="1" lang="en-US" altLang="ja-JP" dirty="0" smtClean="0"/>
              <a:t> and momentum (p)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Electrons deposit all energy in </a:t>
            </a:r>
            <a:r>
              <a:rPr lang="en-US" altLang="ja-JP" dirty="0" err="1" smtClean="0"/>
              <a:t>EMCal</a:t>
            </a:r>
            <a:r>
              <a:rPr lang="en-US" altLang="ja-JP" dirty="0" smtClean="0"/>
              <a:t> : E/p~1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E/p for electrons and hadrons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15616" y="1289524"/>
            <a:ext cx="7571184" cy="3663476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755576" y="5157192"/>
            <a:ext cx="64833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n"/>
            </a:pPr>
            <a:r>
              <a:rPr kumimoji="1" lang="en-US" altLang="ja-JP" dirty="0" smtClean="0"/>
              <a:t>Electrons 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Deposit most of energy in </a:t>
            </a:r>
            <a:r>
              <a:rPr lang="en-US" altLang="ja-JP" dirty="0" err="1" smtClean="0"/>
              <a:t>EMCal</a:t>
            </a:r>
            <a:r>
              <a:rPr lang="en-US" altLang="ja-JP" dirty="0" smtClean="0"/>
              <a:t> : E/p~1</a:t>
            </a:r>
          </a:p>
          <a:p>
            <a:pPr marL="285750" indent="-285750">
              <a:buFont typeface="Wingdings" charset="2"/>
              <a:buChar char="n"/>
            </a:pPr>
            <a:r>
              <a:rPr lang="en-US" altLang="ja-JP" dirty="0" smtClean="0"/>
              <a:t>Hadrons</a:t>
            </a:r>
          </a:p>
          <a:p>
            <a:pPr marL="742950" lvl="1" indent="-285750">
              <a:buFont typeface="Wingdings" charset="2"/>
              <a:buChar char="n"/>
            </a:pPr>
            <a:r>
              <a:rPr kumimoji="1" lang="en-US" altLang="ja-JP" dirty="0" smtClean="0"/>
              <a:t>Usually deposit MIP ~260 MeV in </a:t>
            </a:r>
            <a:r>
              <a:rPr kumimoji="1" lang="en-US" altLang="ja-JP" dirty="0" err="1" smtClean="0"/>
              <a:t>EMCal</a:t>
            </a:r>
            <a:r>
              <a:rPr kumimoji="1" lang="en-US" altLang="ja-JP" dirty="0" smtClean="0"/>
              <a:t> : E/p~ 0.26/p ~ 0.2</a:t>
            </a:r>
          </a:p>
          <a:p>
            <a:pPr marL="742950" lvl="1" indent="-285750">
              <a:buFont typeface="Wingdings" charset="2"/>
              <a:buChar char="n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8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Shower shape 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39" y="1219200"/>
            <a:ext cx="6598322" cy="4937125"/>
          </a:xfrm>
        </p:spPr>
      </p:pic>
    </p:spTree>
    <p:extLst>
      <p:ext uri="{BB962C8B-B14F-4D97-AF65-F5344CB8AC3E}">
        <p14:creationId xmlns:p14="http://schemas.microsoft.com/office/powerpoint/2010/main" val="16404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Shower shape (MC)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3886200" cy="35814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12776"/>
            <a:ext cx="3886200" cy="35814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115616" y="4994176"/>
            <a:ext cx="54538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n"/>
            </a:pPr>
            <a:r>
              <a:rPr kumimoji="1" lang="en-US" altLang="ja-JP" dirty="0" smtClean="0"/>
              <a:t>Shower shape 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Electrons : narrower </a:t>
            </a:r>
          </a:p>
          <a:p>
            <a:pPr marL="742950" lvl="1" indent="-285750">
              <a:buFont typeface="Wingdings" charset="2"/>
              <a:buChar char="n"/>
            </a:pPr>
            <a:r>
              <a:rPr kumimoji="1" lang="en-US" altLang="ja-JP" dirty="0" smtClean="0"/>
              <a:t>Hadrons : broader </a:t>
            </a:r>
          </a:p>
          <a:p>
            <a:pPr marL="285750" indent="-285750">
              <a:buFont typeface="Wingdings" charset="2"/>
              <a:buChar char="n"/>
            </a:pPr>
            <a:r>
              <a:rPr lang="en-US" altLang="ja-JP" dirty="0" smtClean="0"/>
              <a:t>Additional rejection between electrons and hadrons </a:t>
            </a:r>
            <a:r>
              <a:rPr kumimoji="1" lang="en-US" altLang="ja-JP" dirty="0" smtClean="0"/>
              <a:t> </a:t>
            </a:r>
          </a:p>
          <a:p>
            <a:pPr marL="285750" indent="-285750">
              <a:buFont typeface="Wingdings" charset="2"/>
              <a:buChar char="n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18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E/p with/without shower shape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725544" cy="3996999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1403648" y="5589240"/>
            <a:ext cx="6872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n"/>
            </a:pPr>
            <a:r>
              <a:rPr kumimoji="1" lang="en-US" altLang="ja-JP" dirty="0" smtClean="0"/>
              <a:t>E/p with/without shower shape cut</a:t>
            </a:r>
          </a:p>
          <a:p>
            <a:pPr marL="285750" indent="-285750">
              <a:buFont typeface="Wingdings" charset="2"/>
              <a:buChar char="n"/>
            </a:pPr>
            <a:r>
              <a:rPr kumimoji="1" lang="en-US" altLang="ja-JP" dirty="0" smtClean="0"/>
              <a:t>Shower shape cut is a powerful cut at high </a:t>
            </a:r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T</a:t>
            </a:r>
            <a:r>
              <a:rPr kumimoji="1" lang="en-US" altLang="ja-JP" dirty="0" smtClean="0"/>
              <a:t> electron identification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93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Hadron contamination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949" y="1277628"/>
            <a:ext cx="5034101" cy="391643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547664" y="5085184"/>
            <a:ext cx="5074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n"/>
            </a:pPr>
            <a:r>
              <a:rPr kumimoji="1" lang="en-US" altLang="ja-JP" dirty="0" smtClean="0"/>
              <a:t>An example of hadron contamination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In </a:t>
            </a:r>
            <a:r>
              <a:rPr lang="en-US" altLang="ja-JP" dirty="0" err="1" smtClean="0"/>
              <a:t>PbPb</a:t>
            </a:r>
            <a:r>
              <a:rPr lang="en-US" altLang="ja-JP" dirty="0" smtClean="0"/>
              <a:t> collisions (most central)</a:t>
            </a:r>
          </a:p>
          <a:p>
            <a:pPr marL="285750" indent="-285750">
              <a:buFont typeface="Wingdings" charset="2"/>
              <a:buChar char="n"/>
            </a:pPr>
            <a:r>
              <a:rPr lang="en-US" altLang="ja-JP" dirty="0" smtClean="0"/>
              <a:t>Control</a:t>
            </a:r>
            <a:r>
              <a:rPr kumimoji="1" lang="en-US" altLang="ja-JP" dirty="0" smtClean="0"/>
              <a:t> the contamination ~10% up to 25 GeV/c</a:t>
            </a:r>
          </a:p>
          <a:p>
            <a:pPr marL="742950" lvl="1" indent="-285750">
              <a:buFont typeface="Wingdings" charset="2"/>
              <a:buChar char="n"/>
            </a:pPr>
            <a:r>
              <a:rPr kumimoji="1" lang="en-US" altLang="ja-JP" dirty="0" smtClean="0"/>
              <a:t>TPC </a:t>
            </a:r>
            <a:r>
              <a:rPr kumimoji="1" lang="en-US" altLang="ja-JP" dirty="0" err="1" smtClean="0"/>
              <a:t>dE</a:t>
            </a:r>
            <a:r>
              <a:rPr kumimoji="1" lang="en-US" altLang="ja-JP" dirty="0" smtClean="0"/>
              <a:t>/dx, E/p and shower shape cuts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04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E/p in very high </a:t>
            </a:r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T</a:t>
            </a:r>
            <a:endParaRPr kumimoji="1" lang="ja-JP" altLang="en-US" baseline="-25000" dirty="0"/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51563" cy="3024336"/>
          </a:xfrm>
        </p:spPr>
      </p:pic>
      <p:sp>
        <p:nvSpPr>
          <p:cNvPr id="4" name="テキスト ボックス 3"/>
          <p:cNvSpPr txBox="1"/>
          <p:nvPr/>
        </p:nvSpPr>
        <p:spPr>
          <a:xfrm>
            <a:off x="899592" y="4941168"/>
            <a:ext cx="609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n"/>
            </a:pPr>
            <a:r>
              <a:rPr kumimoji="1" lang="en-US" altLang="ja-JP" dirty="0" smtClean="0"/>
              <a:t>In pp collisions (13 </a:t>
            </a:r>
            <a:r>
              <a:rPr kumimoji="1" lang="en-US" altLang="ja-JP" dirty="0" err="1" smtClean="0"/>
              <a:t>TeV</a:t>
            </a:r>
            <a:r>
              <a:rPr kumimoji="1" lang="en-US" altLang="ja-JP" dirty="0" smtClean="0"/>
              <a:t>)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Clear electron signal up to 50 GeV/c in E/p distribution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89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5478</TotalTime>
  <Words>502</Words>
  <Application>Microsoft Macintosh PowerPoint</Application>
  <PresentationFormat>画面に合わせる 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5" baseType="lpstr">
      <vt:lpstr>Bookman Old Style</vt:lpstr>
      <vt:lpstr>Calibri</vt:lpstr>
      <vt:lpstr>Gill Sans MT</vt:lpstr>
      <vt:lpstr>ＭＳ Ｐゴシック</vt:lpstr>
      <vt:lpstr>ＭＳ 明朝</vt:lpstr>
      <vt:lpstr>Wingdings</vt:lpstr>
      <vt:lpstr>Wingdings 3</vt:lpstr>
      <vt:lpstr>Origin</vt:lpstr>
      <vt:lpstr>Electron PID &amp; trigger using EMCal</vt:lpstr>
      <vt:lpstr>ALICE-EMCal</vt:lpstr>
      <vt:lpstr>Electron identification </vt:lpstr>
      <vt:lpstr>E/p for electrons and hadrons</vt:lpstr>
      <vt:lpstr>Shower shape </vt:lpstr>
      <vt:lpstr>Shower shape (MC)</vt:lpstr>
      <vt:lpstr>E/p with/without shower shape</vt:lpstr>
      <vt:lpstr>Hadron contamination</vt:lpstr>
      <vt:lpstr>E/p in very high pT</vt:lpstr>
      <vt:lpstr>Trigger</vt:lpstr>
      <vt:lpstr>L0 &amp; L1 trigger</vt:lpstr>
      <vt:lpstr>Electrons in trigger</vt:lpstr>
      <vt:lpstr>Efficiency of the EMCal trigger </vt:lpstr>
      <vt:lpstr>Trigger performance in PbPb for electrons</vt:lpstr>
      <vt:lpstr>HFE in pp at 13 TeV</vt:lpstr>
      <vt:lpstr>J/Ψ in pp at 13 TeV </vt:lpstr>
      <vt:lpstr>HFE in PbPb collision at 5.02 TeV</vt:lpstr>
    </vt:vector>
  </TitlesOfParts>
  <Company>UCLA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E/p in 0-10% (MB trigger)</dc:title>
  <dc:creator>坂井 真吾</dc:creator>
  <cp:lastModifiedBy>Microsoft Office ユーザー</cp:lastModifiedBy>
  <cp:revision>384</cp:revision>
  <dcterms:created xsi:type="dcterms:W3CDTF">2016-10-04T01:15:54Z</dcterms:created>
  <dcterms:modified xsi:type="dcterms:W3CDTF">2018-12-05T01:29:34Z</dcterms:modified>
</cp:coreProperties>
</file>