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7" r:id="rId2"/>
    <p:sldId id="301" r:id="rId3"/>
    <p:sldId id="267" r:id="rId4"/>
    <p:sldId id="268" r:id="rId5"/>
    <p:sldId id="269" r:id="rId6"/>
    <p:sldId id="275" r:id="rId7"/>
    <p:sldId id="299" r:id="rId8"/>
    <p:sldId id="296" r:id="rId9"/>
    <p:sldId id="302" r:id="rId10"/>
    <p:sldId id="298" r:id="rId11"/>
    <p:sldId id="303" r:id="rId12"/>
    <p:sldId id="300" r:id="rId1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9B9"/>
    <a:srgbClr val="00FF00"/>
    <a:srgbClr val="0101FF"/>
    <a:srgbClr val="CEEBEE"/>
    <a:srgbClr val="EC4847"/>
    <a:srgbClr val="BFD6E3"/>
    <a:srgbClr val="FFFFFF"/>
    <a:srgbClr val="00B050"/>
    <a:srgbClr val="ED7D3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8" autoAdjust="0"/>
    <p:restoredTop sz="96366" autoAdjust="0"/>
  </p:normalViewPr>
  <p:slideViewPr>
    <p:cSldViewPr snapToGrid="0">
      <p:cViewPr varScale="1">
        <p:scale>
          <a:sx n="108" d="100"/>
          <a:sy n="108" d="100"/>
        </p:scale>
        <p:origin x="141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69D98-EB70-4852-8B2B-6F4227DDA7AC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158CA-DED3-4E03-82BB-BDC766C33E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95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158CA-DED3-4E03-82BB-BDC766C33EB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158CA-DED3-4E03-82BB-BDC766C33EB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161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930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99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5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DFA44E1B-DA55-4FF6-9B12-232E75FFF6ED}"/>
              </a:ext>
            </a:extLst>
          </p:cNvPr>
          <p:cNvSpPr/>
          <p:nvPr userDrawn="1"/>
        </p:nvSpPr>
        <p:spPr>
          <a:xfrm>
            <a:off x="0" y="6550574"/>
            <a:ext cx="9144000" cy="333380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591FE64-9DE8-4859-BE47-12F3FB30EAEF}"/>
              </a:ext>
            </a:extLst>
          </p:cNvPr>
          <p:cNvSpPr/>
          <p:nvPr userDrawn="1"/>
        </p:nvSpPr>
        <p:spPr>
          <a:xfrm>
            <a:off x="1" y="1"/>
            <a:ext cx="9144000" cy="257694"/>
          </a:xfrm>
          <a:prstGeom prst="rect">
            <a:avLst/>
          </a:prstGeom>
          <a:solidFill>
            <a:srgbClr val="609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484D617-8069-4083-8DE8-5807429A345B}"/>
              </a:ext>
            </a:extLst>
          </p:cNvPr>
          <p:cNvSpPr/>
          <p:nvPr userDrawn="1"/>
        </p:nvSpPr>
        <p:spPr>
          <a:xfrm>
            <a:off x="5907024" y="6565436"/>
            <a:ext cx="326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Arial Unicode MS" panose="020B0604020202020204" pitchFamily="50" charset="-127"/>
              </a:rPr>
              <a:t>Quantum Functional Materials Laboratory</a:t>
            </a:r>
            <a:endParaRPr lang="ko-KR" altLang="en-US" sz="12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41E3BA1-AFB2-4272-8053-EDB5C052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177916"/>
            <a:ext cx="2057400" cy="365125"/>
          </a:xfrm>
        </p:spPr>
        <p:txBody>
          <a:bodyPr/>
          <a:lstStyle/>
          <a:p>
            <a:fld id="{29F2D236-BB52-4674-BED0-4FF4360D78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59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565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04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01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93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25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318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865D3-8E83-4916-A6C5-CB527355CA9E}" type="datetimeFigureOut">
              <a:rPr lang="ko-KR" altLang="en-US" smtClean="0"/>
              <a:t>2022-02-08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8DDD-4C06-444F-80A8-9E5C31178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6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대각선 방향 모서리 6">
            <a:extLst>
              <a:ext uri="{FF2B5EF4-FFF2-40B4-BE49-F238E27FC236}">
                <a16:creationId xmlns:a16="http://schemas.microsoft.com/office/drawing/2014/main" id="{89CF9D6F-421A-4C13-8709-D5092DB34ADC}"/>
              </a:ext>
            </a:extLst>
          </p:cNvPr>
          <p:cNvSpPr/>
          <p:nvPr/>
        </p:nvSpPr>
        <p:spPr>
          <a:xfrm>
            <a:off x="392852" y="2737368"/>
            <a:ext cx="8433648" cy="1580632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43BBB-CFAE-46AB-B00D-FAD40BE07B44}"/>
              </a:ext>
            </a:extLst>
          </p:cNvPr>
          <p:cNvSpPr txBox="1"/>
          <p:nvPr/>
        </p:nvSpPr>
        <p:spPr>
          <a:xfrm>
            <a:off x="435429" y="2322131"/>
            <a:ext cx="82731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3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en-US" altLang="ko-KR" sz="3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Correlation Between Flexoelectric Effect And Triboelectric Charge According To Crystallinity</a:t>
            </a:r>
          </a:p>
          <a:p>
            <a:pPr algn="ctr"/>
            <a:r>
              <a:rPr lang="ko-KR" altLang="en-US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결정성에 따른 변전효과와 마찰대전의 상관관계</a:t>
            </a:r>
            <a:endParaRPr lang="en-US" altLang="ko-KR" sz="25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endParaRPr lang="ko-KR" altLang="en-US" sz="3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CFA72-245A-4714-84AC-C4E121D2D4C5}"/>
              </a:ext>
            </a:extLst>
          </p:cNvPr>
          <p:cNvSpPr txBox="1"/>
          <p:nvPr/>
        </p:nvSpPr>
        <p:spPr>
          <a:xfrm>
            <a:off x="2279469" y="4382571"/>
            <a:ext cx="45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공대솔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91A466B-C787-43D0-84B2-BC826B91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0" y="974481"/>
            <a:ext cx="1975145" cy="924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C5A87-7C59-495E-AEA8-76577DEF6EA7}"/>
              </a:ext>
            </a:extLst>
          </p:cNvPr>
          <p:cNvSpPr txBox="1"/>
          <p:nvPr/>
        </p:nvSpPr>
        <p:spPr>
          <a:xfrm>
            <a:off x="392852" y="974481"/>
            <a:ext cx="37732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dirty="0">
                <a:solidFill>
                  <a:srgbClr val="6099B9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 Unicode MS" panose="020B0604020202020204" pitchFamily="50" charset="-127"/>
              </a:rPr>
              <a:t>4</a:t>
            </a:r>
            <a:r>
              <a:rPr lang="ko-KR" altLang="en-US" sz="3500" dirty="0">
                <a:solidFill>
                  <a:srgbClr val="6099B9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 Unicode MS" panose="020B0604020202020204" pitchFamily="50" charset="-127"/>
              </a:rPr>
              <a:t>단계 </a:t>
            </a:r>
            <a:r>
              <a:rPr lang="en-US" altLang="ko-KR" sz="3500" dirty="0">
                <a:solidFill>
                  <a:srgbClr val="6099B9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 Unicode MS" panose="020B0604020202020204" pitchFamily="50" charset="-127"/>
              </a:rPr>
              <a:t>BK21</a:t>
            </a:r>
          </a:p>
          <a:p>
            <a:r>
              <a:rPr lang="en-US" altLang="ko-KR" sz="3500" dirty="0">
                <a:solidFill>
                  <a:srgbClr val="6099B9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 Unicode MS" panose="020B0604020202020204" pitchFamily="50" charset="-127"/>
              </a:rPr>
              <a:t>1</a:t>
            </a:r>
            <a:r>
              <a:rPr lang="ko-KR" altLang="en-US" sz="3500" dirty="0">
                <a:solidFill>
                  <a:srgbClr val="6099B9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 Unicode MS" panose="020B0604020202020204" pitchFamily="50" charset="-127"/>
              </a:rPr>
              <a:t>차년도 연구발표회</a:t>
            </a:r>
          </a:p>
        </p:txBody>
      </p:sp>
    </p:spTree>
    <p:extLst>
      <p:ext uri="{BB962C8B-B14F-4D97-AF65-F5344CB8AC3E}">
        <p14:creationId xmlns:p14="http://schemas.microsoft.com/office/powerpoint/2010/main" val="406110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그룹 52">
            <a:extLst>
              <a:ext uri="{FF2B5EF4-FFF2-40B4-BE49-F238E27FC236}">
                <a16:creationId xmlns:a16="http://schemas.microsoft.com/office/drawing/2014/main" id="{A00E4921-CE42-4DEE-86EC-00912D567E32}"/>
              </a:ext>
            </a:extLst>
          </p:cNvPr>
          <p:cNvGrpSpPr/>
          <p:nvPr/>
        </p:nvGrpSpPr>
        <p:grpSpPr>
          <a:xfrm>
            <a:off x="4743707" y="1246290"/>
            <a:ext cx="3905246" cy="4166879"/>
            <a:chOff x="4770153" y="1004682"/>
            <a:chExt cx="3905246" cy="4353540"/>
          </a:xfrm>
        </p:grpSpPr>
        <p:sp>
          <p:nvSpPr>
            <p:cNvPr id="52" name="사각형: 둥근 대각선 방향 모서리 51">
              <a:extLst>
                <a:ext uri="{FF2B5EF4-FFF2-40B4-BE49-F238E27FC236}">
                  <a16:creationId xmlns:a16="http://schemas.microsoft.com/office/drawing/2014/main" id="{DF8C24C4-9401-408D-9FB0-DD314007E649}"/>
                </a:ext>
              </a:extLst>
            </p:cNvPr>
            <p:cNvSpPr/>
            <p:nvPr/>
          </p:nvSpPr>
          <p:spPr>
            <a:xfrm>
              <a:off x="4770153" y="1004682"/>
              <a:ext cx="3905246" cy="4353540"/>
            </a:xfrm>
            <a:prstGeom prst="round2DiagRect">
              <a:avLst/>
            </a:prstGeom>
            <a:solidFill>
              <a:srgbClr val="CEE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892C76-6889-4E66-B440-7FA3229188D4}"/>
                    </a:ext>
                  </a:extLst>
                </p:cNvPr>
                <p:cNvSpPr txBox="1"/>
                <p:nvPr/>
              </p:nvSpPr>
              <p:spPr>
                <a:xfrm>
                  <a:off x="4864554" y="1091103"/>
                  <a:ext cx="3716445" cy="4180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  <m:r>
                          <a:rPr lang="en-US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ko-KR" altLang="en-US" i="1" dirty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𝜃</m:t>
                        </m:r>
                      </m:oMath>
                    </m:oMathPara>
                  </a14:m>
                  <a:endParaRPr lang="en-US" altLang="ko-KR" i="1" dirty="0">
                    <a:latin typeface="Cambria Math" panose="02040503050406030204" pitchFamily="18" charset="0"/>
                    <a:ea typeface="나눔스퀘어_ac Bold" panose="020B0600000101010101" pitchFamily="50" charset="-127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𝐶𝐷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ko-KR" altLang="en-US" i="1" dirty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𝜃</m:t>
                        </m:r>
                      </m:oMath>
                    </m:oMathPara>
                  </a14:m>
                  <a:endParaRPr lang="en-US" altLang="ko-KR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en-US" altLang="ko-KR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</m:oMath>
                    </m:oMathPara>
                  </a14:m>
                  <a:endParaRPr lang="en-US" altLang="ko-KR" b="0" dirty="0">
                    <a:latin typeface="나눔스퀘어" panose="020B0600000101010101" pitchFamily="50" charset="-127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𝐶𝐷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</m:oMath>
                    </m:oMathPara>
                  </a14:m>
                  <a:endParaRPr lang="en-US" altLang="ko-KR" b="0" dirty="0">
                    <a:latin typeface="나눔스퀘어" panose="020B0600000101010101" pitchFamily="50" charset="-127"/>
                    <a:ea typeface="Cambria Math" panose="02040503050406030204" pitchFamily="18" charset="0"/>
                  </a:endParaRPr>
                </a:p>
                <a:p>
                  <a:endParaRPr lang="en-US" altLang="ko-KR" dirty="0">
                    <a:latin typeface="나눔스퀘어" panose="020B0600000101010101" pitchFamily="50" charset="-127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𝑆𝑡𝑟𝑎𝑖𝑛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𝐶𝐷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𝐴𝐵</m:t>
                            </m:r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den>
                        </m:f>
                      </m:oMath>
                    </m:oMathPara>
                  </a14:m>
                  <a:endParaRPr lang="en-US" altLang="ko-KR" b="0" dirty="0">
                    <a:latin typeface="나눔스퀘어" panose="020B0600000101010101" pitchFamily="50" charset="-127"/>
                    <a:ea typeface="Cambria Math" panose="02040503050406030204" pitchFamily="18" charset="0"/>
                  </a:endParaRPr>
                </a:p>
                <a:p>
                  <a:endParaRPr lang="en-US" altLang="ko-KR" dirty="0">
                    <a:latin typeface="나눔스퀘어" panose="020B0600000101010101" pitchFamily="50" charset="-127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a:rPr lang="ko-KR" altLang="en-US" i="1" dirty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𝜃</m:t>
                            </m:r>
                            <m:r>
                              <a:rPr lang="en-US" altLang="ko-KR" b="0" i="0" dirty="0" smtClean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altLang="ko-KR" b="0" i="0" dirty="0" smtClean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y</m:t>
                            </m:r>
                            <m:r>
                              <a:rPr lang="ko-KR" altLang="en-US" i="1" dirty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𝜃</m:t>
                            </m:r>
                            <m:r>
                              <a:rPr lang="en-US" altLang="ko-KR" b="0" i="0" dirty="0" smtClean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−</m:t>
                            </m:r>
                            <m:r>
                              <a:rPr lang="en-US" altLang="ko-KR" b="0" i="1" dirty="0" smtClean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𝑅</m:t>
                            </m:r>
                            <m:r>
                              <a:rPr lang="ko-KR" altLang="en-US" i="1" dirty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𝜃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a:rPr lang="ko-KR" altLang="en-US" i="1" dirty="0">
                                <a:latin typeface="Cambria Math" panose="02040503050406030204" pitchFamily="18" charset="0"/>
                                <a:ea typeface="나눔스퀘어_ac Bold" panose="020B0600000101010101" pitchFamily="50" charset="-127"/>
                              </a:rPr>
                              <m:t>𝜃</m:t>
                            </m:r>
                          </m:den>
                        </m:f>
                      </m:oMath>
                      <m:oMath xmlns:m="http://schemas.openxmlformats.org/officeDocument/2006/math">
                        <m:r>
                          <a:rPr lang="en-US" altLang="ko-KR" b="0" i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       </m:t>
                        </m:r>
                        <m:r>
                          <a:rPr lang="en-US" altLang="ko-KR" b="0" i="0" baseline="3000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 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 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/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𝑅</m:t>
                        </m:r>
                      </m:oMath>
                    </m:oMathPara>
                  </a14:m>
                  <a:endParaRPr lang="en-US" altLang="ko-KR" dirty="0">
                    <a:latin typeface="나눔스퀘어" panose="020B0600000101010101" pitchFamily="50" charset="-127"/>
                    <a:ea typeface="나눔스퀘어" panose="020B0600000101010101" pitchFamily="50" charset="-127"/>
                  </a:endParaRPr>
                </a:p>
                <a:p>
                  <a:endParaRPr lang="en-US" altLang="ko-KR" dirty="0">
                    <a:latin typeface="나눔스퀘어" panose="020B0600000101010101" pitchFamily="50" charset="-127"/>
                    <a:ea typeface="나눔스퀘어" panose="020B0600000101010101" pitchFamily="50" charset="-127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𝑆𝑡𝑟𝑎𝑖𝑛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 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𝐺𝑟𝑎𝑑𝑖𝑒𝑛𝑡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=1/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𝑅</m:t>
                        </m:r>
                      </m:oMath>
                    </m:oMathPara>
                  </a14:m>
                  <a:endParaRPr lang="en-US" altLang="ko-KR" dirty="0">
                    <a:latin typeface="나눔스퀘어" panose="020B0600000101010101" pitchFamily="50" charset="-127"/>
                    <a:ea typeface="나눔스퀘어" panose="020B0600000101010101" pitchFamily="50" charset="-12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892C76-6889-4E66-B440-7FA3229188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4554" y="1091103"/>
                  <a:ext cx="3716445" cy="418069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87F737-A8F5-4813-9D50-0564319D964D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Experimental Result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FCA29D9-63D4-4F2E-9D3B-A931E25DA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9"/>
          <a:stretch/>
        </p:blipFill>
        <p:spPr>
          <a:xfrm>
            <a:off x="2334497" y="4393838"/>
            <a:ext cx="1156396" cy="93661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6013FD93-DAAA-4A5A-854A-56E086C157D0}"/>
              </a:ext>
            </a:extLst>
          </p:cNvPr>
          <p:cNvSpPr/>
          <p:nvPr/>
        </p:nvSpPr>
        <p:spPr>
          <a:xfrm>
            <a:off x="2341479" y="4454889"/>
            <a:ext cx="1134416" cy="81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507DA4E4-85F2-49AB-B3BC-BD99B7EEB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627" r="75386"/>
          <a:stretch/>
        </p:blipFill>
        <p:spPr>
          <a:xfrm>
            <a:off x="1108947" y="4393838"/>
            <a:ext cx="1156396" cy="936614"/>
          </a:xfrm>
          <a:prstGeom prst="rect">
            <a:avLst/>
          </a:prstGeom>
        </p:spPr>
      </p:pic>
      <p:grpSp>
        <p:nvGrpSpPr>
          <p:cNvPr id="54" name="그룹 53">
            <a:extLst>
              <a:ext uri="{FF2B5EF4-FFF2-40B4-BE49-F238E27FC236}">
                <a16:creationId xmlns:a16="http://schemas.microsoft.com/office/drawing/2014/main" id="{25F7DC34-305D-4164-B2EA-6BC924C2011B}"/>
              </a:ext>
            </a:extLst>
          </p:cNvPr>
          <p:cNvGrpSpPr/>
          <p:nvPr/>
        </p:nvGrpSpPr>
        <p:grpSpPr>
          <a:xfrm>
            <a:off x="468601" y="756422"/>
            <a:ext cx="4688904" cy="3373165"/>
            <a:chOff x="468601" y="938834"/>
            <a:chExt cx="4688904" cy="3373165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7CDF3D0A-DAF9-41D7-88EF-AF4D0511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01" y="1428702"/>
              <a:ext cx="3789710" cy="28832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6DFEF0-13E9-48D8-BA74-8A2FEC44DDAF}"/>
                </a:ext>
              </a:extLst>
            </p:cNvPr>
            <p:cNvSpPr txBox="1"/>
            <p:nvPr/>
          </p:nvSpPr>
          <p:spPr>
            <a:xfrm>
              <a:off x="2946965" y="2987605"/>
              <a:ext cx="2210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0101FF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Neutral Axis</a:t>
              </a:r>
              <a:endParaRPr lang="ko-KR" altLang="en-US" dirty="0">
                <a:solidFill>
                  <a:srgbClr val="0101FF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EFF7CD-4DCB-41EA-8E1D-53423ACB711B}"/>
                </a:ext>
              </a:extLst>
            </p:cNvPr>
            <p:cNvSpPr txBox="1"/>
            <p:nvPr/>
          </p:nvSpPr>
          <p:spPr>
            <a:xfrm>
              <a:off x="2946965" y="3863273"/>
              <a:ext cx="2210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Arbitrary line</a:t>
              </a:r>
              <a:endParaRPr lang="ko-KR" altLang="en-US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0" name="부분 원형 49">
              <a:extLst>
                <a:ext uri="{FF2B5EF4-FFF2-40B4-BE49-F238E27FC236}">
                  <a16:creationId xmlns:a16="http://schemas.microsoft.com/office/drawing/2014/main" id="{6418F4EF-D5F0-4C19-BA0B-9E223D379701}"/>
                </a:ext>
              </a:extLst>
            </p:cNvPr>
            <p:cNvSpPr/>
            <p:nvPr/>
          </p:nvSpPr>
          <p:spPr>
            <a:xfrm>
              <a:off x="1241659" y="938834"/>
              <a:ext cx="1023684" cy="1023684"/>
            </a:xfrm>
            <a:prstGeom prst="pie">
              <a:avLst>
                <a:gd name="adj1" fmla="val 3740447"/>
                <a:gd name="adj2" fmla="val 710607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32559E6-2D8C-469B-8D1F-2CABF95705ED}"/>
                    </a:ext>
                  </a:extLst>
                </p:cNvPr>
                <p:cNvSpPr txBox="1"/>
                <p:nvPr/>
              </p:nvSpPr>
              <p:spPr>
                <a:xfrm>
                  <a:off x="1753501" y="1892540"/>
                  <a:ext cx="3381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스퀘어_ac Bold" panose="020B0600000101010101" pitchFamily="50" charset="-127"/>
                          </a:rPr>
                          <m:t>𝜃</m:t>
                        </m:r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32559E6-2D8C-469B-8D1F-2CABF95705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501" y="1892540"/>
                  <a:ext cx="338137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E69885B-1EFA-40F1-B2FD-907056487824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Flexoelectric coefficient calculation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7BFE5DF-6612-4A17-A122-D5B31C145EE0}"/>
                  </a:ext>
                </a:extLst>
              </p:cNvPr>
              <p:cNvSpPr txBox="1"/>
              <p:nvPr/>
            </p:nvSpPr>
            <p:spPr>
              <a:xfrm>
                <a:off x="339046" y="5740611"/>
                <a:ext cx="8691937" cy="683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나눔스퀘어_ac Bold" panose="020B0600000101010101" pitchFamily="50" charset="-127"/>
                        </a:rPr>
                        <m:t>𝐹𝑙𝑒𝑥𝑜𝑒𝑙𝑒𝑐𝑡𝑟𝑖𝑐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나눔스퀘어_ac Bold" panose="020B0600000101010101" pitchFamily="50" charset="-127"/>
                        </a:rPr>
                        <m:t> 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나눔스퀘어_ac Bold" panose="020B0600000101010101" pitchFamily="50" charset="-127"/>
                        </a:rPr>
                        <m:t>𝐶𝑜𝑒𝑓𝑓𝑖𝑐𝑖𝑒𝑛𝑡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나눔스퀘어_ac Bold" panose="020B0600000101010101" pitchFamily="50" charset="-127"/>
                        </a:rPr>
                        <m:t>= </m:t>
                      </m:r>
                      <m:f>
                        <m:f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  <m:t>𝑆𝑡𝑟𝑎𝑖𝑛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  <m:t> 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  <m:t>𝐺𝑟𝑎𝑑𝑖𝑒𝑛𝑡</m:t>
                          </m:r>
                        </m:num>
                        <m:den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  <m:t>𝐹𝑙𝑒𝑥𝑜𝑒𝑙𝑒𝑐𝑡𝑟𝑖𝑐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  <m:t> 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  <a:ea typeface="나눔스퀘어_ac Bold" panose="020B0600000101010101" pitchFamily="50" charset="-127"/>
                            </a:rPr>
                            <m:t>𝑝𝑜𝑙𝑎𝑟𝑖𝑧𝑎𝑡𝑖𝑜𝑛</m:t>
                          </m:r>
                        </m:den>
                      </m:f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나눔스퀘어_ac Bold" panose="020B0600000101010101" pitchFamily="50" charset="-127"/>
                        </a:rPr>
                        <m:t> </m:t>
                      </m:r>
                      <m:r>
                        <a:rPr lang="en-US" altLang="ko-K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𝑛𝐶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𝑀𝑖𝑐𝑎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7BFE5DF-6612-4A17-A122-D5B31C145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46" y="5740611"/>
                <a:ext cx="8691937" cy="6832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778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대각선 방향 모서리 7">
            <a:extLst>
              <a:ext uri="{FF2B5EF4-FFF2-40B4-BE49-F238E27FC236}">
                <a16:creationId xmlns:a16="http://schemas.microsoft.com/office/drawing/2014/main" id="{ABC5F2FA-63BC-47FD-B7D4-203E037F665C}"/>
              </a:ext>
            </a:extLst>
          </p:cNvPr>
          <p:cNvSpPr/>
          <p:nvPr/>
        </p:nvSpPr>
        <p:spPr>
          <a:xfrm>
            <a:off x="363496" y="3890643"/>
            <a:ext cx="8470921" cy="1982914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마찰대전 기원에 대한 이론 중의 한 가지인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Flexoelectric effect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와 관련된 실험으로  기존 미시적 관점에서만 실험하는 것이 아닌 거시적인 관점에서의 실험 결과를 제공하여 이론 형성에 기여</a:t>
            </a: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동일한 면적에 대해 결정성 물질을 구부리는 것 만으로 출력을 향상시킬 수 있어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마찰전기 발전기의 소형화에 대한 이론적 배경 제공</a:t>
            </a: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1C04C-6238-447F-820F-B3F9891FA049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Conclusion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사각형: 둥근 대각선 방향 모서리 3">
            <a:extLst>
              <a:ext uri="{FF2B5EF4-FFF2-40B4-BE49-F238E27FC236}">
                <a16:creationId xmlns:a16="http://schemas.microsoft.com/office/drawing/2014/main" id="{DCF43074-D1DB-4B41-9D0A-01CE71918971}"/>
              </a:ext>
            </a:extLst>
          </p:cNvPr>
          <p:cNvSpPr/>
          <p:nvPr/>
        </p:nvSpPr>
        <p:spPr>
          <a:xfrm>
            <a:off x="363496" y="984443"/>
            <a:ext cx="8470921" cy="1964240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결정성이 있을 경우 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Strain gradient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를 균일하게 가할 수 있고 이에 따라 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Flexoelectric 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효과가 잘 나타날 것이라 생각하여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Mica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와 폴리머를 비교함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.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곡률 반경에 따라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Strain gradient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를 특정하여 마찰대전 측정을 진행했을 때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Mica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와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Polymer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가 다른 경향성을 보이는데 이는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Flexoelectric effect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에 의한 효과일 것이라고 생각함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.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C2870-03B6-4B78-8AA6-314B2C6FE610}"/>
              </a:ext>
            </a:extLst>
          </p:cNvPr>
          <p:cNvSpPr txBox="1"/>
          <p:nvPr/>
        </p:nvSpPr>
        <p:spPr>
          <a:xfrm>
            <a:off x="0" y="3413589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Expected effect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510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9870D93-86FB-47E4-B63C-7A61EF2BF4D4}"/>
              </a:ext>
            </a:extLst>
          </p:cNvPr>
          <p:cNvSpPr/>
          <p:nvPr/>
        </p:nvSpPr>
        <p:spPr>
          <a:xfrm>
            <a:off x="2802125" y="2967335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Thank You For Listening</a:t>
            </a:r>
            <a:endParaRPr lang="ko-KR" altLang="en-US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471E4CF-3698-4930-A429-7D7A781BBD02}"/>
              </a:ext>
            </a:extLst>
          </p:cNvPr>
          <p:cNvGrpSpPr/>
          <p:nvPr/>
        </p:nvGrpSpPr>
        <p:grpSpPr>
          <a:xfrm>
            <a:off x="2860646" y="2967335"/>
            <a:ext cx="3422708" cy="461665"/>
            <a:chOff x="3264591" y="2967335"/>
            <a:chExt cx="2614818" cy="461665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D688A307-72A4-4E3C-99DD-97AD84086331}"/>
                </a:ext>
              </a:extLst>
            </p:cNvPr>
            <p:cNvCxnSpPr>
              <a:cxnSpLocks/>
            </p:cNvCxnSpPr>
            <p:nvPr/>
          </p:nvCxnSpPr>
          <p:spPr>
            <a:xfrm>
              <a:off x="3264591" y="2967335"/>
              <a:ext cx="2614818" cy="0"/>
            </a:xfrm>
            <a:prstGeom prst="line">
              <a:avLst/>
            </a:prstGeom>
            <a:ln w="28575">
              <a:solidFill>
                <a:srgbClr val="85C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FAF78C50-D69B-4C45-8652-B9B5F1C7F430}"/>
                </a:ext>
              </a:extLst>
            </p:cNvPr>
            <p:cNvCxnSpPr>
              <a:cxnSpLocks/>
            </p:cNvCxnSpPr>
            <p:nvPr/>
          </p:nvCxnSpPr>
          <p:spPr>
            <a:xfrm>
              <a:off x="3264591" y="3429000"/>
              <a:ext cx="2614818" cy="0"/>
            </a:xfrm>
            <a:prstGeom prst="line">
              <a:avLst/>
            </a:prstGeom>
            <a:ln w="28575">
              <a:solidFill>
                <a:srgbClr val="85C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408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대각선 방향 모서리 9">
            <a:extLst>
              <a:ext uri="{FF2B5EF4-FFF2-40B4-BE49-F238E27FC236}">
                <a16:creationId xmlns:a16="http://schemas.microsoft.com/office/drawing/2014/main" id="{E0294466-7981-4491-8238-3E7F1C8EE915}"/>
              </a:ext>
            </a:extLst>
          </p:cNvPr>
          <p:cNvSpPr/>
          <p:nvPr/>
        </p:nvSpPr>
        <p:spPr>
          <a:xfrm>
            <a:off x="517236" y="3343564"/>
            <a:ext cx="7601528" cy="785091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사각형: 둥근 대각선 방향 모서리 8">
            <a:extLst>
              <a:ext uri="{FF2B5EF4-FFF2-40B4-BE49-F238E27FC236}">
                <a16:creationId xmlns:a16="http://schemas.microsoft.com/office/drawing/2014/main" id="{0B76A1DF-BAD3-4D07-8E9E-9B6E895B9302}"/>
              </a:ext>
            </a:extLst>
          </p:cNvPr>
          <p:cNvSpPr/>
          <p:nvPr/>
        </p:nvSpPr>
        <p:spPr>
          <a:xfrm>
            <a:off x="517236" y="1551709"/>
            <a:ext cx="5273964" cy="785091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DFFFE-8D8C-4CA0-A000-AA4143824129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Contents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6C7DF-869B-482B-A8D2-C7CAB78673F1}"/>
              </a:ext>
            </a:extLst>
          </p:cNvPr>
          <p:cNvSpPr txBox="1"/>
          <p:nvPr/>
        </p:nvSpPr>
        <p:spPr>
          <a:xfrm>
            <a:off x="450272" y="1117661"/>
            <a:ext cx="622806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buAutoNum type="arabicPeriod"/>
            </a:pPr>
            <a:r>
              <a:rPr lang="en-US" altLang="ko-KR" sz="2500" dirty="0">
                <a:latin typeface="나눔스퀘어_ac Bold" panose="020B0600000101010101" pitchFamily="50" charset="-127"/>
                <a:ea typeface="나눔스퀘어_ac Bold" panose="020B0600000101010101" pitchFamily="50" charset="-127"/>
                <a:sym typeface="Wingdings" panose="05000000000000000000" pitchFamily="2" charset="2"/>
              </a:rPr>
              <a:t>Motivation</a:t>
            </a:r>
          </a:p>
          <a:p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- Triboelectric, Flexoelectric effect </a:t>
            </a:r>
          </a:p>
          <a:p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- Previous researches</a:t>
            </a:r>
            <a:endParaRPr lang="ko-KR" altLang="en-US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28D2F-8B61-4404-873E-06CBCBB1D2AE}"/>
              </a:ext>
            </a:extLst>
          </p:cNvPr>
          <p:cNvSpPr txBox="1"/>
          <p:nvPr/>
        </p:nvSpPr>
        <p:spPr>
          <a:xfrm>
            <a:off x="450272" y="2907352"/>
            <a:ext cx="869372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_ac Bold" panose="020B0600000101010101" pitchFamily="50" charset="-127"/>
                <a:ea typeface="나눔스퀘어_ac Bold" panose="020B0600000101010101" pitchFamily="50" charset="-127"/>
                <a:sym typeface="Wingdings" panose="05000000000000000000" pitchFamily="2" charset="2"/>
              </a:rPr>
              <a:t>2. Experimental Progress</a:t>
            </a:r>
          </a:p>
          <a:p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- Concept &amp; Setup</a:t>
            </a:r>
          </a:p>
          <a:p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- Experimental Result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BBBD4-5054-4235-B418-3CE8FE618A5D}"/>
              </a:ext>
            </a:extLst>
          </p:cNvPr>
          <p:cNvSpPr txBox="1"/>
          <p:nvPr/>
        </p:nvSpPr>
        <p:spPr>
          <a:xfrm>
            <a:off x="450272" y="4697043"/>
            <a:ext cx="62280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_ac Bold" panose="020B0600000101010101" pitchFamily="50" charset="-127"/>
                <a:ea typeface="나눔스퀘어_ac Bold" panose="020B0600000101010101" pitchFamily="50" charset="-127"/>
                <a:sym typeface="Wingdings" panose="05000000000000000000" pitchFamily="2" charset="2"/>
              </a:rPr>
              <a:t>3. Conclusion</a:t>
            </a:r>
          </a:p>
        </p:txBody>
      </p:sp>
    </p:spTree>
    <p:extLst>
      <p:ext uri="{BB962C8B-B14F-4D97-AF65-F5344CB8AC3E}">
        <p14:creationId xmlns:p14="http://schemas.microsoft.com/office/powerpoint/2010/main" val="125853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텍스트, 시계이(가) 표시된 사진&#10;&#10;자동 생성된 설명">
            <a:extLst>
              <a:ext uri="{FF2B5EF4-FFF2-40B4-BE49-F238E27FC236}">
                <a16:creationId xmlns:a16="http://schemas.microsoft.com/office/drawing/2014/main" id="{242A9CF7-B257-4A3E-912E-5A9DA1774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6" r="-602"/>
          <a:stretch/>
        </p:blipFill>
        <p:spPr>
          <a:xfrm>
            <a:off x="200025" y="3954850"/>
            <a:ext cx="2019392" cy="88135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4616F0C-0215-408C-9DEB-9F3F1B7A9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9"/>
          <a:stretch/>
        </p:blipFill>
        <p:spPr>
          <a:xfrm>
            <a:off x="6570755" y="3672463"/>
            <a:ext cx="1156396" cy="936614"/>
          </a:xfrm>
          <a:prstGeom prst="rect">
            <a:avLst/>
          </a:prstGeom>
        </p:spPr>
      </p:pic>
      <p:sp>
        <p:nvSpPr>
          <p:cNvPr id="11" name="사각형: 둥근 대각선 방향 모서리 10">
            <a:extLst>
              <a:ext uri="{FF2B5EF4-FFF2-40B4-BE49-F238E27FC236}">
                <a16:creationId xmlns:a16="http://schemas.microsoft.com/office/drawing/2014/main" id="{AD52EF74-D847-4D94-AF0D-98CC524D43E7}"/>
              </a:ext>
            </a:extLst>
          </p:cNvPr>
          <p:cNvSpPr/>
          <p:nvPr/>
        </p:nvSpPr>
        <p:spPr>
          <a:xfrm>
            <a:off x="120547" y="5178248"/>
            <a:ext cx="4305900" cy="923330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마찰을 통해 표면전하를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대전시켜</a:t>
            </a:r>
            <a:r>
              <a:rPr lang="ko-KR" altLang="en-US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전력을 생산 장치</a:t>
            </a:r>
            <a:endParaRPr lang="en-US" altLang="ko-KR" sz="14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Mechanical energy  electrical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43BBB-CFAE-46AB-B00D-FAD40BE07B44}"/>
              </a:ext>
            </a:extLst>
          </p:cNvPr>
          <p:cNvSpPr txBox="1"/>
          <p:nvPr/>
        </p:nvSpPr>
        <p:spPr>
          <a:xfrm>
            <a:off x="-2" y="176169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Motivation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BE184746-2CB6-4C29-883C-60680C2F3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181" y="1828548"/>
            <a:ext cx="4305901" cy="18439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F7F2AF-4528-4F7D-93F1-34C9F54245B1}"/>
              </a:ext>
            </a:extLst>
          </p:cNvPr>
          <p:cNvSpPr txBox="1"/>
          <p:nvPr/>
        </p:nvSpPr>
        <p:spPr>
          <a:xfrm>
            <a:off x="4637181" y="4563855"/>
            <a:ext cx="302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Flexoelectric coefficient</a:t>
            </a: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971F33F6-1E4D-4C64-9403-8D36542B34C4}"/>
              </a:ext>
            </a:extLst>
          </p:cNvPr>
          <p:cNvCxnSpPr>
            <a:cxnSpLocks/>
          </p:cNvCxnSpPr>
          <p:nvPr/>
        </p:nvCxnSpPr>
        <p:spPr>
          <a:xfrm>
            <a:off x="6554401" y="4563855"/>
            <a:ext cx="5741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40102A40-5B6A-4409-8542-97F11446628F}"/>
              </a:ext>
            </a:extLst>
          </p:cNvPr>
          <p:cNvCxnSpPr>
            <a:cxnSpLocks/>
          </p:cNvCxnSpPr>
          <p:nvPr/>
        </p:nvCxnSpPr>
        <p:spPr>
          <a:xfrm>
            <a:off x="7156381" y="4563855"/>
            <a:ext cx="574193" cy="0"/>
          </a:xfrm>
          <a:prstGeom prst="line">
            <a:avLst/>
          </a:prstGeom>
          <a:ln w="19050">
            <a:solidFill>
              <a:srgbClr val="010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8C694E4-FB91-4F19-984B-5315ACAB91E5}"/>
              </a:ext>
            </a:extLst>
          </p:cNvPr>
          <p:cNvSpPr txBox="1"/>
          <p:nvPr/>
        </p:nvSpPr>
        <p:spPr>
          <a:xfrm>
            <a:off x="7312440" y="4563855"/>
            <a:ext cx="183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0101F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Strain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7FAB1-13C2-48ED-8155-BD125B0DDADD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Triboelectric, Flexoelectric effect 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AA0A6F2-E5F7-45E2-968F-ACC8CCB5E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627" r="75386"/>
          <a:stretch/>
        </p:blipFill>
        <p:spPr>
          <a:xfrm>
            <a:off x="5345205" y="3672463"/>
            <a:ext cx="1156396" cy="936614"/>
          </a:xfrm>
          <a:prstGeom prst="rect">
            <a:avLst/>
          </a:prstGeom>
        </p:spPr>
      </p:pic>
      <p:pic>
        <p:nvPicPr>
          <p:cNvPr id="19" name="그림 18" descr="텍스트, 시계이(가) 표시된 사진&#10;&#10;자동 생성된 설명">
            <a:extLst>
              <a:ext uri="{FF2B5EF4-FFF2-40B4-BE49-F238E27FC236}">
                <a16:creationId xmlns:a16="http://schemas.microsoft.com/office/drawing/2014/main" id="{DCBD75F5-B524-4C56-8754-30800C15F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4"/>
          <a:stretch/>
        </p:blipFill>
        <p:spPr>
          <a:xfrm>
            <a:off x="200025" y="2139673"/>
            <a:ext cx="4336464" cy="881355"/>
          </a:xfrm>
          <a:prstGeom prst="rect">
            <a:avLst/>
          </a:prstGeom>
        </p:spPr>
      </p:pic>
      <p:sp>
        <p:nvSpPr>
          <p:cNvPr id="20" name="화살표: 아래쪽 19">
            <a:extLst>
              <a:ext uri="{FF2B5EF4-FFF2-40B4-BE49-F238E27FC236}">
                <a16:creationId xmlns:a16="http://schemas.microsoft.com/office/drawing/2014/main" id="{7E41408B-5FA9-4857-AED4-A732844D6411}"/>
              </a:ext>
            </a:extLst>
          </p:cNvPr>
          <p:cNvSpPr/>
          <p:nvPr/>
        </p:nvSpPr>
        <p:spPr>
          <a:xfrm>
            <a:off x="3190875" y="2138802"/>
            <a:ext cx="314325" cy="2176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아래쪽 20">
            <a:extLst>
              <a:ext uri="{FF2B5EF4-FFF2-40B4-BE49-F238E27FC236}">
                <a16:creationId xmlns:a16="http://schemas.microsoft.com/office/drawing/2014/main" id="{4043D595-121B-496F-9A81-137BF75EEECE}"/>
              </a:ext>
            </a:extLst>
          </p:cNvPr>
          <p:cNvSpPr/>
          <p:nvPr/>
        </p:nvSpPr>
        <p:spPr>
          <a:xfrm rot="10800000">
            <a:off x="923763" y="3927225"/>
            <a:ext cx="314325" cy="2176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 descr="텍스트, 시계이(가) 표시된 사진&#10;&#10;자동 생성된 설명">
            <a:extLst>
              <a:ext uri="{FF2B5EF4-FFF2-40B4-BE49-F238E27FC236}">
                <a16:creationId xmlns:a16="http://schemas.microsoft.com/office/drawing/2014/main" id="{02E21FF5-F58D-431F-AD03-7319EF45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3" r="24966"/>
          <a:stretch/>
        </p:blipFill>
        <p:spPr>
          <a:xfrm>
            <a:off x="2485747" y="3950965"/>
            <a:ext cx="2050741" cy="8813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DBAD956-53FD-442E-9C53-2417498242CB}"/>
              </a:ext>
            </a:extLst>
          </p:cNvPr>
          <p:cNvSpPr txBox="1"/>
          <p:nvPr/>
        </p:nvSpPr>
        <p:spPr>
          <a:xfrm>
            <a:off x="120546" y="1501038"/>
            <a:ext cx="4305900" cy="369332"/>
          </a:xfrm>
          <a:prstGeom prst="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TENG(Triboelectric nanogenerator)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25BA5A-6C91-4E79-8547-AFDC4373B5E3}"/>
              </a:ext>
            </a:extLst>
          </p:cNvPr>
          <p:cNvSpPr txBox="1"/>
          <p:nvPr/>
        </p:nvSpPr>
        <p:spPr>
          <a:xfrm>
            <a:off x="4717555" y="1501038"/>
            <a:ext cx="4305900" cy="369332"/>
          </a:xfrm>
          <a:prstGeom prst="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</a:rPr>
              <a:t>Flexoelectric effect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사각형: 둥근 대각선 방향 모서리 31">
            <a:extLst>
              <a:ext uri="{FF2B5EF4-FFF2-40B4-BE49-F238E27FC236}">
                <a16:creationId xmlns:a16="http://schemas.microsoft.com/office/drawing/2014/main" id="{2E781CE5-6B84-4906-A322-4B7435BF357B}"/>
              </a:ext>
            </a:extLst>
          </p:cNvPr>
          <p:cNvSpPr/>
          <p:nvPr/>
        </p:nvSpPr>
        <p:spPr>
          <a:xfrm>
            <a:off x="4717555" y="5178248"/>
            <a:ext cx="4305898" cy="923330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Strain gradient</a:t>
            </a:r>
            <a:r>
              <a:rPr lang="ko-KR" altLang="en-US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가 형성 되었을 때 그에 따라 내부 </a:t>
            </a:r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Polarization</a:t>
            </a:r>
            <a:r>
              <a:rPr lang="ko-KR" altLang="en-US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이 변화하는 현상</a:t>
            </a:r>
            <a:endParaRPr lang="en-US" altLang="ko-KR" sz="14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3" name="원호 2">
            <a:extLst>
              <a:ext uri="{FF2B5EF4-FFF2-40B4-BE49-F238E27FC236}">
                <a16:creationId xmlns:a16="http://schemas.microsoft.com/office/drawing/2014/main" id="{A89B9D4A-9312-495D-BC82-90943F01FE20}"/>
              </a:ext>
            </a:extLst>
          </p:cNvPr>
          <p:cNvSpPr/>
          <p:nvPr/>
        </p:nvSpPr>
        <p:spPr>
          <a:xfrm>
            <a:off x="1862909" y="3121646"/>
            <a:ext cx="914400" cy="914400"/>
          </a:xfrm>
          <a:prstGeom prst="arc">
            <a:avLst>
              <a:gd name="adj1" fmla="val 16200000"/>
              <a:gd name="adj2" fmla="val 11862241"/>
            </a:avLst>
          </a:prstGeom>
          <a:ln w="127000">
            <a:solidFill>
              <a:srgbClr val="6099B9"/>
            </a:solidFill>
            <a:headEnd type="none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59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443BBB-CFAE-46AB-B00D-FAD40BE07B44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862A2-68A4-4284-B69B-777773D9B77E}"/>
              </a:ext>
            </a:extLst>
          </p:cNvPr>
          <p:cNvSpPr txBox="1"/>
          <p:nvPr/>
        </p:nvSpPr>
        <p:spPr>
          <a:xfrm>
            <a:off x="5474186" y="4317426"/>
            <a:ext cx="3333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0" i="1" u="none" strike="noStrike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L.D. Marks, Phys. Rev. Lett</a:t>
            </a:r>
            <a:r>
              <a:rPr lang="en-US" altLang="ko-KR" sz="1400" i="1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.</a:t>
            </a:r>
            <a:r>
              <a:rPr lang="en-US" altLang="ko-KR" sz="1400" b="0" i="1" u="none" strike="noStrike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(2019)</a:t>
            </a:r>
            <a:endParaRPr lang="ko-KR" altLang="en-US" sz="1400" i="1" dirty="0">
              <a:latin typeface="나눔스퀘어" panose="020B0600000101010101" pitchFamily="50" charset="-127"/>
              <a:ea typeface="나눔스퀘어" panose="020B0600000101010101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EEF5AEA-8E40-4EC5-B9E9-3A7BF16CA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9" t="1443"/>
          <a:stretch/>
        </p:blipFill>
        <p:spPr>
          <a:xfrm>
            <a:off x="540286" y="1276730"/>
            <a:ext cx="3834155" cy="307416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14BE0BB-8862-4740-8DE7-3593A3F0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336701"/>
            <a:ext cx="3750197" cy="2812647"/>
          </a:xfrm>
          <a:prstGeom prst="rect">
            <a:avLst/>
          </a:prstGeom>
        </p:spPr>
      </p:pic>
      <p:sp>
        <p:nvSpPr>
          <p:cNvPr id="7" name="사각형: 둥근 대각선 방향 모서리 6">
            <a:extLst>
              <a:ext uri="{FF2B5EF4-FFF2-40B4-BE49-F238E27FC236}">
                <a16:creationId xmlns:a16="http://schemas.microsoft.com/office/drawing/2014/main" id="{E3983950-4101-437C-ABA2-0FE727B252D3}"/>
              </a:ext>
            </a:extLst>
          </p:cNvPr>
          <p:cNvSpPr/>
          <p:nvPr/>
        </p:nvSpPr>
        <p:spPr>
          <a:xfrm>
            <a:off x="336539" y="4625203"/>
            <a:ext cx="8470921" cy="1476375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olidFill>
                  <a:srgbClr val="0101F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Rigid Sphere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, </a:t>
            </a:r>
            <a:r>
              <a:rPr lang="en-US" altLang="ko-KR" sz="1600" dirty="0">
                <a:solidFill>
                  <a:srgbClr val="EC484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elastic body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contact</a:t>
            </a:r>
            <a:r>
              <a:rPr lang="en-US" altLang="ko-KR" sz="16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 </a:t>
            </a:r>
            <a:r>
              <a:rPr lang="en-US" altLang="ko-KR" sz="1600" dirty="0">
                <a:solidFill>
                  <a:srgbClr val="EC4847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elastic body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의 변형을 고려하여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effective strain gradient 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반영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물질 간의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Adhesive Energy 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존재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영향을 주는 물성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: Young’s modulus, Poisson’s ratio, adhesion energy, </a:t>
            </a:r>
            <a:r>
              <a:rPr lang="en-US" altLang="ko-KR" sz="16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flexocoupling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voltage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A6844-0903-4568-9E0F-654F306ACCCC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Previous researches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625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443BBB-CFAE-46AB-B00D-FAD40BE07B44}"/>
              </a:ext>
            </a:extLst>
          </p:cNvPr>
          <p:cNvSpPr txBox="1"/>
          <p:nvPr/>
        </p:nvSpPr>
        <p:spPr>
          <a:xfrm>
            <a:off x="-2" y="176169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862A2-68A4-4284-B69B-777773D9B77E}"/>
              </a:ext>
            </a:extLst>
          </p:cNvPr>
          <p:cNvSpPr txBox="1"/>
          <p:nvPr/>
        </p:nvSpPr>
        <p:spPr>
          <a:xfrm>
            <a:off x="5840278" y="4582920"/>
            <a:ext cx="2967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0" i="1" u="none" strike="noStrike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Z. L. Wang ACS</a:t>
            </a:r>
            <a:r>
              <a:rPr lang="ko-KR" altLang="en-US" sz="1400" b="0" i="1" u="none" strike="noStrike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1400" b="0" i="1" u="none" strike="noStrike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nano</a:t>
            </a:r>
            <a:r>
              <a:rPr lang="en-US" altLang="ko-KR" sz="1400" i="1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.</a:t>
            </a:r>
            <a:r>
              <a:rPr lang="en-US" altLang="ko-KR" sz="1400" b="0" i="1" u="none" strike="noStrike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 Unicode MS" panose="020B0604020202020204" pitchFamily="50" charset="-127"/>
              </a:rPr>
              <a:t>(2019)</a:t>
            </a:r>
            <a:endParaRPr lang="ko-KR" altLang="en-US" sz="1400" i="1" dirty="0">
              <a:latin typeface="나눔스퀘어" panose="020B0600000101010101" pitchFamily="50" charset="-127"/>
              <a:ea typeface="나눔스퀘어" panose="020B0600000101010101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DAC7E3-F756-4F89-BE21-BA262DB19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3" y="1277355"/>
            <a:ext cx="2804007" cy="326695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BED351A-842C-44A1-9478-466FFB86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27"/>
          <a:stretch/>
        </p:blipFill>
        <p:spPr>
          <a:xfrm>
            <a:off x="3310853" y="1156326"/>
            <a:ext cx="3066798" cy="34491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560FE6-EF8F-468A-818C-77F44A75627B}"/>
              </a:ext>
            </a:extLst>
          </p:cNvPr>
          <p:cNvSpPr txBox="1"/>
          <p:nvPr/>
        </p:nvSpPr>
        <p:spPr>
          <a:xfrm>
            <a:off x="6506438" y="1402753"/>
            <a:ext cx="1912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Flat – Flat</a:t>
            </a: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경향성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7C8B5-5FEE-45EC-8BCF-A14ACB86E674}"/>
              </a:ext>
            </a:extLst>
          </p:cNvPr>
          <p:cNvSpPr txBox="1"/>
          <p:nvPr/>
        </p:nvSpPr>
        <p:spPr>
          <a:xfrm>
            <a:off x="6506438" y="2628340"/>
            <a:ext cx="1912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Convex - Flat</a:t>
            </a: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대체로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+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로 측정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38069F-C3B1-463C-82A1-32EC2437B178}"/>
              </a:ext>
            </a:extLst>
          </p:cNvPr>
          <p:cNvSpPr txBox="1"/>
          <p:nvPr/>
        </p:nvSpPr>
        <p:spPr>
          <a:xfrm>
            <a:off x="6506438" y="3680319"/>
            <a:ext cx="2000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Concave - Flat</a:t>
            </a: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대체로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-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로 측정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47251-1EAC-46C3-B5D8-B5AD63165887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Previous researches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1" name="사각형: 둥근 대각선 방향 모서리 10">
            <a:extLst>
              <a:ext uri="{FF2B5EF4-FFF2-40B4-BE49-F238E27FC236}">
                <a16:creationId xmlns:a16="http://schemas.microsoft.com/office/drawing/2014/main" id="{FEBB3484-4604-4E49-B5B1-F0CC0A91BD67}"/>
              </a:ext>
            </a:extLst>
          </p:cNvPr>
          <p:cNvSpPr/>
          <p:nvPr/>
        </p:nvSpPr>
        <p:spPr>
          <a:xfrm>
            <a:off x="336539" y="4871950"/>
            <a:ext cx="8470921" cy="1476375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일반적으로 다른 물질 간에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Contact-electrification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이 일어난다고 생각되지만 동일한 물질에서도 해당 현상이 일어날 수 있음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Convex,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concave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에 따라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Band Structure 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변화로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, Triboelectric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output 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부호가 바뀐다고 주장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675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사각형: 둥근 위쪽 모서리 21">
            <a:extLst>
              <a:ext uri="{FF2B5EF4-FFF2-40B4-BE49-F238E27FC236}">
                <a16:creationId xmlns:a16="http://schemas.microsoft.com/office/drawing/2014/main" id="{3F5B01E7-5DC9-4142-97B5-F03298AB7F81}"/>
              </a:ext>
            </a:extLst>
          </p:cNvPr>
          <p:cNvSpPr/>
          <p:nvPr/>
        </p:nvSpPr>
        <p:spPr>
          <a:xfrm>
            <a:off x="1645062" y="1611983"/>
            <a:ext cx="1333212" cy="350982"/>
          </a:xfrm>
          <a:prstGeom prst="round2Same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PVC</a:t>
            </a:r>
            <a:endParaRPr lang="ko-KR" altLang="en-US" dirty="0"/>
          </a:p>
        </p:txBody>
      </p:sp>
      <p:sp>
        <p:nvSpPr>
          <p:cNvPr id="23" name="사각형: 둥근 위쪽 모서리 22">
            <a:extLst>
              <a:ext uri="{FF2B5EF4-FFF2-40B4-BE49-F238E27FC236}">
                <a16:creationId xmlns:a16="http://schemas.microsoft.com/office/drawing/2014/main" id="{01C92BF4-79D9-4270-BC70-1D69C5893A28}"/>
              </a:ext>
            </a:extLst>
          </p:cNvPr>
          <p:cNvSpPr/>
          <p:nvPr/>
        </p:nvSpPr>
        <p:spPr>
          <a:xfrm>
            <a:off x="3021084" y="1611983"/>
            <a:ext cx="1333212" cy="350982"/>
          </a:xfrm>
          <a:prstGeom prst="round2Same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PTFE</a:t>
            </a:r>
            <a:endParaRPr lang="ko-KR" altLang="en-US" dirty="0"/>
          </a:p>
        </p:txBody>
      </p:sp>
      <p:sp>
        <p:nvSpPr>
          <p:cNvPr id="21" name="사각형: 둥근 위쪽 모서리 20">
            <a:extLst>
              <a:ext uri="{FF2B5EF4-FFF2-40B4-BE49-F238E27FC236}">
                <a16:creationId xmlns:a16="http://schemas.microsoft.com/office/drawing/2014/main" id="{C0D2BE17-D83B-43A5-8201-201B7EFD1D3B}"/>
              </a:ext>
            </a:extLst>
          </p:cNvPr>
          <p:cNvSpPr/>
          <p:nvPr/>
        </p:nvSpPr>
        <p:spPr>
          <a:xfrm>
            <a:off x="269035" y="1611983"/>
            <a:ext cx="1333212" cy="350982"/>
          </a:xfrm>
          <a:prstGeom prst="round2Same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Mica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035FCD0-5C25-42F2-867C-F7BC10939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12" t="53858" r="35448"/>
          <a:stretch/>
        </p:blipFill>
        <p:spPr>
          <a:xfrm>
            <a:off x="4490981" y="1945248"/>
            <a:ext cx="2223849" cy="214669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F1AC55D-B64B-4E85-A23B-BE5E1FAF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14" t="53858" r="346"/>
          <a:stretch/>
        </p:blipFill>
        <p:spPr>
          <a:xfrm>
            <a:off x="6707708" y="1945248"/>
            <a:ext cx="2223849" cy="2146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D2C48-A7D6-47F4-8E2C-9146637062F1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Experimental Progress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F27FF-B5ED-478E-AAEE-FB787C73B2A1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Concept &amp; Setup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B8EE119-9216-47E1-98B0-4F9438C3C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1" t="31654" r="47233" b="33313"/>
          <a:stretch/>
        </p:blipFill>
        <p:spPr>
          <a:xfrm rot="5400000">
            <a:off x="211197" y="2020806"/>
            <a:ext cx="1448894" cy="133321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2B7C3FE-D23E-477D-88E2-E323F22D0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69" t="34934" r="47648" b="27468"/>
          <a:stretch/>
        </p:blipFill>
        <p:spPr>
          <a:xfrm rot="5400000">
            <a:off x="1587222" y="2020807"/>
            <a:ext cx="1448892" cy="13332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78FC4F8-7FC2-455F-8EEB-83EEA03879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15" t="30544" r="45596" b="29723"/>
          <a:stretch/>
        </p:blipFill>
        <p:spPr>
          <a:xfrm rot="5400000">
            <a:off x="2963248" y="2020806"/>
            <a:ext cx="1448894" cy="1333214"/>
          </a:xfrm>
          <a:prstGeom prst="rect">
            <a:avLst/>
          </a:prstGeom>
        </p:spPr>
      </p:pic>
      <p:sp>
        <p:nvSpPr>
          <p:cNvPr id="25" name="사각형: 둥근 위쪽 모서리 24">
            <a:extLst>
              <a:ext uri="{FF2B5EF4-FFF2-40B4-BE49-F238E27FC236}">
                <a16:creationId xmlns:a16="http://schemas.microsoft.com/office/drawing/2014/main" id="{E03D8F53-7456-4877-90EA-FAFF9D3423B0}"/>
              </a:ext>
            </a:extLst>
          </p:cNvPr>
          <p:cNvSpPr/>
          <p:nvPr/>
        </p:nvSpPr>
        <p:spPr>
          <a:xfrm>
            <a:off x="4509834" y="1611984"/>
            <a:ext cx="2195766" cy="350982"/>
          </a:xfrm>
          <a:prstGeom prst="round2Same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R=16mm</a:t>
            </a:r>
            <a:endParaRPr lang="ko-KR" altLang="en-US" dirty="0"/>
          </a:p>
        </p:txBody>
      </p:sp>
      <p:sp>
        <p:nvSpPr>
          <p:cNvPr id="26" name="사각형: 둥근 위쪽 모서리 25">
            <a:extLst>
              <a:ext uri="{FF2B5EF4-FFF2-40B4-BE49-F238E27FC236}">
                <a16:creationId xmlns:a16="http://schemas.microsoft.com/office/drawing/2014/main" id="{99CE4A15-A5E8-47EF-8702-E943EDFDC067}"/>
              </a:ext>
            </a:extLst>
          </p:cNvPr>
          <p:cNvSpPr/>
          <p:nvPr/>
        </p:nvSpPr>
        <p:spPr>
          <a:xfrm>
            <a:off x="6729413" y="1611984"/>
            <a:ext cx="2164556" cy="350982"/>
          </a:xfrm>
          <a:prstGeom prst="round2Same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R=20mm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29E5A-553A-4E22-B78A-F0E13CEDD0BE}"/>
              </a:ext>
            </a:extLst>
          </p:cNvPr>
          <p:cNvSpPr txBox="1"/>
          <p:nvPr/>
        </p:nvSpPr>
        <p:spPr>
          <a:xfrm>
            <a:off x="269035" y="1233476"/>
            <a:ext cx="4085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Samples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545C64-B580-4CDD-8BB6-14F0ABB956C1}"/>
              </a:ext>
            </a:extLst>
          </p:cNvPr>
          <p:cNvSpPr txBox="1"/>
          <p:nvPr/>
        </p:nvSpPr>
        <p:spPr>
          <a:xfrm>
            <a:off x="4509834" y="1233476"/>
            <a:ext cx="4365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Sample holder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64533F53-EF11-4C79-B9F6-3728AF0A6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645" t="1868" r="17996" b="8446"/>
          <a:stretch/>
        </p:blipFill>
        <p:spPr>
          <a:xfrm>
            <a:off x="753375" y="4272231"/>
            <a:ext cx="3116580" cy="21945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4CA3D66-B628-42F5-847B-CDEE2FB59606}"/>
              </a:ext>
            </a:extLst>
          </p:cNvPr>
          <p:cNvSpPr txBox="1"/>
          <p:nvPr/>
        </p:nvSpPr>
        <p:spPr>
          <a:xfrm>
            <a:off x="269035" y="3426339"/>
            <a:ext cx="4085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Au coated(1.5 X 2 cm</a:t>
            </a:r>
            <a:r>
              <a:rPr lang="en-US" altLang="ko-KR" baseline="30000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2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 by Sputter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96BC3566-C63C-4695-9BF6-E0BD86EC75F6}"/>
              </a:ext>
            </a:extLst>
          </p:cNvPr>
          <p:cNvCxnSpPr>
            <a:cxnSpLocks/>
          </p:cNvCxnSpPr>
          <p:nvPr/>
        </p:nvCxnSpPr>
        <p:spPr>
          <a:xfrm>
            <a:off x="3447992" y="5166804"/>
            <a:ext cx="906304" cy="0"/>
          </a:xfrm>
          <a:prstGeom prst="straightConnector1">
            <a:avLst/>
          </a:prstGeom>
          <a:ln w="25400">
            <a:solidFill>
              <a:srgbClr val="6099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D380047E-DFDA-4A93-A627-3F85C8AC18D0}"/>
              </a:ext>
            </a:extLst>
          </p:cNvPr>
          <p:cNvCxnSpPr>
            <a:cxnSpLocks/>
          </p:cNvCxnSpPr>
          <p:nvPr/>
        </p:nvCxnSpPr>
        <p:spPr>
          <a:xfrm>
            <a:off x="3723200" y="5388745"/>
            <a:ext cx="631096" cy="0"/>
          </a:xfrm>
          <a:prstGeom prst="straightConnector1">
            <a:avLst/>
          </a:prstGeom>
          <a:ln w="25400">
            <a:solidFill>
              <a:srgbClr val="6099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C597EB8-5B7C-44A1-BC0E-2FF0158B4662}"/>
              </a:ext>
            </a:extLst>
          </p:cNvPr>
          <p:cNvSpPr txBox="1"/>
          <p:nvPr/>
        </p:nvSpPr>
        <p:spPr>
          <a:xfrm>
            <a:off x="3723200" y="4803714"/>
            <a:ext cx="1604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Tensile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0A7D1D-D1A0-4AB0-9891-C39D58CBAFD1}"/>
              </a:ext>
            </a:extLst>
          </p:cNvPr>
          <p:cNvSpPr txBox="1"/>
          <p:nvPr/>
        </p:nvSpPr>
        <p:spPr>
          <a:xfrm>
            <a:off x="3723200" y="5389821"/>
            <a:ext cx="1604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Compressive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0" name="사각형: 둥근 대각선 방향 모서리 39">
            <a:extLst>
              <a:ext uri="{FF2B5EF4-FFF2-40B4-BE49-F238E27FC236}">
                <a16:creationId xmlns:a16="http://schemas.microsoft.com/office/drawing/2014/main" id="{45E5AAD3-1EA6-4866-8075-0BB284E975E1}"/>
              </a:ext>
            </a:extLst>
          </p:cNvPr>
          <p:cNvSpPr/>
          <p:nvPr/>
        </p:nvSpPr>
        <p:spPr>
          <a:xfrm>
            <a:off x="5274047" y="4350069"/>
            <a:ext cx="3612501" cy="2024097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Sample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부착 기준으로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Tensile,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Compressive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실험 구별</a:t>
            </a: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R=16mm :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R=20mm : low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구별</a:t>
            </a: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Counter material : Al</a:t>
            </a:r>
          </a:p>
        </p:txBody>
      </p:sp>
    </p:spTree>
    <p:extLst>
      <p:ext uri="{BB962C8B-B14F-4D97-AF65-F5344CB8AC3E}">
        <p14:creationId xmlns:p14="http://schemas.microsoft.com/office/powerpoint/2010/main" val="291967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80840093-0A17-4658-9BED-C7E0ED823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82538"/>
              </p:ext>
            </p:extLst>
          </p:nvPr>
        </p:nvGraphicFramePr>
        <p:xfrm>
          <a:off x="4074850" y="1135776"/>
          <a:ext cx="5486400" cy="438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Graph" r:id="rId3" imgW="5486400" imgH="4389120" progId="Origin50.Graph">
                  <p:embed/>
                </p:oleObj>
              </mc:Choice>
              <mc:Fallback>
                <p:oleObj name="Graph" r:id="rId3" imgW="5486400" imgH="4389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4850" y="1135776"/>
                        <a:ext cx="5486400" cy="438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E16F673-7AF5-41A2-8870-2EC1B8AE1E68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Experimental Result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E8E81-6EB1-44E1-B8FA-4A3FA4A91569}"/>
              </a:ext>
            </a:extLst>
          </p:cNvPr>
          <p:cNvSpPr txBox="1"/>
          <p:nvPr/>
        </p:nvSpPr>
        <p:spPr>
          <a:xfrm>
            <a:off x="5030742" y="1201550"/>
            <a:ext cx="373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Au / (</a:t>
            </a:r>
            <a:r>
              <a:rPr lang="en-US" altLang="ko-KR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each sample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vs 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Al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/ PTFE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1" name="개체 10">
            <a:extLst>
              <a:ext uri="{FF2B5EF4-FFF2-40B4-BE49-F238E27FC236}">
                <a16:creationId xmlns:a16="http://schemas.microsoft.com/office/drawing/2014/main" id="{FC5718A4-E10B-4238-AE15-8E11975ADA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329957"/>
              </p:ext>
            </p:extLst>
          </p:nvPr>
        </p:nvGraphicFramePr>
        <p:xfrm>
          <a:off x="-309184" y="1135776"/>
          <a:ext cx="5486401" cy="438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Graph" r:id="rId5" imgW="5486400" imgH="4389120" progId="Origin50.Graph">
                  <p:embed/>
                </p:oleObj>
              </mc:Choice>
              <mc:Fallback>
                <p:oleObj name="Graph" r:id="rId5" imgW="5486400" imgH="4389120" progId="Origin50.Graph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098E25CC-C02A-4020-865B-9FBAF490A2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09184" y="1135776"/>
                        <a:ext cx="5486401" cy="438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73F72FC-EAC3-43BE-8D36-A36668AFE1F2}"/>
              </a:ext>
            </a:extLst>
          </p:cNvPr>
          <p:cNvSpPr txBox="1"/>
          <p:nvPr/>
        </p:nvSpPr>
        <p:spPr>
          <a:xfrm>
            <a:off x="503435" y="1201550"/>
            <a:ext cx="402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Au(+ probe)/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Mica(40um)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: 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PET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/ITO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사각형: 둥근 대각선 방향 모서리 16">
            <a:extLst>
              <a:ext uri="{FF2B5EF4-FFF2-40B4-BE49-F238E27FC236}">
                <a16:creationId xmlns:a16="http://schemas.microsoft.com/office/drawing/2014/main" id="{30F5254A-FB3D-417A-AD32-758C285FA9B2}"/>
              </a:ext>
            </a:extLst>
          </p:cNvPr>
          <p:cNvSpPr/>
          <p:nvPr/>
        </p:nvSpPr>
        <p:spPr>
          <a:xfrm>
            <a:off x="363496" y="5236855"/>
            <a:ext cx="8470921" cy="917410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결정성 물질인 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Mica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에 대해서는 구부린 방향에 따라 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Charge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가 변화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Polymer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인 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PVC, PTFE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에 대해서는 곡률이 달라도 비슷한 결과를 보임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84AA5-7998-4548-A4EC-D92476D58E48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Triboelectric output data by curvature 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651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4F8704E6-28A8-4F6E-B177-F3E021B5B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001411"/>
              </p:ext>
            </p:extLst>
          </p:nvPr>
        </p:nvGraphicFramePr>
        <p:xfrm>
          <a:off x="-173737" y="1175968"/>
          <a:ext cx="5486400" cy="438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Graph" r:id="rId3" imgW="5486400" imgH="4389120" progId="Origin50.Graph">
                  <p:embed/>
                </p:oleObj>
              </mc:Choice>
              <mc:Fallback>
                <p:oleObj name="Graph" r:id="rId3" imgW="5486400" imgH="4389120" progId="Origin50.Graph">
                  <p:embed/>
                  <p:pic>
                    <p:nvPicPr>
                      <p:cNvPr id="11" name="개체 10">
                        <a:extLst>
                          <a:ext uri="{FF2B5EF4-FFF2-40B4-BE49-F238E27FC236}">
                            <a16:creationId xmlns:a16="http://schemas.microsoft.com/office/drawing/2014/main" id="{BCF32917-A90B-44C0-B02B-CA662322C2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3737" y="1175968"/>
                        <a:ext cx="5486400" cy="438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1D36FD-B273-4F79-93F8-D71FB748C1AD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Experimental Result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F5C7F-5FDD-442F-BF03-A183982FA9EA}"/>
              </a:ext>
            </a:extLst>
          </p:cNvPr>
          <p:cNvSpPr txBox="1"/>
          <p:nvPr/>
        </p:nvSpPr>
        <p:spPr>
          <a:xfrm>
            <a:off x="744361" y="1236362"/>
            <a:ext cx="382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Mica surface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F718CC-56EB-495C-9E4B-FD4B35066610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SKPM data by curvature 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4" name="사각형: 둥근 대각선 방향 모서리 23">
            <a:extLst>
              <a:ext uri="{FF2B5EF4-FFF2-40B4-BE49-F238E27FC236}">
                <a16:creationId xmlns:a16="http://schemas.microsoft.com/office/drawing/2014/main" id="{D7493C89-3FB1-48C5-A24F-7A8F0509C215}"/>
              </a:ext>
            </a:extLst>
          </p:cNvPr>
          <p:cNvSpPr/>
          <p:nvPr/>
        </p:nvSpPr>
        <p:spPr>
          <a:xfrm>
            <a:off x="363496" y="5236855"/>
            <a:ext cx="8470921" cy="917410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SKPM 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데이터 상에서 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Tens high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로 갈수록 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– Potential 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쪽으로 이동하는 것을 보아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  <a:p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+ Charge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로 대전되는 </a:t>
            </a:r>
            <a:r>
              <a:rPr lang="en-US" altLang="ko-KR" sz="18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MICA</a:t>
            </a:r>
            <a:r>
              <a:rPr lang="ko-KR" altLang="en-US" sz="18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의 </a:t>
            </a:r>
            <a:r>
              <a:rPr lang="en-US" altLang="ko-KR" sz="18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+</a:t>
            </a:r>
            <a:r>
              <a:rPr lang="ko-KR" altLang="en-US" sz="18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로 대전되는 정도가 줄어드는 것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으로 보임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6" name="막힌 원호 5">
            <a:extLst>
              <a:ext uri="{FF2B5EF4-FFF2-40B4-BE49-F238E27FC236}">
                <a16:creationId xmlns:a16="http://schemas.microsoft.com/office/drawing/2014/main" id="{A86C6EB0-B69E-4810-9EE6-B6B965720A1B}"/>
              </a:ext>
            </a:extLst>
          </p:cNvPr>
          <p:cNvSpPr/>
          <p:nvPr/>
        </p:nvSpPr>
        <p:spPr>
          <a:xfrm>
            <a:off x="4916498" y="4037688"/>
            <a:ext cx="1750632" cy="1408270"/>
          </a:xfrm>
          <a:prstGeom prst="blockArc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26" name="막힌 원호 25">
            <a:extLst>
              <a:ext uri="{FF2B5EF4-FFF2-40B4-BE49-F238E27FC236}">
                <a16:creationId xmlns:a16="http://schemas.microsoft.com/office/drawing/2014/main" id="{D3619A33-7DCD-4091-8A83-80FAEDAA9753}"/>
              </a:ext>
            </a:extLst>
          </p:cNvPr>
          <p:cNvSpPr/>
          <p:nvPr/>
        </p:nvSpPr>
        <p:spPr>
          <a:xfrm rot="10800000">
            <a:off x="6964384" y="3333553"/>
            <a:ext cx="1750632" cy="1408270"/>
          </a:xfrm>
          <a:prstGeom prst="blockArc">
            <a:avLst>
              <a:gd name="adj1" fmla="val 10800000"/>
              <a:gd name="adj2" fmla="val 21503108"/>
              <a:gd name="adj3" fmla="val 1741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E5132EB3-C63A-4E7D-AFFE-EAD6F2150977}"/>
              </a:ext>
            </a:extLst>
          </p:cNvPr>
          <p:cNvGrpSpPr/>
          <p:nvPr/>
        </p:nvGrpSpPr>
        <p:grpSpPr>
          <a:xfrm>
            <a:off x="5216673" y="3789970"/>
            <a:ext cx="230820" cy="230400"/>
            <a:chOff x="8318376" y="3762259"/>
            <a:chExt cx="230820" cy="230400"/>
          </a:xfrm>
        </p:grpSpPr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F7070DC0-E517-4ADF-93ED-9C0A6631D3BF}"/>
                </a:ext>
              </a:extLst>
            </p:cNvPr>
            <p:cNvCxnSpPr/>
            <p:nvPr/>
          </p:nvCxnSpPr>
          <p:spPr>
            <a:xfrm>
              <a:off x="8318376" y="3879542"/>
              <a:ext cx="2308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59171C01-0F2C-414E-922E-0A0EE581114E}"/>
                </a:ext>
              </a:extLst>
            </p:cNvPr>
            <p:cNvCxnSpPr/>
            <p:nvPr/>
          </p:nvCxnSpPr>
          <p:spPr>
            <a:xfrm>
              <a:off x="8435519" y="3762259"/>
              <a:ext cx="0" cy="230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396EA79-558B-4DF3-91EF-6240B301EFDB}"/>
              </a:ext>
            </a:extLst>
          </p:cNvPr>
          <p:cNvGrpSpPr/>
          <p:nvPr/>
        </p:nvGrpSpPr>
        <p:grpSpPr>
          <a:xfrm>
            <a:off x="6127404" y="3789970"/>
            <a:ext cx="230820" cy="230400"/>
            <a:chOff x="8318376" y="3762259"/>
            <a:chExt cx="230820" cy="230400"/>
          </a:xfrm>
        </p:grpSpPr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612DF4B8-E458-4675-AC2D-1A8C566B1BB9}"/>
                </a:ext>
              </a:extLst>
            </p:cNvPr>
            <p:cNvCxnSpPr/>
            <p:nvPr/>
          </p:nvCxnSpPr>
          <p:spPr>
            <a:xfrm>
              <a:off x="8318376" y="3879542"/>
              <a:ext cx="2308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9DDB552E-F310-4370-A4F4-582EDD784EA2}"/>
                </a:ext>
              </a:extLst>
            </p:cNvPr>
            <p:cNvCxnSpPr/>
            <p:nvPr/>
          </p:nvCxnSpPr>
          <p:spPr>
            <a:xfrm>
              <a:off x="8435519" y="3762259"/>
              <a:ext cx="0" cy="230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87820BA-237A-49F2-A6F3-ED9B11A5AE82}"/>
              </a:ext>
            </a:extLst>
          </p:cNvPr>
          <p:cNvGrpSpPr/>
          <p:nvPr/>
        </p:nvGrpSpPr>
        <p:grpSpPr>
          <a:xfrm>
            <a:off x="7271556" y="3905170"/>
            <a:ext cx="230820" cy="230400"/>
            <a:chOff x="8318376" y="3762259"/>
            <a:chExt cx="230820" cy="230400"/>
          </a:xfrm>
        </p:grpSpPr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65E698FE-5A91-4EAE-984B-E7E836D336C7}"/>
                </a:ext>
              </a:extLst>
            </p:cNvPr>
            <p:cNvCxnSpPr/>
            <p:nvPr/>
          </p:nvCxnSpPr>
          <p:spPr>
            <a:xfrm>
              <a:off x="8318376" y="3879542"/>
              <a:ext cx="2308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097AA6DE-0588-4649-BD1F-EE4B955B9C17}"/>
                </a:ext>
              </a:extLst>
            </p:cNvPr>
            <p:cNvCxnSpPr/>
            <p:nvPr/>
          </p:nvCxnSpPr>
          <p:spPr>
            <a:xfrm>
              <a:off x="8435519" y="3762259"/>
              <a:ext cx="0" cy="230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6585D427-6780-4B53-AFD1-B5399F0F8A10}"/>
              </a:ext>
            </a:extLst>
          </p:cNvPr>
          <p:cNvGrpSpPr/>
          <p:nvPr/>
        </p:nvGrpSpPr>
        <p:grpSpPr>
          <a:xfrm>
            <a:off x="7501247" y="4152594"/>
            <a:ext cx="230820" cy="230400"/>
            <a:chOff x="8318376" y="3762259"/>
            <a:chExt cx="230820" cy="230400"/>
          </a:xfrm>
        </p:grpSpPr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CA5B6827-E5E2-4E1C-A269-2FAF349D03EF}"/>
                </a:ext>
              </a:extLst>
            </p:cNvPr>
            <p:cNvCxnSpPr/>
            <p:nvPr/>
          </p:nvCxnSpPr>
          <p:spPr>
            <a:xfrm>
              <a:off x="8318376" y="3879542"/>
              <a:ext cx="2308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86EAFAAB-FAAF-4194-BDCB-9226D8418C46}"/>
                </a:ext>
              </a:extLst>
            </p:cNvPr>
            <p:cNvCxnSpPr/>
            <p:nvPr/>
          </p:nvCxnSpPr>
          <p:spPr>
            <a:xfrm>
              <a:off x="8435519" y="3762259"/>
              <a:ext cx="0" cy="230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5544FE5A-B94C-4759-BEF7-FEC64199CE18}"/>
              </a:ext>
            </a:extLst>
          </p:cNvPr>
          <p:cNvGrpSpPr/>
          <p:nvPr/>
        </p:nvGrpSpPr>
        <p:grpSpPr>
          <a:xfrm>
            <a:off x="5732619" y="1614372"/>
            <a:ext cx="2071178" cy="1389607"/>
            <a:chOff x="5755273" y="1629955"/>
            <a:chExt cx="2071178" cy="1389607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63852C0-4418-48A7-BC45-6078F9DFEEEB}"/>
                </a:ext>
              </a:extLst>
            </p:cNvPr>
            <p:cNvSpPr/>
            <p:nvPr/>
          </p:nvSpPr>
          <p:spPr>
            <a:xfrm>
              <a:off x="5755273" y="2655578"/>
              <a:ext cx="2071178" cy="36398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MICA</a:t>
              </a:r>
              <a:endParaRPr lang="ko-KR" altLang="en-US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2738AEED-7810-42DE-8277-194AF9B04F27}"/>
                </a:ext>
              </a:extLst>
            </p:cNvPr>
            <p:cNvSpPr/>
            <p:nvPr/>
          </p:nvSpPr>
          <p:spPr>
            <a:xfrm>
              <a:off x="5755273" y="1629955"/>
              <a:ext cx="2071178" cy="3639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PET</a:t>
              </a:r>
              <a:endParaRPr lang="ko-KR" altLang="en-US" dirty="0"/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1E06EC4-E1A7-41DD-A111-22FF38ADD7F8}"/>
                </a:ext>
              </a:extLst>
            </p:cNvPr>
            <p:cNvCxnSpPr/>
            <p:nvPr/>
          </p:nvCxnSpPr>
          <p:spPr>
            <a:xfrm>
              <a:off x="6030481" y="2107796"/>
              <a:ext cx="230820" cy="0"/>
            </a:xfrm>
            <a:prstGeom prst="line">
              <a:avLst/>
            </a:prstGeom>
            <a:ln w="76200">
              <a:solidFill>
                <a:srgbClr val="010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85AFEE9C-DB9E-42CC-922E-EA3B110ED8B8}"/>
                </a:ext>
              </a:extLst>
            </p:cNvPr>
            <p:cNvCxnSpPr/>
            <p:nvPr/>
          </p:nvCxnSpPr>
          <p:spPr>
            <a:xfrm>
              <a:off x="7352956" y="2107796"/>
              <a:ext cx="230820" cy="0"/>
            </a:xfrm>
            <a:prstGeom prst="line">
              <a:avLst/>
            </a:prstGeom>
            <a:ln w="76200">
              <a:solidFill>
                <a:srgbClr val="010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E5D68E3-1E3F-43E2-9EEB-F3111394355B}"/>
                </a:ext>
              </a:extLst>
            </p:cNvPr>
            <p:cNvGrpSpPr/>
            <p:nvPr/>
          </p:nvGrpSpPr>
          <p:grpSpPr>
            <a:xfrm>
              <a:off x="6030481" y="2407822"/>
              <a:ext cx="230820" cy="230400"/>
              <a:chOff x="8318376" y="3762259"/>
              <a:chExt cx="230820" cy="230400"/>
            </a:xfrm>
          </p:grpSpPr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CFF9DEDB-BDA9-4D41-894B-57F38C708245}"/>
                  </a:ext>
                </a:extLst>
              </p:cNvPr>
              <p:cNvCxnSpPr/>
              <p:nvPr/>
            </p:nvCxnSpPr>
            <p:spPr>
              <a:xfrm>
                <a:off x="8318376" y="3879542"/>
                <a:ext cx="23082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62F083A0-A73F-47DB-964C-C23A8A1FC2FE}"/>
                  </a:ext>
                </a:extLst>
              </p:cNvPr>
              <p:cNvCxnSpPr/>
              <p:nvPr/>
            </p:nvCxnSpPr>
            <p:spPr>
              <a:xfrm>
                <a:off x="8435519" y="3762259"/>
                <a:ext cx="0" cy="23040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4B1AA50B-7C11-40E1-A08F-128C36D8D593}"/>
                </a:ext>
              </a:extLst>
            </p:cNvPr>
            <p:cNvCxnSpPr/>
            <p:nvPr/>
          </p:nvCxnSpPr>
          <p:spPr>
            <a:xfrm>
              <a:off x="6691719" y="2107796"/>
              <a:ext cx="230820" cy="0"/>
            </a:xfrm>
            <a:prstGeom prst="line">
              <a:avLst/>
            </a:prstGeom>
            <a:ln w="76200">
              <a:solidFill>
                <a:srgbClr val="010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16C597C-CC62-42C5-BBFC-F74F240F9F77}"/>
                </a:ext>
              </a:extLst>
            </p:cNvPr>
            <p:cNvGrpSpPr/>
            <p:nvPr/>
          </p:nvGrpSpPr>
          <p:grpSpPr>
            <a:xfrm>
              <a:off x="6691719" y="2407822"/>
              <a:ext cx="230820" cy="230400"/>
              <a:chOff x="8318376" y="3762259"/>
              <a:chExt cx="230820" cy="230400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0DABE6E8-E759-420F-BFA9-0C79FBC54CC6}"/>
                  </a:ext>
                </a:extLst>
              </p:cNvPr>
              <p:cNvCxnSpPr/>
              <p:nvPr/>
            </p:nvCxnSpPr>
            <p:spPr>
              <a:xfrm>
                <a:off x="8318376" y="3879542"/>
                <a:ext cx="23082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2EAA9D05-F057-4350-B9F6-A99E4C48EA98}"/>
                  </a:ext>
                </a:extLst>
              </p:cNvPr>
              <p:cNvCxnSpPr/>
              <p:nvPr/>
            </p:nvCxnSpPr>
            <p:spPr>
              <a:xfrm>
                <a:off x="8435519" y="3762259"/>
                <a:ext cx="0" cy="23040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E3BB623F-9DFC-4690-8F30-CC882D493976}"/>
                </a:ext>
              </a:extLst>
            </p:cNvPr>
            <p:cNvGrpSpPr/>
            <p:nvPr/>
          </p:nvGrpSpPr>
          <p:grpSpPr>
            <a:xfrm>
              <a:off x="7352956" y="2407822"/>
              <a:ext cx="230820" cy="230400"/>
              <a:chOff x="8318376" y="3762259"/>
              <a:chExt cx="230820" cy="230400"/>
            </a:xfrm>
          </p:grpSpPr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921B2555-BC1C-4F22-AC8D-30B811D576BF}"/>
                  </a:ext>
                </a:extLst>
              </p:cNvPr>
              <p:cNvCxnSpPr/>
              <p:nvPr/>
            </p:nvCxnSpPr>
            <p:spPr>
              <a:xfrm>
                <a:off x="8318376" y="3879542"/>
                <a:ext cx="23082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4D9E9A2D-06FE-4E08-8D03-FA37156DB140}"/>
                  </a:ext>
                </a:extLst>
              </p:cNvPr>
              <p:cNvCxnSpPr/>
              <p:nvPr/>
            </p:nvCxnSpPr>
            <p:spPr>
              <a:xfrm>
                <a:off x="8435519" y="3762259"/>
                <a:ext cx="0" cy="23040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5ED50C4-4AE9-426E-8837-5D831AF5BECB}"/>
              </a:ext>
            </a:extLst>
          </p:cNvPr>
          <p:cNvSpPr txBox="1"/>
          <p:nvPr/>
        </p:nvSpPr>
        <p:spPr>
          <a:xfrm>
            <a:off x="5399019" y="4048348"/>
            <a:ext cx="78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MICA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5F94F5-D7CF-466C-B732-B0D1FD930085}"/>
              </a:ext>
            </a:extLst>
          </p:cNvPr>
          <p:cNvSpPr txBox="1"/>
          <p:nvPr/>
        </p:nvSpPr>
        <p:spPr>
          <a:xfrm>
            <a:off x="7414250" y="4421210"/>
            <a:ext cx="78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MICA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671CE-9213-4868-ADB5-99BEA2E3AF8C}"/>
              </a:ext>
            </a:extLst>
          </p:cNvPr>
          <p:cNvSpPr txBox="1"/>
          <p:nvPr/>
        </p:nvSpPr>
        <p:spPr>
          <a:xfrm>
            <a:off x="4916499" y="4745710"/>
            <a:ext cx="1750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Ten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sile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BCEEBE-241D-4D4D-B0D5-E2050B4DD0A0}"/>
              </a:ext>
            </a:extLst>
          </p:cNvPr>
          <p:cNvSpPr txBox="1"/>
          <p:nvPr/>
        </p:nvSpPr>
        <p:spPr>
          <a:xfrm>
            <a:off x="6964384" y="4745710"/>
            <a:ext cx="1750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Compressive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17E325D1-006D-476E-85C6-BC3673C71FE0}"/>
              </a:ext>
            </a:extLst>
          </p:cNvPr>
          <p:cNvCxnSpPr>
            <a:cxnSpLocks/>
          </p:cNvCxnSpPr>
          <p:nvPr/>
        </p:nvCxnSpPr>
        <p:spPr>
          <a:xfrm flipH="1">
            <a:off x="5868140" y="3077957"/>
            <a:ext cx="210772" cy="650664"/>
          </a:xfrm>
          <a:prstGeom prst="straightConnector1">
            <a:avLst/>
          </a:prstGeom>
          <a:ln w="63500">
            <a:solidFill>
              <a:srgbClr val="6099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A84261B6-DBAD-413C-912E-CBDB7B3F5C0C}"/>
              </a:ext>
            </a:extLst>
          </p:cNvPr>
          <p:cNvCxnSpPr>
            <a:cxnSpLocks/>
          </p:cNvCxnSpPr>
          <p:nvPr/>
        </p:nvCxnSpPr>
        <p:spPr>
          <a:xfrm>
            <a:off x="7431743" y="3080317"/>
            <a:ext cx="327340" cy="657182"/>
          </a:xfrm>
          <a:prstGeom prst="straightConnector1">
            <a:avLst/>
          </a:prstGeom>
          <a:ln w="63500">
            <a:solidFill>
              <a:srgbClr val="6099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95F8C240-A0B6-45D0-B715-3C5C69403F21}"/>
              </a:ext>
            </a:extLst>
          </p:cNvPr>
          <p:cNvGrpSpPr/>
          <p:nvPr/>
        </p:nvGrpSpPr>
        <p:grpSpPr>
          <a:xfrm>
            <a:off x="7900743" y="4152594"/>
            <a:ext cx="230820" cy="230400"/>
            <a:chOff x="8318376" y="3762259"/>
            <a:chExt cx="230820" cy="230400"/>
          </a:xfrm>
        </p:grpSpPr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2D71ECE9-D820-428D-84D6-7D29BAA6FACF}"/>
                </a:ext>
              </a:extLst>
            </p:cNvPr>
            <p:cNvCxnSpPr/>
            <p:nvPr/>
          </p:nvCxnSpPr>
          <p:spPr>
            <a:xfrm>
              <a:off x="8318376" y="3879542"/>
              <a:ext cx="2308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745969FE-4A0E-4DAD-B9A4-35600368EAF2}"/>
                </a:ext>
              </a:extLst>
            </p:cNvPr>
            <p:cNvCxnSpPr/>
            <p:nvPr/>
          </p:nvCxnSpPr>
          <p:spPr>
            <a:xfrm>
              <a:off x="8435519" y="3762259"/>
              <a:ext cx="0" cy="230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F6637AB9-E9E7-43C0-90B3-764E51E28D28}"/>
              </a:ext>
            </a:extLst>
          </p:cNvPr>
          <p:cNvGrpSpPr/>
          <p:nvPr/>
        </p:nvGrpSpPr>
        <p:grpSpPr>
          <a:xfrm>
            <a:off x="8199840" y="3915727"/>
            <a:ext cx="230820" cy="230400"/>
            <a:chOff x="8318376" y="3762259"/>
            <a:chExt cx="230820" cy="230400"/>
          </a:xfrm>
        </p:grpSpPr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95DDB1E4-C4C8-4FDC-BFD5-148BDA44250E}"/>
                </a:ext>
              </a:extLst>
            </p:cNvPr>
            <p:cNvCxnSpPr/>
            <p:nvPr/>
          </p:nvCxnSpPr>
          <p:spPr>
            <a:xfrm>
              <a:off x="8318376" y="3879542"/>
              <a:ext cx="2308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FB87F4EA-7429-429E-8DAB-4BD1B0E7603D}"/>
                </a:ext>
              </a:extLst>
            </p:cNvPr>
            <p:cNvCxnSpPr/>
            <p:nvPr/>
          </p:nvCxnSpPr>
          <p:spPr>
            <a:xfrm>
              <a:off x="8435519" y="3762259"/>
              <a:ext cx="0" cy="230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3692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AE4F7F56-3D08-4FD0-847A-B91E1D9E9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73287"/>
              </p:ext>
            </p:extLst>
          </p:nvPr>
        </p:nvGraphicFramePr>
        <p:xfrm>
          <a:off x="4733925" y="1062197"/>
          <a:ext cx="4754563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Graph" r:id="rId4" imgW="4754880" imgH="2926080" progId="Origin50.Graph">
                  <p:embed/>
                </p:oleObj>
              </mc:Choice>
              <mc:Fallback>
                <p:oleObj name="Graph" r:id="rId4" imgW="4754880" imgH="2926080" progId="Origin50.Graph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553598B4-0DC7-4CA4-91B7-05C335CC8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3925" y="1062197"/>
                        <a:ext cx="4754563" cy="292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84746CB2-391D-4BF2-8962-9E2906871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256934"/>
              </p:ext>
            </p:extLst>
          </p:nvPr>
        </p:nvGraphicFramePr>
        <p:xfrm>
          <a:off x="4733925" y="3514884"/>
          <a:ext cx="4754563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Graph" r:id="rId6" imgW="4754880" imgH="2926080" progId="Origin50.Graph">
                  <p:embed/>
                </p:oleObj>
              </mc:Choice>
              <mc:Fallback>
                <p:oleObj name="Graph" r:id="rId6" imgW="4754880" imgH="2926080" progId="Origin50.Graph">
                  <p:embed/>
                  <p:pic>
                    <p:nvPicPr>
                      <p:cNvPr id="9" name="개체 8">
                        <a:extLst>
                          <a:ext uri="{FF2B5EF4-FFF2-40B4-BE49-F238E27FC236}">
                            <a16:creationId xmlns:a16="http://schemas.microsoft.com/office/drawing/2014/main" id="{A5BF7C29-20B3-42B6-B693-2C84B24B23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33925" y="3514884"/>
                        <a:ext cx="4754563" cy="292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A784D3DD-4EC3-48EE-91A8-D518BAA8C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119312"/>
              </p:ext>
            </p:extLst>
          </p:nvPr>
        </p:nvGraphicFramePr>
        <p:xfrm>
          <a:off x="-163513" y="896747"/>
          <a:ext cx="5486401" cy="438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Graph" r:id="rId8" imgW="5486400" imgH="4389120" progId="Origin50.Graph">
                  <p:embed/>
                </p:oleObj>
              </mc:Choice>
              <mc:Fallback>
                <p:oleObj name="Graph" r:id="rId8" imgW="5486400" imgH="4389120" progId="Origin50.Graph">
                  <p:embed/>
                  <p:pic>
                    <p:nvPicPr>
                      <p:cNvPr id="3" name="개체 2">
                        <a:extLst>
                          <a:ext uri="{FF2B5EF4-FFF2-40B4-BE49-F238E27FC236}">
                            <a16:creationId xmlns:a16="http://schemas.microsoft.com/office/drawing/2014/main" id="{8385C905-DA5B-4214-AB9D-5E7E042B1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63513" y="896747"/>
                        <a:ext cx="5486401" cy="438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D49E38-2538-4163-8B60-F195D756B925}"/>
              </a:ext>
            </a:extLst>
          </p:cNvPr>
          <p:cNvSpPr txBox="1"/>
          <p:nvPr/>
        </p:nvSpPr>
        <p:spPr>
          <a:xfrm>
            <a:off x="-1" y="176169"/>
            <a:ext cx="883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Experimental Result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15A49A3E-7B4A-4AE1-A0A3-B69146CBF31C}"/>
              </a:ext>
            </a:extLst>
          </p:cNvPr>
          <p:cNvCxnSpPr>
            <a:cxnSpLocks/>
          </p:cNvCxnSpPr>
          <p:nvPr/>
        </p:nvCxnSpPr>
        <p:spPr>
          <a:xfrm>
            <a:off x="2864435" y="2671763"/>
            <a:ext cx="540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3C3534-0CA5-4AE7-B9CF-A31347785622}"/>
              </a:ext>
            </a:extLst>
          </p:cNvPr>
          <p:cNvSpPr txBox="1"/>
          <p:nvPr/>
        </p:nvSpPr>
        <p:spPr>
          <a:xfrm>
            <a:off x="2819400" y="2728102"/>
            <a:ext cx="159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Compressive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0803D685-26F9-420C-80EB-4E856BCB8F55}"/>
              </a:ext>
            </a:extLst>
          </p:cNvPr>
          <p:cNvCxnSpPr>
            <a:cxnSpLocks/>
          </p:cNvCxnSpPr>
          <p:nvPr/>
        </p:nvCxnSpPr>
        <p:spPr>
          <a:xfrm>
            <a:off x="1890944" y="2671647"/>
            <a:ext cx="540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사각형: 둥근 대각선 방향 모서리 10">
            <a:extLst>
              <a:ext uri="{FF2B5EF4-FFF2-40B4-BE49-F238E27FC236}">
                <a16:creationId xmlns:a16="http://schemas.microsoft.com/office/drawing/2014/main" id="{4DB2692D-57A4-4E2C-8AAF-66B244D4EE04}"/>
              </a:ext>
            </a:extLst>
          </p:cNvPr>
          <p:cNvSpPr/>
          <p:nvPr/>
        </p:nvSpPr>
        <p:spPr>
          <a:xfrm>
            <a:off x="658802" y="5213773"/>
            <a:ext cx="3913198" cy="1106586"/>
          </a:xfrm>
          <a:prstGeom prst="round2DiagRect">
            <a:avLst/>
          </a:prstGeom>
          <a:solidFill>
            <a:srgbClr val="CE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곡률 반경의 변화에 따라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peak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shift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관측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Lattice parameter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가 전반적으로  변화한 것으로 예측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01A2B-E169-4D2E-A3DB-9AE5FD67900C}"/>
              </a:ext>
            </a:extLst>
          </p:cNvPr>
          <p:cNvSpPr txBox="1"/>
          <p:nvPr/>
        </p:nvSpPr>
        <p:spPr>
          <a:xfrm>
            <a:off x="904875" y="2728102"/>
            <a:ext cx="159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Tensile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79216-952A-4F7D-AD79-FA3EF8F180FA}"/>
              </a:ext>
            </a:extLst>
          </p:cNvPr>
          <p:cNvSpPr txBox="1"/>
          <p:nvPr/>
        </p:nvSpPr>
        <p:spPr>
          <a:xfrm>
            <a:off x="1024725" y="1491790"/>
            <a:ext cx="159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rgbClr val="00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Peak 2</a:t>
            </a:r>
            <a:endParaRPr lang="ko-KR" altLang="en-US" sz="1400" dirty="0">
              <a:solidFill>
                <a:srgbClr val="00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91A7-5845-4767-B274-D388C2BD326F}"/>
              </a:ext>
            </a:extLst>
          </p:cNvPr>
          <p:cNvSpPr txBox="1"/>
          <p:nvPr/>
        </p:nvSpPr>
        <p:spPr>
          <a:xfrm>
            <a:off x="109537" y="3606706"/>
            <a:ext cx="159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Peak 1</a:t>
            </a:r>
            <a:endParaRPr lang="ko-KR" altLang="en-US" sz="1400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D1207-C4B5-48D1-AABD-5C96C48843F0}"/>
              </a:ext>
            </a:extLst>
          </p:cNvPr>
          <p:cNvSpPr txBox="1"/>
          <p:nvPr/>
        </p:nvSpPr>
        <p:spPr>
          <a:xfrm>
            <a:off x="5690585" y="4032011"/>
            <a:ext cx="7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rgbClr val="00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Peak 2</a:t>
            </a:r>
            <a:endParaRPr lang="ko-KR" altLang="en-US" sz="1400" dirty="0">
              <a:solidFill>
                <a:srgbClr val="00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670609-BBF8-4E53-9277-920A9811EE93}"/>
              </a:ext>
            </a:extLst>
          </p:cNvPr>
          <p:cNvSpPr txBox="1"/>
          <p:nvPr/>
        </p:nvSpPr>
        <p:spPr>
          <a:xfrm>
            <a:off x="5690585" y="1556627"/>
            <a:ext cx="7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Peak 1</a:t>
            </a:r>
            <a:endParaRPr lang="ko-KR" altLang="en-US" sz="1400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BF4DC2-C4B9-453F-A63C-7CE752AAFE85}"/>
              </a:ext>
            </a:extLst>
          </p:cNvPr>
          <p:cNvSpPr txBox="1"/>
          <p:nvPr/>
        </p:nvSpPr>
        <p:spPr>
          <a:xfrm>
            <a:off x="0" y="756422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rPr>
              <a:t>	Raman data by curvature </a:t>
            </a:r>
            <a:endParaRPr lang="ko-KR" altLang="en-US" sz="2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4233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51910</TotalTime>
  <Words>574</Words>
  <Application>Microsoft Office PowerPoint</Application>
  <PresentationFormat>화면 슬라이드 쇼(4:3)</PresentationFormat>
  <Paragraphs>115</Paragraphs>
  <Slides>12</Slides>
  <Notes>2</Notes>
  <HiddenSlides>0</HiddenSlides>
  <MMClips>0</MMClips>
  <ScaleCrop>false</ScaleCrop>
  <HeadingPairs>
    <vt:vector size="8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6" baseType="lpstr">
      <vt:lpstr>나눔고딕 ExtraBold</vt:lpstr>
      <vt:lpstr>나눔바른고딕</vt:lpstr>
      <vt:lpstr>나눔스퀘어</vt:lpstr>
      <vt:lpstr>나눔스퀘어 Bold</vt:lpstr>
      <vt:lpstr>나눔스퀘어 ExtraBold</vt:lpstr>
      <vt:lpstr>나눔스퀘어_ac Bold</vt:lpstr>
      <vt:lpstr>나눔스퀘어_ac ExtraBold</vt:lpstr>
      <vt:lpstr>맑은 고딕</vt:lpstr>
      <vt:lpstr>Arial</vt:lpstr>
      <vt:lpstr>Calibri</vt:lpstr>
      <vt:lpstr>Calibri Light</vt:lpstr>
      <vt:lpstr>Cambria Math</vt:lpstr>
      <vt:lpstr>Office 테마</vt:lpstr>
      <vt:lpstr>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재연 한</dc:creator>
  <cp:lastModifiedBy>공대솔</cp:lastModifiedBy>
  <cp:revision>131</cp:revision>
  <cp:lastPrinted>2020-07-31T01:50:04Z</cp:lastPrinted>
  <dcterms:created xsi:type="dcterms:W3CDTF">2019-12-04T07:57:44Z</dcterms:created>
  <dcterms:modified xsi:type="dcterms:W3CDTF">2022-02-08T02:02:42Z</dcterms:modified>
</cp:coreProperties>
</file>