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6" r:id="rId10"/>
    <p:sldId id="267" r:id="rId11"/>
    <p:sldId id="269" r:id="rId12"/>
    <p:sldId id="270" r:id="rId13"/>
    <p:sldId id="265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4C7E7"/>
    <a:srgbClr val="4A4A4E"/>
    <a:srgbClr val="FFFFFF"/>
    <a:srgbClr val="66E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DED0-D4E4-42FE-83F1-3A81EEBB4920}" type="datetimeFigureOut">
              <a:rPr lang="ko-KR" altLang="en-US" smtClean="0"/>
              <a:t>2022-02-07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1BFD-8D56-4DC0-B731-57FF24921D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18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bg>
      <p:bgPr>
        <a:blipFill dpi="0" rotWithShape="1">
          <a:blip r:embed="rId2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743158A-2335-4DDF-A0E0-1C093D6A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8DED0-D4E4-42FE-83F1-3A81EEBB4920}" type="datetimeFigureOut">
              <a:rPr lang="ko-KR" altLang="en-US" smtClean="0"/>
              <a:t>2022-02-07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1C151EA-5AEA-4976-9BEA-2D99FADE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3457EE7-780B-41C7-868F-C9E9A5DB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1BFD-8D56-4DC0-B731-57FF24921DC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A20ABF3-6F90-495F-9E31-020519FC29A8}"/>
              </a:ext>
            </a:extLst>
          </p:cNvPr>
          <p:cNvSpPr/>
          <p:nvPr userDrawn="1"/>
        </p:nvSpPr>
        <p:spPr>
          <a:xfrm>
            <a:off x="0" y="1"/>
            <a:ext cx="4953000" cy="11468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ko-KR" sz="3200" b="1" dirty="0">
                <a:solidFill>
                  <a:schemeClr val="accent2">
                    <a:lumMod val="75000"/>
                  </a:schemeClr>
                </a:solidFill>
              </a:rPr>
              <a:t>BK</a:t>
            </a:r>
            <a:r>
              <a:rPr lang="en-US" altLang="ko-KR" sz="3200" b="1" dirty="0">
                <a:solidFill>
                  <a:schemeClr val="accent1"/>
                </a:solidFill>
              </a:rPr>
              <a:t>21</a:t>
            </a:r>
            <a:r>
              <a:rPr lang="en-US" altLang="ko-KR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</a:rPr>
              <a:t>workshop</a:t>
            </a:r>
            <a:r>
              <a:rPr lang="en-US" altLang="ko-KR" sz="3200" b="1" dirty="0">
                <a:solidFill>
                  <a:sysClr val="windowText" lastClr="000000"/>
                </a:solidFill>
              </a:rPr>
              <a:t> 2022</a:t>
            </a:r>
            <a:endParaRPr lang="ko-KR" alt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E6AF3E9-AB74-4EC1-A65D-CDF8F1A29968}"/>
              </a:ext>
            </a:extLst>
          </p:cNvPr>
          <p:cNvSpPr/>
          <p:nvPr userDrawn="1"/>
        </p:nvSpPr>
        <p:spPr>
          <a:xfrm>
            <a:off x="1" y="1146876"/>
            <a:ext cx="5583159" cy="5711125"/>
          </a:xfrm>
          <a:prstGeom prst="rect">
            <a:avLst/>
          </a:prstGeom>
          <a:solidFill>
            <a:schemeClr val="accent1">
              <a:lumMod val="40000"/>
              <a:lumOff val="60000"/>
              <a:alpha val="99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C47F779-A888-497B-8AC0-525FE92AC108}"/>
              </a:ext>
            </a:extLst>
          </p:cNvPr>
          <p:cNvSpPr/>
          <p:nvPr userDrawn="1"/>
        </p:nvSpPr>
        <p:spPr>
          <a:xfrm>
            <a:off x="5579864" y="1146875"/>
            <a:ext cx="944166" cy="5711125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BE077-26AF-415B-8B88-633012553EAF}"/>
              </a:ext>
            </a:extLst>
          </p:cNvPr>
          <p:cNvSpPr txBox="1"/>
          <p:nvPr userDrawn="1"/>
        </p:nvSpPr>
        <p:spPr>
          <a:xfrm>
            <a:off x="0" y="6374457"/>
            <a:ext cx="5107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8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C32D9930-15C5-471E-84BF-C56AAC753DE7}"/>
              </a:ext>
            </a:extLst>
          </p:cNvPr>
          <p:cNvSpPr/>
          <p:nvPr userDrawn="1"/>
        </p:nvSpPr>
        <p:spPr>
          <a:xfrm>
            <a:off x="0" y="6492874"/>
            <a:ext cx="9906000" cy="3651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481724B-2F5B-40FD-8EE7-D9E25BE78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193" y="6492876"/>
            <a:ext cx="4094807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ko-KR"/>
              <a:t>Quantum Functional Materials Laboratory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73849AB-23AB-47AB-A305-B4C4D68F449A}"/>
              </a:ext>
            </a:extLst>
          </p:cNvPr>
          <p:cNvSpPr/>
          <p:nvPr userDrawn="1"/>
        </p:nvSpPr>
        <p:spPr>
          <a:xfrm>
            <a:off x="0" y="1"/>
            <a:ext cx="9906000" cy="832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89868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8DED0-D4E4-42FE-83F1-3A81EEBB4920}" type="datetimeFigureOut">
              <a:rPr lang="ko-KR" altLang="en-US" smtClean="0"/>
              <a:t>2022-02-07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81BFD-8D56-4DC0-B731-57FF24921D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6" r:id="rId2"/>
    <p:sldLayoutId id="2147483663" r:id="rId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0F78B1-95ED-4E3C-8011-8BE7BCD30616}"/>
              </a:ext>
            </a:extLst>
          </p:cNvPr>
          <p:cNvSpPr txBox="1"/>
          <p:nvPr/>
        </p:nvSpPr>
        <p:spPr>
          <a:xfrm>
            <a:off x="0" y="1498238"/>
            <a:ext cx="6031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Highly durable direct-current power generation in polarity-controlled and soft-triggered rotational triboelectric nanogenerator</a:t>
            </a:r>
            <a:endParaRPr lang="ko-KR" altLang="en-US" sz="2400" b="1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5A4B48C-FE5D-4B76-8641-62CCA0B63596}"/>
              </a:ext>
            </a:extLst>
          </p:cNvPr>
          <p:cNvSpPr/>
          <p:nvPr/>
        </p:nvSpPr>
        <p:spPr>
          <a:xfrm>
            <a:off x="0" y="3074012"/>
            <a:ext cx="6324600" cy="65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D1872CB6-F9DA-4E35-B6EB-21AF3C00483D}"/>
              </a:ext>
            </a:extLst>
          </p:cNvPr>
          <p:cNvSpPr/>
          <p:nvPr/>
        </p:nvSpPr>
        <p:spPr>
          <a:xfrm>
            <a:off x="234118" y="3599170"/>
            <a:ext cx="5044141" cy="10188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Han Jae Yeon</a:t>
            </a:r>
          </a:p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Department of Physics, </a:t>
            </a:r>
            <a:r>
              <a:rPr lang="en-US" altLang="ko-KR" sz="2000" b="1" dirty="0" err="1">
                <a:solidFill>
                  <a:schemeClr val="tx1"/>
                </a:solidFill>
              </a:rPr>
              <a:t>Inha</a:t>
            </a:r>
            <a:r>
              <a:rPr lang="en-US" altLang="ko-KR" sz="2000" b="1" dirty="0">
                <a:solidFill>
                  <a:schemeClr val="tx1"/>
                </a:solidFill>
              </a:rPr>
              <a:t> University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D4359B-7F5B-4E97-837E-850F316FA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86136"/>
            <a:ext cx="1162050" cy="11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3"/>
    </mc:Choice>
    <mc:Fallback xmlns="">
      <p:transition spd="slow" advTm="185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C1880-F1CE-44C8-8ADF-6BAF0216585E}"/>
              </a:ext>
            </a:extLst>
          </p:cNvPr>
          <p:cNvSpPr txBox="1"/>
          <p:nvPr/>
        </p:nvSpPr>
        <p:spPr>
          <a:xfrm>
            <a:off x="58994" y="212377"/>
            <a:ext cx="888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Result &amp; Discussion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6B6C9-700A-4C4C-969D-2857DBC60B84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E29987B-57D5-41BE-8DB6-DFABB4DC093A}"/>
              </a:ext>
            </a:extLst>
          </p:cNvPr>
          <p:cNvSpPr/>
          <p:nvPr/>
        </p:nvSpPr>
        <p:spPr>
          <a:xfrm>
            <a:off x="75928" y="866864"/>
            <a:ext cx="4597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Hard-triggering TENG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631F4D0-E34E-482B-AA30-75FF26AF6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76" y="1465974"/>
            <a:ext cx="7118647" cy="472416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73165545-58C6-4B39-9199-411D1F06AD0A}"/>
              </a:ext>
            </a:extLst>
          </p:cNvPr>
          <p:cNvSpPr/>
          <p:nvPr/>
        </p:nvSpPr>
        <p:spPr>
          <a:xfrm>
            <a:off x="5608453" y="3828055"/>
            <a:ext cx="3738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670 g weight mechanical support</a:t>
            </a:r>
          </a:p>
          <a:p>
            <a:endParaRPr lang="en-US" altLang="ko-KR" sz="1600" dirty="0">
              <a:ea typeface="나눔스퀘어 Bold" panose="020B0600000101010101" pitchFamily="50" charset="-127"/>
              <a:cs typeface="Arial Unicode MS" panose="020B0604020202020204" pitchFamily="50" charset="-127"/>
              <a:sym typeface="Wingdings" panose="05000000000000000000" pitchFamily="2" charset="2"/>
            </a:endParaRPr>
          </a:p>
          <a:p>
            <a:r>
              <a:rPr lang="en-US" altLang="ko-KR" sz="16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(Soft-triggered TENG – 0.37 ~ 0.62 g weight mechanical support)</a:t>
            </a:r>
          </a:p>
        </p:txBody>
      </p:sp>
    </p:spTree>
    <p:extLst>
      <p:ext uri="{BB962C8B-B14F-4D97-AF65-F5344CB8AC3E}">
        <p14:creationId xmlns:p14="http://schemas.microsoft.com/office/powerpoint/2010/main" val="7892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"/>
    </mc:Choice>
    <mc:Fallback xmlns="">
      <p:transition spd="slow" advTm="1411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C1880-F1CE-44C8-8ADF-6BAF0216585E}"/>
              </a:ext>
            </a:extLst>
          </p:cNvPr>
          <p:cNvSpPr txBox="1"/>
          <p:nvPr/>
        </p:nvSpPr>
        <p:spPr>
          <a:xfrm>
            <a:off x="58994" y="212377"/>
            <a:ext cx="888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Result &amp; Discussion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6B6C9-700A-4C4C-969D-2857DBC60B84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E29987B-57D5-41BE-8DB6-DFABB4DC093A}"/>
              </a:ext>
            </a:extLst>
          </p:cNvPr>
          <p:cNvSpPr/>
          <p:nvPr/>
        </p:nvSpPr>
        <p:spPr>
          <a:xfrm>
            <a:off x="75928" y="866864"/>
            <a:ext cx="4800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High durability through Soft-triggering</a:t>
            </a: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FCC28D40-D615-4CBB-965D-6654E7467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1190377"/>
            <a:ext cx="8265970" cy="53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"/>
    </mc:Choice>
    <mc:Fallback xmlns="">
      <p:transition spd="slow" advTm="1411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C1880-F1CE-44C8-8ADF-6BAF0216585E}"/>
              </a:ext>
            </a:extLst>
          </p:cNvPr>
          <p:cNvSpPr txBox="1"/>
          <p:nvPr/>
        </p:nvSpPr>
        <p:spPr>
          <a:xfrm>
            <a:off x="58994" y="212377"/>
            <a:ext cx="888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Result &amp; Discussion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6B6C9-700A-4C4C-969D-2857DBC60B84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E29987B-57D5-41BE-8DB6-DFABB4DC093A}"/>
              </a:ext>
            </a:extLst>
          </p:cNvPr>
          <p:cNvSpPr/>
          <p:nvPr/>
        </p:nvSpPr>
        <p:spPr>
          <a:xfrm>
            <a:off x="75928" y="866864"/>
            <a:ext cx="6028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Capacitor Charging &amp; LED brightness comparison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76FFBCF-94F3-47F9-B3C0-2FC2A4A8D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3" y="1464089"/>
            <a:ext cx="9053539" cy="4326205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9B4BC439-38E2-461D-81C6-4EC69D31D4AD}"/>
              </a:ext>
            </a:extLst>
          </p:cNvPr>
          <p:cNvSpPr/>
          <p:nvPr/>
        </p:nvSpPr>
        <p:spPr>
          <a:xfrm>
            <a:off x="3479527" y="4684450"/>
            <a:ext cx="1617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Arial" panose="020B0604020202020204" pitchFamily="34" charset="0"/>
                <a:ea typeface="나눔스퀘어 Bold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470 </a:t>
            </a:r>
            <a:r>
              <a:rPr lang="en-US" altLang="ko-KR" sz="1400" dirty="0" err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ko-KR" sz="1400" dirty="0" err="1">
                <a:latin typeface="Arial" panose="020B0604020202020204" pitchFamily="34" charset="0"/>
                <a:ea typeface="나눔스퀘어 Bold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altLang="ko-KR" sz="1400" dirty="0">
                <a:latin typeface="Arial" panose="020B0604020202020204" pitchFamily="34" charset="0"/>
                <a:ea typeface="나눔스퀘어 Bold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Capacitor</a:t>
            </a:r>
          </a:p>
        </p:txBody>
      </p:sp>
    </p:spTree>
    <p:extLst>
      <p:ext uri="{BB962C8B-B14F-4D97-AF65-F5344CB8AC3E}">
        <p14:creationId xmlns:p14="http://schemas.microsoft.com/office/powerpoint/2010/main" val="30271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"/>
    </mc:Choice>
    <mc:Fallback xmlns="">
      <p:transition spd="slow" advTm="141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9E93C-FF49-4379-9EB8-048DE19EB7CA}"/>
              </a:ext>
            </a:extLst>
          </p:cNvPr>
          <p:cNvSpPr txBox="1"/>
          <p:nvPr/>
        </p:nvSpPr>
        <p:spPr>
          <a:xfrm>
            <a:off x="58994" y="212377"/>
            <a:ext cx="888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Conclusion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FF548-74E0-4ACD-AF92-F8CD09D45ED8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B68B8-0B60-47EE-A720-4E0663ACA617}"/>
              </a:ext>
            </a:extLst>
          </p:cNvPr>
          <p:cNvSpPr txBox="1"/>
          <p:nvPr/>
        </p:nvSpPr>
        <p:spPr>
          <a:xfrm>
            <a:off x="802804" y="1642033"/>
            <a:ext cx="8300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kern="100" dirty="0">
                <a:effectLst/>
                <a:ea typeface="바탕" panose="02030600000101010101" pitchFamily="18" charset="-127"/>
              </a:rPr>
              <a:t>We have developed a highly durable P-S TENG with an in-plane sliding mode for DC power generation. The PTFE and nylon films were alternately attached to an outer acrylic cylinder and softly contacted from contacting-Cu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kern="100" dirty="0">
              <a:ea typeface="바탕" panose="02030600000101010101" pitchFamily="18" charset="-127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kern="100" dirty="0">
                <a:ea typeface="바탕" panose="02030600000101010101" pitchFamily="18" charset="-127"/>
              </a:rPr>
              <a:t>T</a:t>
            </a:r>
            <a:r>
              <a:rPr lang="en-US" altLang="ko-KR" sz="1800" kern="100" dirty="0">
                <a:effectLst/>
                <a:ea typeface="바탕" panose="02030600000101010101" pitchFamily="18" charset="-127"/>
              </a:rPr>
              <a:t>he P-S TENG generated 620 V of open-circuit voltage, 14 µA of short-circuit current, and 0.32 </a:t>
            </a:r>
            <a:r>
              <a:rPr lang="en-US" altLang="ko-KR" sz="1800" kern="100" dirty="0" err="1">
                <a:effectLst/>
                <a:ea typeface="바탕" panose="02030600000101010101" pitchFamily="18" charset="-127"/>
              </a:rPr>
              <a:t>mW</a:t>
            </a:r>
            <a:r>
              <a:rPr lang="en-US" altLang="ko-KR" sz="1800" kern="100" dirty="0">
                <a:effectLst/>
                <a:ea typeface="바탕" panose="02030600000101010101" pitchFamily="18" charset="-127"/>
              </a:rPr>
              <a:t>/cm</a:t>
            </a:r>
            <a:r>
              <a:rPr lang="en-US" altLang="ko-KR" sz="1800" kern="100" baseline="30000" dirty="0">
                <a:effectLst/>
                <a:ea typeface="바탕" panose="02030600000101010101" pitchFamily="18" charset="-127"/>
              </a:rPr>
              <a:t>2</a:t>
            </a:r>
            <a:r>
              <a:rPr lang="en-US" altLang="ko-KR" sz="1800" kern="100" dirty="0">
                <a:effectLst/>
                <a:ea typeface="바탕" panose="02030600000101010101" pitchFamily="18" charset="-127"/>
              </a:rPr>
              <a:t> of instantaneous power density. The power output of P-S TENG with alternate arrangement was 4-fold and 32-fold larger than that with paired alternate and single arrangements, respectively.</a:t>
            </a:r>
            <a:endParaRPr lang="en-US" altLang="ko-KR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800" kern="100" dirty="0">
                <a:effectLst/>
                <a:ea typeface="바탕" panose="02030600000101010101" pitchFamily="18" charset="-127"/>
              </a:rPr>
              <a:t>The triboelectric outputs of P-S TENG with soft-triggering remained almost constant even after 372,000 continuous rotations, whereas that with hard-triggering decreased to 44% of its initial value.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99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3"/>
    </mc:Choice>
    <mc:Fallback xmlns="">
      <p:transition spd="slow" advTm="4003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F6304D-7B13-4A18-91E6-645FCB2EE908}"/>
              </a:ext>
            </a:extLst>
          </p:cNvPr>
          <p:cNvSpPr txBox="1"/>
          <p:nvPr/>
        </p:nvSpPr>
        <p:spPr>
          <a:xfrm>
            <a:off x="58994" y="212377"/>
            <a:ext cx="495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Table of Contents</a:t>
            </a:r>
            <a:endParaRPr lang="ko-KR" alt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6AA97-A63D-4BD4-A6D0-FF15706553EE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421C6-89BC-46CE-97BF-32417D76D2C5}"/>
              </a:ext>
            </a:extLst>
          </p:cNvPr>
          <p:cNvSpPr txBox="1"/>
          <p:nvPr/>
        </p:nvSpPr>
        <p:spPr>
          <a:xfrm>
            <a:off x="784615" y="1892880"/>
            <a:ext cx="87133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ko-KR" sz="2000" dirty="0" err="1"/>
              <a:t>Introductrion</a:t>
            </a:r>
            <a:r>
              <a:rPr lang="en-US" altLang="ko-KR" sz="2000" dirty="0"/>
              <a:t> (Triboelectric Nanogenerator)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2000" dirty="0"/>
          </a:p>
          <a:p>
            <a:pPr marL="342900" indent="-342900">
              <a:buFont typeface="+mj-lt"/>
              <a:buAutoNum type="arabicPeriod"/>
            </a:pPr>
            <a:endParaRPr lang="en-US" altLang="ko-KR" sz="2000" dirty="0"/>
          </a:p>
          <a:p>
            <a:pPr marL="342900" indent="-342900">
              <a:buFont typeface="+mj-lt"/>
              <a:buAutoNum type="arabicPeriod"/>
            </a:pPr>
            <a:r>
              <a:rPr lang="en-US" altLang="ko-KR" sz="2000" dirty="0"/>
              <a:t>Fabricated device structure &amp; working mechanism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2000" dirty="0"/>
          </a:p>
          <a:p>
            <a:pPr marL="342900" indent="-342900">
              <a:buFont typeface="+mj-lt"/>
              <a:buAutoNum type="arabicPeriod"/>
            </a:pPr>
            <a:endParaRPr lang="en-US" altLang="ko-KR" sz="2000" dirty="0"/>
          </a:p>
          <a:p>
            <a:pPr marL="342900" indent="-342900">
              <a:buFont typeface="+mj-lt"/>
              <a:buAutoNum type="arabicPeriod"/>
            </a:pPr>
            <a:r>
              <a:rPr lang="en-US" altLang="ko-KR" sz="2000" dirty="0"/>
              <a:t>Result &amp; Discussion</a:t>
            </a:r>
          </a:p>
          <a:p>
            <a:pPr marL="342900" indent="-342900">
              <a:buFont typeface="+mj-lt"/>
              <a:buAutoNum type="arabicPeriod"/>
            </a:pPr>
            <a:endParaRPr lang="en-US" altLang="ko-KR" sz="2000" dirty="0"/>
          </a:p>
          <a:p>
            <a:pPr marL="342900" indent="-342900">
              <a:buFont typeface="+mj-lt"/>
              <a:buAutoNum type="arabicPeriod"/>
            </a:pPr>
            <a:endParaRPr lang="en-US" altLang="ko-KR" sz="2000" dirty="0"/>
          </a:p>
          <a:p>
            <a:pPr marL="342900" indent="-342900">
              <a:buFont typeface="+mj-lt"/>
              <a:buAutoNum type="arabicPeriod"/>
            </a:pPr>
            <a:r>
              <a:rPr lang="en-US" altLang="ko-KR" sz="2000" dirty="0"/>
              <a:t>Conclusion</a:t>
            </a:r>
            <a:endParaRPr lang="ko-KR" altLang="en-US" sz="200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179593F-47C6-442E-A12B-B2986DB345DE}"/>
              </a:ext>
            </a:extLst>
          </p:cNvPr>
          <p:cNvGrpSpPr/>
          <p:nvPr/>
        </p:nvGrpSpPr>
        <p:grpSpPr>
          <a:xfrm>
            <a:off x="705077" y="1761493"/>
            <a:ext cx="347856" cy="394162"/>
            <a:chOff x="264619" y="1627036"/>
            <a:chExt cx="347856" cy="394162"/>
          </a:xfrm>
          <a:solidFill>
            <a:schemeClr val="accent1"/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EF5582C-C4C4-495B-83BA-0F1E0098C378}"/>
                </a:ext>
              </a:extLst>
            </p:cNvPr>
            <p:cNvGrpSpPr/>
            <p:nvPr/>
          </p:nvGrpSpPr>
          <p:grpSpPr>
            <a:xfrm>
              <a:off x="336457" y="1712703"/>
              <a:ext cx="276018" cy="308495"/>
              <a:chOff x="336457" y="1712703"/>
              <a:chExt cx="276018" cy="308495"/>
            </a:xfrm>
            <a:grpFill/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1DB9732E-B119-4177-A556-B54F9B0A6DC6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54F5807E-A4DA-4E37-A962-334368E190A5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AC07B532-0C26-47CD-95FA-12306776E32F}"/>
                </a:ext>
              </a:extLst>
            </p:cNvPr>
            <p:cNvGrpSpPr/>
            <p:nvPr/>
          </p:nvGrpSpPr>
          <p:grpSpPr>
            <a:xfrm>
              <a:off x="264619" y="1627036"/>
              <a:ext cx="235110" cy="262774"/>
              <a:chOff x="336457" y="1712703"/>
              <a:chExt cx="276018" cy="308495"/>
            </a:xfrm>
            <a:grpFill/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18844A3B-4CB6-4649-9774-A30172433742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8922732D-5B60-4EA2-84CE-76448F1D599F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A9E77EA-0E09-4585-8B43-1345F91F28C5}"/>
              </a:ext>
            </a:extLst>
          </p:cNvPr>
          <p:cNvGrpSpPr/>
          <p:nvPr/>
        </p:nvGrpSpPr>
        <p:grpSpPr>
          <a:xfrm>
            <a:off x="705077" y="2675949"/>
            <a:ext cx="347856" cy="394162"/>
            <a:chOff x="264619" y="1627036"/>
            <a:chExt cx="347856" cy="394162"/>
          </a:xfrm>
          <a:solidFill>
            <a:schemeClr val="accent1"/>
          </a:solidFill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C2FA42E-E216-4A13-BD0E-78F7B931537A}"/>
                </a:ext>
              </a:extLst>
            </p:cNvPr>
            <p:cNvGrpSpPr/>
            <p:nvPr/>
          </p:nvGrpSpPr>
          <p:grpSpPr>
            <a:xfrm>
              <a:off x="336457" y="1712703"/>
              <a:ext cx="276018" cy="308495"/>
              <a:chOff x="336457" y="1712703"/>
              <a:chExt cx="276018" cy="308495"/>
            </a:xfrm>
            <a:grpFill/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2A7329FA-10FE-4108-A007-5623842A2634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EF8B4823-EB02-4C8F-8FE7-C7D7107C7345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5035A2A-8541-4196-97F5-CD7A93AA0BB3}"/>
                </a:ext>
              </a:extLst>
            </p:cNvPr>
            <p:cNvGrpSpPr/>
            <p:nvPr/>
          </p:nvGrpSpPr>
          <p:grpSpPr>
            <a:xfrm>
              <a:off x="264619" y="1627036"/>
              <a:ext cx="235110" cy="262774"/>
              <a:chOff x="336457" y="1712703"/>
              <a:chExt cx="276018" cy="308495"/>
            </a:xfrm>
            <a:grpFill/>
          </p:grpSpPr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E175FA0B-CB5B-4F07-803F-236D9E8EB75A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12F1D18B-80C4-44F2-81C5-0919FE9D1EA1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23A9C35-882A-4DCF-B8A5-8C77BDE44E14}"/>
              </a:ext>
            </a:extLst>
          </p:cNvPr>
          <p:cNvGrpSpPr/>
          <p:nvPr/>
        </p:nvGrpSpPr>
        <p:grpSpPr>
          <a:xfrm>
            <a:off x="705077" y="3590405"/>
            <a:ext cx="347856" cy="394162"/>
            <a:chOff x="264619" y="1627036"/>
            <a:chExt cx="347856" cy="394162"/>
          </a:xfrm>
          <a:solidFill>
            <a:schemeClr val="accent1"/>
          </a:solidFill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A4B3604C-774E-472D-8F7C-758BC91EB2F6}"/>
                </a:ext>
              </a:extLst>
            </p:cNvPr>
            <p:cNvGrpSpPr/>
            <p:nvPr/>
          </p:nvGrpSpPr>
          <p:grpSpPr>
            <a:xfrm>
              <a:off x="336457" y="1712703"/>
              <a:ext cx="276018" cy="308495"/>
              <a:chOff x="336457" y="1712703"/>
              <a:chExt cx="276018" cy="308495"/>
            </a:xfrm>
            <a:grpFill/>
          </p:grpSpPr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5FE2F057-7537-4548-B74D-76346F032A48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2680F7B6-419A-4038-AA8E-FC9F6860EEA4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306C315A-4C3E-4CAC-A03A-1E795F1952B0}"/>
                </a:ext>
              </a:extLst>
            </p:cNvPr>
            <p:cNvGrpSpPr/>
            <p:nvPr/>
          </p:nvGrpSpPr>
          <p:grpSpPr>
            <a:xfrm>
              <a:off x="264619" y="1627036"/>
              <a:ext cx="235110" cy="262774"/>
              <a:chOff x="336457" y="1712703"/>
              <a:chExt cx="276018" cy="308495"/>
            </a:xfrm>
            <a:grpFill/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F1FDC6AA-A008-4829-9479-2783DF327030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517176CD-1225-4170-91D2-C7EC3E0C2773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2B18E9F-4564-4971-9352-F1404E174D0B}"/>
              </a:ext>
            </a:extLst>
          </p:cNvPr>
          <p:cNvGrpSpPr/>
          <p:nvPr/>
        </p:nvGrpSpPr>
        <p:grpSpPr>
          <a:xfrm>
            <a:off x="705077" y="4504861"/>
            <a:ext cx="347856" cy="394162"/>
            <a:chOff x="264619" y="1627036"/>
            <a:chExt cx="347856" cy="394162"/>
          </a:xfrm>
          <a:solidFill>
            <a:schemeClr val="accent1"/>
          </a:solidFill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B749E738-C677-4BAD-97CD-26D5B2C713A5}"/>
                </a:ext>
              </a:extLst>
            </p:cNvPr>
            <p:cNvGrpSpPr/>
            <p:nvPr/>
          </p:nvGrpSpPr>
          <p:grpSpPr>
            <a:xfrm>
              <a:off x="336457" y="1712703"/>
              <a:ext cx="276018" cy="308495"/>
              <a:chOff x="336457" y="1712703"/>
              <a:chExt cx="276018" cy="308495"/>
            </a:xfrm>
            <a:grpFill/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2D34EDBE-96E6-4A68-8603-53F75DE139BC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4D887149-4945-4AEF-B488-08D0967E1BC4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E067A73A-F669-4B32-B250-9997D796CCA1}"/>
                </a:ext>
              </a:extLst>
            </p:cNvPr>
            <p:cNvGrpSpPr/>
            <p:nvPr/>
          </p:nvGrpSpPr>
          <p:grpSpPr>
            <a:xfrm>
              <a:off x="264619" y="1627036"/>
              <a:ext cx="235110" cy="262774"/>
              <a:chOff x="336457" y="1712703"/>
              <a:chExt cx="276018" cy="308495"/>
            </a:xfrm>
            <a:grpFill/>
          </p:grpSpPr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A71E53A5-E747-4B55-AD2D-1805FA271EB7}"/>
                  </a:ext>
                </a:extLst>
              </p:cNvPr>
              <p:cNvSpPr/>
              <p:nvPr/>
            </p:nvSpPr>
            <p:spPr>
              <a:xfrm flipH="1">
                <a:off x="336457" y="1712704"/>
                <a:ext cx="45719" cy="308494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8838F3A9-B1F2-418A-95B1-F98863265E35}"/>
                  </a:ext>
                </a:extLst>
              </p:cNvPr>
              <p:cNvSpPr/>
              <p:nvPr/>
            </p:nvSpPr>
            <p:spPr>
              <a:xfrm rot="5400000">
                <a:off x="474465" y="1620413"/>
                <a:ext cx="45720" cy="2303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76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7"/>
    </mc:Choice>
    <mc:Fallback xmlns="">
      <p:transition spd="slow" advTm="222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2A54D4-4F83-4E03-93FD-7C3DAD5089D6}"/>
              </a:ext>
            </a:extLst>
          </p:cNvPr>
          <p:cNvSpPr txBox="1"/>
          <p:nvPr/>
        </p:nvSpPr>
        <p:spPr>
          <a:xfrm>
            <a:off x="58994" y="212377"/>
            <a:ext cx="622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Triboelectric Nanogenerator (TENG)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A4311-4E14-47BA-B7B0-D0641D9BF580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4" name="그림 3" descr="하늘, 일이(가) 표시된 사진&#10;&#10;자동 생성된 설명">
            <a:extLst>
              <a:ext uri="{FF2B5EF4-FFF2-40B4-BE49-F238E27FC236}">
                <a16:creationId xmlns:a16="http://schemas.microsoft.com/office/drawing/2014/main" id="{7D548AB3-A566-4852-8B64-F15033211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5" y="1252873"/>
            <a:ext cx="3670852" cy="2064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04450-E48D-4F7E-B2EE-E19634440A68}"/>
              </a:ext>
            </a:extLst>
          </p:cNvPr>
          <p:cNvSpPr txBox="1"/>
          <p:nvPr/>
        </p:nvSpPr>
        <p:spPr>
          <a:xfrm>
            <a:off x="4064656" y="1291063"/>
            <a:ext cx="306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Triboelectric</a:t>
            </a:r>
            <a:endParaRPr lang="ko-KR" altLang="en-US" sz="24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E13C2BF-4B7E-416E-B212-B72344E5A5B0}"/>
              </a:ext>
            </a:extLst>
          </p:cNvPr>
          <p:cNvSpPr/>
          <p:nvPr/>
        </p:nvSpPr>
        <p:spPr>
          <a:xfrm rot="5400000">
            <a:off x="5461837" y="478779"/>
            <a:ext cx="45719" cy="259361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3C4F0-4EDB-454E-B0B8-F9496F6AB08D}"/>
              </a:ext>
            </a:extLst>
          </p:cNvPr>
          <p:cNvSpPr txBox="1"/>
          <p:nvPr/>
        </p:nvSpPr>
        <p:spPr>
          <a:xfrm>
            <a:off x="4386827" y="2070885"/>
            <a:ext cx="285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물질간 마찰에 의해 발생하는 접촉면들 사이의 전위차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EA3C095-E0C4-4A0C-A881-0A5EC19B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78" y="3277331"/>
            <a:ext cx="544213" cy="54364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0908974-A753-46B4-899A-D455D4DEC8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33" y="3233072"/>
            <a:ext cx="1088403" cy="661356"/>
          </a:xfrm>
          <a:prstGeom prst="rect">
            <a:avLst/>
          </a:prstGeom>
        </p:spPr>
      </p:pic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E0C806AD-C97E-4C01-B11D-1D347996587F}"/>
              </a:ext>
            </a:extLst>
          </p:cNvPr>
          <p:cNvSpPr/>
          <p:nvPr/>
        </p:nvSpPr>
        <p:spPr>
          <a:xfrm>
            <a:off x="5076036" y="3518190"/>
            <a:ext cx="503897" cy="164408"/>
          </a:xfrm>
          <a:prstGeom prst="rightArrow">
            <a:avLst/>
          </a:prstGeom>
          <a:solidFill>
            <a:srgbClr val="6FA740"/>
          </a:solidFill>
          <a:ln>
            <a:solidFill>
              <a:srgbClr val="6FA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10DA2BF-28FA-41BE-83C5-1887ADCA8BC0}"/>
              </a:ext>
            </a:extLst>
          </p:cNvPr>
          <p:cNvSpPr txBox="1">
            <a:spLocks/>
          </p:cNvSpPr>
          <p:nvPr/>
        </p:nvSpPr>
        <p:spPr>
          <a:xfrm>
            <a:off x="5190134" y="3820978"/>
            <a:ext cx="1879151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 spc="-50" baseline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0" dirty="0">
                <a:solidFill>
                  <a:srgbClr val="ADBA36"/>
                </a:solidFill>
                <a:latin typeface="+mn-lt"/>
                <a:cs typeface="Times New Roman" panose="02020603050405020304" pitchFamily="18" charset="0"/>
              </a:rPr>
              <a:t>Electric energy</a:t>
            </a:r>
            <a:endParaRPr lang="ko-KR" altLang="en-US" sz="1200" b="0" dirty="0">
              <a:solidFill>
                <a:srgbClr val="ADBA36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98473A8-6203-4FB0-8FE9-9C35CEAD8EAC}"/>
              </a:ext>
            </a:extLst>
          </p:cNvPr>
          <p:cNvSpPr txBox="1">
            <a:spLocks/>
          </p:cNvSpPr>
          <p:nvPr/>
        </p:nvSpPr>
        <p:spPr>
          <a:xfrm>
            <a:off x="3720869" y="3823413"/>
            <a:ext cx="1879151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 spc="-50" baseline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b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Mechanical energy</a:t>
            </a:r>
            <a:endParaRPr lang="ko-KR" altLang="en-US" sz="12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9DBBD77-3764-4A18-A202-EE3504D69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09" y="1291063"/>
            <a:ext cx="3104786" cy="43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E0DDA679-D645-46A5-812A-2126F1E9F2D9}"/>
              </a:ext>
            </a:extLst>
          </p:cNvPr>
          <p:cNvSpPr/>
          <p:nvPr/>
        </p:nvSpPr>
        <p:spPr>
          <a:xfrm>
            <a:off x="6184802" y="5690542"/>
            <a:ext cx="4221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i="1" dirty="0">
                <a:latin typeface="+mn-ea"/>
                <a:cs typeface="Arial Unicode MS" panose="020B0604020202020204" pitchFamily="50" charset="-127"/>
                <a:sym typeface="Wingdings" panose="05000000000000000000" pitchFamily="2" charset="2"/>
              </a:rPr>
              <a:t>H. Zou. at al, Nat. </a:t>
            </a:r>
            <a:r>
              <a:rPr lang="en-US" altLang="ko-KR" sz="1400" i="1" dirty="0" err="1">
                <a:latin typeface="+mn-ea"/>
                <a:cs typeface="Arial Unicode MS" panose="020B0604020202020204" pitchFamily="50" charset="-127"/>
                <a:sym typeface="Wingdings" panose="05000000000000000000" pitchFamily="2" charset="2"/>
              </a:rPr>
              <a:t>Commun</a:t>
            </a:r>
            <a:r>
              <a:rPr lang="en-US" altLang="ko-KR" sz="1400" i="1" dirty="0">
                <a:latin typeface="+mn-ea"/>
                <a:cs typeface="Arial Unicode MS" panose="020B0604020202020204" pitchFamily="50" charset="-127"/>
                <a:sym typeface="Wingdings" panose="05000000000000000000" pitchFamily="2" charset="2"/>
              </a:rPr>
              <a:t>.(2019)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F7AE253-A7B7-4B7E-9B6D-F4BFBA4CE365}"/>
              </a:ext>
            </a:extLst>
          </p:cNvPr>
          <p:cNvSpPr txBox="1">
            <a:spLocks/>
          </p:cNvSpPr>
          <p:nvPr/>
        </p:nvSpPr>
        <p:spPr>
          <a:xfrm>
            <a:off x="6296713" y="4462013"/>
            <a:ext cx="581787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 spc="-50" baseline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sz="1800" b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ko-KR" altLang="en-US" sz="1800" b="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F5D1222-DE02-4CD9-8602-0A1B620E3E02}"/>
              </a:ext>
            </a:extLst>
          </p:cNvPr>
          <p:cNvGrpSpPr/>
          <p:nvPr/>
        </p:nvGrpSpPr>
        <p:grpSpPr>
          <a:xfrm>
            <a:off x="572094" y="4155247"/>
            <a:ext cx="1837853" cy="190122"/>
            <a:chOff x="1152158" y="4758880"/>
            <a:chExt cx="1837853" cy="190122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7E938BA-2820-4617-B34A-E17091571153}"/>
                </a:ext>
              </a:extLst>
            </p:cNvPr>
            <p:cNvSpPr/>
            <p:nvPr/>
          </p:nvSpPr>
          <p:spPr>
            <a:xfrm>
              <a:off x="1152158" y="4758880"/>
              <a:ext cx="1837853" cy="1901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더하기 기호 17">
              <a:extLst>
                <a:ext uri="{FF2B5EF4-FFF2-40B4-BE49-F238E27FC236}">
                  <a16:creationId xmlns:a16="http://schemas.microsoft.com/office/drawing/2014/main" id="{9E76E913-09D4-45D1-9A54-24E6A9EDF093}"/>
                </a:ext>
              </a:extLst>
            </p:cNvPr>
            <p:cNvSpPr/>
            <p:nvPr/>
          </p:nvSpPr>
          <p:spPr>
            <a:xfrm>
              <a:off x="1235978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더하기 기호 18">
              <a:extLst>
                <a:ext uri="{FF2B5EF4-FFF2-40B4-BE49-F238E27FC236}">
                  <a16:creationId xmlns:a16="http://schemas.microsoft.com/office/drawing/2014/main" id="{0494B639-8615-4503-9EB8-1A966D428120}"/>
                </a:ext>
              </a:extLst>
            </p:cNvPr>
            <p:cNvSpPr/>
            <p:nvPr/>
          </p:nvSpPr>
          <p:spPr>
            <a:xfrm>
              <a:off x="14961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더하기 기호 19">
              <a:extLst>
                <a:ext uri="{FF2B5EF4-FFF2-40B4-BE49-F238E27FC236}">
                  <a16:creationId xmlns:a16="http://schemas.microsoft.com/office/drawing/2014/main" id="{709149A8-23B9-45BF-A6D4-C2544FD8F11C}"/>
                </a:ext>
              </a:extLst>
            </p:cNvPr>
            <p:cNvSpPr/>
            <p:nvPr/>
          </p:nvSpPr>
          <p:spPr>
            <a:xfrm>
              <a:off x="17563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더하기 기호 20">
              <a:extLst>
                <a:ext uri="{FF2B5EF4-FFF2-40B4-BE49-F238E27FC236}">
                  <a16:creationId xmlns:a16="http://schemas.microsoft.com/office/drawing/2014/main" id="{35EF50B2-6DFA-403C-BA7B-47B4E2533A46}"/>
                </a:ext>
              </a:extLst>
            </p:cNvPr>
            <p:cNvSpPr/>
            <p:nvPr/>
          </p:nvSpPr>
          <p:spPr>
            <a:xfrm>
              <a:off x="20165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더하기 기호 21">
              <a:extLst>
                <a:ext uri="{FF2B5EF4-FFF2-40B4-BE49-F238E27FC236}">
                  <a16:creationId xmlns:a16="http://schemas.microsoft.com/office/drawing/2014/main" id="{733AB8D4-4BF5-4C2C-A2D5-3DD9FE94E23B}"/>
                </a:ext>
              </a:extLst>
            </p:cNvPr>
            <p:cNvSpPr/>
            <p:nvPr/>
          </p:nvSpPr>
          <p:spPr>
            <a:xfrm>
              <a:off x="22767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더하기 기호 22">
              <a:extLst>
                <a:ext uri="{FF2B5EF4-FFF2-40B4-BE49-F238E27FC236}">
                  <a16:creationId xmlns:a16="http://schemas.microsoft.com/office/drawing/2014/main" id="{05418924-3CE5-4B93-AEF8-2855E06130A5}"/>
                </a:ext>
              </a:extLst>
            </p:cNvPr>
            <p:cNvSpPr/>
            <p:nvPr/>
          </p:nvSpPr>
          <p:spPr>
            <a:xfrm>
              <a:off x="2536924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더하기 기호 23">
              <a:extLst>
                <a:ext uri="{FF2B5EF4-FFF2-40B4-BE49-F238E27FC236}">
                  <a16:creationId xmlns:a16="http://schemas.microsoft.com/office/drawing/2014/main" id="{E734864F-1AA4-4020-AC02-A62F70E0BB58}"/>
                </a:ext>
              </a:extLst>
            </p:cNvPr>
            <p:cNvSpPr/>
            <p:nvPr/>
          </p:nvSpPr>
          <p:spPr>
            <a:xfrm>
              <a:off x="2797106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81B04A1B-859E-4E9C-A671-A2AF5C1C388D}"/>
              </a:ext>
            </a:extLst>
          </p:cNvPr>
          <p:cNvGrpSpPr/>
          <p:nvPr/>
        </p:nvGrpSpPr>
        <p:grpSpPr>
          <a:xfrm>
            <a:off x="572094" y="4728861"/>
            <a:ext cx="2161358" cy="448751"/>
            <a:chOff x="1152158" y="5332494"/>
            <a:chExt cx="2161358" cy="448751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4BA7E98A-3D43-4D36-9195-99089CCD1579}"/>
                </a:ext>
              </a:extLst>
            </p:cNvPr>
            <p:cNvSpPr/>
            <p:nvPr/>
          </p:nvSpPr>
          <p:spPr>
            <a:xfrm>
              <a:off x="1152158" y="5332494"/>
              <a:ext cx="1837853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DAB4BF7F-F65F-4A01-8094-2EB555F1CC4E}"/>
                </a:ext>
              </a:extLst>
            </p:cNvPr>
            <p:cNvCxnSpPr>
              <a:stCxn id="26" idx="3"/>
            </p:cNvCxnSpPr>
            <p:nvPr/>
          </p:nvCxnSpPr>
          <p:spPr>
            <a:xfrm flipV="1">
              <a:off x="2990011" y="5401675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61FA8688-53A8-4F51-9A5D-4EB42EA45ACF}"/>
                </a:ext>
              </a:extLst>
            </p:cNvPr>
            <p:cNvCxnSpPr/>
            <p:nvPr/>
          </p:nvCxnSpPr>
          <p:spPr>
            <a:xfrm>
              <a:off x="3205681" y="5401140"/>
              <a:ext cx="0" cy="25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0889716A-A7B3-451A-9E2A-2B9DDD9C4D48}"/>
                </a:ext>
              </a:extLst>
            </p:cNvPr>
            <p:cNvCxnSpPr/>
            <p:nvPr/>
          </p:nvCxnSpPr>
          <p:spPr>
            <a:xfrm flipV="1">
              <a:off x="3097846" y="5650321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9B40A7BC-B4A1-42B1-ACAF-E5ED3E269A2D}"/>
                </a:ext>
              </a:extLst>
            </p:cNvPr>
            <p:cNvCxnSpPr/>
            <p:nvPr/>
          </p:nvCxnSpPr>
          <p:spPr>
            <a:xfrm flipV="1">
              <a:off x="3113086" y="5715783"/>
              <a:ext cx="180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130B69C4-BC1E-4BAE-81C7-7E768723E752}"/>
                </a:ext>
              </a:extLst>
            </p:cNvPr>
            <p:cNvCxnSpPr/>
            <p:nvPr/>
          </p:nvCxnSpPr>
          <p:spPr>
            <a:xfrm flipV="1">
              <a:off x="3151186" y="5778426"/>
              <a:ext cx="108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빼기 기호 31">
              <a:extLst>
                <a:ext uri="{FF2B5EF4-FFF2-40B4-BE49-F238E27FC236}">
                  <a16:creationId xmlns:a16="http://schemas.microsoft.com/office/drawing/2014/main" id="{3BA875CB-15D8-4717-B891-3557F1681266}"/>
                </a:ext>
              </a:extLst>
            </p:cNvPr>
            <p:cNvSpPr/>
            <p:nvPr/>
          </p:nvSpPr>
          <p:spPr>
            <a:xfrm>
              <a:off x="1235978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빼기 기호 32">
              <a:extLst>
                <a:ext uri="{FF2B5EF4-FFF2-40B4-BE49-F238E27FC236}">
                  <a16:creationId xmlns:a16="http://schemas.microsoft.com/office/drawing/2014/main" id="{D25A9057-BF9C-4E80-8ED5-7C43B03B309A}"/>
                </a:ext>
              </a:extLst>
            </p:cNvPr>
            <p:cNvSpPr/>
            <p:nvPr/>
          </p:nvSpPr>
          <p:spPr>
            <a:xfrm>
              <a:off x="2013342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빼기 기호 33">
              <a:extLst>
                <a:ext uri="{FF2B5EF4-FFF2-40B4-BE49-F238E27FC236}">
                  <a16:creationId xmlns:a16="http://schemas.microsoft.com/office/drawing/2014/main" id="{E6F18B10-5F28-41FF-89A0-18242F76D794}"/>
                </a:ext>
              </a:extLst>
            </p:cNvPr>
            <p:cNvSpPr/>
            <p:nvPr/>
          </p:nvSpPr>
          <p:spPr>
            <a:xfrm>
              <a:off x="2797106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F0500AE9-BA5F-4934-846F-DE1634B69F86}"/>
              </a:ext>
            </a:extLst>
          </p:cNvPr>
          <p:cNvGrpSpPr/>
          <p:nvPr/>
        </p:nvGrpSpPr>
        <p:grpSpPr>
          <a:xfrm>
            <a:off x="4513100" y="4360024"/>
            <a:ext cx="1837853" cy="190122"/>
            <a:chOff x="1152158" y="4758880"/>
            <a:chExt cx="1837853" cy="190122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B3F805ED-092C-493B-B66D-495E1BC2C85A}"/>
                </a:ext>
              </a:extLst>
            </p:cNvPr>
            <p:cNvSpPr/>
            <p:nvPr/>
          </p:nvSpPr>
          <p:spPr>
            <a:xfrm>
              <a:off x="1152158" y="4758880"/>
              <a:ext cx="1837853" cy="1901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더하기 기호 36">
              <a:extLst>
                <a:ext uri="{FF2B5EF4-FFF2-40B4-BE49-F238E27FC236}">
                  <a16:creationId xmlns:a16="http://schemas.microsoft.com/office/drawing/2014/main" id="{5D6970B2-C668-451E-9C02-889B9DBBBC74}"/>
                </a:ext>
              </a:extLst>
            </p:cNvPr>
            <p:cNvSpPr/>
            <p:nvPr/>
          </p:nvSpPr>
          <p:spPr>
            <a:xfrm>
              <a:off x="1235978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더하기 기호 37">
              <a:extLst>
                <a:ext uri="{FF2B5EF4-FFF2-40B4-BE49-F238E27FC236}">
                  <a16:creationId xmlns:a16="http://schemas.microsoft.com/office/drawing/2014/main" id="{470FAC6D-CF60-4053-A250-8637E05B0F24}"/>
                </a:ext>
              </a:extLst>
            </p:cNvPr>
            <p:cNvSpPr/>
            <p:nvPr/>
          </p:nvSpPr>
          <p:spPr>
            <a:xfrm>
              <a:off x="14961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더하기 기호 38">
              <a:extLst>
                <a:ext uri="{FF2B5EF4-FFF2-40B4-BE49-F238E27FC236}">
                  <a16:creationId xmlns:a16="http://schemas.microsoft.com/office/drawing/2014/main" id="{75ED790F-6956-4AEA-A823-AFE508DD38ED}"/>
                </a:ext>
              </a:extLst>
            </p:cNvPr>
            <p:cNvSpPr/>
            <p:nvPr/>
          </p:nvSpPr>
          <p:spPr>
            <a:xfrm>
              <a:off x="17563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더하기 기호 39">
              <a:extLst>
                <a:ext uri="{FF2B5EF4-FFF2-40B4-BE49-F238E27FC236}">
                  <a16:creationId xmlns:a16="http://schemas.microsoft.com/office/drawing/2014/main" id="{75873723-2BB6-4B72-A19D-C40BD985790D}"/>
                </a:ext>
              </a:extLst>
            </p:cNvPr>
            <p:cNvSpPr/>
            <p:nvPr/>
          </p:nvSpPr>
          <p:spPr>
            <a:xfrm>
              <a:off x="20165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더하기 기호 40">
              <a:extLst>
                <a:ext uri="{FF2B5EF4-FFF2-40B4-BE49-F238E27FC236}">
                  <a16:creationId xmlns:a16="http://schemas.microsoft.com/office/drawing/2014/main" id="{69C419B8-4CB9-4818-AA41-E6C933BFDAFD}"/>
                </a:ext>
              </a:extLst>
            </p:cNvPr>
            <p:cNvSpPr/>
            <p:nvPr/>
          </p:nvSpPr>
          <p:spPr>
            <a:xfrm>
              <a:off x="22767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더하기 기호 41">
              <a:extLst>
                <a:ext uri="{FF2B5EF4-FFF2-40B4-BE49-F238E27FC236}">
                  <a16:creationId xmlns:a16="http://schemas.microsoft.com/office/drawing/2014/main" id="{AF9DD803-AB00-46A5-B4C0-147DAFC74325}"/>
                </a:ext>
              </a:extLst>
            </p:cNvPr>
            <p:cNvSpPr/>
            <p:nvPr/>
          </p:nvSpPr>
          <p:spPr>
            <a:xfrm>
              <a:off x="2536924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더하기 기호 42">
              <a:extLst>
                <a:ext uri="{FF2B5EF4-FFF2-40B4-BE49-F238E27FC236}">
                  <a16:creationId xmlns:a16="http://schemas.microsoft.com/office/drawing/2014/main" id="{B598ADD6-5C58-457C-8303-EDC6346BD9B4}"/>
                </a:ext>
              </a:extLst>
            </p:cNvPr>
            <p:cNvSpPr/>
            <p:nvPr/>
          </p:nvSpPr>
          <p:spPr>
            <a:xfrm>
              <a:off x="2797106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B8CACB7A-5A81-4591-8270-485560387FAB}"/>
              </a:ext>
            </a:extLst>
          </p:cNvPr>
          <p:cNvGrpSpPr/>
          <p:nvPr/>
        </p:nvGrpSpPr>
        <p:grpSpPr>
          <a:xfrm>
            <a:off x="4513100" y="4728861"/>
            <a:ext cx="2161358" cy="448751"/>
            <a:chOff x="1152158" y="5332494"/>
            <a:chExt cx="2161358" cy="448751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60598321-5822-4796-9C9D-8C5819473A5D}"/>
                </a:ext>
              </a:extLst>
            </p:cNvPr>
            <p:cNvSpPr/>
            <p:nvPr/>
          </p:nvSpPr>
          <p:spPr>
            <a:xfrm>
              <a:off x="1152158" y="5332494"/>
              <a:ext cx="1837853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EBDCD6F6-D1C6-43CF-B637-5684FF97853A}"/>
                </a:ext>
              </a:extLst>
            </p:cNvPr>
            <p:cNvCxnSpPr>
              <a:stCxn id="45" idx="3"/>
            </p:cNvCxnSpPr>
            <p:nvPr/>
          </p:nvCxnSpPr>
          <p:spPr>
            <a:xfrm flipV="1">
              <a:off x="2990011" y="5401675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43F42D1E-59EE-4937-9F31-82160C40C20E}"/>
                </a:ext>
              </a:extLst>
            </p:cNvPr>
            <p:cNvCxnSpPr/>
            <p:nvPr/>
          </p:nvCxnSpPr>
          <p:spPr>
            <a:xfrm>
              <a:off x="3205681" y="5401140"/>
              <a:ext cx="0" cy="25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434ECBE4-E518-454D-8E27-D13F01CDB104}"/>
                </a:ext>
              </a:extLst>
            </p:cNvPr>
            <p:cNvCxnSpPr/>
            <p:nvPr/>
          </p:nvCxnSpPr>
          <p:spPr>
            <a:xfrm flipV="1">
              <a:off x="3097846" y="5650321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D33AC59A-EA8B-4785-A317-FA92C0CB554A}"/>
                </a:ext>
              </a:extLst>
            </p:cNvPr>
            <p:cNvCxnSpPr/>
            <p:nvPr/>
          </p:nvCxnSpPr>
          <p:spPr>
            <a:xfrm flipV="1">
              <a:off x="3113086" y="5715783"/>
              <a:ext cx="180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D32D3732-9C09-4706-BF35-E18AB729E1C6}"/>
                </a:ext>
              </a:extLst>
            </p:cNvPr>
            <p:cNvCxnSpPr/>
            <p:nvPr/>
          </p:nvCxnSpPr>
          <p:spPr>
            <a:xfrm flipV="1">
              <a:off x="3151186" y="5778426"/>
              <a:ext cx="108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빼기 기호 50">
              <a:extLst>
                <a:ext uri="{FF2B5EF4-FFF2-40B4-BE49-F238E27FC236}">
                  <a16:creationId xmlns:a16="http://schemas.microsoft.com/office/drawing/2014/main" id="{1D47D886-E709-4B77-8181-93FEE07C891D}"/>
                </a:ext>
              </a:extLst>
            </p:cNvPr>
            <p:cNvSpPr/>
            <p:nvPr/>
          </p:nvSpPr>
          <p:spPr>
            <a:xfrm>
              <a:off x="1235978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빼기 기호 51">
              <a:extLst>
                <a:ext uri="{FF2B5EF4-FFF2-40B4-BE49-F238E27FC236}">
                  <a16:creationId xmlns:a16="http://schemas.microsoft.com/office/drawing/2014/main" id="{F7FFCF0E-157A-4CD4-B047-F901F3939CF3}"/>
                </a:ext>
              </a:extLst>
            </p:cNvPr>
            <p:cNvSpPr/>
            <p:nvPr/>
          </p:nvSpPr>
          <p:spPr>
            <a:xfrm>
              <a:off x="2013342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빼기 기호 52">
              <a:extLst>
                <a:ext uri="{FF2B5EF4-FFF2-40B4-BE49-F238E27FC236}">
                  <a16:creationId xmlns:a16="http://schemas.microsoft.com/office/drawing/2014/main" id="{16393B8D-50CC-4683-BD82-D0F68B2EEC4E}"/>
                </a:ext>
              </a:extLst>
            </p:cNvPr>
            <p:cNvSpPr/>
            <p:nvPr/>
          </p:nvSpPr>
          <p:spPr>
            <a:xfrm>
              <a:off x="2797106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빼기 기호 53">
              <a:extLst>
                <a:ext uri="{FF2B5EF4-FFF2-40B4-BE49-F238E27FC236}">
                  <a16:creationId xmlns:a16="http://schemas.microsoft.com/office/drawing/2014/main" id="{15116217-EF35-4BE6-AFA4-FD345E29DB0E}"/>
                </a:ext>
              </a:extLst>
            </p:cNvPr>
            <p:cNvSpPr/>
            <p:nvPr/>
          </p:nvSpPr>
          <p:spPr>
            <a:xfrm>
              <a:off x="1625835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빼기 기호 54">
              <a:extLst>
                <a:ext uri="{FF2B5EF4-FFF2-40B4-BE49-F238E27FC236}">
                  <a16:creationId xmlns:a16="http://schemas.microsoft.com/office/drawing/2014/main" id="{23A61F6D-65D2-4444-9E40-40B21E7EBE67}"/>
                </a:ext>
              </a:extLst>
            </p:cNvPr>
            <p:cNvSpPr/>
            <p:nvPr/>
          </p:nvSpPr>
          <p:spPr>
            <a:xfrm>
              <a:off x="2401664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6" name="화살표: 아래쪽 55">
            <a:extLst>
              <a:ext uri="{FF2B5EF4-FFF2-40B4-BE49-F238E27FC236}">
                <a16:creationId xmlns:a16="http://schemas.microsoft.com/office/drawing/2014/main" id="{FFD93786-B38B-4282-9B26-C8A47C69E36E}"/>
              </a:ext>
            </a:extLst>
          </p:cNvPr>
          <p:cNvSpPr/>
          <p:nvPr/>
        </p:nvSpPr>
        <p:spPr>
          <a:xfrm>
            <a:off x="5273905" y="4121064"/>
            <a:ext cx="314325" cy="2176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40679EB5-CF07-4694-B593-176A6B4501F3}"/>
              </a:ext>
            </a:extLst>
          </p:cNvPr>
          <p:cNvGrpSpPr/>
          <p:nvPr/>
        </p:nvGrpSpPr>
        <p:grpSpPr>
          <a:xfrm>
            <a:off x="4513100" y="5512443"/>
            <a:ext cx="1837853" cy="190122"/>
            <a:chOff x="1152158" y="4758880"/>
            <a:chExt cx="1837853" cy="190122"/>
          </a:xfrm>
        </p:grpSpPr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A2C530A1-896D-47D4-A87D-3E0F3835E323}"/>
                </a:ext>
              </a:extLst>
            </p:cNvPr>
            <p:cNvSpPr/>
            <p:nvPr/>
          </p:nvSpPr>
          <p:spPr>
            <a:xfrm>
              <a:off x="1152158" y="4758880"/>
              <a:ext cx="1837853" cy="1901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더하기 기호 58">
              <a:extLst>
                <a:ext uri="{FF2B5EF4-FFF2-40B4-BE49-F238E27FC236}">
                  <a16:creationId xmlns:a16="http://schemas.microsoft.com/office/drawing/2014/main" id="{A213BB24-F2AC-406C-A550-FACD151907C1}"/>
                </a:ext>
              </a:extLst>
            </p:cNvPr>
            <p:cNvSpPr/>
            <p:nvPr/>
          </p:nvSpPr>
          <p:spPr>
            <a:xfrm>
              <a:off x="1235978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더하기 기호 59">
              <a:extLst>
                <a:ext uri="{FF2B5EF4-FFF2-40B4-BE49-F238E27FC236}">
                  <a16:creationId xmlns:a16="http://schemas.microsoft.com/office/drawing/2014/main" id="{DF67ECDE-6CCA-4DCB-B32E-A51484B09552}"/>
                </a:ext>
              </a:extLst>
            </p:cNvPr>
            <p:cNvSpPr/>
            <p:nvPr/>
          </p:nvSpPr>
          <p:spPr>
            <a:xfrm>
              <a:off x="14961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더하기 기호 60">
              <a:extLst>
                <a:ext uri="{FF2B5EF4-FFF2-40B4-BE49-F238E27FC236}">
                  <a16:creationId xmlns:a16="http://schemas.microsoft.com/office/drawing/2014/main" id="{2753AF05-8458-4673-8C4F-56D7F62E3D1C}"/>
                </a:ext>
              </a:extLst>
            </p:cNvPr>
            <p:cNvSpPr/>
            <p:nvPr/>
          </p:nvSpPr>
          <p:spPr>
            <a:xfrm>
              <a:off x="17563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더하기 기호 61">
              <a:extLst>
                <a:ext uri="{FF2B5EF4-FFF2-40B4-BE49-F238E27FC236}">
                  <a16:creationId xmlns:a16="http://schemas.microsoft.com/office/drawing/2014/main" id="{3B260E45-BA20-42A2-8455-C0F7AAE01EC7}"/>
                </a:ext>
              </a:extLst>
            </p:cNvPr>
            <p:cNvSpPr/>
            <p:nvPr/>
          </p:nvSpPr>
          <p:spPr>
            <a:xfrm>
              <a:off x="20165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더하기 기호 62">
              <a:extLst>
                <a:ext uri="{FF2B5EF4-FFF2-40B4-BE49-F238E27FC236}">
                  <a16:creationId xmlns:a16="http://schemas.microsoft.com/office/drawing/2014/main" id="{7348D330-F1B2-49EF-A07C-9376CFB652C7}"/>
                </a:ext>
              </a:extLst>
            </p:cNvPr>
            <p:cNvSpPr/>
            <p:nvPr/>
          </p:nvSpPr>
          <p:spPr>
            <a:xfrm>
              <a:off x="22767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더하기 기호 63">
              <a:extLst>
                <a:ext uri="{FF2B5EF4-FFF2-40B4-BE49-F238E27FC236}">
                  <a16:creationId xmlns:a16="http://schemas.microsoft.com/office/drawing/2014/main" id="{744FB1DA-BE6B-429D-B618-17EBBDD04D43}"/>
                </a:ext>
              </a:extLst>
            </p:cNvPr>
            <p:cNvSpPr/>
            <p:nvPr/>
          </p:nvSpPr>
          <p:spPr>
            <a:xfrm>
              <a:off x="2536924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더하기 기호 64">
              <a:extLst>
                <a:ext uri="{FF2B5EF4-FFF2-40B4-BE49-F238E27FC236}">
                  <a16:creationId xmlns:a16="http://schemas.microsoft.com/office/drawing/2014/main" id="{150881D6-46D5-4AA2-B57F-993A830FD0B9}"/>
                </a:ext>
              </a:extLst>
            </p:cNvPr>
            <p:cNvSpPr/>
            <p:nvPr/>
          </p:nvSpPr>
          <p:spPr>
            <a:xfrm>
              <a:off x="2797106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D09A138B-8EC1-41DE-AC5F-7090041970DE}"/>
              </a:ext>
            </a:extLst>
          </p:cNvPr>
          <p:cNvGrpSpPr/>
          <p:nvPr/>
        </p:nvGrpSpPr>
        <p:grpSpPr>
          <a:xfrm>
            <a:off x="4513100" y="5728712"/>
            <a:ext cx="2161358" cy="448751"/>
            <a:chOff x="1152158" y="5332494"/>
            <a:chExt cx="2161358" cy="448751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726B1764-6E1A-4009-82CE-F58C3D704E3C}"/>
                </a:ext>
              </a:extLst>
            </p:cNvPr>
            <p:cNvSpPr/>
            <p:nvPr/>
          </p:nvSpPr>
          <p:spPr>
            <a:xfrm>
              <a:off x="1152158" y="5332494"/>
              <a:ext cx="1837853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32CB9560-7D23-4A44-A92E-369F43D08C6C}"/>
                </a:ext>
              </a:extLst>
            </p:cNvPr>
            <p:cNvCxnSpPr>
              <a:stCxn id="67" idx="3"/>
            </p:cNvCxnSpPr>
            <p:nvPr/>
          </p:nvCxnSpPr>
          <p:spPr>
            <a:xfrm flipV="1">
              <a:off x="2990011" y="5401675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7C897573-C541-4AF5-93DE-F07E0B859EBA}"/>
                </a:ext>
              </a:extLst>
            </p:cNvPr>
            <p:cNvCxnSpPr/>
            <p:nvPr/>
          </p:nvCxnSpPr>
          <p:spPr>
            <a:xfrm>
              <a:off x="3205681" y="5401140"/>
              <a:ext cx="0" cy="25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DADAD3C4-56E4-4C2E-BBBD-2D8353C66EA6}"/>
                </a:ext>
              </a:extLst>
            </p:cNvPr>
            <p:cNvCxnSpPr/>
            <p:nvPr/>
          </p:nvCxnSpPr>
          <p:spPr>
            <a:xfrm flipV="1">
              <a:off x="3097846" y="5650321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195C5AD7-4F44-4EC7-AD7F-18F9C5B8B05D}"/>
                </a:ext>
              </a:extLst>
            </p:cNvPr>
            <p:cNvCxnSpPr/>
            <p:nvPr/>
          </p:nvCxnSpPr>
          <p:spPr>
            <a:xfrm flipV="1">
              <a:off x="3113086" y="5715783"/>
              <a:ext cx="180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86C0E4B0-263C-407D-8472-899BF7DEAE43}"/>
                </a:ext>
              </a:extLst>
            </p:cNvPr>
            <p:cNvCxnSpPr/>
            <p:nvPr/>
          </p:nvCxnSpPr>
          <p:spPr>
            <a:xfrm flipV="1">
              <a:off x="3151186" y="5778426"/>
              <a:ext cx="108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빼기 기호 72">
              <a:extLst>
                <a:ext uri="{FF2B5EF4-FFF2-40B4-BE49-F238E27FC236}">
                  <a16:creationId xmlns:a16="http://schemas.microsoft.com/office/drawing/2014/main" id="{0847F5C6-5172-4E7C-85B4-4CB2646DAA6B}"/>
                </a:ext>
              </a:extLst>
            </p:cNvPr>
            <p:cNvSpPr/>
            <p:nvPr/>
          </p:nvSpPr>
          <p:spPr>
            <a:xfrm>
              <a:off x="1235978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빼기 기호 73">
              <a:extLst>
                <a:ext uri="{FF2B5EF4-FFF2-40B4-BE49-F238E27FC236}">
                  <a16:creationId xmlns:a16="http://schemas.microsoft.com/office/drawing/2014/main" id="{38D8531A-6760-4A5E-B0DA-0AEB9BCF581A}"/>
                </a:ext>
              </a:extLst>
            </p:cNvPr>
            <p:cNvSpPr/>
            <p:nvPr/>
          </p:nvSpPr>
          <p:spPr>
            <a:xfrm>
              <a:off x="2013342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빼기 기호 74">
              <a:extLst>
                <a:ext uri="{FF2B5EF4-FFF2-40B4-BE49-F238E27FC236}">
                  <a16:creationId xmlns:a16="http://schemas.microsoft.com/office/drawing/2014/main" id="{061BDA94-04BC-48FC-8EFA-A18BE8804403}"/>
                </a:ext>
              </a:extLst>
            </p:cNvPr>
            <p:cNvSpPr/>
            <p:nvPr/>
          </p:nvSpPr>
          <p:spPr>
            <a:xfrm>
              <a:off x="2797106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빼기 기호 75">
              <a:extLst>
                <a:ext uri="{FF2B5EF4-FFF2-40B4-BE49-F238E27FC236}">
                  <a16:creationId xmlns:a16="http://schemas.microsoft.com/office/drawing/2014/main" id="{C3F8DA05-BBE0-40C8-A279-3ADA98F98255}"/>
                </a:ext>
              </a:extLst>
            </p:cNvPr>
            <p:cNvSpPr/>
            <p:nvPr/>
          </p:nvSpPr>
          <p:spPr>
            <a:xfrm>
              <a:off x="1502219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빼기 기호 76">
              <a:extLst>
                <a:ext uri="{FF2B5EF4-FFF2-40B4-BE49-F238E27FC236}">
                  <a16:creationId xmlns:a16="http://schemas.microsoft.com/office/drawing/2014/main" id="{F814CB1B-882D-4D29-BF4F-C38D45EEE792}"/>
                </a:ext>
              </a:extLst>
            </p:cNvPr>
            <p:cNvSpPr/>
            <p:nvPr/>
          </p:nvSpPr>
          <p:spPr>
            <a:xfrm>
              <a:off x="2544524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빼기 기호 77">
              <a:extLst>
                <a:ext uri="{FF2B5EF4-FFF2-40B4-BE49-F238E27FC236}">
                  <a16:creationId xmlns:a16="http://schemas.microsoft.com/office/drawing/2014/main" id="{75C5BBAB-3119-4BCA-8D25-3A44672FEB5D}"/>
                </a:ext>
              </a:extLst>
            </p:cNvPr>
            <p:cNvSpPr/>
            <p:nvPr/>
          </p:nvSpPr>
          <p:spPr>
            <a:xfrm>
              <a:off x="1753020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빼기 기호 78">
              <a:extLst>
                <a:ext uri="{FF2B5EF4-FFF2-40B4-BE49-F238E27FC236}">
                  <a16:creationId xmlns:a16="http://schemas.microsoft.com/office/drawing/2014/main" id="{00B916FD-0FAA-4399-8671-0FF713AF585B}"/>
                </a:ext>
              </a:extLst>
            </p:cNvPr>
            <p:cNvSpPr/>
            <p:nvPr/>
          </p:nvSpPr>
          <p:spPr>
            <a:xfrm>
              <a:off x="2271112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C2F33EBE-48BA-4EF0-8D01-CBEAFBA44CC5}"/>
              </a:ext>
            </a:extLst>
          </p:cNvPr>
          <p:cNvCxnSpPr/>
          <p:nvPr/>
        </p:nvCxnSpPr>
        <p:spPr>
          <a:xfrm flipH="1">
            <a:off x="6350953" y="4719735"/>
            <a:ext cx="3536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텍스트 개체 틀 1">
            <a:extLst>
              <a:ext uri="{FF2B5EF4-FFF2-40B4-BE49-F238E27FC236}">
                <a16:creationId xmlns:a16="http://schemas.microsoft.com/office/drawing/2014/main" id="{B04BB46D-2887-4F27-A676-2681129C8353}"/>
              </a:ext>
            </a:extLst>
          </p:cNvPr>
          <p:cNvSpPr txBox="1">
            <a:spLocks/>
          </p:cNvSpPr>
          <p:nvPr/>
        </p:nvSpPr>
        <p:spPr>
          <a:xfrm>
            <a:off x="2303847" y="5461864"/>
            <a:ext cx="581787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 spc="-50" baseline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sz="1800" b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ko-KR" altLang="en-US" sz="1800" b="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7B90FD51-86B5-44B3-9F82-21DD51902700}"/>
              </a:ext>
            </a:extLst>
          </p:cNvPr>
          <p:cNvGrpSpPr/>
          <p:nvPr/>
        </p:nvGrpSpPr>
        <p:grpSpPr>
          <a:xfrm>
            <a:off x="573574" y="5359875"/>
            <a:ext cx="1837853" cy="190122"/>
            <a:chOff x="1152158" y="4758880"/>
            <a:chExt cx="1837853" cy="190122"/>
          </a:xfrm>
        </p:grpSpPr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C0FF7584-F9D8-4DF2-A60E-5490A384CB17}"/>
                </a:ext>
              </a:extLst>
            </p:cNvPr>
            <p:cNvSpPr/>
            <p:nvPr/>
          </p:nvSpPr>
          <p:spPr>
            <a:xfrm>
              <a:off x="1152158" y="4758880"/>
              <a:ext cx="1837853" cy="1901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더하기 기호 83">
              <a:extLst>
                <a:ext uri="{FF2B5EF4-FFF2-40B4-BE49-F238E27FC236}">
                  <a16:creationId xmlns:a16="http://schemas.microsoft.com/office/drawing/2014/main" id="{95383E0A-3C7F-4466-B8E4-CBFD8B3C5B1C}"/>
                </a:ext>
              </a:extLst>
            </p:cNvPr>
            <p:cNvSpPr/>
            <p:nvPr/>
          </p:nvSpPr>
          <p:spPr>
            <a:xfrm>
              <a:off x="1235978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더하기 기호 84">
              <a:extLst>
                <a:ext uri="{FF2B5EF4-FFF2-40B4-BE49-F238E27FC236}">
                  <a16:creationId xmlns:a16="http://schemas.microsoft.com/office/drawing/2014/main" id="{1E6DA3C3-932F-4DC6-B2ED-DA2AE52C90DE}"/>
                </a:ext>
              </a:extLst>
            </p:cNvPr>
            <p:cNvSpPr/>
            <p:nvPr/>
          </p:nvSpPr>
          <p:spPr>
            <a:xfrm>
              <a:off x="14961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더하기 기호 85">
              <a:extLst>
                <a:ext uri="{FF2B5EF4-FFF2-40B4-BE49-F238E27FC236}">
                  <a16:creationId xmlns:a16="http://schemas.microsoft.com/office/drawing/2014/main" id="{DB1AB5B9-1CF2-4B5D-9071-D1962911D6A1}"/>
                </a:ext>
              </a:extLst>
            </p:cNvPr>
            <p:cNvSpPr/>
            <p:nvPr/>
          </p:nvSpPr>
          <p:spPr>
            <a:xfrm>
              <a:off x="17563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더하기 기호 86">
              <a:extLst>
                <a:ext uri="{FF2B5EF4-FFF2-40B4-BE49-F238E27FC236}">
                  <a16:creationId xmlns:a16="http://schemas.microsoft.com/office/drawing/2014/main" id="{5436B7E6-FE2B-4AA3-9B8C-18D1199C79B3}"/>
                </a:ext>
              </a:extLst>
            </p:cNvPr>
            <p:cNvSpPr/>
            <p:nvPr/>
          </p:nvSpPr>
          <p:spPr>
            <a:xfrm>
              <a:off x="2016560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더하기 기호 87">
              <a:extLst>
                <a:ext uri="{FF2B5EF4-FFF2-40B4-BE49-F238E27FC236}">
                  <a16:creationId xmlns:a16="http://schemas.microsoft.com/office/drawing/2014/main" id="{ABFA4AD4-68C1-405D-8ECE-FE7A4DB8BB87}"/>
                </a:ext>
              </a:extLst>
            </p:cNvPr>
            <p:cNvSpPr/>
            <p:nvPr/>
          </p:nvSpPr>
          <p:spPr>
            <a:xfrm>
              <a:off x="2276742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더하기 기호 88">
              <a:extLst>
                <a:ext uri="{FF2B5EF4-FFF2-40B4-BE49-F238E27FC236}">
                  <a16:creationId xmlns:a16="http://schemas.microsoft.com/office/drawing/2014/main" id="{58FB9B8F-2EAE-4A76-9558-975CD9CF10C8}"/>
                </a:ext>
              </a:extLst>
            </p:cNvPr>
            <p:cNvSpPr/>
            <p:nvPr/>
          </p:nvSpPr>
          <p:spPr>
            <a:xfrm>
              <a:off x="2536924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더하기 기호 89">
              <a:extLst>
                <a:ext uri="{FF2B5EF4-FFF2-40B4-BE49-F238E27FC236}">
                  <a16:creationId xmlns:a16="http://schemas.microsoft.com/office/drawing/2014/main" id="{903B288E-2A21-4A49-BFD7-C03B01D194E8}"/>
                </a:ext>
              </a:extLst>
            </p:cNvPr>
            <p:cNvSpPr/>
            <p:nvPr/>
          </p:nvSpPr>
          <p:spPr>
            <a:xfrm>
              <a:off x="2797106" y="4833518"/>
              <a:ext cx="115484" cy="115484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B4C09EC7-BB1B-4320-A4A2-4863834595E1}"/>
              </a:ext>
            </a:extLst>
          </p:cNvPr>
          <p:cNvGrpSpPr/>
          <p:nvPr/>
        </p:nvGrpSpPr>
        <p:grpSpPr>
          <a:xfrm>
            <a:off x="573574" y="5728712"/>
            <a:ext cx="2161358" cy="448751"/>
            <a:chOff x="1152158" y="5332494"/>
            <a:chExt cx="2161358" cy="448751"/>
          </a:xfrm>
        </p:grpSpPr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566E789E-A71D-4052-A803-DEB736F7171A}"/>
                </a:ext>
              </a:extLst>
            </p:cNvPr>
            <p:cNvSpPr/>
            <p:nvPr/>
          </p:nvSpPr>
          <p:spPr>
            <a:xfrm>
              <a:off x="1152158" y="5332494"/>
              <a:ext cx="1837853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3" name="직선 연결선 92">
              <a:extLst>
                <a:ext uri="{FF2B5EF4-FFF2-40B4-BE49-F238E27FC236}">
                  <a16:creationId xmlns:a16="http://schemas.microsoft.com/office/drawing/2014/main" id="{BEA03703-77C0-464C-B485-531C00ADA81F}"/>
                </a:ext>
              </a:extLst>
            </p:cNvPr>
            <p:cNvCxnSpPr>
              <a:stCxn id="92" idx="3"/>
            </p:cNvCxnSpPr>
            <p:nvPr/>
          </p:nvCxnSpPr>
          <p:spPr>
            <a:xfrm flipV="1">
              <a:off x="2990011" y="5401675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890DDFDA-79A8-459F-87B5-136924273AF1}"/>
                </a:ext>
              </a:extLst>
            </p:cNvPr>
            <p:cNvCxnSpPr/>
            <p:nvPr/>
          </p:nvCxnSpPr>
          <p:spPr>
            <a:xfrm>
              <a:off x="3205681" y="5401140"/>
              <a:ext cx="0" cy="25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6B73ABAF-7CFC-4EAA-9438-98AE1F3CB86F}"/>
                </a:ext>
              </a:extLst>
            </p:cNvPr>
            <p:cNvCxnSpPr/>
            <p:nvPr/>
          </p:nvCxnSpPr>
          <p:spPr>
            <a:xfrm flipV="1">
              <a:off x="3097846" y="5650321"/>
              <a:ext cx="21567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직선 연결선 95">
              <a:extLst>
                <a:ext uri="{FF2B5EF4-FFF2-40B4-BE49-F238E27FC236}">
                  <a16:creationId xmlns:a16="http://schemas.microsoft.com/office/drawing/2014/main" id="{9C6E101F-5115-4496-90DA-09ACDF44A070}"/>
                </a:ext>
              </a:extLst>
            </p:cNvPr>
            <p:cNvCxnSpPr/>
            <p:nvPr/>
          </p:nvCxnSpPr>
          <p:spPr>
            <a:xfrm flipV="1">
              <a:off x="3113086" y="5715783"/>
              <a:ext cx="180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직선 연결선 96">
              <a:extLst>
                <a:ext uri="{FF2B5EF4-FFF2-40B4-BE49-F238E27FC236}">
                  <a16:creationId xmlns:a16="http://schemas.microsoft.com/office/drawing/2014/main" id="{AF48D391-83E4-43A3-ABD8-EE05892AADE9}"/>
                </a:ext>
              </a:extLst>
            </p:cNvPr>
            <p:cNvCxnSpPr/>
            <p:nvPr/>
          </p:nvCxnSpPr>
          <p:spPr>
            <a:xfrm flipV="1">
              <a:off x="3151186" y="5778426"/>
              <a:ext cx="108000" cy="281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빼기 기호 97">
              <a:extLst>
                <a:ext uri="{FF2B5EF4-FFF2-40B4-BE49-F238E27FC236}">
                  <a16:creationId xmlns:a16="http://schemas.microsoft.com/office/drawing/2014/main" id="{6D61A4DB-9B94-4F70-B2E7-652EF8A3822C}"/>
                </a:ext>
              </a:extLst>
            </p:cNvPr>
            <p:cNvSpPr/>
            <p:nvPr/>
          </p:nvSpPr>
          <p:spPr>
            <a:xfrm>
              <a:off x="1235978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빼기 기호 98">
              <a:extLst>
                <a:ext uri="{FF2B5EF4-FFF2-40B4-BE49-F238E27FC236}">
                  <a16:creationId xmlns:a16="http://schemas.microsoft.com/office/drawing/2014/main" id="{0D32231C-248F-4BED-BAF6-50A7E766F1EB}"/>
                </a:ext>
              </a:extLst>
            </p:cNvPr>
            <p:cNvSpPr/>
            <p:nvPr/>
          </p:nvSpPr>
          <p:spPr>
            <a:xfrm>
              <a:off x="2013342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빼기 기호 99">
              <a:extLst>
                <a:ext uri="{FF2B5EF4-FFF2-40B4-BE49-F238E27FC236}">
                  <a16:creationId xmlns:a16="http://schemas.microsoft.com/office/drawing/2014/main" id="{1FEAC898-A710-406E-9BE9-216E5A7E19DF}"/>
                </a:ext>
              </a:extLst>
            </p:cNvPr>
            <p:cNvSpPr/>
            <p:nvPr/>
          </p:nvSpPr>
          <p:spPr>
            <a:xfrm>
              <a:off x="2797106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빼기 기호 100">
              <a:extLst>
                <a:ext uri="{FF2B5EF4-FFF2-40B4-BE49-F238E27FC236}">
                  <a16:creationId xmlns:a16="http://schemas.microsoft.com/office/drawing/2014/main" id="{9A7402D2-5337-45A1-99DD-6FEA4530BFB5}"/>
                </a:ext>
              </a:extLst>
            </p:cNvPr>
            <p:cNvSpPr/>
            <p:nvPr/>
          </p:nvSpPr>
          <p:spPr>
            <a:xfrm>
              <a:off x="1625835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빼기 기호 101">
              <a:extLst>
                <a:ext uri="{FF2B5EF4-FFF2-40B4-BE49-F238E27FC236}">
                  <a16:creationId xmlns:a16="http://schemas.microsoft.com/office/drawing/2014/main" id="{AA047390-5F5F-470A-AEAA-A7F859AF509B}"/>
                </a:ext>
              </a:extLst>
            </p:cNvPr>
            <p:cNvSpPr/>
            <p:nvPr/>
          </p:nvSpPr>
          <p:spPr>
            <a:xfrm>
              <a:off x="2401664" y="5343398"/>
              <a:ext cx="115484" cy="115484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3" name="화살표: 아래쪽 102">
            <a:extLst>
              <a:ext uri="{FF2B5EF4-FFF2-40B4-BE49-F238E27FC236}">
                <a16:creationId xmlns:a16="http://schemas.microsoft.com/office/drawing/2014/main" id="{765096AC-E0BF-4917-A872-6CE2C8CFF437}"/>
              </a:ext>
            </a:extLst>
          </p:cNvPr>
          <p:cNvSpPr/>
          <p:nvPr/>
        </p:nvSpPr>
        <p:spPr>
          <a:xfrm rot="10800000">
            <a:off x="1334379" y="5120915"/>
            <a:ext cx="314325" cy="2176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4" name="직선 화살표 연결선 103">
            <a:extLst>
              <a:ext uri="{FF2B5EF4-FFF2-40B4-BE49-F238E27FC236}">
                <a16:creationId xmlns:a16="http://schemas.microsoft.com/office/drawing/2014/main" id="{BB07882E-1D2A-4B28-AEC8-3AB3E1A60085}"/>
              </a:ext>
            </a:extLst>
          </p:cNvPr>
          <p:cNvCxnSpPr>
            <a:cxnSpLocks/>
          </p:cNvCxnSpPr>
          <p:nvPr/>
        </p:nvCxnSpPr>
        <p:spPr>
          <a:xfrm rot="10800000" flipH="1">
            <a:off x="2411427" y="5719586"/>
            <a:ext cx="3536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52508711-5DEE-4546-A473-778E4C9EABEF}"/>
              </a:ext>
            </a:extLst>
          </p:cNvPr>
          <p:cNvGrpSpPr/>
          <p:nvPr/>
        </p:nvGrpSpPr>
        <p:grpSpPr>
          <a:xfrm>
            <a:off x="3030525" y="4446220"/>
            <a:ext cx="1157363" cy="1103777"/>
            <a:chOff x="4296722" y="3051191"/>
            <a:chExt cx="1157363" cy="1103777"/>
          </a:xfrm>
        </p:grpSpPr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F0347E96-9A4D-43FA-960D-043ABEA31734}"/>
                </a:ext>
              </a:extLst>
            </p:cNvPr>
            <p:cNvSpPr/>
            <p:nvPr/>
          </p:nvSpPr>
          <p:spPr>
            <a:xfrm>
              <a:off x="4300547" y="3051191"/>
              <a:ext cx="1041879" cy="115484"/>
            </a:xfrm>
            <a:prstGeom prst="rect">
              <a:avLst/>
            </a:prstGeom>
            <a:solidFill>
              <a:srgbClr val="76B042"/>
            </a:solidFill>
            <a:ln>
              <a:solidFill>
                <a:srgbClr val="76B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491CAF68-AE94-4C94-84A7-EFBE2880BCBB}"/>
                </a:ext>
              </a:extLst>
            </p:cNvPr>
            <p:cNvSpPr/>
            <p:nvPr/>
          </p:nvSpPr>
          <p:spPr>
            <a:xfrm rot="5400000">
              <a:off x="4875403" y="3514389"/>
              <a:ext cx="1041879" cy="115484"/>
            </a:xfrm>
            <a:prstGeom prst="rect">
              <a:avLst/>
            </a:prstGeom>
            <a:solidFill>
              <a:srgbClr val="76B042"/>
            </a:solidFill>
            <a:ln>
              <a:solidFill>
                <a:srgbClr val="76B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화살표: 아래쪽 107">
              <a:extLst>
                <a:ext uri="{FF2B5EF4-FFF2-40B4-BE49-F238E27FC236}">
                  <a16:creationId xmlns:a16="http://schemas.microsoft.com/office/drawing/2014/main" id="{8A07B187-D905-44A0-B987-CC2BE1F0EDD7}"/>
                </a:ext>
              </a:extLst>
            </p:cNvPr>
            <p:cNvSpPr/>
            <p:nvPr/>
          </p:nvSpPr>
          <p:spPr>
            <a:xfrm rot="5400000">
              <a:off x="4692911" y="3509279"/>
              <a:ext cx="249500" cy="1041878"/>
            </a:xfrm>
            <a:prstGeom prst="downArrow">
              <a:avLst/>
            </a:prstGeom>
            <a:solidFill>
              <a:srgbClr val="76B042"/>
            </a:solidFill>
            <a:ln>
              <a:solidFill>
                <a:srgbClr val="76B0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099C75D5-E610-433B-A0FE-155CCC1BA1FA}"/>
              </a:ext>
            </a:extLst>
          </p:cNvPr>
          <p:cNvSpPr/>
          <p:nvPr/>
        </p:nvSpPr>
        <p:spPr>
          <a:xfrm>
            <a:off x="573686" y="3771755"/>
            <a:ext cx="197712" cy="197712"/>
          </a:xfrm>
          <a:prstGeom prst="rect">
            <a:avLst/>
          </a:prstGeom>
          <a:solidFill>
            <a:srgbClr val="B4C7E7"/>
          </a:solidFill>
          <a:ln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텍스트 개체 틀 1">
            <a:extLst>
              <a:ext uri="{FF2B5EF4-FFF2-40B4-BE49-F238E27FC236}">
                <a16:creationId xmlns:a16="http://schemas.microsoft.com/office/drawing/2014/main" id="{DB676C20-F1CA-4237-88D9-A81173260D49}"/>
              </a:ext>
            </a:extLst>
          </p:cNvPr>
          <p:cNvSpPr txBox="1">
            <a:spLocks/>
          </p:cNvSpPr>
          <p:nvPr/>
        </p:nvSpPr>
        <p:spPr>
          <a:xfrm>
            <a:off x="854302" y="3789954"/>
            <a:ext cx="794404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 spc="-50" baseline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Polymer</a:t>
            </a:r>
            <a:endParaRPr lang="ko-KR" altLang="en-US" sz="12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D643A9F9-0F0F-470F-8454-D68F788F9A58}"/>
              </a:ext>
            </a:extLst>
          </p:cNvPr>
          <p:cNvSpPr/>
          <p:nvPr/>
        </p:nvSpPr>
        <p:spPr>
          <a:xfrm>
            <a:off x="1572094" y="3771755"/>
            <a:ext cx="197712" cy="197712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텍스트 개체 틀 1">
            <a:extLst>
              <a:ext uri="{FF2B5EF4-FFF2-40B4-BE49-F238E27FC236}">
                <a16:creationId xmlns:a16="http://schemas.microsoft.com/office/drawing/2014/main" id="{373C8D4A-8107-46E9-92C7-4A1ECEF230C3}"/>
              </a:ext>
            </a:extLst>
          </p:cNvPr>
          <p:cNvSpPr txBox="1">
            <a:spLocks/>
          </p:cNvSpPr>
          <p:nvPr/>
        </p:nvSpPr>
        <p:spPr>
          <a:xfrm>
            <a:off x="1852710" y="3789954"/>
            <a:ext cx="794404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kern="1200" spc="-50" baseline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Electrode</a:t>
            </a:r>
            <a:endParaRPr lang="ko-KR" altLang="en-US" sz="12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38"/>
    </mc:Choice>
    <mc:Fallback xmlns="">
      <p:transition spd="slow" advTm="371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58E902-D934-49F2-A7A1-D2E33F9374B6}"/>
              </a:ext>
            </a:extLst>
          </p:cNvPr>
          <p:cNvSpPr txBox="1"/>
          <p:nvPr/>
        </p:nvSpPr>
        <p:spPr>
          <a:xfrm>
            <a:off x="58994" y="212377"/>
            <a:ext cx="622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Triboelectric Nanogenerator (TENG)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581FF-8EEA-4A83-9B5E-62C69414F2E3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7BDEBF5-B373-4599-96F6-8372E3BE0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" r="-131" b="-337"/>
          <a:stretch/>
        </p:blipFill>
        <p:spPr bwMode="auto">
          <a:xfrm>
            <a:off x="677956" y="1277779"/>
            <a:ext cx="8713470" cy="45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F5641950-B7AF-4CB8-8666-52649F2CB6E7}"/>
              </a:ext>
            </a:extLst>
          </p:cNvPr>
          <p:cNvSpPr/>
          <p:nvPr/>
        </p:nvSpPr>
        <p:spPr>
          <a:xfrm>
            <a:off x="2827398" y="5835883"/>
            <a:ext cx="4221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i="1" dirty="0">
                <a:ea typeface="나눔스퀘어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C. Wu. at al, Adv. Energy Mat.(2018)</a:t>
            </a:r>
            <a:endParaRPr lang="en-US" altLang="ko-KR" sz="1400" i="1" dirty="0">
              <a:ea typeface="나눔스퀘어 Bold" panose="020B0600000101010101" pitchFamily="50" charset="-127"/>
              <a:cs typeface="Arial Unicode MS" panose="020B06040202020202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654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3"/>
    </mc:Choice>
    <mc:Fallback xmlns="">
      <p:transition spd="slow" advTm="456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78A092-FEC5-4519-A5CF-8F58CEC3852F}"/>
              </a:ext>
            </a:extLst>
          </p:cNvPr>
          <p:cNvSpPr txBox="1"/>
          <p:nvPr/>
        </p:nvSpPr>
        <p:spPr>
          <a:xfrm>
            <a:off x="58994" y="212377"/>
            <a:ext cx="888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Result &amp; Discussion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D705DD-100F-4973-BAE3-1F81FBD353E9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68FD4F8-8C04-4052-A3D7-EFE469630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9" y="1483033"/>
            <a:ext cx="9616056" cy="395145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BA32E44A-734E-4A3F-812F-A0F7B077E015}"/>
              </a:ext>
            </a:extLst>
          </p:cNvPr>
          <p:cNvSpPr/>
          <p:nvPr/>
        </p:nvSpPr>
        <p:spPr>
          <a:xfrm>
            <a:off x="249682" y="1082923"/>
            <a:ext cx="4172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Sliding TENG(S-TENG)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087305D-AE1B-4DA9-955F-781E757221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1" t="24715" r="14711" b="32884"/>
          <a:stretch/>
        </p:blipFill>
        <p:spPr>
          <a:xfrm>
            <a:off x="7221765" y="2643603"/>
            <a:ext cx="1719035" cy="858605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E740B735-0370-4E29-8028-095AEA331987}"/>
              </a:ext>
            </a:extLst>
          </p:cNvPr>
          <p:cNvSpPr/>
          <p:nvPr/>
        </p:nvSpPr>
        <p:spPr>
          <a:xfrm>
            <a:off x="2842100" y="5621188"/>
            <a:ext cx="4221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i="1" dirty="0">
                <a:ea typeface="나눔스퀘어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D.S. Kong at al, Energies 14, 1120 (2021)</a:t>
            </a:r>
            <a:endParaRPr lang="en-US" altLang="ko-KR" sz="1400" i="1" dirty="0">
              <a:ea typeface="나눔스퀘어 Bold" panose="020B0600000101010101" pitchFamily="50" charset="-127"/>
              <a:cs typeface="Arial Unicode MS" panose="020B0604020202020204" pitchFamily="50" charset="-127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116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2"/>
    </mc:Choice>
    <mc:Fallback xmlns="">
      <p:transition spd="slow" advTm="293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DFFDFE-F8AD-4AF0-91CD-8C3E2465F9A6}"/>
              </a:ext>
            </a:extLst>
          </p:cNvPr>
          <p:cNvSpPr txBox="1"/>
          <p:nvPr/>
        </p:nvSpPr>
        <p:spPr>
          <a:xfrm>
            <a:off x="88169" y="212377"/>
            <a:ext cx="939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Fabricated device structure and working mechanism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A4192-596B-47B3-B3F3-E6E213AC3888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202B62F-C30E-4291-AE1C-A69C97315330}"/>
              </a:ext>
            </a:extLst>
          </p:cNvPr>
          <p:cNvSpPr/>
          <p:nvPr/>
        </p:nvSpPr>
        <p:spPr>
          <a:xfrm>
            <a:off x="187216" y="919065"/>
            <a:ext cx="459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Polarity-controlled and Soft-triggered TENG (P-S TENG)</a:t>
            </a:r>
          </a:p>
        </p:txBody>
      </p:sp>
      <p:pic>
        <p:nvPicPr>
          <p:cNvPr id="34" name="오디오 33">
            <a:hlinkClick r:id="" action="ppaction://media"/>
            <a:extLst>
              <a:ext uri="{FF2B5EF4-FFF2-40B4-BE49-F238E27FC236}">
                <a16:creationId xmlns:a16="http://schemas.microsoft.com/office/drawing/2014/main" id="{25750FCC-7A39-4861-BD8C-AE44B4901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  <p:pic>
        <p:nvPicPr>
          <p:cNvPr id="31" name="그림 30" descr="텍스트, 기기이(가) 표시된 사진&#10;&#10;자동 생성된 설명">
            <a:extLst>
              <a:ext uri="{FF2B5EF4-FFF2-40B4-BE49-F238E27FC236}">
                <a16:creationId xmlns:a16="http://schemas.microsoft.com/office/drawing/2014/main" id="{AD6A27AD-1602-44EF-8EFF-B5B4404AD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1" y="1810419"/>
            <a:ext cx="3969424" cy="382364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D8F7F3E-53E5-4471-BD07-6569AEF305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4"/>
          <a:stretch/>
        </p:blipFill>
        <p:spPr>
          <a:xfrm>
            <a:off x="4656667" y="1626951"/>
            <a:ext cx="4597400" cy="3008855"/>
          </a:xfrm>
          <a:prstGeom prst="rect">
            <a:avLst/>
          </a:prstGeom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69FF2F9D-7EEA-493B-B814-CBB4F2BAC52B}"/>
              </a:ext>
            </a:extLst>
          </p:cNvPr>
          <p:cNvGrpSpPr/>
          <p:nvPr/>
        </p:nvGrpSpPr>
        <p:grpSpPr>
          <a:xfrm>
            <a:off x="4903748" y="4947899"/>
            <a:ext cx="1019581" cy="307777"/>
            <a:chOff x="4603222" y="649833"/>
            <a:chExt cx="1019581" cy="307777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E289B94B-5F20-430E-A43D-3C0622DEF6F1}"/>
                </a:ext>
              </a:extLst>
            </p:cNvPr>
            <p:cNvSpPr/>
            <p:nvPr/>
          </p:nvSpPr>
          <p:spPr>
            <a:xfrm>
              <a:off x="4603222" y="695721"/>
              <a:ext cx="216000" cy="216000"/>
            </a:xfrm>
            <a:prstGeom prst="rect">
              <a:avLst/>
            </a:prstGeom>
            <a:solidFill>
              <a:srgbClr val="D9D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7" name="TextBox 23">
              <a:extLst>
                <a:ext uri="{FF2B5EF4-FFF2-40B4-BE49-F238E27FC236}">
                  <a16:creationId xmlns:a16="http://schemas.microsoft.com/office/drawing/2014/main" id="{2184D5B9-BD29-46E6-9310-D3960D3D91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7510" y="649833"/>
              <a:ext cx="8452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Acrylic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09FAC01-FA35-4360-8876-C5BDA3F0C98D}"/>
              </a:ext>
            </a:extLst>
          </p:cNvPr>
          <p:cNvGrpSpPr/>
          <p:nvPr/>
        </p:nvGrpSpPr>
        <p:grpSpPr>
          <a:xfrm>
            <a:off x="6682615" y="4947899"/>
            <a:ext cx="1019581" cy="307777"/>
            <a:chOff x="4603222" y="1204234"/>
            <a:chExt cx="1019581" cy="307777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41CFBA4-AB11-402D-A57C-C505BD58489E}"/>
                </a:ext>
              </a:extLst>
            </p:cNvPr>
            <p:cNvSpPr/>
            <p:nvPr/>
          </p:nvSpPr>
          <p:spPr>
            <a:xfrm>
              <a:off x="4603222" y="1250122"/>
              <a:ext cx="216000" cy="216000"/>
            </a:xfrm>
            <a:prstGeom prst="rect">
              <a:avLst/>
            </a:prstGeom>
            <a:solidFill>
              <a:srgbClr val="5BDE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40" name="TextBox 23">
              <a:extLst>
                <a:ext uri="{FF2B5EF4-FFF2-40B4-BE49-F238E27FC236}">
                  <a16:creationId xmlns:a16="http://schemas.microsoft.com/office/drawing/2014/main" id="{C46A57BC-EE15-4398-A338-1C8D11585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7510" y="1204234"/>
              <a:ext cx="8452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Nylon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371E688F-59DC-41F9-8BC4-44CDB54E7369}"/>
              </a:ext>
            </a:extLst>
          </p:cNvPr>
          <p:cNvGrpSpPr/>
          <p:nvPr/>
        </p:nvGrpSpPr>
        <p:grpSpPr>
          <a:xfrm>
            <a:off x="8461481" y="4947899"/>
            <a:ext cx="1019581" cy="307777"/>
            <a:chOff x="4603222" y="1758634"/>
            <a:chExt cx="1019581" cy="307777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1D1AAB63-FE7E-4A81-8693-B42DEAAA68CA}"/>
                </a:ext>
              </a:extLst>
            </p:cNvPr>
            <p:cNvSpPr/>
            <p:nvPr/>
          </p:nvSpPr>
          <p:spPr>
            <a:xfrm>
              <a:off x="4603222" y="1804522"/>
              <a:ext cx="216000" cy="216000"/>
            </a:xfrm>
            <a:prstGeom prst="rect">
              <a:avLst/>
            </a:prstGeom>
            <a:solidFill>
              <a:srgbClr val="EC5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FEE56131-F9B3-4723-8C09-01BADAC26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7510" y="1758634"/>
              <a:ext cx="8452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PTFE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570868DA-5A9F-446A-A461-D1C57D73C8F6}"/>
              </a:ext>
            </a:extLst>
          </p:cNvPr>
          <p:cNvGrpSpPr/>
          <p:nvPr/>
        </p:nvGrpSpPr>
        <p:grpSpPr>
          <a:xfrm>
            <a:off x="7782933" y="5529800"/>
            <a:ext cx="1816199" cy="307777"/>
            <a:chOff x="4605603" y="2858416"/>
            <a:chExt cx="1816199" cy="307777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F54217A0-A828-4BF3-BB0D-3F488F871798}"/>
                </a:ext>
              </a:extLst>
            </p:cNvPr>
            <p:cNvSpPr/>
            <p:nvPr/>
          </p:nvSpPr>
          <p:spPr>
            <a:xfrm>
              <a:off x="4605603" y="2904304"/>
              <a:ext cx="216000" cy="216000"/>
            </a:xfrm>
            <a:prstGeom prst="rect">
              <a:avLst/>
            </a:prstGeom>
            <a:solidFill>
              <a:srgbClr val="8E77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E3EC229E-7137-4BE2-84FB-276621643B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7510" y="2858416"/>
              <a:ext cx="16442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Contacting-Cu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A8F309D6-27EC-4198-A435-C5768AE92C06}"/>
              </a:ext>
            </a:extLst>
          </p:cNvPr>
          <p:cNvGrpSpPr/>
          <p:nvPr/>
        </p:nvGrpSpPr>
        <p:grpSpPr>
          <a:xfrm>
            <a:off x="4903748" y="5529800"/>
            <a:ext cx="1816199" cy="307777"/>
            <a:chOff x="4605603" y="2313034"/>
            <a:chExt cx="1816199" cy="307777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E47260DA-5706-4B9B-8EEF-3C96FFA2E20D}"/>
                </a:ext>
              </a:extLst>
            </p:cNvPr>
            <p:cNvSpPr/>
            <p:nvPr/>
          </p:nvSpPr>
          <p:spPr>
            <a:xfrm>
              <a:off x="4605603" y="2358922"/>
              <a:ext cx="216000" cy="216000"/>
            </a:xfrm>
            <a:prstGeom prst="rect">
              <a:avLst/>
            </a:prstGeom>
            <a:solidFill>
              <a:srgbClr val="EB6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49" name="TextBox 23">
              <a:extLst>
                <a:ext uri="{FF2B5EF4-FFF2-40B4-BE49-F238E27FC236}">
                  <a16:creationId xmlns:a16="http://schemas.microsoft.com/office/drawing/2014/main" id="{DDE27EF7-B52E-4A06-9104-E19E5364D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7510" y="2313034"/>
              <a:ext cx="16442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Electrode-Cu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9"/>
    </mc:Choice>
    <mc:Fallback xmlns="">
      <p:transition spd="slow" advTm="34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FC4B41-39FC-403A-84E2-D1F1ED8486A1}"/>
              </a:ext>
            </a:extLst>
          </p:cNvPr>
          <p:cNvSpPr txBox="1"/>
          <p:nvPr/>
        </p:nvSpPr>
        <p:spPr>
          <a:xfrm>
            <a:off x="58993" y="212377"/>
            <a:ext cx="93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Fabricated device structure and working mechanism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B8882-E8EC-4FA5-B10E-43F3FA029D0E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63AB77D-92D0-458E-91C5-219F6E1B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95" y="781222"/>
            <a:ext cx="7706010" cy="569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0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5"/>
    </mc:Choice>
    <mc:Fallback xmlns="">
      <p:transition spd="slow" advTm="3534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C1880-F1CE-44C8-8ADF-6BAF0216585E}"/>
              </a:ext>
            </a:extLst>
          </p:cNvPr>
          <p:cNvSpPr txBox="1"/>
          <p:nvPr/>
        </p:nvSpPr>
        <p:spPr>
          <a:xfrm>
            <a:off x="58994" y="212377"/>
            <a:ext cx="888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Result &amp; Discussion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6B6C9-700A-4C4C-969D-2857DBC60B84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E29987B-57D5-41BE-8DB6-DFABB4DC093A}"/>
              </a:ext>
            </a:extLst>
          </p:cNvPr>
          <p:cNvSpPr/>
          <p:nvPr/>
        </p:nvSpPr>
        <p:spPr>
          <a:xfrm>
            <a:off x="187216" y="919065"/>
            <a:ext cx="4597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DC output through polarity control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9AA45F1-635D-4054-938B-604ECC40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38" y="1493572"/>
            <a:ext cx="1972906" cy="19812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95C5FA8-6C87-44E1-A744-1B7F4FEE1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" y="1493572"/>
            <a:ext cx="2244458" cy="198121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553766A-5AC5-4F76-B4B6-0C4E345CA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53" y="1341170"/>
            <a:ext cx="2499384" cy="2286022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2A9DF9BA-165C-4F80-BE71-0D33F9C66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45" y="1341170"/>
            <a:ext cx="2502155" cy="228602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FD13F5-1582-40B2-AD6B-042768EEF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36" y="3629963"/>
            <a:ext cx="1981219" cy="1978448"/>
          </a:xfrm>
          <a:prstGeom prst="rect">
            <a:avLst/>
          </a:prstGeom>
        </p:spPr>
      </p:pic>
      <p:pic>
        <p:nvPicPr>
          <p:cNvPr id="29" name="그림 28" descr="옥외설치물, 실루엣이(가) 표시된 사진&#10;&#10;자동 생성된 설명">
            <a:extLst>
              <a:ext uri="{FF2B5EF4-FFF2-40B4-BE49-F238E27FC236}">
                <a16:creationId xmlns:a16="http://schemas.microsoft.com/office/drawing/2014/main" id="{441B1585-4E75-4F7F-B700-511841ADC6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00" y="3474791"/>
            <a:ext cx="2502155" cy="2288793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AC9A6630-9486-4F58-B6B7-A4464C479160}"/>
              </a:ext>
            </a:extLst>
          </p:cNvPr>
          <p:cNvGrpSpPr/>
          <p:nvPr/>
        </p:nvGrpSpPr>
        <p:grpSpPr>
          <a:xfrm>
            <a:off x="5785580" y="5900512"/>
            <a:ext cx="1422858" cy="307777"/>
            <a:chOff x="4723581" y="2378762"/>
            <a:chExt cx="1422858" cy="307777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0996C0B4-6E2B-4920-94BA-7FB6F814317F}"/>
                </a:ext>
              </a:extLst>
            </p:cNvPr>
            <p:cNvSpPr/>
            <p:nvPr/>
          </p:nvSpPr>
          <p:spPr>
            <a:xfrm>
              <a:off x="4723581" y="2415632"/>
              <a:ext cx="230607" cy="230605"/>
            </a:xfrm>
            <a:prstGeom prst="rect">
              <a:avLst/>
            </a:prstGeom>
            <a:solidFill>
              <a:srgbClr val="EB6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2" name="TextBox 23">
              <a:extLst>
                <a:ext uri="{FF2B5EF4-FFF2-40B4-BE49-F238E27FC236}">
                  <a16:creationId xmlns:a16="http://schemas.microsoft.com/office/drawing/2014/main" id="{4ED22CC4-AA04-4C4C-A1E3-FF88DB428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9595" y="2378762"/>
              <a:ext cx="12368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Electrode-Cu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97D62101-1322-45CA-B5D2-4921692539D8}"/>
              </a:ext>
            </a:extLst>
          </p:cNvPr>
          <p:cNvGrpSpPr/>
          <p:nvPr/>
        </p:nvGrpSpPr>
        <p:grpSpPr>
          <a:xfrm>
            <a:off x="398598" y="5900512"/>
            <a:ext cx="906273" cy="307777"/>
            <a:chOff x="4328861" y="890382"/>
            <a:chExt cx="906273" cy="307777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18EF75EF-125C-462F-A233-793ACE2C01C4}"/>
                </a:ext>
              </a:extLst>
            </p:cNvPr>
            <p:cNvSpPr/>
            <p:nvPr/>
          </p:nvSpPr>
          <p:spPr>
            <a:xfrm>
              <a:off x="4328861" y="926787"/>
              <a:ext cx="230607" cy="230605"/>
            </a:xfrm>
            <a:prstGeom prst="rect">
              <a:avLst/>
            </a:prstGeom>
            <a:solidFill>
              <a:srgbClr val="ABC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903F74C0-7420-4F6E-85E6-3D2B76C8A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6730" y="890382"/>
              <a:ext cx="7184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Acrylic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F976E5D-2BAA-434F-A32C-2976D243799C}"/>
              </a:ext>
            </a:extLst>
          </p:cNvPr>
          <p:cNvGrpSpPr/>
          <p:nvPr/>
        </p:nvGrpSpPr>
        <p:grpSpPr>
          <a:xfrm>
            <a:off x="2241849" y="5900512"/>
            <a:ext cx="835322" cy="307777"/>
            <a:chOff x="4721200" y="1168995"/>
            <a:chExt cx="835322" cy="307777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D64E59F1-FB12-46CB-A396-21F0215A9ABC}"/>
                </a:ext>
              </a:extLst>
            </p:cNvPr>
            <p:cNvSpPr/>
            <p:nvPr/>
          </p:nvSpPr>
          <p:spPr>
            <a:xfrm>
              <a:off x="4721200" y="1205400"/>
              <a:ext cx="230607" cy="230605"/>
            </a:xfrm>
            <a:prstGeom prst="rect">
              <a:avLst/>
            </a:prstGeom>
            <a:solidFill>
              <a:srgbClr val="5BDE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8" name="TextBox 23">
              <a:extLst>
                <a:ext uri="{FF2B5EF4-FFF2-40B4-BE49-F238E27FC236}">
                  <a16:creationId xmlns:a16="http://schemas.microsoft.com/office/drawing/2014/main" id="{D89F8ACE-66A8-4E5D-87FE-D7A227DAB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6200" y="1168995"/>
              <a:ext cx="65032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Nylon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D505A044-79D7-48BD-A383-84783A7341CC}"/>
              </a:ext>
            </a:extLst>
          </p:cNvPr>
          <p:cNvGrpSpPr/>
          <p:nvPr/>
        </p:nvGrpSpPr>
        <p:grpSpPr>
          <a:xfrm>
            <a:off x="4014149" y="5900512"/>
            <a:ext cx="834453" cy="307777"/>
            <a:chOff x="4721200" y="1793843"/>
            <a:chExt cx="834453" cy="307777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9E8ED3F6-B4C9-4F7D-B06A-835F2AC63001}"/>
                </a:ext>
              </a:extLst>
            </p:cNvPr>
            <p:cNvSpPr/>
            <p:nvPr/>
          </p:nvSpPr>
          <p:spPr>
            <a:xfrm>
              <a:off x="4721200" y="1830248"/>
              <a:ext cx="230607" cy="230605"/>
            </a:xfrm>
            <a:prstGeom prst="rect">
              <a:avLst/>
            </a:prstGeom>
            <a:solidFill>
              <a:srgbClr val="F05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41" name="TextBox 23">
              <a:extLst>
                <a:ext uri="{FF2B5EF4-FFF2-40B4-BE49-F238E27FC236}">
                  <a16:creationId xmlns:a16="http://schemas.microsoft.com/office/drawing/2014/main" id="{F6B8BF6E-4583-41A6-B0DB-E793E8B6A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4866" y="1793843"/>
              <a:ext cx="64078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PTFE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C0872BE2-4D60-4D76-BF66-491B0FB51B19}"/>
              </a:ext>
            </a:extLst>
          </p:cNvPr>
          <p:cNvGrpSpPr/>
          <p:nvPr/>
        </p:nvGrpSpPr>
        <p:grpSpPr>
          <a:xfrm>
            <a:off x="8145417" y="5900512"/>
            <a:ext cx="1590766" cy="307777"/>
            <a:chOff x="7067101" y="6262387"/>
            <a:chExt cx="1590766" cy="307777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3137FE8B-B02A-4FEB-95DF-FB56E3B6BA26}"/>
                </a:ext>
              </a:extLst>
            </p:cNvPr>
            <p:cNvSpPr/>
            <p:nvPr/>
          </p:nvSpPr>
          <p:spPr>
            <a:xfrm>
              <a:off x="7067101" y="6310650"/>
              <a:ext cx="230607" cy="230605"/>
            </a:xfrm>
            <a:prstGeom prst="rect">
              <a:avLst/>
            </a:prstGeom>
            <a:solidFill>
              <a:srgbClr val="8E77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40078A9C-ED2D-408F-B185-85141DF88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8522" y="6262387"/>
              <a:ext cx="139934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Contacting-Cu</a:t>
              </a:r>
              <a:endParaRPr lang="ko-KR" altLang="en-US" sz="14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"/>
    </mc:Choice>
    <mc:Fallback xmlns="">
      <p:transition spd="slow" advTm="141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C1880-F1CE-44C8-8ADF-6BAF0216585E}"/>
              </a:ext>
            </a:extLst>
          </p:cNvPr>
          <p:cNvSpPr txBox="1"/>
          <p:nvPr/>
        </p:nvSpPr>
        <p:spPr>
          <a:xfrm>
            <a:off x="58994" y="212377"/>
            <a:ext cx="888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Result &amp; Discussion</a:t>
            </a:r>
            <a:endParaRPr lang="ko-KR" alt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6B6C9-700A-4C4C-969D-2857DBC60B84}"/>
              </a:ext>
            </a:extLst>
          </p:cNvPr>
          <p:cNvSpPr txBox="1"/>
          <p:nvPr/>
        </p:nvSpPr>
        <p:spPr>
          <a:xfrm>
            <a:off x="5811848" y="6518787"/>
            <a:ext cx="4094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>
                <a:solidFill>
                  <a:schemeClr val="bg1"/>
                </a:solidFill>
              </a:rPr>
              <a:t>Quantum Functional Materials Laboratory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E29987B-57D5-41BE-8DB6-DFABB4DC093A}"/>
              </a:ext>
            </a:extLst>
          </p:cNvPr>
          <p:cNvSpPr/>
          <p:nvPr/>
        </p:nvSpPr>
        <p:spPr>
          <a:xfrm>
            <a:off x="75928" y="866864"/>
            <a:ext cx="4597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ea typeface="나눔스퀘어 Bold" panose="020B0600000101010101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Device optimization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9C02A2A-A37B-4E7A-9F67-4C0AA117C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58" y="1119120"/>
            <a:ext cx="7068658" cy="52287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D968596-5BB0-4CD6-8D06-A61B4DEB8C4A}"/>
              </a:ext>
            </a:extLst>
          </p:cNvPr>
          <p:cNvSpPr txBox="1"/>
          <p:nvPr/>
        </p:nvSpPr>
        <p:spPr>
          <a:xfrm>
            <a:off x="1562734" y="1250040"/>
            <a:ext cx="40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(a)</a:t>
            </a:r>
            <a:endParaRPr lang="ko-KR" altLang="en-US" sz="16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96AA4C-B089-4B41-95EA-629CD0A4A9AB}"/>
              </a:ext>
            </a:extLst>
          </p:cNvPr>
          <p:cNvSpPr txBox="1"/>
          <p:nvPr/>
        </p:nvSpPr>
        <p:spPr>
          <a:xfrm>
            <a:off x="4838734" y="1250040"/>
            <a:ext cx="40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(b)</a:t>
            </a:r>
            <a:endParaRPr lang="ko-KR" altLang="en-US" sz="16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0862E9-4DD9-454C-A741-BF67E1F15101}"/>
              </a:ext>
            </a:extLst>
          </p:cNvPr>
          <p:cNvSpPr txBox="1"/>
          <p:nvPr/>
        </p:nvSpPr>
        <p:spPr>
          <a:xfrm>
            <a:off x="1562734" y="3739804"/>
            <a:ext cx="40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(c)</a:t>
            </a:r>
            <a:endParaRPr lang="ko-KR" altLang="en-US" sz="16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D32558-D0CA-4397-890F-E6E4D6BC7636}"/>
              </a:ext>
            </a:extLst>
          </p:cNvPr>
          <p:cNvSpPr txBox="1"/>
          <p:nvPr/>
        </p:nvSpPr>
        <p:spPr>
          <a:xfrm>
            <a:off x="4838734" y="3739804"/>
            <a:ext cx="40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(d)</a:t>
            </a:r>
            <a:endParaRPr lang="ko-KR" altLang="en-US" sz="16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49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9"/>
    </mc:Choice>
    <mc:Fallback xmlns="">
      <p:transition spd="slow" advTm="1411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나눔바른고딕"/>
        <a:ea typeface="나눔바른고딕"/>
        <a:cs typeface=""/>
      </a:majorFont>
      <a:minorFont>
        <a:latin typeface="나눔바른고딕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378</Words>
  <Application>Microsoft Office PowerPoint</Application>
  <PresentationFormat>A4 용지(210x297mm)</PresentationFormat>
  <Paragraphs>78</Paragraphs>
  <Slides>13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9" baseType="lpstr">
      <vt:lpstr>Arial Unicode MS</vt:lpstr>
      <vt:lpstr>나눔바른고딕</vt:lpstr>
      <vt:lpstr>나눔스퀘어 Bold</vt:lpstr>
      <vt:lpstr>Arial</vt:lpstr>
      <vt:lpstr>Times New Roman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한재연</dc:creator>
  <cp:lastModifiedBy>한재연</cp:lastModifiedBy>
  <cp:revision>10</cp:revision>
  <dcterms:created xsi:type="dcterms:W3CDTF">2021-10-10T09:03:47Z</dcterms:created>
  <dcterms:modified xsi:type="dcterms:W3CDTF">2022-02-07T02:15:27Z</dcterms:modified>
</cp:coreProperties>
</file>