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6" r:id="rId5"/>
    <p:sldId id="258" r:id="rId6"/>
    <p:sldId id="267" r:id="rId7"/>
    <p:sldId id="260" r:id="rId8"/>
    <p:sldId id="263" r:id="rId9"/>
    <p:sldId id="261" r:id="rId10"/>
    <p:sldId id="265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1F62-19C0-4489-80C2-96EFD476B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96984-50E8-4090-9E32-D53BB94A0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662E2-0237-4890-8CEA-784B58BB2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23D-C637-4AF8-AF19-ABDDC474A9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E924D-14AC-4EC5-8CBB-3739715A0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A62EC-25E0-403F-8A4E-7179FBCAA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CAA-AD5B-446E-A47B-16F08B5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5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D3F9-BB5E-4E36-8154-23F2E307A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BB802B-9531-4161-B25B-5177FFD4D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C1422-C30F-48BD-B20C-82BFBEE1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23D-C637-4AF8-AF19-ABDDC474A9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350AD-E777-4E41-8565-F9F7A636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53EC7-DF92-4174-9694-F0DF01D8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CAA-AD5B-446E-A47B-16F08B5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4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2DE2C-2282-46E7-897A-CDDD53E2E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05629-601E-4551-B2CF-6DFFC67A9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E4CAE-35FD-4D8E-B17B-648621473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23D-C637-4AF8-AF19-ABDDC474A9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FB2FC-B816-466C-9285-1B841178A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5EB10-3AD8-4909-B8C4-FD8E82478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CAA-AD5B-446E-A47B-16F08B5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D26E7-A958-4372-82BA-44756235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FB3AB-EBA1-46C5-8A3B-CAD65AE74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CB882-C333-4F7C-8F0B-470D6A19F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23D-C637-4AF8-AF19-ABDDC474A9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9E788-B986-493B-8F6E-54249DFF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6C97F-6EAB-4808-B669-94A8828A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CAA-AD5B-446E-A47B-16F08B5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2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44F11-7648-496A-934E-3B6E0441F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97ADA-0EC5-409C-B881-B2AD42D07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FD0FE-080E-4F34-BE45-5EA677318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23D-C637-4AF8-AF19-ABDDC474A9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B70D8-261A-4E30-9171-6420127ED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76D00-E233-44F0-A708-7BD772CE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CAA-AD5B-446E-A47B-16F08B5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2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9005B-E2DC-46F3-A879-C0E0202D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25D19-3929-4131-9397-AC012C507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F3A05-E757-4BE4-9BA6-DF8F63BAC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FA4F9-DCAA-4747-B54A-1FD37FE4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23D-C637-4AF8-AF19-ABDDC474A9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8E1F7-2B22-43FA-917F-EB503105F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982D6-1641-424E-B5E5-41AB978A3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CAA-AD5B-446E-A47B-16F08B5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6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22E7F-8E48-43EB-B590-8B5B37D93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42740-0FDA-4E48-9028-E800E6263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69820-BEFD-4711-B87D-8BFB11C55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ED9A3-64AB-40BE-8C74-8E51A229C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51981-C506-4AD7-B2A9-B5E355508B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22200-B272-4614-ABB0-32DEE2EB2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23D-C637-4AF8-AF19-ABDDC474A9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D034C4-479D-4DA1-A7EB-04B97FDF8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AFE3BF-4A93-48F4-81F9-3F186380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CAA-AD5B-446E-A47B-16F08B5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8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A8849-522F-4613-B46B-1F445413E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0A2206-9200-490D-9578-624A8B1D9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23D-C637-4AF8-AF19-ABDDC474A9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4B3D6F-ACCF-4E69-A307-D2985501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B5A50-D17C-473E-A466-88DCEC0E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CAA-AD5B-446E-A47B-16F08B5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5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E637E4-DF16-4536-956A-77D5A2AE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23D-C637-4AF8-AF19-ABDDC474A9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0EC73-CBE5-4AC8-8567-B31CC265F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DACDB-A9A7-4B4F-A0E8-7D1A82999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CAA-AD5B-446E-A47B-16F08B5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9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8F819-417D-439E-A37B-0E34F38CE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1AEE2-429C-4224-9782-60F22A717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C30C4-7F83-4861-9560-288EFF020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EFCE4-0D67-4E26-964D-6801591FF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23D-C637-4AF8-AF19-ABDDC474A9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4DAD3-0690-4A4F-8284-A6A876BF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943EF-C1E8-4371-8EEB-BF1FD32F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CAA-AD5B-446E-A47B-16F08B5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0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C9EC6-826F-47D3-B180-9AD73DCD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D73161-6B11-4F51-8E2D-F1DEDB8130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CFCFF-205D-4A91-9FCD-F936466FA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9194A-1C7D-40C1-A28E-00969F293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23D-C637-4AF8-AF19-ABDDC474A9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95BFE-A6C4-4A3B-B260-3F3AD4E15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C8051-D4F9-4145-B93C-A7A76D86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CAA-AD5B-446E-A47B-16F08B5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5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307D59-1C23-4D0B-B502-88743E7C3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F9C53-1972-475C-96B3-88D9AFBA7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276EB-ED40-462D-9C0B-8E400CC17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323D-C637-4AF8-AF19-ABDDC474A9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0EA2B-9CE6-47BA-9090-23BC7997E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7D51F-00F6-4FA6-B7C6-30F264987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91CAA-AD5B-446E-A47B-16F08B5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1.PNG"/><Relationship Id="rId5" Type="http://schemas.openxmlformats.org/officeDocument/2006/relationships/image" Target="../media/image130.png"/><Relationship Id="rId10" Type="http://schemas.openxmlformats.org/officeDocument/2006/relationships/image" Target="../media/image18.png"/><Relationship Id="rId4" Type="http://schemas.openxmlformats.org/officeDocument/2006/relationships/image" Target="../media/image100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0.png"/><Relationship Id="rId7" Type="http://schemas.openxmlformats.org/officeDocument/2006/relationships/image" Target="../media/image29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25.emf"/><Relationship Id="rId5" Type="http://schemas.openxmlformats.org/officeDocument/2006/relationships/image" Target="../media/image270.png"/><Relationship Id="rId10" Type="http://schemas.openxmlformats.org/officeDocument/2006/relationships/image" Target="../media/image32.png"/><Relationship Id="rId4" Type="http://schemas.openxmlformats.org/officeDocument/2006/relationships/image" Target="../media/image27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52C94-C315-4A53-8C31-4051336F1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095" y="1857301"/>
            <a:ext cx="9144000" cy="230663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Microsoft Uighur" panose="02000000000000000000" pitchFamily="2" charset="-78"/>
                <a:ea typeface="Malgun Gothic" panose="020B0503020000020004" pitchFamily="34" charset="-127"/>
                <a:cs typeface="Microsoft Uighur" panose="02000000000000000000" pitchFamily="2" charset="-78"/>
              </a:rPr>
              <a:t>Analysis</a:t>
            </a:r>
            <a:r>
              <a:rPr lang="en-US" sz="3600" b="1" dirty="0">
                <a:effectLst/>
                <a:latin typeface="Microsoft Uighur" panose="02000000000000000000" pitchFamily="2" charset="-78"/>
                <a:ea typeface="Malgun Gothic" panose="020B0503020000020004" pitchFamily="34" charset="-127"/>
                <a:cs typeface="Microsoft Uighur" panose="02000000000000000000" pitchFamily="2" charset="-78"/>
              </a:rPr>
              <a:t> of Internal Quantum Efficiency in </a:t>
            </a:r>
            <a:r>
              <a:rPr lang="en-US" sz="3600" b="1" dirty="0" err="1">
                <a:effectLst/>
                <a:latin typeface="Microsoft Uighur" panose="02000000000000000000" pitchFamily="2" charset="-78"/>
                <a:ea typeface="Malgun Gothic" panose="020B0503020000020004" pitchFamily="34" charset="-127"/>
                <a:cs typeface="Microsoft Uighur" panose="02000000000000000000" pitchFamily="2" charset="-78"/>
              </a:rPr>
              <a:t>InGaAsP</a:t>
            </a:r>
            <a:r>
              <a:rPr lang="en-US" sz="3600" b="1" dirty="0">
                <a:effectLst/>
                <a:latin typeface="Microsoft Uighur" panose="02000000000000000000" pitchFamily="2" charset="-78"/>
                <a:ea typeface="Malgun Gothic" panose="020B0503020000020004" pitchFamily="34" charset="-127"/>
                <a:cs typeface="Microsoft Uighur" panose="02000000000000000000" pitchFamily="2" charset="-78"/>
              </a:rPr>
              <a:t> Multiple Quantum wells</a:t>
            </a:r>
            <a:br>
              <a:rPr lang="en-US" sz="1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1D429-035E-48C5-81D2-57CC24E6E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4595" y="5908675"/>
            <a:ext cx="9144000" cy="54267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sz="40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Chibuzo Onwukaeme</a:t>
            </a:r>
          </a:p>
        </p:txBody>
      </p:sp>
    </p:spTree>
    <p:extLst>
      <p:ext uri="{BB962C8B-B14F-4D97-AF65-F5344CB8AC3E}">
        <p14:creationId xmlns:p14="http://schemas.microsoft.com/office/powerpoint/2010/main" val="3365750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435526-F98B-4DC9-B951-A30A2C7F86DA}"/>
              </a:ext>
            </a:extLst>
          </p:cNvPr>
          <p:cNvSpPr txBox="1"/>
          <p:nvPr/>
        </p:nvSpPr>
        <p:spPr>
          <a:xfrm>
            <a:off x="68367" y="170917"/>
            <a:ext cx="7776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ubtitle 2">
                <a:extLst>
                  <a:ext uri="{FF2B5EF4-FFF2-40B4-BE49-F238E27FC236}">
                    <a16:creationId xmlns:a16="http://schemas.microsoft.com/office/drawing/2014/main" id="{4D4B8531-9ABD-4F29-BE02-07F2EDBA291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7620" y="1094247"/>
                <a:ext cx="11776759" cy="42468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The internal quantum efficiency of </a:t>
                </a:r>
                <a:r>
                  <a:rPr lang="en-US" dirty="0" err="1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InGaAsP</a:t>
                </a:r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MQW is modelled using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𝐴𝐵𝐶</m:t>
                    </m:r>
                  </m:oMath>
                </a14:m>
                <a:r>
                  <a:rPr lang="en-US" sz="1800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</a:t>
                </a:r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recombination model.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To accurately model the experimental observation, the carrier leakage current must be included in the total recombination current.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Fitting the experimental external quantum efficiency data with the model, the leakage coefficients are extracted, and the leakage recombination current is computed.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The contributions of the individual recombination currents shows that the auger recombination rate is responsible for the efficiency droop in our </a:t>
                </a:r>
                <a:r>
                  <a:rPr lang="en-US" dirty="0" err="1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InGaAsP</a:t>
                </a:r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MQW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𝑄𝐸</m:t>
                        </m:r>
                      </m:sub>
                    </m:sSub>
                  </m:oMath>
                </a14:m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data.</a:t>
                </a:r>
              </a:p>
            </p:txBody>
          </p:sp>
        </mc:Choice>
        <mc:Fallback xmlns="">
          <p:sp>
            <p:nvSpPr>
              <p:cNvPr id="7" name="Subtitle 2">
                <a:extLst>
                  <a:ext uri="{FF2B5EF4-FFF2-40B4-BE49-F238E27FC236}">
                    <a16:creationId xmlns:a16="http://schemas.microsoft.com/office/drawing/2014/main" id="{4D4B8531-9ABD-4F29-BE02-07F2EDBA2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20" y="1094247"/>
                <a:ext cx="11776759" cy="4246874"/>
              </a:xfrm>
              <a:prstGeom prst="rect">
                <a:avLst/>
              </a:prstGeom>
              <a:blipFill>
                <a:blip r:embed="rId2"/>
                <a:stretch>
                  <a:fillRect l="-673" t="-2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4538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6A017085-B1E3-44C4-B062-68B1D3BE7ADF}"/>
              </a:ext>
            </a:extLst>
          </p:cNvPr>
          <p:cNvSpPr txBox="1">
            <a:spLocks/>
          </p:cNvSpPr>
          <p:nvPr/>
        </p:nvSpPr>
        <p:spPr>
          <a:xfrm>
            <a:off x="233643" y="2395169"/>
            <a:ext cx="10320798" cy="2072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7281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52C94-C315-4A53-8C31-4051336F1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620" y="581115"/>
            <a:ext cx="9144000" cy="9571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Microsoft Uighur" panose="02000000000000000000" pitchFamily="2" charset="-78"/>
                <a:ea typeface="Malgun Gothic" panose="020B0503020000020004" pitchFamily="34" charset="-127"/>
                <a:cs typeface="Microsoft Uighur" panose="02000000000000000000" pitchFamily="2" charset="-78"/>
              </a:rPr>
              <a:t>Content</a:t>
            </a:r>
            <a:br>
              <a:rPr lang="en-US" sz="3600" dirty="0">
                <a:effectLst/>
                <a:latin typeface="Microsoft Uighur" panose="02000000000000000000" pitchFamily="2" charset="-78"/>
                <a:ea typeface="Malgun Gothic" panose="020B0503020000020004" pitchFamily="34" charset="-127"/>
                <a:cs typeface="Microsoft Uighur" panose="02000000000000000000" pitchFamily="2" charset="-78"/>
              </a:rPr>
            </a:br>
            <a:endParaRPr lang="en-US" sz="3600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5C6C26D-E34D-4CE6-B357-E982D849A408}"/>
              </a:ext>
            </a:extLst>
          </p:cNvPr>
          <p:cNvSpPr txBox="1">
            <a:spLocks/>
          </p:cNvSpPr>
          <p:nvPr/>
        </p:nvSpPr>
        <p:spPr>
          <a:xfrm>
            <a:off x="207620" y="999858"/>
            <a:ext cx="11594122" cy="5683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03" indent="-214303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32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Introduction and Theoretical Modelling</a:t>
            </a:r>
          </a:p>
          <a:p>
            <a:pPr marL="214303" indent="-214303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32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Experimental Setup</a:t>
            </a:r>
          </a:p>
          <a:p>
            <a:pPr marL="214303" indent="-214303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32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Experimental Results</a:t>
            </a:r>
          </a:p>
          <a:p>
            <a:pPr marL="214303" indent="-214303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32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13474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B21D429-035E-48C5-81D2-57CC24E6E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677" y="1094247"/>
            <a:ext cx="4475147" cy="46576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The internal Quantum efficiency is expressed 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435526-F98B-4DC9-B951-A30A2C7F86DA}"/>
              </a:ext>
            </a:extLst>
          </p:cNvPr>
          <p:cNvSpPr txBox="1"/>
          <p:nvPr/>
        </p:nvSpPr>
        <p:spPr>
          <a:xfrm>
            <a:off x="68367" y="170917"/>
            <a:ext cx="7776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Introduction and Theoretical Modelling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58C214B-83CB-4FFF-9F86-A4BA6BE16305}"/>
                  </a:ext>
                </a:extLst>
              </p:cNvPr>
              <p:cNvSpPr txBox="1"/>
              <p:nvPr/>
            </p:nvSpPr>
            <p:spPr>
              <a:xfrm>
                <a:off x="890899" y="1534909"/>
                <a:ext cx="2638514" cy="6527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𝐼𝑄𝐸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58C214B-83CB-4FFF-9F86-A4BA6BE16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899" y="1534909"/>
                <a:ext cx="2638514" cy="6527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ubtitle 2">
            <a:extLst>
              <a:ext uri="{FF2B5EF4-FFF2-40B4-BE49-F238E27FC236}">
                <a16:creationId xmlns:a16="http://schemas.microsoft.com/office/drawing/2014/main" id="{4652045A-84D5-4261-A37B-B019D4C3A21B}"/>
              </a:ext>
            </a:extLst>
          </p:cNvPr>
          <p:cNvSpPr txBox="1">
            <a:spLocks/>
          </p:cNvSpPr>
          <p:nvPr/>
        </p:nvSpPr>
        <p:spPr>
          <a:xfrm>
            <a:off x="250676" y="2395434"/>
            <a:ext cx="4475147" cy="46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The external Quantum efficiency is expressed 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8CBC0EB-D072-4FBD-81E2-878D694310FC}"/>
                  </a:ext>
                </a:extLst>
              </p:cNvPr>
              <p:cNvSpPr txBox="1"/>
              <p:nvPr/>
            </p:nvSpPr>
            <p:spPr>
              <a:xfrm>
                <a:off x="890899" y="2861194"/>
                <a:ext cx="3005983" cy="694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𝑄𝐸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𝐴𝑛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8CBC0EB-D072-4FBD-81E2-878D69431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899" y="2861194"/>
                <a:ext cx="3005983" cy="694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ubtitle 2">
                <a:extLst>
                  <a:ext uri="{FF2B5EF4-FFF2-40B4-BE49-F238E27FC236}">
                    <a16:creationId xmlns:a16="http://schemas.microsoft.com/office/drawing/2014/main" id="{8B869901-C1EF-417C-8908-2C4FF79B5E1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353" y="3778670"/>
                <a:ext cx="11511839" cy="4865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The numerator and denominator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𝑄𝐸</m:t>
                        </m:r>
                      </m:sub>
                    </m:sSub>
                  </m:oMath>
                </a14:m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are related to the integrated intensity and the laser excitation power as</a:t>
                </a:r>
              </a:p>
            </p:txBody>
          </p:sp>
        </mc:Choice>
        <mc:Fallback xmlns="">
          <p:sp>
            <p:nvSpPr>
              <p:cNvPr id="12" name="Subtitle 2">
                <a:extLst>
                  <a:ext uri="{FF2B5EF4-FFF2-40B4-BE49-F238E27FC236}">
                    <a16:creationId xmlns:a16="http://schemas.microsoft.com/office/drawing/2014/main" id="{8B869901-C1EF-417C-8908-2C4FF79B5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53" y="3778670"/>
                <a:ext cx="11511839" cy="486563"/>
              </a:xfrm>
              <a:prstGeom prst="rect">
                <a:avLst/>
              </a:prstGeom>
              <a:blipFill>
                <a:blip r:embed="rId4"/>
                <a:stretch>
                  <a:fillRect l="-847" t="-10000" b="-2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9B4DF1-ACDD-4862-8434-829D6E63015C}"/>
                  </a:ext>
                </a:extLst>
              </p:cNvPr>
              <p:cNvSpPr txBox="1"/>
              <p:nvPr/>
            </p:nvSpPr>
            <p:spPr>
              <a:xfrm>
                <a:off x="890899" y="4349211"/>
                <a:ext cx="13822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9B4DF1-ACDD-4862-8434-829D6E630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899" y="4349211"/>
                <a:ext cx="1382282" cy="276999"/>
              </a:xfrm>
              <a:prstGeom prst="rect">
                <a:avLst/>
              </a:prstGeom>
              <a:blipFill>
                <a:blip r:embed="rId5"/>
                <a:stretch>
                  <a:fillRect l="-5727" t="-28261" r="-2203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A529FEE-3B63-471B-9F89-25F2737F6094}"/>
                  </a:ext>
                </a:extLst>
              </p:cNvPr>
              <p:cNvSpPr txBox="1"/>
              <p:nvPr/>
            </p:nvSpPr>
            <p:spPr>
              <a:xfrm>
                <a:off x="2393890" y="4333629"/>
                <a:ext cx="27315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𝑃𝐿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A529FEE-3B63-471B-9F89-25F2737F6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890" y="4333629"/>
                <a:ext cx="2731517" cy="276999"/>
              </a:xfrm>
              <a:prstGeom prst="rect">
                <a:avLst/>
              </a:prstGeom>
              <a:blipFill>
                <a:blip r:embed="rId6"/>
                <a:stretch>
                  <a:fillRect l="-1786" t="-444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ubtitle 2">
                <a:extLst>
                  <a:ext uri="{FF2B5EF4-FFF2-40B4-BE49-F238E27FC236}">
                    <a16:creationId xmlns:a16="http://schemas.microsoft.com/office/drawing/2014/main" id="{823E331C-E6FC-4523-AC1B-1A14A61C41B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353" y="4872075"/>
                <a:ext cx="3042958" cy="4865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𝑄𝐸</m:t>
                        </m:r>
                      </m:sub>
                    </m:sSub>
                  </m:oMath>
                </a14:m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becomes</a:t>
                </a:r>
              </a:p>
            </p:txBody>
          </p:sp>
        </mc:Choice>
        <mc:Fallback xmlns="">
          <p:sp>
            <p:nvSpPr>
              <p:cNvPr id="15" name="Subtitle 2">
                <a:extLst>
                  <a:ext uri="{FF2B5EF4-FFF2-40B4-BE49-F238E27FC236}">
                    <a16:creationId xmlns:a16="http://schemas.microsoft.com/office/drawing/2014/main" id="{823E331C-E6FC-4523-AC1B-1A14A61C4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53" y="4872075"/>
                <a:ext cx="3042958" cy="486563"/>
              </a:xfrm>
              <a:prstGeom prst="rect">
                <a:avLst/>
              </a:prstGeom>
              <a:blipFill>
                <a:blip r:embed="rId7"/>
                <a:stretch>
                  <a:fillRect l="-3206" t="-10000" b="-2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4ED483-E366-47D0-9E2E-1828DB8D9EF3}"/>
                  </a:ext>
                </a:extLst>
              </p:cNvPr>
              <p:cNvSpPr txBox="1"/>
              <p:nvPr/>
            </p:nvSpPr>
            <p:spPr>
              <a:xfrm>
                <a:off x="864548" y="5323091"/>
                <a:ext cx="1623701" cy="6577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𝑄𝐸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4ED483-E366-47D0-9E2E-1828DB8D9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548" y="5323091"/>
                <a:ext cx="1623701" cy="6577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06E79C5-F07D-4492-8A4B-E3B6163B28C1}"/>
              </a:ext>
            </a:extLst>
          </p:cNvPr>
          <p:cNvCxnSpPr>
            <a:stCxn id="16" idx="3"/>
          </p:cNvCxnSpPr>
          <p:nvPr/>
        </p:nvCxnSpPr>
        <p:spPr>
          <a:xfrm>
            <a:off x="2488249" y="5651963"/>
            <a:ext cx="10058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ubtitle 2">
                <a:extLst>
                  <a:ext uri="{FF2B5EF4-FFF2-40B4-BE49-F238E27FC236}">
                    <a16:creationId xmlns:a16="http://schemas.microsoft.com/office/drawing/2014/main" id="{00B8D8FE-FDD8-4FD0-B2B4-017A20D8EE9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29413" y="5395355"/>
                <a:ext cx="8050138" cy="4865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>
                    <a:latin typeface="Microsoft Uighur" panose="02000000000000000000" pitchFamily="2" charset="-78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sub>
                    </m:sSub>
                  </m:oMath>
                </a14:m>
                <a:r>
                  <a:rPr lang="en-US" b="0" dirty="0">
                    <a:latin typeface="Microsoft Uighur" panose="02000000000000000000" pitchFamily="2" charset="-78"/>
                  </a:rPr>
                  <a:t> are experimentally determined quantities</a:t>
                </a:r>
              </a:p>
              <a:p>
                <a:pPr algn="l"/>
                <a:endParaRPr lang="en-US" dirty="0">
                  <a:latin typeface="Microsoft Uighur" panose="02000000000000000000" pitchFamily="2" charset="-78"/>
                  <a:cs typeface="Microsoft Uighur" panose="02000000000000000000" pitchFamily="2" charset="-78"/>
                </a:endParaRPr>
              </a:p>
            </p:txBody>
          </p:sp>
        </mc:Choice>
        <mc:Fallback xmlns="">
          <p:sp>
            <p:nvSpPr>
              <p:cNvPr id="19" name="Subtitle 2">
                <a:extLst>
                  <a:ext uri="{FF2B5EF4-FFF2-40B4-BE49-F238E27FC236}">
                    <a16:creationId xmlns:a16="http://schemas.microsoft.com/office/drawing/2014/main" id="{00B8D8FE-FDD8-4FD0-B2B4-017A20D8EE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413" y="5395355"/>
                <a:ext cx="8050138" cy="486563"/>
              </a:xfrm>
              <a:prstGeom prst="rect">
                <a:avLst/>
              </a:prstGeom>
              <a:blipFill>
                <a:blip r:embed="rId9"/>
                <a:stretch>
                  <a:fillRect l="-227" t="-13750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9B2EEA2-F78A-4683-9893-22CC16F802FD}"/>
              </a:ext>
            </a:extLst>
          </p:cNvPr>
          <p:cNvSpPr txBox="1"/>
          <p:nvPr/>
        </p:nvSpPr>
        <p:spPr>
          <a:xfrm>
            <a:off x="4934868" y="1694308"/>
            <a:ext cx="56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DFA692-5CE7-47CD-BE4D-B5AF47AC386C}"/>
              </a:ext>
            </a:extLst>
          </p:cNvPr>
          <p:cNvSpPr txBox="1"/>
          <p:nvPr/>
        </p:nvSpPr>
        <p:spPr>
          <a:xfrm>
            <a:off x="4934868" y="3099185"/>
            <a:ext cx="56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(2)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968397-9324-4705-9BDF-C0021F625F34}"/>
              </a:ext>
            </a:extLst>
          </p:cNvPr>
          <p:cNvSpPr txBox="1"/>
          <p:nvPr/>
        </p:nvSpPr>
        <p:spPr>
          <a:xfrm>
            <a:off x="5498890" y="4303044"/>
            <a:ext cx="56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(3)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C1E3F195-255D-46F8-8913-CC3323F9CD0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37" y="765325"/>
            <a:ext cx="6791799" cy="301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31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B21D429-035E-48C5-81D2-57CC24E6E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921" y="5845709"/>
            <a:ext cx="11273096" cy="46576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Factors responsible for the efficiency droop might be non-radiative recombination processes or the carrier leakage out of the well.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435526-F98B-4DC9-B951-A30A2C7F86DA}"/>
              </a:ext>
            </a:extLst>
          </p:cNvPr>
          <p:cNvSpPr txBox="1"/>
          <p:nvPr/>
        </p:nvSpPr>
        <p:spPr>
          <a:xfrm>
            <a:off x="68367" y="170917"/>
            <a:ext cx="7776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Introduction and Theoretical Modelling 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9034098-648E-493E-A523-D33ACB977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21" y="1916675"/>
            <a:ext cx="4475147" cy="3445755"/>
          </a:xfrm>
          <a:prstGeom prst="rect">
            <a:avLst/>
          </a:prstGeom>
        </p:spPr>
      </p:pic>
      <p:pic>
        <p:nvPicPr>
          <p:cNvPr id="20" name="Picture 19" descr="Diagram, schematic&#10;&#10;Description automatically generated">
            <a:extLst>
              <a:ext uri="{FF2B5EF4-FFF2-40B4-BE49-F238E27FC236}">
                <a16:creationId xmlns:a16="http://schemas.microsoft.com/office/drawing/2014/main" id="{70E431F4-4A3B-4CD4-A088-B6CBC9A933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282" y="1916675"/>
            <a:ext cx="6526335" cy="344575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6E18857-27AB-46B9-ABD3-A6AE9B39EE83}"/>
              </a:ext>
            </a:extLst>
          </p:cNvPr>
          <p:cNvSpPr/>
          <p:nvPr/>
        </p:nvSpPr>
        <p:spPr>
          <a:xfrm>
            <a:off x="1867815" y="2373745"/>
            <a:ext cx="182655" cy="566008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288CF2F-B9D0-407A-BB64-C8CC6AC23469}"/>
              </a:ext>
            </a:extLst>
          </p:cNvPr>
          <p:cNvCxnSpPr/>
          <p:nvPr/>
        </p:nvCxnSpPr>
        <p:spPr>
          <a:xfrm>
            <a:off x="1967343" y="2604655"/>
            <a:ext cx="0" cy="231832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1570314-351A-46F4-AC39-2F9B9B1A4D42}"/>
                  </a:ext>
                </a:extLst>
              </p:cNvPr>
              <p:cNvSpPr txBox="1"/>
              <p:nvPr/>
            </p:nvSpPr>
            <p:spPr>
              <a:xfrm>
                <a:off x="1867815" y="2002311"/>
                <a:ext cx="886691" cy="4264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𝜼</m:t>
                              </m:r>
                            </m:e>
                            <m:sub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𝑰𝑸𝑬</m:t>
                              </m:r>
                            </m:sub>
                          </m:sSub>
                        </m:e>
                        <m:sub>
                          <m:r>
                            <a:rPr lang="en-US" sz="1800" b="1" i="1">
                              <a:latin typeface="Cambria Math" panose="02040503050406030204" pitchFamily="18" charset="0"/>
                            </a:rPr>
                            <m:t>𝒎𝒂𝒙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1570314-351A-46F4-AC39-2F9B9B1A4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815" y="2002311"/>
                <a:ext cx="886691" cy="426463"/>
              </a:xfrm>
              <a:prstGeom prst="rect">
                <a:avLst/>
              </a:prstGeom>
              <a:blipFill>
                <a:blip r:embed="rId4"/>
                <a:stretch>
                  <a:fillRect r="-6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533D3A9-308B-45C9-B8DC-2680684C4684}"/>
                  </a:ext>
                </a:extLst>
              </p:cNvPr>
              <p:cNvSpPr txBox="1"/>
              <p:nvPr/>
            </p:nvSpPr>
            <p:spPr>
              <a:xfrm>
                <a:off x="1621496" y="4865850"/>
                <a:ext cx="69169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sz="1800" b="1" i="1">
                              <a:latin typeface="Cambria Math" panose="02040503050406030204" pitchFamily="18" charset="0"/>
                            </a:rPr>
                            <m:t>𝒎𝒂𝒙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533D3A9-308B-45C9-B8DC-2680684C4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496" y="4865850"/>
                <a:ext cx="69169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733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1B21D429-035E-48C5-81D2-57CC24E6E457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0677" y="1094246"/>
                <a:ext cx="11872956" cy="1217209"/>
              </a:xfrm>
            </p:spPr>
            <p:txBody>
              <a:bodyPr>
                <a:normAutofit fontScale="92500" lnSpcReduction="10000"/>
              </a:bodyPr>
              <a:lstStyle/>
              <a:p>
                <a:pPr algn="l"/>
                <a:r>
                  <a:rPr lang="en-US" sz="2600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In a quantum well structure, the leakage recombination rate should be included in the total recombination rate. So that the denominator in</a:t>
                </a: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𝑄𝐸</m:t>
                        </m:r>
                      </m:sub>
                    </m:sSub>
                  </m:oMath>
                </a14:m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</a:t>
                </a:r>
                <a:r>
                  <a:rPr lang="en-US" sz="2600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becomes</a:t>
                </a:r>
              </a:p>
              <a:p>
                <a:pPr algn="l"/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1B21D429-035E-48C5-81D2-57CC24E6E4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0677" y="1094246"/>
                <a:ext cx="11872956" cy="1217209"/>
              </a:xfrm>
              <a:blipFill>
                <a:blip r:embed="rId2"/>
                <a:stretch>
                  <a:fillRect l="-770" t="-8543" r="-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C435526-F98B-4DC9-B951-A30A2C7F86DA}"/>
              </a:ext>
            </a:extLst>
          </p:cNvPr>
          <p:cNvSpPr txBox="1"/>
          <p:nvPr/>
        </p:nvSpPr>
        <p:spPr>
          <a:xfrm>
            <a:off x="68367" y="170917"/>
            <a:ext cx="7776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Introduction and Theoretical Modelling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652045A-84D5-4261-A37B-B019D4C3A21B}"/>
              </a:ext>
            </a:extLst>
          </p:cNvPr>
          <p:cNvSpPr txBox="1">
            <a:spLocks/>
          </p:cNvSpPr>
          <p:nvPr/>
        </p:nvSpPr>
        <p:spPr>
          <a:xfrm>
            <a:off x="250676" y="2395434"/>
            <a:ext cx="4475147" cy="46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The laser excitation can then be written as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B869901-C1EF-417C-8908-2C4FF79B5E16}"/>
              </a:ext>
            </a:extLst>
          </p:cNvPr>
          <p:cNvSpPr txBox="1">
            <a:spLocks/>
          </p:cNvSpPr>
          <p:nvPr/>
        </p:nvSpPr>
        <p:spPr>
          <a:xfrm>
            <a:off x="250676" y="3418388"/>
            <a:ext cx="1009058" cy="486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Using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A529FEE-3B63-471B-9F89-25F2737F6094}"/>
                  </a:ext>
                </a:extLst>
              </p:cNvPr>
              <p:cNvSpPr txBox="1"/>
              <p:nvPr/>
            </p:nvSpPr>
            <p:spPr>
              <a:xfrm>
                <a:off x="654708" y="2066563"/>
                <a:ext cx="47829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A529FEE-3B63-471B-9F89-25F2737F6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08" y="2066563"/>
                <a:ext cx="4782911" cy="276999"/>
              </a:xfrm>
              <a:prstGeom prst="rect">
                <a:avLst/>
              </a:prstGeom>
              <a:blipFill>
                <a:blip r:embed="rId3"/>
                <a:stretch>
                  <a:fillRect t="-4444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ubtitle 2">
                <a:extLst>
                  <a:ext uri="{FF2B5EF4-FFF2-40B4-BE49-F238E27FC236}">
                    <a16:creationId xmlns:a16="http://schemas.microsoft.com/office/drawing/2014/main" id="{823E331C-E6FC-4523-AC1B-1A14A61C41B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2990" y="4538786"/>
                <a:ext cx="11776759" cy="4865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𝑃𝐿</m:t>
                            </m:r>
                          </m:sub>
                        </m:sSub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is the maximum integrated intensity,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𝑃𝐿</m:t>
                            </m:r>
                          </m:sub>
                        </m:sSub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is the laser power at the maximum integrated intensity</a:t>
                </a:r>
              </a:p>
            </p:txBody>
          </p:sp>
        </mc:Choice>
        <mc:Fallback xmlns="">
          <p:sp>
            <p:nvSpPr>
              <p:cNvPr id="15" name="Subtitle 2">
                <a:extLst>
                  <a:ext uri="{FF2B5EF4-FFF2-40B4-BE49-F238E27FC236}">
                    <a16:creationId xmlns:a16="http://schemas.microsoft.com/office/drawing/2014/main" id="{823E331C-E6FC-4523-AC1B-1A14A61C4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90" y="4538786"/>
                <a:ext cx="11776759" cy="486563"/>
              </a:xfrm>
              <a:prstGeom prst="rect">
                <a:avLst/>
              </a:prstGeom>
              <a:blipFill>
                <a:blip r:embed="rId4"/>
                <a:stretch>
                  <a:fillRect l="-155" t="-8861" b="-25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4ED483-E366-47D0-9E2E-1828DB8D9EF3}"/>
                  </a:ext>
                </a:extLst>
              </p:cNvPr>
              <p:cNvSpPr txBox="1"/>
              <p:nvPr/>
            </p:nvSpPr>
            <p:spPr>
              <a:xfrm>
                <a:off x="2333002" y="5075292"/>
                <a:ext cx="1623701" cy="6577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𝑄𝐸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4ED483-E366-47D0-9E2E-1828DB8D9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002" y="5075292"/>
                <a:ext cx="1623701" cy="6577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ubtitle 2">
            <a:extLst>
              <a:ext uri="{FF2B5EF4-FFF2-40B4-BE49-F238E27FC236}">
                <a16:creationId xmlns:a16="http://schemas.microsoft.com/office/drawing/2014/main" id="{00B8D8FE-FDD8-4FD0-B2B4-017A20D8EE9D}"/>
              </a:ext>
            </a:extLst>
          </p:cNvPr>
          <p:cNvSpPr txBox="1">
            <a:spLocks/>
          </p:cNvSpPr>
          <p:nvPr/>
        </p:nvSpPr>
        <p:spPr>
          <a:xfrm>
            <a:off x="250676" y="5210532"/>
            <a:ext cx="2586528" cy="486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Substituting Eq. (5) into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80DE26-5AAB-433D-8F5B-E4AC8BA154FE}"/>
              </a:ext>
            </a:extLst>
          </p:cNvPr>
          <p:cNvSpPr txBox="1"/>
          <p:nvPr/>
        </p:nvSpPr>
        <p:spPr>
          <a:xfrm>
            <a:off x="6101696" y="2023480"/>
            <a:ext cx="56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F190826-3FFE-459F-95AD-EEF3DE319A78}"/>
                  </a:ext>
                </a:extLst>
              </p:cNvPr>
              <p:cNvSpPr txBox="1"/>
              <p:nvPr/>
            </p:nvSpPr>
            <p:spPr>
              <a:xfrm>
                <a:off x="654708" y="3030841"/>
                <a:ext cx="58662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𝑃𝐿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+…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F190826-3FFE-459F-95AD-EEF3DE319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08" y="3030841"/>
                <a:ext cx="5866221" cy="276999"/>
              </a:xfrm>
              <a:prstGeom prst="rect">
                <a:avLst/>
              </a:prstGeom>
              <a:blipFill>
                <a:blip r:embed="rId6"/>
                <a:stretch>
                  <a:fillRect t="-4348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9D81AE4-5096-405C-A254-CE445D53D4B6}"/>
                  </a:ext>
                </a:extLst>
              </p:cNvPr>
              <p:cNvSpPr txBox="1"/>
              <p:nvPr/>
            </p:nvSpPr>
            <p:spPr>
              <a:xfrm>
                <a:off x="864547" y="3680774"/>
                <a:ext cx="1623701" cy="5636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𝑄𝐸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𝑃𝐿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,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9D81AE4-5096-405C-A254-CE445D53D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547" y="3680774"/>
                <a:ext cx="1623701" cy="563680"/>
              </a:xfrm>
              <a:prstGeom prst="rect">
                <a:avLst/>
              </a:prstGeom>
              <a:blipFill>
                <a:blip r:embed="rId7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BA6346-9B44-4E20-8977-85CFB90F5A08}"/>
                  </a:ext>
                </a:extLst>
              </p:cNvPr>
              <p:cNvSpPr txBox="1"/>
              <p:nvPr/>
            </p:nvSpPr>
            <p:spPr>
              <a:xfrm>
                <a:off x="2571085" y="3764645"/>
                <a:ext cx="1484252" cy="4085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𝑃𝐿</m:t>
                                </m:r>
                              </m:sub>
                            </m:sSub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dirty="0"/>
                  <a:t> ,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BA6346-9B44-4E20-8977-85CFB90F5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085" y="3764645"/>
                <a:ext cx="1484252" cy="408573"/>
              </a:xfrm>
              <a:prstGeom prst="rect">
                <a:avLst/>
              </a:prstGeom>
              <a:blipFill>
                <a:blip r:embed="rId8"/>
                <a:stretch>
                  <a:fillRect l="-5761" b="-20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19B87E6-B8DC-421D-ADBF-E9CB731C270D}"/>
                  </a:ext>
                </a:extLst>
              </p:cNvPr>
              <p:cNvSpPr txBox="1"/>
              <p:nvPr/>
            </p:nvSpPr>
            <p:spPr>
              <a:xfrm>
                <a:off x="4206219" y="3650155"/>
                <a:ext cx="1793376" cy="639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𝑃𝐿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𝐴𝐶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19B87E6-B8DC-421D-ADBF-E9CB731C2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19" y="3650155"/>
                <a:ext cx="1793376" cy="6393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27E25D07-9A41-41D7-BD01-844413CA36AE}"/>
              </a:ext>
            </a:extLst>
          </p:cNvPr>
          <p:cNvSpPr txBox="1"/>
          <p:nvPr/>
        </p:nvSpPr>
        <p:spPr>
          <a:xfrm>
            <a:off x="6161518" y="3727506"/>
            <a:ext cx="56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CD12EB1-C33D-4F63-B6AF-13864EDC994A}"/>
                  </a:ext>
                </a:extLst>
              </p:cNvPr>
              <p:cNvSpPr txBox="1"/>
              <p:nvPr/>
            </p:nvSpPr>
            <p:spPr>
              <a:xfrm>
                <a:off x="0" y="5826275"/>
                <a:ext cx="11806437" cy="587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𝐸𝑄𝐸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𝐼𝑄𝐸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𝐼𝑄𝐸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𝐼𝑄𝐸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𝑃𝐿</m:t>
                                          </m:r>
                                        </m:sub>
                                      </m:sSub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𝑚𝑎𝑥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𝑃𝐿</m:t>
                                          </m:r>
                                        </m:sub>
                                      </m:sSub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𝑚𝑎𝑥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𝐵</m:t>
                          </m:r>
                        </m:den>
                      </m:f>
                      <m:sSub>
                        <m:sSubPr>
                          <m:ctrlPr>
                            <a:rPr lang="en-US" sz="12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𝑄𝐸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𝐼𝑄𝐸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𝐼𝑄𝐸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𝑃𝐿</m:t>
                                          </m:r>
                                        </m:sub>
                                      </m:sSub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𝑚𝑎𝑥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rad>
                            </m:num>
                            <m:den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200" i="1" smtClean="0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𝜂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𝑄𝐸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200" i="1" smtClean="0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𝜂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𝐸</m:t>
                                              </m:r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𝑄𝐸</m:t>
                                              </m:r>
                                            </m:sub>
                                          </m:sSub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𝑚𝑎𝑥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𝑃𝐿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CD12EB1-C33D-4F63-B6AF-13864EDC9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26275"/>
                <a:ext cx="11806437" cy="5875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ubtitle 2">
            <a:extLst>
              <a:ext uri="{FF2B5EF4-FFF2-40B4-BE49-F238E27FC236}">
                <a16:creationId xmlns:a16="http://schemas.microsoft.com/office/drawing/2014/main" id="{B6FA6F5E-2B5A-4CC8-8AD4-9A7A8550E3A3}"/>
              </a:ext>
            </a:extLst>
          </p:cNvPr>
          <p:cNvSpPr txBox="1">
            <a:spLocks/>
          </p:cNvSpPr>
          <p:nvPr/>
        </p:nvSpPr>
        <p:spPr>
          <a:xfrm>
            <a:off x="7893466" y="3771566"/>
            <a:ext cx="4247259" cy="6759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The injection current is the sum of the ABC recombination current and the Leakage current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5151A7-902E-40D0-8EF7-0697B08110EC}"/>
              </a:ext>
            </a:extLst>
          </p:cNvPr>
          <p:cNvSpPr txBox="1"/>
          <p:nvPr/>
        </p:nvSpPr>
        <p:spPr>
          <a:xfrm>
            <a:off x="4206219" y="60369"/>
            <a:ext cx="804168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100" b="1" i="0" u="none" strike="noStrike" baseline="0" dirty="0">
                <a:latin typeface="AdvOT3c2d9f11"/>
              </a:rPr>
              <a:t>J. Cho, E. F. Schubert, and J. K. Kim, Ef</a:t>
            </a:r>
            <a:r>
              <a:rPr lang="en-US" sz="1100" b="1" i="0" u="none" strike="noStrike" baseline="0" dirty="0">
                <a:latin typeface="AdvOT3c2d9f11+fb"/>
              </a:rPr>
              <a:t>fi</a:t>
            </a:r>
            <a:r>
              <a:rPr lang="en-US" sz="1100" b="1" i="0" u="none" strike="noStrike" baseline="0" dirty="0">
                <a:latin typeface="AdvOT3c2d9f11"/>
              </a:rPr>
              <a:t>ciency droop in light-emitting diodes: challenges and countermeasures. </a:t>
            </a:r>
            <a:r>
              <a:rPr lang="en-US" sz="1100" b="1" i="0" u="none" strike="noStrike" baseline="0" dirty="0">
                <a:latin typeface="AdvOT21bf1298.I"/>
              </a:rPr>
              <a:t>Laser Photon Rev (</a:t>
            </a:r>
            <a:r>
              <a:rPr lang="en-US" sz="1100" b="1" i="0" u="none" strike="noStrike" baseline="0" dirty="0">
                <a:latin typeface="AdvOT3c2d9f11"/>
              </a:rPr>
              <a:t>2013)</a:t>
            </a:r>
            <a:endParaRPr lang="en-US" sz="1100" b="1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4EF2926-75D7-4CBE-983B-826274C0EBC3}"/>
              </a:ext>
            </a:extLst>
          </p:cNvPr>
          <p:cNvSpPr/>
          <p:nvPr/>
        </p:nvSpPr>
        <p:spPr>
          <a:xfrm rot="5400000">
            <a:off x="3572041" y="687879"/>
            <a:ext cx="680181" cy="3050975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D531CE7-6E19-4D19-BDC3-B071336B52EF}"/>
              </a:ext>
            </a:extLst>
          </p:cNvPr>
          <p:cNvCxnSpPr/>
          <p:nvPr/>
        </p:nvCxnSpPr>
        <p:spPr>
          <a:xfrm flipH="1">
            <a:off x="4055337" y="1707023"/>
            <a:ext cx="294990" cy="1502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36098E-6ED8-41EE-93F9-31946C6AC8CB}"/>
              </a:ext>
            </a:extLst>
          </p:cNvPr>
          <p:cNvCxnSpPr>
            <a:cxnSpLocks/>
          </p:cNvCxnSpPr>
          <p:nvPr/>
        </p:nvCxnSpPr>
        <p:spPr>
          <a:xfrm flipV="1">
            <a:off x="4350330" y="1712086"/>
            <a:ext cx="304797" cy="40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ubtitle 2">
            <a:extLst>
              <a:ext uri="{FF2B5EF4-FFF2-40B4-BE49-F238E27FC236}">
                <a16:creationId xmlns:a16="http://schemas.microsoft.com/office/drawing/2014/main" id="{DD54A5AD-4127-437F-91DE-6569FE6A9889}"/>
              </a:ext>
            </a:extLst>
          </p:cNvPr>
          <p:cNvSpPr txBox="1">
            <a:spLocks/>
          </p:cNvSpPr>
          <p:nvPr/>
        </p:nvSpPr>
        <p:spPr>
          <a:xfrm>
            <a:off x="4581851" y="1529211"/>
            <a:ext cx="2905272" cy="46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Carrier leakage recombination rates</a:t>
            </a:r>
          </a:p>
        </p:txBody>
      </p:sp>
      <p:pic>
        <p:nvPicPr>
          <p:cNvPr id="30" name="Picture 29" descr="Diagram, schematic&#10;&#10;Description automatically generated">
            <a:extLst>
              <a:ext uri="{FF2B5EF4-FFF2-40B4-BE49-F238E27FC236}">
                <a16:creationId xmlns:a16="http://schemas.microsoft.com/office/drawing/2014/main" id="{ECAC2A67-7242-4E58-AF12-024E474478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748" y="1522189"/>
            <a:ext cx="4247260" cy="224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06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435526-F98B-4DC9-B951-A30A2C7F86DA}"/>
              </a:ext>
            </a:extLst>
          </p:cNvPr>
          <p:cNvSpPr txBox="1"/>
          <p:nvPr/>
        </p:nvSpPr>
        <p:spPr>
          <a:xfrm>
            <a:off x="68367" y="170917"/>
            <a:ext cx="7776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Introduction and Theoretical Modelling 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23E331C-E6FC-4523-AC1B-1A14A61C41BC}"/>
              </a:ext>
            </a:extLst>
          </p:cNvPr>
          <p:cNvSpPr txBox="1">
            <a:spLocks/>
          </p:cNvSpPr>
          <p:nvPr/>
        </p:nvSpPr>
        <p:spPr>
          <a:xfrm>
            <a:off x="134601" y="3992505"/>
            <a:ext cx="6770402" cy="486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Similar expression is derived for the internal quantum efficiency as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80DE26-5AAB-433D-8F5B-E4AC8BA154FE}"/>
              </a:ext>
            </a:extLst>
          </p:cNvPr>
          <p:cNvSpPr txBox="1"/>
          <p:nvPr/>
        </p:nvSpPr>
        <p:spPr>
          <a:xfrm>
            <a:off x="7298108" y="2448226"/>
            <a:ext cx="56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CD12EB1-C33D-4F63-B6AF-13864EDC994A}"/>
                  </a:ext>
                </a:extLst>
              </p:cNvPr>
              <p:cNvSpPr txBox="1"/>
              <p:nvPr/>
            </p:nvSpPr>
            <p:spPr>
              <a:xfrm>
                <a:off x="96376" y="1194693"/>
                <a:ext cx="11687238" cy="587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𝑄𝐸</m:t>
                          </m:r>
                        </m:sub>
                      </m:sSub>
                      <m:r>
                        <a:rPr lang="en-US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2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𝐼𝑄𝐸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2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𝐼𝑄𝐸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sz="12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𝑃𝐿</m:t>
                                          </m:r>
                                        </m:sub>
                                      </m:sSub>
                                    </m:e>
                                    <m:sub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𝑚𝑎𝑥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sz="12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𝑃𝐿</m:t>
                                          </m:r>
                                        </m:sub>
                                      </m:sSub>
                                    </m:e>
                                    <m:sub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𝑚𝑎𝑥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e>
                      </m:d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den>
                      </m:f>
                      <m:sSub>
                        <m:sSub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𝑄𝐸</m:t>
                          </m:r>
                        </m:sub>
                      </m:sSub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2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𝐼𝑄𝐸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num>
                            <m:den>
                              <m:r>
                                <a:rPr lang="en-US" sz="1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  <m:f>
                            <m:f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sz="12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𝑃𝐿</m:t>
                                          </m:r>
                                        </m:sub>
                                      </m:sSub>
                                    </m:e>
                                    <m:sub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𝑚𝑎𝑥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f>
                            <m:fPr>
                              <m:ctrlPr>
                                <a:rPr lang="en-US" sz="1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2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rad>
                            </m:num>
                            <m:den>
                              <m:sSup>
                                <m:sSupPr>
                                  <m:ctrlPr>
                                    <a:rPr lang="en-US" sz="12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lang="en-US" sz="12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2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2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𝜂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  <m:r>
                                            <a:rPr lang="en-US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𝑄𝐸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20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2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𝜂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2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𝐸</m:t>
                                              </m:r>
                                              <m:r>
                                                <a:rPr lang="en-US" sz="12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𝑄𝐸</m:t>
                                              </m:r>
                                            </m:sub>
                                          </m:sSub>
                                        </m:e>
                                        <m:sub>
                                          <m:r>
                                            <a:rPr lang="en-US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𝑚𝑎𝑥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f>
                            <m:f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𝑃𝐿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CD12EB1-C33D-4F63-B6AF-13864EDC9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76" y="1194693"/>
                <a:ext cx="11687238" cy="5875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A6BDB22-CC4B-459A-9CB6-2568497CD5B6}"/>
                  </a:ext>
                </a:extLst>
              </p:cNvPr>
              <p:cNvSpPr txBox="1"/>
              <p:nvPr/>
            </p:nvSpPr>
            <p:spPr>
              <a:xfrm>
                <a:off x="250676" y="2290202"/>
                <a:ext cx="7124345" cy="6853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𝑄𝐸</m:t>
                          </m:r>
                        </m:sub>
                      </m:sSub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𝐼𝑄𝐸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4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𝐼𝑄𝐸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𝑃𝐿</m:t>
                                          </m:r>
                                        </m:sub>
                                      </m:sSub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𝑚𝑎𝑥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𝑃𝐿</m:t>
                                          </m:r>
                                        </m:sub>
                                      </m:sSub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𝑚𝑎𝑥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A6BDB22-CC4B-459A-9CB6-2568497CD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76" y="2290202"/>
                <a:ext cx="7124345" cy="6853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302B158-3739-478E-AE26-E670D64C198D}"/>
                  </a:ext>
                </a:extLst>
              </p:cNvPr>
              <p:cNvSpPr txBox="1"/>
              <p:nvPr/>
            </p:nvSpPr>
            <p:spPr>
              <a:xfrm>
                <a:off x="262071" y="5014235"/>
                <a:ext cx="7249682" cy="6853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𝑄𝐸</m:t>
                          </m:r>
                        </m:sub>
                      </m:sSub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𝐼𝑄𝐸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4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𝐼𝑄𝐸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𝑃𝐿</m:t>
                                          </m:r>
                                        </m:sub>
                                      </m:sSub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𝑚𝑎𝑥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𝑃𝐿</m:t>
                                          </m:r>
                                        </m:sub>
                                      </m:sSub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𝑚𝑎𝑥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302B158-3739-478E-AE26-E670D64C1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071" y="5014235"/>
                <a:ext cx="7249682" cy="6853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8BAC24C7-24D1-4E7B-ACE6-1403A0A76444}"/>
              </a:ext>
            </a:extLst>
          </p:cNvPr>
          <p:cNvSpPr txBox="1"/>
          <p:nvPr/>
        </p:nvSpPr>
        <p:spPr>
          <a:xfrm>
            <a:off x="7306654" y="5014235"/>
            <a:ext cx="56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id="{CBAE72B3-4FFA-4B7E-B9D5-94E489DEFA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7620" y="3232491"/>
                <a:ext cx="6996485" cy="4865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𝜼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𝑸𝑬</m:t>
                        </m:r>
                      </m:sub>
                    </m:sSub>
                    <m:r>
                      <a:rPr lang="en-US" sz="24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expressed in terms of the laser excitation power and the leakage terms.</a:t>
                </a:r>
              </a:p>
            </p:txBody>
          </p:sp>
        </mc:Choice>
        <mc:Fallback xmlns="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id="{CBAE72B3-4FFA-4B7E-B9D5-94E489DEF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20" y="3232491"/>
                <a:ext cx="6996485" cy="486563"/>
              </a:xfrm>
              <a:prstGeom prst="rect">
                <a:avLst/>
              </a:prstGeom>
              <a:blipFill>
                <a:blip r:embed="rId5"/>
                <a:stretch>
                  <a:fillRect l="-174" t="-625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>
                <a:extLst>
                  <a:ext uri="{FF2B5EF4-FFF2-40B4-BE49-F238E27FC236}">
                    <a16:creationId xmlns:a16="http://schemas.microsoft.com/office/drawing/2014/main" id="{868283E7-1202-4B36-A88E-590A0DAC691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059176" y="2257453"/>
                <a:ext cx="3724438" cy="7725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𝐼𝑄𝐸</m:t>
                            </m:r>
                          </m:sub>
                        </m:sSub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1800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</a:t>
                </a:r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and the leakage coefficients are obtained as fit parameters.</a:t>
                </a:r>
              </a:p>
            </p:txBody>
          </p:sp>
        </mc:Choice>
        <mc:Fallback xmlns="">
          <p:sp>
            <p:nvSpPr>
              <p:cNvPr id="10" name="Subtitle 2">
                <a:extLst>
                  <a:ext uri="{FF2B5EF4-FFF2-40B4-BE49-F238E27FC236}">
                    <a16:creationId xmlns:a16="http://schemas.microsoft.com/office/drawing/2014/main" id="{868283E7-1202-4B36-A88E-590A0DAC6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9176" y="2257453"/>
                <a:ext cx="3724438" cy="772556"/>
              </a:xfrm>
              <a:prstGeom prst="rect">
                <a:avLst/>
              </a:prstGeom>
              <a:blipFill>
                <a:blip r:embed="rId6"/>
                <a:stretch>
                  <a:fillRect l="-2455" t="-9449" r="-1146" b="-16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23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435526-F98B-4DC9-B951-A30A2C7F86DA}"/>
              </a:ext>
            </a:extLst>
          </p:cNvPr>
          <p:cNvSpPr txBox="1"/>
          <p:nvPr/>
        </p:nvSpPr>
        <p:spPr>
          <a:xfrm>
            <a:off x="68367" y="170917"/>
            <a:ext cx="7776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Experimental Setup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8A6077-9895-4441-A7C6-7023E654A56B}"/>
              </a:ext>
            </a:extLst>
          </p:cNvPr>
          <p:cNvSpPr txBox="1">
            <a:spLocks/>
          </p:cNvSpPr>
          <p:nvPr/>
        </p:nvSpPr>
        <p:spPr>
          <a:xfrm>
            <a:off x="207620" y="5464396"/>
            <a:ext cx="11594122" cy="121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03" indent="-214303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The samples were optically excited at RT with an </a:t>
            </a:r>
            <a:r>
              <a:rPr lang="en-US" altLang="ko-KR" dirty="0" err="1">
                <a:latin typeface="Microsoft Uighur" panose="02000000000000000000" pitchFamily="2" charset="-78"/>
                <a:cs typeface="Microsoft Uighur" panose="02000000000000000000" pitchFamily="2" charset="-78"/>
              </a:rPr>
              <a:t>AlGaInP</a:t>
            </a:r>
            <a:r>
              <a:rPr lang="en-US" altLang="ko-KR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laser diode</a:t>
            </a:r>
          </a:p>
          <a:p>
            <a:pPr marL="214303" indent="-214303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Emitted signal were collected by an Ocean Optics </a:t>
            </a:r>
            <a:r>
              <a:rPr lang="en-US" altLang="ko-KR" dirty="0" err="1">
                <a:latin typeface="Microsoft Uighur" panose="02000000000000000000" pitchFamily="2" charset="-78"/>
                <a:cs typeface="Microsoft Uighur" panose="02000000000000000000" pitchFamily="2" charset="-78"/>
              </a:rPr>
              <a:t>NIRQuest</a:t>
            </a:r>
            <a:r>
              <a:rPr lang="en-US" altLang="ko-KR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extended range spectrometer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6339269-B512-4711-8BFF-01193BFB1F1B}"/>
              </a:ext>
            </a:extLst>
          </p:cNvPr>
          <p:cNvSpPr/>
          <p:nvPr/>
        </p:nvSpPr>
        <p:spPr>
          <a:xfrm>
            <a:off x="6260277" y="2575212"/>
            <a:ext cx="754380" cy="2057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0"/>
          </a:effectLst>
          <a:scene3d>
            <a:camera prst="isometricOffAxis2Left">
              <a:rot lat="1800000" lon="1800000" rev="0"/>
            </a:camera>
            <a:lightRig rig="threePt" dir="t"/>
          </a:scene3d>
          <a:sp3d extrusionH="762000">
            <a:bevelT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31F2A5-1457-4651-AA79-5F575D3B36EE}"/>
              </a:ext>
            </a:extLst>
          </p:cNvPr>
          <p:cNvSpPr/>
          <p:nvPr/>
        </p:nvSpPr>
        <p:spPr>
          <a:xfrm flipV="1">
            <a:off x="4518251" y="3033734"/>
            <a:ext cx="3197909" cy="222593"/>
          </a:xfrm>
          <a:prstGeom prst="rect">
            <a:avLst/>
          </a:prstGeom>
          <a:gradFill>
            <a:gsLst>
              <a:gs pos="50000">
                <a:schemeClr val="bg1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29000"/>
                  <a:lumOff val="71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softEdge rad="127000"/>
          </a:effectLst>
          <a:scene3d>
            <a:camera prst="isometricRightUp">
              <a:rot lat="1200000" lon="17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6613B07-9DB5-42D7-A8F3-8A7AE5CA6A98}"/>
              </a:ext>
            </a:extLst>
          </p:cNvPr>
          <p:cNvSpPr/>
          <p:nvPr/>
        </p:nvSpPr>
        <p:spPr>
          <a:xfrm>
            <a:off x="2533076" y="3140140"/>
            <a:ext cx="60195" cy="8345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>
              <a:rot lat="1200000" lon="1800000" rev="0"/>
            </a:camera>
            <a:lightRig rig="threePt" dir="t"/>
          </a:scene3d>
          <a:sp3d extrusionH="952500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DB9595-E4C6-4899-868D-AE9410D3B1B1}"/>
              </a:ext>
            </a:extLst>
          </p:cNvPr>
          <p:cNvSpPr/>
          <p:nvPr/>
        </p:nvSpPr>
        <p:spPr>
          <a:xfrm flipV="1">
            <a:off x="2711240" y="3453133"/>
            <a:ext cx="1051485" cy="222593"/>
          </a:xfrm>
          <a:prstGeom prst="rect">
            <a:avLst/>
          </a:prstGeom>
          <a:gradFill>
            <a:gsLst>
              <a:gs pos="50000">
                <a:srgbClr val="FF0000"/>
              </a:gs>
              <a:gs pos="0">
                <a:srgbClr val="FF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softEdge rad="127000"/>
          </a:effectLst>
          <a:scene3d>
            <a:camera prst="orthographicFront">
              <a:rot lat="1200000" lon="1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A656116-D736-4329-B3AF-E40DF41FE161}"/>
              </a:ext>
            </a:extLst>
          </p:cNvPr>
          <p:cNvSpPr/>
          <p:nvPr/>
        </p:nvSpPr>
        <p:spPr>
          <a:xfrm>
            <a:off x="3632775" y="3496344"/>
            <a:ext cx="342900" cy="3429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0"/>
          </a:effectLst>
          <a:scene3d>
            <a:camera prst="isometricOffAxis2Right">
              <a:rot lat="1200000" lon="18000000" rev="0"/>
            </a:camera>
            <a:lightRig rig="threePt" dir="t"/>
          </a:scene3d>
          <a:sp3d extrusionH="381000">
            <a:bevelT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BD9CE8-D4B4-4C0D-B3B0-C13BCA1A689A}"/>
              </a:ext>
            </a:extLst>
          </p:cNvPr>
          <p:cNvSpPr/>
          <p:nvPr/>
        </p:nvSpPr>
        <p:spPr>
          <a:xfrm flipV="1">
            <a:off x="3619768" y="3675726"/>
            <a:ext cx="1636680" cy="222593"/>
          </a:xfrm>
          <a:prstGeom prst="rect">
            <a:avLst/>
          </a:prstGeom>
          <a:gradFill>
            <a:gsLst>
              <a:gs pos="50000">
                <a:srgbClr val="FF0000"/>
              </a:gs>
              <a:gs pos="0">
                <a:srgbClr val="FF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softEdge rad="127000"/>
          </a:effectLst>
          <a:scene3d>
            <a:camera prst="orthographicFront">
              <a:rot lat="1200000" lon="1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35" name="Star: 16 Points 34">
            <a:extLst>
              <a:ext uri="{FF2B5EF4-FFF2-40B4-BE49-F238E27FC236}">
                <a16:creationId xmlns:a16="http://schemas.microsoft.com/office/drawing/2014/main" id="{0B5D5178-1D67-4AB7-A24F-170E09BD0107}"/>
              </a:ext>
            </a:extLst>
          </p:cNvPr>
          <p:cNvSpPr/>
          <p:nvPr/>
        </p:nvSpPr>
        <p:spPr>
          <a:xfrm>
            <a:off x="2653028" y="3251337"/>
            <a:ext cx="465061" cy="462920"/>
          </a:xfrm>
          <a:prstGeom prst="star16">
            <a:avLst>
              <a:gd name="adj" fmla="val 9789"/>
            </a:avLst>
          </a:prstGeom>
          <a:gradFill flip="none" rotWithShape="1">
            <a:gsLst>
              <a:gs pos="0">
                <a:srgbClr val="FF0000">
                  <a:lumMod val="99000"/>
                  <a:lumOff val="1000"/>
                </a:srgbClr>
              </a:gs>
              <a:gs pos="100000">
                <a:srgbClr val="FF0000">
                  <a:lumMod val="99000"/>
                  <a:lumOff val="1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0"/>
          </a:effectLst>
          <a:scene3d>
            <a:camera prst="orthographicFront">
              <a:rot lat="0" lon="0" rev="600000"/>
            </a:camera>
            <a:lightRig rig="soft" dir="t"/>
          </a:scene3d>
          <a:sp3d>
            <a:bevelT w="127000"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551930E2-B858-4E6E-8535-293159D50EFF}"/>
              </a:ext>
            </a:extLst>
          </p:cNvPr>
          <p:cNvSpPr/>
          <p:nvPr/>
        </p:nvSpPr>
        <p:spPr>
          <a:xfrm>
            <a:off x="4878032" y="3466310"/>
            <a:ext cx="960120" cy="960120"/>
          </a:xfrm>
          <a:prstGeom prst="cube">
            <a:avLst>
              <a:gd name="adj" fmla="val 36561"/>
            </a:avLst>
          </a:prstGeom>
          <a:gradFill>
            <a:gsLst>
              <a:gs pos="0">
                <a:schemeClr val="bg1"/>
              </a:gs>
              <a:gs pos="69000">
                <a:schemeClr val="bg1"/>
              </a:gs>
              <a:gs pos="20000">
                <a:schemeClr val="bg1"/>
              </a:gs>
              <a:gs pos="54000">
                <a:schemeClr val="tx1">
                  <a:lumMod val="75000"/>
                  <a:lumOff val="25000"/>
                </a:schemeClr>
              </a:gs>
              <a:gs pos="96000">
                <a:schemeClr val="tx1">
                  <a:lumMod val="75000"/>
                  <a:lumOff val="25000"/>
                </a:schemeClr>
              </a:gs>
            </a:gsLst>
            <a:lin ang="5400000" scaled="1"/>
          </a:gradFill>
          <a:ln w="9525">
            <a:gradFill flip="none" rotWithShape="1">
              <a:gsLst>
                <a:gs pos="0">
                  <a:schemeClr val="bg1"/>
                </a:gs>
                <a:gs pos="34000">
                  <a:schemeClr val="tx1">
                    <a:lumMod val="75000"/>
                    <a:lumOff val="25000"/>
                  </a:schemeClr>
                </a:gs>
                <a:gs pos="68000">
                  <a:schemeClr val="tx1">
                    <a:lumMod val="75000"/>
                    <a:lumOff val="25000"/>
                  </a:schemeClr>
                </a:gs>
                <a:gs pos="81000">
                  <a:schemeClr val="bg1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8100000" scaled="1"/>
              <a:tileRect/>
            </a:gradFill>
          </a:ln>
          <a:scene3d>
            <a:camera prst="orthographicFront">
              <a:rot lat="1200000" lon="1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05A3306-6BDE-4288-B86E-FAD7E7CF19C1}"/>
              </a:ext>
            </a:extLst>
          </p:cNvPr>
          <p:cNvSpPr/>
          <p:nvPr/>
        </p:nvSpPr>
        <p:spPr>
          <a:xfrm flipV="1">
            <a:off x="5466579" y="4046354"/>
            <a:ext cx="1636680" cy="222593"/>
          </a:xfrm>
          <a:prstGeom prst="rect">
            <a:avLst/>
          </a:prstGeom>
          <a:gradFill>
            <a:gsLst>
              <a:gs pos="50000">
                <a:srgbClr val="FF0000"/>
              </a:gs>
              <a:gs pos="0">
                <a:srgbClr val="FF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softEdge rad="127000"/>
          </a:effectLst>
          <a:scene3d>
            <a:camera prst="orthographicFront">
              <a:rot lat="1200000" lon="1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B829578-4F54-4259-B5CF-8AE2F56A7B34}"/>
              </a:ext>
            </a:extLst>
          </p:cNvPr>
          <p:cNvSpPr/>
          <p:nvPr/>
        </p:nvSpPr>
        <p:spPr>
          <a:xfrm>
            <a:off x="8004643" y="1771314"/>
            <a:ext cx="1355075" cy="1180563"/>
          </a:xfrm>
          <a:prstGeom prst="rect">
            <a:avLst/>
          </a:prstGeom>
          <a:solidFill>
            <a:schemeClr val="bg1"/>
          </a:solidFill>
          <a:ln w="635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AAD8764-375B-4824-BE41-775943C490DF}"/>
              </a:ext>
            </a:extLst>
          </p:cNvPr>
          <p:cNvSpPr/>
          <p:nvPr/>
        </p:nvSpPr>
        <p:spPr>
          <a:xfrm>
            <a:off x="8186422" y="1900626"/>
            <a:ext cx="983255" cy="1016315"/>
          </a:xfrm>
          <a:custGeom>
            <a:avLst/>
            <a:gdLst>
              <a:gd name="connsiteX0" fmla="*/ 0 w 1641513"/>
              <a:gd name="connsiteY0" fmla="*/ 1344068 h 1355085"/>
              <a:gd name="connsiteX1" fmla="*/ 319489 w 1641513"/>
              <a:gd name="connsiteY1" fmla="*/ 1211865 h 1355085"/>
              <a:gd name="connsiteX2" fmla="*/ 638978 w 1641513"/>
              <a:gd name="connsiteY2" fmla="*/ 870342 h 1355085"/>
              <a:gd name="connsiteX3" fmla="*/ 859316 w 1641513"/>
              <a:gd name="connsiteY3" fmla="*/ 1079663 h 1355085"/>
              <a:gd name="connsiteX4" fmla="*/ 1024569 w 1641513"/>
              <a:gd name="connsiteY4" fmla="*/ 10 h 1355085"/>
              <a:gd name="connsiteX5" fmla="*/ 1244906 w 1641513"/>
              <a:gd name="connsiteY5" fmla="*/ 1101697 h 1355085"/>
              <a:gd name="connsiteX6" fmla="*/ 1641513 w 1641513"/>
              <a:gd name="connsiteY6" fmla="*/ 1355085 h 135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1513" h="1355085">
                <a:moveTo>
                  <a:pt x="0" y="1344068"/>
                </a:moveTo>
                <a:cubicBezTo>
                  <a:pt x="106496" y="1317443"/>
                  <a:pt x="212993" y="1290819"/>
                  <a:pt x="319489" y="1211865"/>
                </a:cubicBezTo>
                <a:cubicBezTo>
                  <a:pt x="425985" y="1132911"/>
                  <a:pt x="549007" y="892376"/>
                  <a:pt x="638978" y="870342"/>
                </a:cubicBezTo>
                <a:cubicBezTo>
                  <a:pt x="728949" y="848308"/>
                  <a:pt x="795051" y="1224718"/>
                  <a:pt x="859316" y="1079663"/>
                </a:cubicBezTo>
                <a:cubicBezTo>
                  <a:pt x="923581" y="934608"/>
                  <a:pt x="960304" y="-3662"/>
                  <a:pt x="1024569" y="10"/>
                </a:cubicBezTo>
                <a:cubicBezTo>
                  <a:pt x="1088834" y="3682"/>
                  <a:pt x="1142082" y="875851"/>
                  <a:pt x="1244906" y="1101697"/>
                </a:cubicBezTo>
                <a:cubicBezTo>
                  <a:pt x="1347730" y="1327543"/>
                  <a:pt x="1494621" y="1341314"/>
                  <a:pt x="1641513" y="1355085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 dirty="0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9AEE7F95-0286-437B-B9E1-3BA74F15B9E4}"/>
              </a:ext>
            </a:extLst>
          </p:cNvPr>
          <p:cNvSpPr txBox="1">
            <a:spLocks/>
          </p:cNvSpPr>
          <p:nvPr/>
        </p:nvSpPr>
        <p:spPr>
          <a:xfrm>
            <a:off x="6545500" y="1785184"/>
            <a:ext cx="1240481" cy="413576"/>
          </a:xfrm>
          <a:prstGeom prst="rect">
            <a:avLst/>
          </a:prstGeom>
        </p:spPr>
        <p:txBody>
          <a:bodyPr vert="horz" lIns="68580" tIns="34291" rIns="68580" bIns="34291" rtlCol="0" anchor="b">
            <a:normAutofit fontScale="975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Spectrometer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FF2A350E-CB09-48F2-B868-814CC4E14067}"/>
              </a:ext>
            </a:extLst>
          </p:cNvPr>
          <p:cNvSpPr txBox="1">
            <a:spLocks/>
          </p:cNvSpPr>
          <p:nvPr/>
        </p:nvSpPr>
        <p:spPr>
          <a:xfrm>
            <a:off x="8248070" y="4040990"/>
            <a:ext cx="561815" cy="413576"/>
          </a:xfrm>
          <a:prstGeom prst="rect">
            <a:avLst/>
          </a:prstGeom>
        </p:spPr>
        <p:txBody>
          <a:bodyPr vert="horz" lIns="68580" tIns="34291" rIns="68580" bIns="34291" rtlCol="0" anchor="b">
            <a:normAutofit fontScale="975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Laser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8A765F81-2822-4149-9E3F-EFD2A4C38AEC}"/>
              </a:ext>
            </a:extLst>
          </p:cNvPr>
          <p:cNvSpPr txBox="1">
            <a:spLocks/>
          </p:cNvSpPr>
          <p:nvPr/>
        </p:nvSpPr>
        <p:spPr>
          <a:xfrm>
            <a:off x="6394417" y="4373108"/>
            <a:ext cx="1240481" cy="413576"/>
          </a:xfrm>
          <a:prstGeom prst="rect">
            <a:avLst/>
          </a:prstGeom>
        </p:spPr>
        <p:txBody>
          <a:bodyPr vert="horz" lIns="68580" tIns="34291" rIns="68580" bIns="34291" rtlCol="0" anchor="b">
            <a:normAutofit fontScale="975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Objective Lens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0BD59590-8825-488A-AC40-7B38EDFBD884}"/>
              </a:ext>
            </a:extLst>
          </p:cNvPr>
          <p:cNvSpPr txBox="1">
            <a:spLocks/>
          </p:cNvSpPr>
          <p:nvPr/>
        </p:nvSpPr>
        <p:spPr>
          <a:xfrm>
            <a:off x="3403186" y="3033733"/>
            <a:ext cx="1240481" cy="413576"/>
          </a:xfrm>
          <a:prstGeom prst="rect">
            <a:avLst/>
          </a:prstGeom>
        </p:spPr>
        <p:txBody>
          <a:bodyPr vert="horz" lIns="68580" tIns="34291" rIns="68580" bIns="34291" rtlCol="0" anchor="b">
            <a:normAutofit fontScale="975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Objective Lens</a:t>
            </a: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39CF4119-0AFF-4F8E-A64F-DF868AA32A3A}"/>
              </a:ext>
            </a:extLst>
          </p:cNvPr>
          <p:cNvSpPr txBox="1">
            <a:spLocks/>
          </p:cNvSpPr>
          <p:nvPr/>
        </p:nvSpPr>
        <p:spPr>
          <a:xfrm>
            <a:off x="5774177" y="3453132"/>
            <a:ext cx="1240481" cy="413576"/>
          </a:xfrm>
          <a:prstGeom prst="rect">
            <a:avLst/>
          </a:prstGeom>
        </p:spPr>
        <p:txBody>
          <a:bodyPr vert="horz" lIns="68580" tIns="34291" rIns="68580" bIns="34291" rtlCol="0" anchor="b">
            <a:normAutofit fontScale="975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Beam Splitter</a:t>
            </a: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B7ABDC94-4D00-42C1-A751-D47A346DD403}"/>
              </a:ext>
            </a:extLst>
          </p:cNvPr>
          <p:cNvSpPr txBox="1">
            <a:spLocks/>
          </p:cNvSpPr>
          <p:nvPr/>
        </p:nvSpPr>
        <p:spPr>
          <a:xfrm>
            <a:off x="2782946" y="2553832"/>
            <a:ext cx="1240481" cy="413576"/>
          </a:xfrm>
          <a:prstGeom prst="rect">
            <a:avLst/>
          </a:prstGeom>
        </p:spPr>
        <p:txBody>
          <a:bodyPr vert="horz" lIns="68580" tIns="34291" rIns="68580" bIns="34291" rtlCol="0" anchor="b">
            <a:normAutofit fontScale="975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Sample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3587F276-7889-4633-AE92-9BC0132FABB3}"/>
              </a:ext>
            </a:extLst>
          </p:cNvPr>
          <p:cNvSpPr txBox="1">
            <a:spLocks/>
          </p:cNvSpPr>
          <p:nvPr/>
        </p:nvSpPr>
        <p:spPr>
          <a:xfrm>
            <a:off x="9409054" y="2161636"/>
            <a:ext cx="1448861" cy="413576"/>
          </a:xfrm>
          <a:prstGeom prst="rect">
            <a:avLst/>
          </a:prstGeom>
        </p:spPr>
        <p:txBody>
          <a:bodyPr vert="horz" lIns="68580" tIns="34291" rIns="68580" bIns="34291" rtlCol="0" anchor="b">
            <a:no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PL Spectrum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A5ABEB3-2C40-4584-A49A-48CB29DE349A}"/>
              </a:ext>
            </a:extLst>
          </p:cNvPr>
          <p:cNvSpPr/>
          <p:nvPr/>
        </p:nvSpPr>
        <p:spPr>
          <a:xfrm>
            <a:off x="7129184" y="4196614"/>
            <a:ext cx="342900" cy="3429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0"/>
          </a:effectLst>
          <a:scene3d>
            <a:camera prst="isometricOffAxis2Right">
              <a:rot lat="1200000" lon="18000000" rev="0"/>
            </a:camera>
            <a:lightRig rig="threePt" dir="t"/>
          </a:scene3d>
          <a:sp3d extrusionH="381000">
            <a:bevelT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6708B1D-E9E0-438C-A27C-9A7B32FDA19D}"/>
              </a:ext>
            </a:extLst>
          </p:cNvPr>
          <p:cNvSpPr/>
          <p:nvPr/>
        </p:nvSpPr>
        <p:spPr>
          <a:xfrm flipV="1">
            <a:off x="7124182" y="4306281"/>
            <a:ext cx="713044" cy="222593"/>
          </a:xfrm>
          <a:prstGeom prst="rect">
            <a:avLst/>
          </a:prstGeom>
          <a:gradFill>
            <a:gsLst>
              <a:gs pos="50000">
                <a:srgbClr val="FF0000"/>
              </a:gs>
              <a:gs pos="0">
                <a:srgbClr val="FF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softEdge rad="127000"/>
          </a:effectLst>
          <a:scene3d>
            <a:camera prst="orthographicFront">
              <a:rot lat="1200000" lon="1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49E4825-E57C-4212-9308-277CD911A7D2}"/>
              </a:ext>
            </a:extLst>
          </p:cNvPr>
          <p:cNvSpPr/>
          <p:nvPr/>
        </p:nvSpPr>
        <p:spPr>
          <a:xfrm>
            <a:off x="7545403" y="3860156"/>
            <a:ext cx="205740" cy="1371600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isometricLeftDown">
              <a:rot lat="1200000" lon="1800000" rev="0"/>
            </a:camera>
            <a:lightRig rig="threePt" dir="t"/>
          </a:scene3d>
          <a:sp3d extrusionH="952500">
            <a:bevelT w="822960" h="119380"/>
            <a:bevelB w="822960" h="11938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387AA76A-2547-4356-8D89-777CBDCA0903}"/>
              </a:ext>
            </a:extLst>
          </p:cNvPr>
          <p:cNvSpPr txBox="1">
            <a:spLocks/>
          </p:cNvSpPr>
          <p:nvPr/>
        </p:nvSpPr>
        <p:spPr>
          <a:xfrm>
            <a:off x="6814744" y="3803301"/>
            <a:ext cx="1240481" cy="413576"/>
          </a:xfrm>
          <a:prstGeom prst="rect">
            <a:avLst/>
          </a:prstGeom>
        </p:spPr>
        <p:txBody>
          <a:bodyPr vert="horz" lIns="68580" tIns="34291" rIns="68580" bIns="34291" rtlCol="0" anchor="b">
            <a:normAutofit fontScale="975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NA=0.29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CE554FFE-698D-493C-B44B-DE8D07552572}"/>
              </a:ext>
            </a:extLst>
          </p:cNvPr>
          <p:cNvSpPr txBox="1">
            <a:spLocks/>
          </p:cNvSpPr>
          <p:nvPr/>
        </p:nvSpPr>
        <p:spPr>
          <a:xfrm>
            <a:off x="3770656" y="3200260"/>
            <a:ext cx="1240481" cy="413576"/>
          </a:xfrm>
          <a:prstGeom prst="rect">
            <a:avLst/>
          </a:prstGeom>
        </p:spPr>
        <p:txBody>
          <a:bodyPr vert="horz" lIns="68580" tIns="34291" rIns="68580" bIns="34291" rtlCol="0" anchor="b">
            <a:normAutofit fontScale="975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NA=0.25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CAEC3319-7B4C-4593-9F58-72AF33D0A1F3}"/>
              </a:ext>
            </a:extLst>
          </p:cNvPr>
          <p:cNvSpPr txBox="1">
            <a:spLocks/>
          </p:cNvSpPr>
          <p:nvPr/>
        </p:nvSpPr>
        <p:spPr>
          <a:xfrm>
            <a:off x="5928569" y="3905914"/>
            <a:ext cx="653584" cy="413576"/>
          </a:xfrm>
          <a:prstGeom prst="rect">
            <a:avLst/>
          </a:prstGeom>
        </p:spPr>
        <p:txBody>
          <a:bodyPr vert="horz" lIns="68580" tIns="34291" rIns="68580" bIns="34291" rtlCol="0" anchor="b">
            <a:no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638nm</a:t>
            </a:r>
          </a:p>
        </p:txBody>
      </p:sp>
    </p:spTree>
    <p:extLst>
      <p:ext uri="{BB962C8B-B14F-4D97-AF65-F5344CB8AC3E}">
        <p14:creationId xmlns:p14="http://schemas.microsoft.com/office/powerpoint/2010/main" val="4231434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435526-F98B-4DC9-B951-A30A2C7F86DA}"/>
              </a:ext>
            </a:extLst>
          </p:cNvPr>
          <p:cNvSpPr txBox="1"/>
          <p:nvPr/>
        </p:nvSpPr>
        <p:spPr>
          <a:xfrm>
            <a:off x="68367" y="170917"/>
            <a:ext cx="7776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Experimental Results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61E223-CBEB-4F25-AD17-0B5F7F9C0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163" y="1802745"/>
            <a:ext cx="4090274" cy="32525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75E1F9-E224-462B-9F0B-7B924B338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6617" y="1815219"/>
            <a:ext cx="3942948" cy="3227561"/>
          </a:xfrm>
          <a:prstGeom prst="rect">
            <a:avLst/>
          </a:prstGeom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933189EE-7A4C-4C13-A2F6-9EFC3878C968}"/>
              </a:ext>
            </a:extLst>
          </p:cNvPr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1"/>
          <a:stretch/>
        </p:blipFill>
        <p:spPr bwMode="auto">
          <a:xfrm>
            <a:off x="68367" y="1904373"/>
            <a:ext cx="3809501" cy="274989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148A6077-9895-4441-A7C6-7023E654A56B}"/>
              </a:ext>
            </a:extLst>
          </p:cNvPr>
          <p:cNvSpPr txBox="1">
            <a:spLocks/>
          </p:cNvSpPr>
          <p:nvPr/>
        </p:nvSpPr>
        <p:spPr>
          <a:xfrm>
            <a:off x="207620" y="5464397"/>
            <a:ext cx="11776759" cy="92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Including the leakage recombination term in the total recombination rate produces an excellent fit to the experimental data.</a:t>
            </a:r>
          </a:p>
          <a:p>
            <a:pPr algn="l"/>
            <a:r>
              <a:rPr lang="en-US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Without the leakage term, the ABC model deviates from the experimental data as the injection current increases.</a:t>
            </a:r>
          </a:p>
        </p:txBody>
      </p:sp>
    </p:spTree>
    <p:extLst>
      <p:ext uri="{BB962C8B-B14F-4D97-AF65-F5344CB8AC3E}">
        <p14:creationId xmlns:p14="http://schemas.microsoft.com/office/powerpoint/2010/main" val="180548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435526-F98B-4DC9-B951-A30A2C7F86DA}"/>
              </a:ext>
            </a:extLst>
          </p:cNvPr>
          <p:cNvSpPr txBox="1"/>
          <p:nvPr/>
        </p:nvSpPr>
        <p:spPr>
          <a:xfrm>
            <a:off x="68367" y="170917"/>
            <a:ext cx="7776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Experimental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ubtitle 2">
                <a:extLst>
                  <a:ext uri="{FF2B5EF4-FFF2-40B4-BE49-F238E27FC236}">
                    <a16:creationId xmlns:a16="http://schemas.microsoft.com/office/drawing/2014/main" id="{4D4B8531-9ABD-4F29-BE02-07F2EDBA291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7620" y="1094247"/>
                <a:ext cx="11776759" cy="4865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The leakage terms are extracted using the values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𝐴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,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𝐵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,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𝐶</m:t>
                    </m:r>
                  </m:oMath>
                </a14:m>
                <a:endParaRPr lang="en-US" sz="1800" dirty="0">
                  <a:latin typeface="Microsoft Uighur" panose="02000000000000000000" pitchFamily="2" charset="-78"/>
                  <a:cs typeface="Microsoft Uighur" panose="02000000000000000000" pitchFamily="2" charset="-78"/>
                </a:endParaRPr>
              </a:p>
            </p:txBody>
          </p:sp>
        </mc:Choice>
        <mc:Fallback xmlns="">
          <p:sp>
            <p:nvSpPr>
              <p:cNvPr id="7" name="Subtitle 2">
                <a:extLst>
                  <a:ext uri="{FF2B5EF4-FFF2-40B4-BE49-F238E27FC236}">
                    <a16:creationId xmlns:a16="http://schemas.microsoft.com/office/drawing/2014/main" id="{4D4B8531-9ABD-4F29-BE02-07F2EDBA2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20" y="1094247"/>
                <a:ext cx="11776759" cy="486563"/>
              </a:xfrm>
              <a:prstGeom prst="rect">
                <a:avLst/>
              </a:prstGeom>
              <a:blipFill>
                <a:blip r:embed="rId2"/>
                <a:stretch>
                  <a:fillRect l="-776" t="-15190" b="-18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ubtitle 2">
                <a:extLst>
                  <a:ext uri="{FF2B5EF4-FFF2-40B4-BE49-F238E27FC236}">
                    <a16:creationId xmlns:a16="http://schemas.microsoft.com/office/drawing/2014/main" id="{105C4A4E-EBC7-42DF-9E3D-E77948ECB27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7620" y="1774295"/>
                <a:ext cx="11776759" cy="4865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𝐵</m:t>
                    </m:r>
                  </m:oMath>
                </a14:m>
                <a:r>
                  <a:rPr lang="en-US" sz="1800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</a:t>
                </a:r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was chosen as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1.2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Uighur" panose="02000000000000000000" pitchFamily="2" charset="-78"/>
                      </a:rPr>
                      <m:t>×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icrosoft Uighur" panose="02000000000000000000" pitchFamily="2" charset="-78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icrosoft Uighur" panose="02000000000000000000" pitchFamily="2" charset="-78"/>
                          </a:rPr>
                          <m:t>10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icrosoft Uighur" panose="02000000000000000000" pitchFamily="2" charset="-78"/>
                          </a:rPr>
                          <m:t>−10</m:t>
                        </m:r>
                      </m:sup>
                    </m:sSup>
                    <m:f>
                      <m:fPr>
                        <m:type m:val="lin"/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icrosoft Uighur" panose="02000000000000000000" pitchFamily="2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Microsoft Uighur" panose="02000000000000000000" pitchFamily="2" charset="-78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Microsoft Uighur" panose="02000000000000000000" pitchFamily="2" charset="-78"/>
                              </a:rPr>
                              <m:t>cm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Microsoft Uighur" panose="02000000000000000000" pitchFamily="2" charset="-78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icrosoft Uighur" panose="02000000000000000000" pitchFamily="2" charset="-78"/>
                          </a:rPr>
                          <m:t>s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Uighur" panose="02000000000000000000" pitchFamily="2" charset="-78"/>
                      </a:rPr>
                      <m:t> </m:t>
                    </m:r>
                  </m:oMath>
                </a14:m>
                <a:r>
                  <a:rPr lang="en-US" sz="1800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</a:t>
                </a:r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for </a:t>
                </a:r>
                <a:r>
                  <a:rPr lang="en-US" dirty="0" err="1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InGaAsP</a:t>
                </a:r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Quantum well emitting at 1.55 um </a:t>
                </a:r>
              </a:p>
            </p:txBody>
          </p:sp>
        </mc:Choice>
        <mc:Fallback xmlns="">
          <p:sp>
            <p:nvSpPr>
              <p:cNvPr id="8" name="Subtitle 2">
                <a:extLst>
                  <a:ext uri="{FF2B5EF4-FFF2-40B4-BE49-F238E27FC236}">
                    <a16:creationId xmlns:a16="http://schemas.microsoft.com/office/drawing/2014/main" id="{105C4A4E-EBC7-42DF-9E3D-E77948ECB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20" y="1774295"/>
                <a:ext cx="11776759" cy="486563"/>
              </a:xfrm>
              <a:prstGeom prst="rect">
                <a:avLst/>
              </a:prstGeom>
              <a:blipFill>
                <a:blip r:embed="rId3"/>
                <a:stretch>
                  <a:fillRect l="-776" t="-86250" b="-1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id="{CC6E50D1-2AB2-48AD-B41D-FC2187D7F2A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7621" y="2504140"/>
                <a:ext cx="5441150" cy="4865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The values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𝐴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and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𝐶</m:t>
                    </m:r>
                  </m:oMath>
                </a14:m>
                <a:r>
                  <a:rPr lang="en-US" sz="1800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</a:t>
                </a:r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are derived using the equations</a:t>
                </a:r>
              </a:p>
            </p:txBody>
          </p:sp>
        </mc:Choice>
        <mc:Fallback xmlns="">
          <p:sp>
            <p:nvSpPr>
              <p:cNvPr id="9" name="Subtitle 2">
                <a:extLst>
                  <a:ext uri="{FF2B5EF4-FFF2-40B4-BE49-F238E27FC236}">
                    <a16:creationId xmlns:a16="http://schemas.microsoft.com/office/drawing/2014/main" id="{CC6E50D1-2AB2-48AD-B41D-FC2187D7F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21" y="2504140"/>
                <a:ext cx="5441150" cy="486563"/>
              </a:xfrm>
              <a:prstGeom prst="rect">
                <a:avLst/>
              </a:prstGeom>
              <a:blipFill>
                <a:blip r:embed="rId4"/>
                <a:stretch>
                  <a:fillRect l="-1680" t="-15000" b="-1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58A9E9-0CC6-4E01-B0BE-070D6FA8956E}"/>
                  </a:ext>
                </a:extLst>
              </p:cNvPr>
              <p:cNvSpPr txBox="1"/>
              <p:nvPr/>
            </p:nvSpPr>
            <p:spPr>
              <a:xfrm>
                <a:off x="378151" y="3100993"/>
                <a:ext cx="3108533" cy="6560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𝑚𝑎𝑥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𝐼𝑄𝐸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𝑚𝑎𝑥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num>
                          <m:den>
                            <m:r>
                              <a:rPr lang="en-US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𝐼𝑄𝐸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𝑚𝑎𝑥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en-US" dirty="0"/>
                  <a:t> ,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58A9E9-0CC6-4E01-B0BE-070D6FA89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51" y="3100993"/>
                <a:ext cx="3108533" cy="6560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018C403-8C02-4B27-8C11-62FD6C41E8E8}"/>
                  </a:ext>
                </a:extLst>
              </p:cNvPr>
              <p:cNvSpPr txBox="1"/>
              <p:nvPr/>
            </p:nvSpPr>
            <p:spPr>
              <a:xfrm>
                <a:off x="2928196" y="3100992"/>
                <a:ext cx="2891490" cy="6560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𝐼𝑄𝐸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𝑚𝑎𝑥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𝐼𝑄𝐸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𝑚𝑎𝑥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018C403-8C02-4B27-8C11-62FD6C41E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196" y="3100992"/>
                <a:ext cx="2891490" cy="656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ubtitle 2">
                <a:extLst>
                  <a:ext uri="{FF2B5EF4-FFF2-40B4-BE49-F238E27FC236}">
                    <a16:creationId xmlns:a16="http://schemas.microsoft.com/office/drawing/2014/main" id="{6A017085-B1E3-44C4-B062-68B1D3BE7AD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33643" y="3981139"/>
                <a:ext cx="10320798" cy="4865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1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 </a:t>
                </a:r>
                <a:r>
                  <a:rPr lang="en-US" dirty="0">
                    <a:latin typeface="Microsoft Uighur" panose="02000000000000000000" pitchFamily="2" charset="-78"/>
                    <a:cs typeface="Microsoft Uighur" panose="02000000000000000000" pitchFamily="2" charset="-78"/>
                  </a:rPr>
                  <a:t>was determined as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cs typeface="Microsoft Uighur" panose="02000000000000000000" pitchFamily="2" charset="-78"/>
                      </a:rPr>
                      <m:t>1.7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Uighur" panose="02000000000000000000" pitchFamily="2" charset="-78"/>
                      </a:rPr>
                      <m:t>×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icrosoft Uighur" panose="02000000000000000000" pitchFamily="2" charset="-78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icrosoft Uighur" panose="02000000000000000000" pitchFamily="2" charset="-78"/>
                          </a:rPr>
                          <m:t>10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icrosoft Uighur" panose="02000000000000000000" pitchFamily="2" charset="-78"/>
                          </a:rPr>
                          <m:t>−27</m:t>
                        </m:r>
                      </m:sup>
                    </m:sSup>
                  </m:oMath>
                </a14:m>
                <a:r>
                  <a:rPr lang="en-US" sz="1800" dirty="0">
                    <a:ea typeface="Cambria Math" panose="02040503050406030204" pitchFamily="18" charset="0"/>
                    <a:cs typeface="Microsoft Uighur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icrosoft Uighur" panose="02000000000000000000" pitchFamily="2" charset="-78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icrosoft Uighur" panose="02000000000000000000" pitchFamily="2" charset="-78"/>
                          </a:rPr>
                          <m:t>cm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icrosoft Uighur" panose="02000000000000000000" pitchFamily="2" charset="-78"/>
                          </a:rPr>
                          <m:t>3</m:t>
                        </m:r>
                      </m:sup>
                    </m:sSup>
                    <m: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Uighur" panose="02000000000000000000" pitchFamily="2" charset="-78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Uighur" panose="02000000000000000000" pitchFamily="2" charset="-78"/>
                      </a:rPr>
                      <m:t>mW</m:t>
                    </m:r>
                    <m: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Uighur" panose="02000000000000000000" pitchFamily="2" charset="-78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Uighur" panose="02000000000000000000" pitchFamily="2" charset="-78"/>
                      </a:rPr>
                      <m:t>s</m:t>
                    </m:r>
                  </m:oMath>
                </a14:m>
                <a:endParaRPr lang="en-US" sz="1800" dirty="0">
                  <a:latin typeface="Microsoft Uighur" panose="02000000000000000000" pitchFamily="2" charset="-78"/>
                  <a:cs typeface="Microsoft Uighur" panose="02000000000000000000" pitchFamily="2" charset="-78"/>
                </a:endParaRPr>
              </a:p>
            </p:txBody>
          </p:sp>
        </mc:Choice>
        <mc:Fallback xmlns="">
          <p:sp>
            <p:nvSpPr>
              <p:cNvPr id="12" name="Subtitle 2">
                <a:extLst>
                  <a:ext uri="{FF2B5EF4-FFF2-40B4-BE49-F238E27FC236}">
                    <a16:creationId xmlns:a16="http://schemas.microsoft.com/office/drawing/2014/main" id="{6A017085-B1E3-44C4-B062-68B1D3BE7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43" y="3981139"/>
                <a:ext cx="10320798" cy="486563"/>
              </a:xfrm>
              <a:prstGeom prst="rect">
                <a:avLst/>
              </a:prstGeom>
              <a:blipFill>
                <a:blip r:embed="rId7"/>
                <a:stretch>
                  <a:fillRect l="-886" t="-15000" b="-1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BE428D3-8E79-40A7-8FB1-C9C46B353ED0}"/>
                  </a:ext>
                </a:extLst>
              </p:cNvPr>
              <p:cNvSpPr txBox="1"/>
              <p:nvPr/>
            </p:nvSpPr>
            <p:spPr>
              <a:xfrm>
                <a:off x="378151" y="4462831"/>
                <a:ext cx="236505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6.02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BE428D3-8E79-40A7-8FB1-C9C46B353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51" y="4462831"/>
                <a:ext cx="236505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634911-91AD-48F6-9C29-F4FE6FFDDB81}"/>
                  </a:ext>
                </a:extLst>
              </p:cNvPr>
              <p:cNvSpPr txBox="1"/>
              <p:nvPr/>
            </p:nvSpPr>
            <p:spPr>
              <a:xfrm>
                <a:off x="378151" y="4970662"/>
                <a:ext cx="288634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1.28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−29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cm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634911-91AD-48F6-9C29-F4FE6FFDD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51" y="4970662"/>
                <a:ext cx="288634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CCF19DA-EE5E-4588-8479-E318952D38C0}"/>
                  </a:ext>
                </a:extLst>
              </p:cNvPr>
              <p:cNvSpPr txBox="1"/>
              <p:nvPr/>
            </p:nvSpPr>
            <p:spPr>
              <a:xfrm>
                <a:off x="207620" y="5469986"/>
                <a:ext cx="6601744" cy="587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den>
                      </m:f>
                      <m:sSub>
                        <m:sSub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𝑄𝐸</m:t>
                          </m:r>
                        </m:sub>
                      </m:sSub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𝐼𝑄𝐸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num>
                            <m:den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  <m:f>
                            <m:f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𝑄𝐸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𝑄𝐸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sz="12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𝑃𝐿</m:t>
                                          </m:r>
                                        </m:sub>
                                      </m:sSub>
                                    </m:e>
                                    <m:sub>
                                      <m: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𝑚𝑎𝑥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f>
                            <m:f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rad>
                            </m:num>
                            <m:den>
                              <m:sSup>
                                <m:sSupPr>
                                  <m:ctrlP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2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𝜂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  <m:r>
                                            <a:rPr lang="en-US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𝑄𝐸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20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2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𝜂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2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𝐸</m:t>
                                              </m:r>
                                              <m:r>
                                                <a:rPr lang="en-US" sz="12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𝑄𝐸</m:t>
                                              </m:r>
                                            </m:sub>
                                          </m:sSub>
                                        </m:e>
                                        <m:sub>
                                          <m:r>
                                            <a:rPr lang="en-US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𝑚𝑎𝑥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f>
                            <m:f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𝑃𝐿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𝑃𝐿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CCF19DA-EE5E-4588-8479-E318952D3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20" y="5469986"/>
                <a:ext cx="6601744" cy="5875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eft Brace 16">
            <a:extLst>
              <a:ext uri="{FF2B5EF4-FFF2-40B4-BE49-F238E27FC236}">
                <a16:creationId xmlns:a16="http://schemas.microsoft.com/office/drawing/2014/main" id="{317A02BF-1915-4DB1-8CE6-D7DF97E55A28}"/>
              </a:ext>
            </a:extLst>
          </p:cNvPr>
          <p:cNvSpPr/>
          <p:nvPr/>
        </p:nvSpPr>
        <p:spPr>
          <a:xfrm rot="16200000">
            <a:off x="708069" y="5933949"/>
            <a:ext cx="111095" cy="245358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87C382A5-51DE-499C-A622-E52D7FB5781A}"/>
              </a:ext>
            </a:extLst>
          </p:cNvPr>
          <p:cNvSpPr/>
          <p:nvPr/>
        </p:nvSpPr>
        <p:spPr>
          <a:xfrm rot="16200000">
            <a:off x="3400474" y="5984753"/>
            <a:ext cx="111095" cy="245358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0C0B266C-AEED-4B78-8469-132C701C0B29}"/>
              </a:ext>
            </a:extLst>
          </p:cNvPr>
          <p:cNvSpPr/>
          <p:nvPr/>
        </p:nvSpPr>
        <p:spPr>
          <a:xfrm rot="16200000">
            <a:off x="5028884" y="5867479"/>
            <a:ext cx="111088" cy="378305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24480BF-BE08-40C3-B3DE-D6A0F7018C21}"/>
              </a:ext>
            </a:extLst>
          </p:cNvPr>
          <p:cNvCxnSpPr>
            <a:cxnSpLocks/>
          </p:cNvCxnSpPr>
          <p:nvPr/>
        </p:nvCxnSpPr>
        <p:spPr>
          <a:xfrm flipV="1">
            <a:off x="757382" y="6169900"/>
            <a:ext cx="0" cy="2863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F08653D-FCAB-4A89-BB86-4CF2B2B043F8}"/>
              </a:ext>
            </a:extLst>
          </p:cNvPr>
          <p:cNvCxnSpPr>
            <a:cxnSpLocks/>
          </p:cNvCxnSpPr>
          <p:nvPr/>
        </p:nvCxnSpPr>
        <p:spPr>
          <a:xfrm flipV="1">
            <a:off x="3449774" y="6220702"/>
            <a:ext cx="0" cy="2863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7624A19-311B-44E3-A469-8FCF71880A78}"/>
              </a:ext>
            </a:extLst>
          </p:cNvPr>
          <p:cNvCxnSpPr>
            <a:cxnSpLocks/>
          </p:cNvCxnSpPr>
          <p:nvPr/>
        </p:nvCxnSpPr>
        <p:spPr>
          <a:xfrm flipV="1">
            <a:off x="5089241" y="6188376"/>
            <a:ext cx="0" cy="2863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F9D9ECC-37B3-4E7D-86C2-2EDDA66AFBED}"/>
              </a:ext>
            </a:extLst>
          </p:cNvPr>
          <p:cNvSpPr txBox="1"/>
          <p:nvPr/>
        </p:nvSpPr>
        <p:spPr>
          <a:xfrm>
            <a:off x="570702" y="6345386"/>
            <a:ext cx="369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fit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9C6ED4-3256-4BB2-B61A-C0135906068E}"/>
              </a:ext>
            </a:extLst>
          </p:cNvPr>
          <p:cNvSpPr txBox="1"/>
          <p:nvPr/>
        </p:nvSpPr>
        <p:spPr>
          <a:xfrm>
            <a:off x="3244378" y="6382329"/>
            <a:ext cx="369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fit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6E8CDC5-8587-45B3-9638-EB6496882446}"/>
              </a:ext>
            </a:extLst>
          </p:cNvPr>
          <p:cNvSpPr txBox="1"/>
          <p:nvPr/>
        </p:nvSpPr>
        <p:spPr>
          <a:xfrm>
            <a:off x="4902316" y="6362913"/>
            <a:ext cx="369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fit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4D52C984-FBE6-4D8F-BE4B-0C71FE294F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77649" y="2157682"/>
            <a:ext cx="4643293" cy="384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2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638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AdvOT21bf1298.I</vt:lpstr>
      <vt:lpstr>AdvOT3c2d9f11</vt:lpstr>
      <vt:lpstr>AdvOT3c2d9f11+fb</vt:lpstr>
      <vt:lpstr>Arial</vt:lpstr>
      <vt:lpstr>Calibri</vt:lpstr>
      <vt:lpstr>Calibri Light</vt:lpstr>
      <vt:lpstr>Cambria Math</vt:lpstr>
      <vt:lpstr>Microsoft Uighur</vt:lpstr>
      <vt:lpstr>Wingdings</vt:lpstr>
      <vt:lpstr>Office Theme</vt:lpstr>
      <vt:lpstr>Analysis of Internal Quantum Efficiency in InGaAsP Multiple Quantum wells </vt:lpstr>
      <vt:lpstr>Content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치부조</dc:creator>
  <cp:lastModifiedBy>치부조</cp:lastModifiedBy>
  <cp:revision>40</cp:revision>
  <dcterms:created xsi:type="dcterms:W3CDTF">2022-02-03T01:54:42Z</dcterms:created>
  <dcterms:modified xsi:type="dcterms:W3CDTF">2022-02-08T04:02:24Z</dcterms:modified>
</cp:coreProperties>
</file>