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704" r:id="rId3"/>
    <p:sldMasterId id="2147483716" r:id="rId4"/>
    <p:sldMasterId id="2147483732" r:id="rId5"/>
    <p:sldMasterId id="2147483748" r:id="rId6"/>
    <p:sldMasterId id="2147483760" r:id="rId7"/>
    <p:sldMasterId id="2147483772" r:id="rId8"/>
    <p:sldMasterId id="2147483784" r:id="rId9"/>
  </p:sldMasterIdLst>
  <p:notesMasterIdLst>
    <p:notesMasterId r:id="rId81"/>
  </p:notesMasterIdLst>
  <p:sldIdLst>
    <p:sldId id="256" r:id="rId10"/>
    <p:sldId id="257" r:id="rId11"/>
    <p:sldId id="267" r:id="rId12"/>
    <p:sldId id="708" r:id="rId13"/>
    <p:sldId id="741" r:id="rId14"/>
    <p:sldId id="735" r:id="rId15"/>
    <p:sldId id="303" r:id="rId16"/>
    <p:sldId id="742" r:id="rId17"/>
    <p:sldId id="736" r:id="rId18"/>
    <p:sldId id="737" r:id="rId19"/>
    <p:sldId id="738" r:id="rId20"/>
    <p:sldId id="739" r:id="rId21"/>
    <p:sldId id="740" r:id="rId22"/>
    <p:sldId id="392" r:id="rId23"/>
    <p:sldId id="743" r:id="rId24"/>
    <p:sldId id="674" r:id="rId25"/>
    <p:sldId id="748" r:id="rId26"/>
    <p:sldId id="729" r:id="rId27"/>
    <p:sldId id="713" r:id="rId28"/>
    <p:sldId id="726" r:id="rId29"/>
    <p:sldId id="760" r:id="rId30"/>
    <p:sldId id="728" r:id="rId31"/>
    <p:sldId id="727" r:id="rId32"/>
    <p:sldId id="744" r:id="rId33"/>
    <p:sldId id="265" r:id="rId34"/>
    <p:sldId id="751" r:id="rId35"/>
    <p:sldId id="752" r:id="rId36"/>
    <p:sldId id="761" r:id="rId37"/>
    <p:sldId id="759" r:id="rId38"/>
    <p:sldId id="259" r:id="rId39"/>
    <p:sldId id="753" r:id="rId40"/>
    <p:sldId id="754" r:id="rId41"/>
    <p:sldId id="755" r:id="rId42"/>
    <p:sldId id="263" r:id="rId43"/>
    <p:sldId id="272" r:id="rId44"/>
    <p:sldId id="762" r:id="rId45"/>
    <p:sldId id="270" r:id="rId46"/>
    <p:sldId id="758" r:id="rId47"/>
    <p:sldId id="745" r:id="rId48"/>
    <p:sldId id="685" r:id="rId49"/>
    <p:sldId id="349" r:id="rId50"/>
    <p:sldId id="702" r:id="rId51"/>
    <p:sldId id="293" r:id="rId52"/>
    <p:sldId id="300" r:id="rId53"/>
    <p:sldId id="314" r:id="rId54"/>
    <p:sldId id="675" r:id="rId55"/>
    <p:sldId id="295" r:id="rId56"/>
    <p:sldId id="747" r:id="rId57"/>
    <p:sldId id="344" r:id="rId58"/>
    <p:sldId id="268" r:id="rId59"/>
    <p:sldId id="342" r:id="rId60"/>
    <p:sldId id="338" r:id="rId61"/>
    <p:sldId id="339" r:id="rId62"/>
    <p:sldId id="331" r:id="rId63"/>
    <p:sldId id="341" r:id="rId64"/>
    <p:sldId id="355" r:id="rId65"/>
    <p:sldId id="352" r:id="rId66"/>
    <p:sldId id="359" r:id="rId67"/>
    <p:sldId id="707" r:id="rId68"/>
    <p:sldId id="354" r:id="rId69"/>
    <p:sldId id="340" r:id="rId70"/>
    <p:sldId id="350" r:id="rId71"/>
    <p:sldId id="335" r:id="rId72"/>
    <p:sldId id="746" r:id="rId73"/>
    <p:sldId id="684" r:id="rId74"/>
    <p:sldId id="687" r:id="rId75"/>
    <p:sldId id="688" r:id="rId76"/>
    <p:sldId id="689" r:id="rId77"/>
    <p:sldId id="749" r:id="rId78"/>
    <p:sldId id="264" r:id="rId79"/>
    <p:sldId id="710" r:id="rId80"/>
  </p:sldIdLst>
  <p:sldSz cx="12192000" cy="6858000"/>
  <p:notesSz cx="6792913" cy="992505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9" autoAdjust="0"/>
    <p:restoredTop sz="76842" autoAdjust="0"/>
  </p:normalViewPr>
  <p:slideViewPr>
    <p:cSldViewPr snapToGrid="0">
      <p:cViewPr varScale="1">
        <p:scale>
          <a:sx n="69" d="100"/>
          <a:sy n="69" d="100"/>
        </p:scale>
        <p:origin x="711" y="48"/>
      </p:cViewPr>
      <p:guideLst/>
    </p:cSldViewPr>
  </p:slideViewPr>
  <p:notesTextViewPr>
    <p:cViewPr>
      <p:scale>
        <a:sx n="3" d="2"/>
        <a:sy n="3" d="2"/>
      </p:scale>
      <p:origin x="0" y="0"/>
    </p:cViewPr>
  </p:notesTextViewPr>
  <p:sorterViewPr>
    <p:cViewPr>
      <p:scale>
        <a:sx n="164" d="100"/>
        <a:sy n="164" d="100"/>
      </p:scale>
      <p:origin x="0" y="-6248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presProps" Target="presProps.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1"/>
            <a:ext cx="2943596" cy="497976"/>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47745" y="1"/>
            <a:ext cx="2943596" cy="497976"/>
          </a:xfrm>
          <a:prstGeom prst="rect">
            <a:avLst/>
          </a:prstGeom>
        </p:spPr>
        <p:txBody>
          <a:bodyPr vert="horz" lIns="91440" tIns="45720" rIns="91440" bIns="45720" rtlCol="0"/>
          <a:lstStyle>
            <a:lvl1pPr algn="r">
              <a:defRPr sz="1200"/>
            </a:lvl1pPr>
          </a:lstStyle>
          <a:p>
            <a:fld id="{15115284-D261-458C-8B74-887EED8054AE}" type="datetimeFigureOut">
              <a:rPr lang="ko-KR" altLang="en-US" smtClean="0"/>
              <a:t>2022-08-24</a:t>
            </a:fld>
            <a:endParaRPr lang="ko-KR" altLang="en-US"/>
          </a:p>
        </p:txBody>
      </p:sp>
      <p:sp>
        <p:nvSpPr>
          <p:cNvPr id="4" name="슬라이드 이미지 개체 틀 3"/>
          <p:cNvSpPr>
            <a:spLocks noGrp="1" noRot="1" noChangeAspect="1"/>
          </p:cNvSpPr>
          <p:nvPr>
            <p:ph type="sldImg" idx="2"/>
          </p:nvPr>
        </p:nvSpPr>
        <p:spPr>
          <a:xfrm>
            <a:off x="419100" y="1239838"/>
            <a:ext cx="5954713" cy="3351212"/>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292" y="4776430"/>
            <a:ext cx="5434330" cy="390799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9427076"/>
            <a:ext cx="2943596" cy="497975"/>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47745" y="9427076"/>
            <a:ext cx="2943596" cy="497975"/>
          </a:xfrm>
          <a:prstGeom prst="rect">
            <a:avLst/>
          </a:prstGeom>
        </p:spPr>
        <p:txBody>
          <a:bodyPr vert="horz" lIns="91440" tIns="45720" rIns="91440" bIns="45720" rtlCol="0" anchor="b"/>
          <a:lstStyle>
            <a:lvl1pPr algn="r">
              <a:defRPr sz="1200"/>
            </a:lvl1pPr>
          </a:lstStyle>
          <a:p>
            <a:fld id="{EFE2E6D0-DFDE-4BC0-B477-CEB5F74B4028}" type="slidenum">
              <a:rPr lang="ko-KR" altLang="en-US" smtClean="0"/>
              <a:t>‹#›</a:t>
            </a:fld>
            <a:endParaRPr lang="ko-KR" altLang="en-US"/>
          </a:p>
        </p:txBody>
      </p:sp>
    </p:spTree>
    <p:extLst>
      <p:ext uri="{BB962C8B-B14F-4D97-AF65-F5344CB8AC3E}">
        <p14:creationId xmlns:p14="http://schemas.microsoft.com/office/powerpoint/2010/main" val="290681027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It is my pleasure to have a seminar here. Title of my talk is “..”. Here are our collaborators in Korea and Japan. I am … </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1</a:t>
            </a:fld>
            <a:endParaRPr lang="ko-KR" altLang="en-US"/>
          </a:p>
        </p:txBody>
      </p:sp>
    </p:spTree>
    <p:extLst>
      <p:ext uri="{BB962C8B-B14F-4D97-AF65-F5344CB8AC3E}">
        <p14:creationId xmlns:p14="http://schemas.microsoft.com/office/powerpoint/2010/main" val="3108288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At last, the deviation of 10C scattering from 12C scattering appears at the ratio = 1.1, namely, near the Coulomb barrier. </a:t>
            </a:r>
          </a:p>
          <a:p>
            <a:r>
              <a:rPr lang="en-US" altLang="ko-KR" dirty="0"/>
              <a:t>The grazing angle for 10C moves forward. It means that the breakup reactions occurred in the forward angle compared to the 12C case. </a:t>
            </a:r>
          </a:p>
          <a:p>
            <a:r>
              <a:rPr lang="en-US" altLang="ko-KR" dirty="0"/>
              <a:t>Theoretical calculations based on the 12C do not function anymore for 10C.  </a:t>
            </a:r>
          </a:p>
          <a:p>
            <a:r>
              <a:rPr lang="en-US" altLang="ko-KR" dirty="0"/>
              <a:t>In the following we discuss regarding how to construct the breakup and inelastic scattering process, by using the optical potential. The OM approach is too naïve, but it can enable us to understand the reaction intuitively and physically.       </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10</a:t>
            </a:fld>
            <a:endParaRPr lang="ko-KR" altLang="en-US"/>
          </a:p>
        </p:txBody>
      </p:sp>
    </p:spTree>
    <p:extLst>
      <p:ext uri="{BB962C8B-B14F-4D97-AF65-F5344CB8AC3E}">
        <p14:creationId xmlns:p14="http://schemas.microsoft.com/office/powerpoint/2010/main" val="3131275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10C has the 1</a:t>
            </a:r>
            <a:r>
              <a:rPr lang="en-US" altLang="ko-KR" baseline="30000" dirty="0"/>
              <a:t>st</a:t>
            </a:r>
            <a:r>
              <a:rPr lang="en-US" altLang="ko-KR" dirty="0"/>
              <a:t> excitation energy (2^+ state) with B(E2) = 61.5 e^2 fm^2, but two proton separation energy is higher than the excitation energy. Therefore, we need to include the inelastic scattering by the excitation and the breakup-process simultaneously. </a:t>
            </a:r>
          </a:p>
          <a:p>
            <a:endParaRPr lang="en-US" altLang="ko-KR" dirty="0"/>
          </a:p>
          <a:p>
            <a:r>
              <a:rPr lang="en-US" altLang="ko-KR" dirty="0"/>
              <a:t>Since the inelastic scattering primarily occurred at the nuclear surface, we construct the potential by the derivative form of the WS potential for the real part.</a:t>
            </a:r>
          </a:p>
          <a:p>
            <a:r>
              <a:rPr lang="en-US" altLang="ko-KR" dirty="0"/>
              <a:t>Also for the imaginary part, we include the Coulomb interaction for the E2 transition as the CQE from.      </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11</a:t>
            </a:fld>
            <a:endParaRPr lang="ko-KR" altLang="en-US"/>
          </a:p>
        </p:txBody>
      </p:sp>
    </p:spTree>
    <p:extLst>
      <p:ext uri="{BB962C8B-B14F-4D97-AF65-F5344CB8AC3E}">
        <p14:creationId xmlns:p14="http://schemas.microsoft.com/office/powerpoint/2010/main" val="2562103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For the breakup channel we also construct the derivative type of the WS potential for the real part, but for the imaginary part, we take into account the CDE potential for the BR channel. </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12</a:t>
            </a:fld>
            <a:endParaRPr lang="ko-KR" altLang="en-US"/>
          </a:p>
        </p:txBody>
      </p:sp>
    </p:spTree>
    <p:extLst>
      <p:ext uri="{BB962C8B-B14F-4D97-AF65-F5344CB8AC3E}">
        <p14:creationId xmlns:p14="http://schemas.microsoft.com/office/powerpoint/2010/main" val="436379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we finally reproduce clearly the ratio of the X-sections by including the contribution from the inelastic channel and the BR channel. Since we do not have the BR X-section, we compared the X-section to the results by the coupled channel method using the CCFULL code by Hagino </a:t>
            </a:r>
            <a:r>
              <a:rPr lang="en-US" altLang="ko-KR" dirty="0" err="1"/>
              <a:t>san</a:t>
            </a:r>
            <a:r>
              <a:rPr lang="en-US" altLang="ko-KR" dirty="0"/>
              <a:t>.  </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13</a:t>
            </a:fld>
            <a:endParaRPr lang="ko-KR" altLang="en-US"/>
          </a:p>
        </p:txBody>
      </p:sp>
    </p:spTree>
    <p:extLst>
      <p:ext uri="{BB962C8B-B14F-4D97-AF65-F5344CB8AC3E}">
        <p14:creationId xmlns:p14="http://schemas.microsoft.com/office/powerpoint/2010/main" val="3241448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We also check the BR channel for the different target 58Ni and found a good agreement with the data.  </a:t>
            </a:r>
          </a:p>
        </p:txBody>
      </p:sp>
    </p:spTree>
    <p:extLst>
      <p:ext uri="{BB962C8B-B14F-4D97-AF65-F5344CB8AC3E}">
        <p14:creationId xmlns:p14="http://schemas.microsoft.com/office/powerpoint/2010/main" val="3895659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15</a:t>
            </a:fld>
            <a:endParaRPr lang="ko-KR" altLang="en-US"/>
          </a:p>
        </p:txBody>
      </p:sp>
    </p:spTree>
    <p:extLst>
      <p:ext uri="{BB962C8B-B14F-4D97-AF65-F5344CB8AC3E}">
        <p14:creationId xmlns:p14="http://schemas.microsoft.com/office/powerpoint/2010/main" val="2596890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a:t>
            </a:r>
            <a:r>
              <a:rPr lang="ko-KR" altLang="en-US" dirty="0"/>
              <a:t> </a:t>
            </a:r>
            <a:r>
              <a:rPr lang="en-US" altLang="ko-KR" dirty="0"/>
              <a:t>nuclear physics, the dineutron has been a hot topic since the paper by A. Migdal because it is not stable in free space. But it can reside in nuclei. For example,  two neutron halo nuclei, such as 11Li and 26O, could be such example we can study the di-neutron properties.  </a:t>
            </a:r>
            <a:endParaRPr lang="ko-KR" altLang="en-US" dirty="0"/>
          </a:p>
        </p:txBody>
      </p:sp>
      <p:sp>
        <p:nvSpPr>
          <p:cNvPr id="4" name="슬라이드 번호 개체 틀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EFE2E6D0-DFDE-4BC0-B477-CEB5F74B4028}"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16</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779096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If we have unstable light nuclear beam, we also can study of the two-nucleon correlations inside nuclei. Since the unstable beam is weakly bound, valence nucleons can be easily knock out. Already many experiments have been done for the study. For example, 34Ar, 30S, 26Si nuclei can be used to search for the two-neutron knock out reactions. As you see the two nucleon correlations are necessary to explain the data. </a:t>
            </a:r>
          </a:p>
          <a:p>
            <a:r>
              <a:rPr lang="en-US" altLang="ko-KR" dirty="0"/>
              <a:t>However, even the stable beam can be used for studying the two-nucleon correlations.    </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17</a:t>
            </a:fld>
            <a:endParaRPr lang="ko-KR" altLang="en-US"/>
          </a:p>
        </p:txBody>
      </p:sp>
    </p:spTree>
    <p:extLst>
      <p:ext uri="{BB962C8B-B14F-4D97-AF65-F5344CB8AC3E}">
        <p14:creationId xmlns:p14="http://schemas.microsoft.com/office/powerpoint/2010/main" val="1682310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One can measure the knock-out two nucleons or measure the A=10 isotopes. This experiment has been done about 30 years ago at </a:t>
            </a:r>
            <a:r>
              <a:rPr lang="en-US" altLang="ko-KR" dirty="0" err="1"/>
              <a:t>Bevalac</a:t>
            </a:r>
            <a:r>
              <a:rPr lang="en-US" altLang="ko-KR" dirty="0"/>
              <a:t>. They used fragment 12C beam and scattered off 12C target, and measured various nuclei after scattering. After that other experiments using different energies have been performed.  </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18</a:t>
            </a:fld>
            <a:endParaRPr lang="ko-KR" altLang="en-US"/>
          </a:p>
        </p:txBody>
      </p:sp>
    </p:spTree>
    <p:extLst>
      <p:ext uri="{BB962C8B-B14F-4D97-AF65-F5344CB8AC3E}">
        <p14:creationId xmlns:p14="http://schemas.microsoft.com/office/powerpoint/2010/main" val="959769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1" lang="en-US" altLang="ja-JP" dirty="0"/>
              <a:t>One of the typical example is the comparison of -2n, -2p and –np knockout reaction in 12C + 12C scattering. The energy range is much higher i.e. 0.25-2.10 GeV/u. Interesting point to note is the ratio of np breakup reaction, whose</a:t>
            </a:r>
            <a:r>
              <a:rPr kumimoji="1" lang="ko-KR" altLang="en-US" dirty="0"/>
              <a:t> </a:t>
            </a:r>
            <a:r>
              <a:rPr kumimoji="1" lang="en-US" altLang="ko-KR" dirty="0"/>
              <a:t>data</a:t>
            </a:r>
            <a:r>
              <a:rPr kumimoji="1" lang="ko-KR" altLang="en-US" dirty="0"/>
              <a:t> </a:t>
            </a:r>
            <a:r>
              <a:rPr kumimoji="1" lang="en-US" altLang="ko-KR" dirty="0"/>
              <a:t>is much larger than those for </a:t>
            </a:r>
            <a:r>
              <a:rPr kumimoji="1" lang="en-US" altLang="ko-KR" dirty="0" err="1"/>
              <a:t>nn</a:t>
            </a:r>
            <a:r>
              <a:rPr kumimoji="1" lang="en-US" altLang="ko-KR" dirty="0"/>
              <a:t> and pp knockout reactions. </a:t>
            </a:r>
          </a:p>
          <a:p>
            <a:endParaRPr kumimoji="1" lang="en-US" altLang="ko-KR" dirty="0"/>
          </a:p>
          <a:p>
            <a:r>
              <a:rPr kumimoji="1" lang="en-US" altLang="ko-KR" dirty="0"/>
              <a:t>Moreover</a:t>
            </a:r>
            <a:r>
              <a:rPr kumimoji="1" lang="en-US" altLang="ja-JP" dirty="0"/>
              <a:t> the results are very sensitive to the interaction used in the SM calculations.</a:t>
            </a:r>
            <a:endParaRPr kumimoji="1" lang="ja-JP"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4721DC-CF92-429A-AFD4-BE7B98F0D84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57871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Here is the contents of may talk. After</a:t>
            </a:r>
            <a:r>
              <a:rPr lang="en-US" altLang="ko-KR" baseline="0" dirty="0" smtClean="0"/>
              <a:t> short introduction, I will touch carbon isotope scattering in low energy and medium energy. And then I will present some nuclear reactions relevant to the cosmological origin of 10Be and some reactions for 11Be.</a:t>
            </a:r>
          </a:p>
          <a:p>
            <a:r>
              <a:rPr lang="en-US" altLang="ko-KR" baseline="0" dirty="0" smtClean="0"/>
              <a:t>Other topics related to 17F and 17O will be skipped in today talk.</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2</a:t>
            </a:fld>
            <a:endParaRPr lang="ko-KR" altLang="en-US"/>
          </a:p>
        </p:txBody>
      </p:sp>
    </p:spTree>
    <p:extLst>
      <p:ext uri="{BB962C8B-B14F-4D97-AF65-F5344CB8AC3E}">
        <p14:creationId xmlns:p14="http://schemas.microsoft.com/office/powerpoint/2010/main" val="2001356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Even the 3-N force and the NCSK did not explain the data.</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20</a:t>
            </a:fld>
            <a:endParaRPr lang="ko-KR" altLang="en-US"/>
          </a:p>
        </p:txBody>
      </p:sp>
    </p:spTree>
    <p:extLst>
      <p:ext uri="{BB962C8B-B14F-4D97-AF65-F5344CB8AC3E}">
        <p14:creationId xmlns:p14="http://schemas.microsoft.com/office/powerpoint/2010/main" val="400922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However, if we include explicitly the TF, we can explain the large ratio of –np production (T=0) to the T=1 pairing i.e. </a:t>
            </a:r>
            <a:r>
              <a:rPr lang="en-US" altLang="ko-KR" dirty="0" err="1"/>
              <a:t>nn</a:t>
            </a:r>
            <a:r>
              <a:rPr lang="en-US" altLang="ko-KR" dirty="0"/>
              <a:t> and pp pairing knockout using the pairing interaction calculated by the G-matrix. But we have to consider the deformation effects as well as the TF in order to deduce the final conclusion.</a:t>
            </a:r>
            <a:r>
              <a:rPr lang="ko-KR" altLang="en-US" dirty="0"/>
              <a:t>  </a:t>
            </a:r>
            <a:r>
              <a:rPr lang="en-US" altLang="ko-KR" dirty="0"/>
              <a:t>   </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22</a:t>
            </a:fld>
            <a:endParaRPr lang="ko-KR" altLang="en-US"/>
          </a:p>
        </p:txBody>
      </p:sp>
    </p:spTree>
    <p:extLst>
      <p:ext uri="{BB962C8B-B14F-4D97-AF65-F5344CB8AC3E}">
        <p14:creationId xmlns:p14="http://schemas.microsoft.com/office/powerpoint/2010/main" val="3887895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23</a:t>
            </a:fld>
            <a:endParaRPr lang="ko-KR" altLang="en-US"/>
          </a:p>
        </p:txBody>
      </p:sp>
    </p:spTree>
    <p:extLst>
      <p:ext uri="{BB962C8B-B14F-4D97-AF65-F5344CB8AC3E}">
        <p14:creationId xmlns:p14="http://schemas.microsoft.com/office/powerpoint/2010/main" val="4186248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24</a:t>
            </a:fld>
            <a:endParaRPr lang="ko-KR" altLang="en-US"/>
          </a:p>
        </p:txBody>
      </p:sp>
    </p:spTree>
    <p:extLst>
      <p:ext uri="{BB962C8B-B14F-4D97-AF65-F5344CB8AC3E}">
        <p14:creationId xmlns:p14="http://schemas.microsoft.com/office/powerpoint/2010/main" val="648003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25</a:t>
            </a:fld>
            <a:endParaRPr lang="ko-KR" altLang="en-US"/>
          </a:p>
        </p:txBody>
      </p:sp>
    </p:spTree>
    <p:extLst>
      <p:ext uri="{BB962C8B-B14F-4D97-AF65-F5344CB8AC3E}">
        <p14:creationId xmlns:p14="http://schemas.microsoft.com/office/powerpoint/2010/main" val="635990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26</a:t>
            </a:fld>
            <a:endParaRPr lang="ko-KR" altLang="en-US"/>
          </a:p>
        </p:txBody>
      </p:sp>
    </p:spTree>
    <p:extLst>
      <p:ext uri="{BB962C8B-B14F-4D97-AF65-F5344CB8AC3E}">
        <p14:creationId xmlns:p14="http://schemas.microsoft.com/office/powerpoint/2010/main" val="4069082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27</a:t>
            </a:fld>
            <a:endParaRPr lang="ko-KR" altLang="en-US"/>
          </a:p>
        </p:txBody>
      </p:sp>
    </p:spTree>
    <p:extLst>
      <p:ext uri="{BB962C8B-B14F-4D97-AF65-F5344CB8AC3E}">
        <p14:creationId xmlns:p14="http://schemas.microsoft.com/office/powerpoint/2010/main" val="1475569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29</a:t>
            </a:fld>
            <a:endParaRPr lang="ko-KR" altLang="en-US"/>
          </a:p>
        </p:txBody>
      </p:sp>
    </p:spTree>
    <p:extLst>
      <p:ext uri="{BB962C8B-B14F-4D97-AF65-F5344CB8AC3E}">
        <p14:creationId xmlns:p14="http://schemas.microsoft.com/office/powerpoint/2010/main" val="3665176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30</a:t>
            </a:fld>
            <a:endParaRPr lang="ko-KR" altLang="en-US"/>
          </a:p>
        </p:txBody>
      </p:sp>
    </p:spTree>
    <p:extLst>
      <p:ext uri="{BB962C8B-B14F-4D97-AF65-F5344CB8AC3E}">
        <p14:creationId xmlns:p14="http://schemas.microsoft.com/office/powerpoint/2010/main" val="3330279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31</a:t>
            </a:fld>
            <a:endParaRPr lang="ko-KR" altLang="en-US"/>
          </a:p>
        </p:txBody>
      </p:sp>
    </p:spTree>
    <p:extLst>
      <p:ext uri="{BB962C8B-B14F-4D97-AF65-F5344CB8AC3E}">
        <p14:creationId xmlns:p14="http://schemas.microsoft.com/office/powerpoint/2010/main" val="1629420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a nuclear chart of light nuclei. You can see some exotic nuclei in neutron-rich (11Li, </a:t>
            </a:r>
            <a:r>
              <a:rPr lang="en-US" altLang="ko-KR" dirty="0" smtClean="0"/>
              <a:t>11Be, 17B, 19B </a:t>
            </a:r>
            <a:r>
              <a:rPr lang="en-US" altLang="ko-KR" dirty="0"/>
              <a:t>and also 22C) and n–deficient region (8B, 9C, 17F and 17Ne).</a:t>
            </a:r>
          </a:p>
          <a:p>
            <a:r>
              <a:rPr lang="en-US" altLang="ko-KR" dirty="0"/>
              <a:t>Today I focus on Carbon isotopes and 11Be because I have time limit. Other nuclei </a:t>
            </a:r>
            <a:r>
              <a:rPr lang="en-US" altLang="ko-KR" dirty="0" smtClean="0"/>
              <a:t>were studied </a:t>
            </a:r>
            <a:r>
              <a:rPr lang="en-US" altLang="ko-KR" dirty="0"/>
              <a:t>in our previous papers.</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3</a:t>
            </a:fld>
            <a:endParaRPr lang="ko-KR" altLang="en-US"/>
          </a:p>
        </p:txBody>
      </p:sp>
    </p:spTree>
    <p:extLst>
      <p:ext uri="{BB962C8B-B14F-4D97-AF65-F5344CB8AC3E}">
        <p14:creationId xmlns:p14="http://schemas.microsoft.com/office/powerpoint/2010/main" val="4091110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32</a:t>
            </a:fld>
            <a:endParaRPr lang="ko-KR" altLang="en-US"/>
          </a:p>
        </p:txBody>
      </p:sp>
    </p:spTree>
    <p:extLst>
      <p:ext uri="{BB962C8B-B14F-4D97-AF65-F5344CB8AC3E}">
        <p14:creationId xmlns:p14="http://schemas.microsoft.com/office/powerpoint/2010/main" val="1956499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33</a:t>
            </a:fld>
            <a:endParaRPr lang="ko-KR" altLang="en-US"/>
          </a:p>
        </p:txBody>
      </p:sp>
    </p:spTree>
    <p:extLst>
      <p:ext uri="{BB962C8B-B14F-4D97-AF65-F5344CB8AC3E}">
        <p14:creationId xmlns:p14="http://schemas.microsoft.com/office/powerpoint/2010/main" val="2385258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34</a:t>
            </a:fld>
            <a:endParaRPr lang="ko-KR" altLang="en-US"/>
          </a:p>
        </p:txBody>
      </p:sp>
    </p:spTree>
    <p:extLst>
      <p:ext uri="{BB962C8B-B14F-4D97-AF65-F5344CB8AC3E}">
        <p14:creationId xmlns:p14="http://schemas.microsoft.com/office/powerpoint/2010/main" val="4287209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35</a:t>
            </a:fld>
            <a:endParaRPr lang="ko-KR" altLang="en-US"/>
          </a:p>
        </p:txBody>
      </p:sp>
    </p:spTree>
    <p:extLst>
      <p:ext uri="{BB962C8B-B14F-4D97-AF65-F5344CB8AC3E}">
        <p14:creationId xmlns:p14="http://schemas.microsoft.com/office/powerpoint/2010/main" val="2202654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37</a:t>
            </a:fld>
            <a:endParaRPr lang="ko-KR" altLang="en-US"/>
          </a:p>
        </p:txBody>
      </p:sp>
    </p:spTree>
    <p:extLst>
      <p:ext uri="{BB962C8B-B14F-4D97-AF65-F5344CB8AC3E}">
        <p14:creationId xmlns:p14="http://schemas.microsoft.com/office/powerpoint/2010/main" val="722479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38</a:t>
            </a:fld>
            <a:endParaRPr lang="ko-KR" altLang="en-US"/>
          </a:p>
        </p:txBody>
      </p:sp>
    </p:spTree>
    <p:extLst>
      <p:ext uri="{BB962C8B-B14F-4D97-AF65-F5344CB8AC3E}">
        <p14:creationId xmlns:p14="http://schemas.microsoft.com/office/powerpoint/2010/main" val="4068440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39</a:t>
            </a:fld>
            <a:endParaRPr lang="ko-KR" altLang="en-US"/>
          </a:p>
        </p:txBody>
      </p:sp>
    </p:spTree>
    <p:extLst>
      <p:ext uri="{BB962C8B-B14F-4D97-AF65-F5344CB8AC3E}">
        <p14:creationId xmlns:p14="http://schemas.microsoft.com/office/powerpoint/2010/main" val="3974082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11Be is known as a one neutron halo. The structure shows a really interesting shell evolution. That is the inversion of the ½+ state below ½- state, which is the spin parity of the ground state. This inversion comes from the residual interaction. But it is still unknown why the inversion occurs. Maybe it is strongly related the deformation of the nucleus.     </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40</a:t>
            </a:fld>
            <a:endParaRPr lang="ko-KR" altLang="en-US"/>
          </a:p>
        </p:txBody>
      </p:sp>
    </p:spTree>
    <p:extLst>
      <p:ext uri="{BB962C8B-B14F-4D97-AF65-F5344CB8AC3E}">
        <p14:creationId xmlns:p14="http://schemas.microsoft.com/office/powerpoint/2010/main" val="222421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Now compare the aforementioned potential with the experimental data.  We check the reaction of be 11 and au 197 for elastic scattering, inelastic scattering and breakup reaction.</a:t>
            </a:r>
          </a:p>
          <a:p>
            <a:r>
              <a:rPr lang="en-US" altLang="ko-KR" dirty="0"/>
              <a:t>The center of mass energies between the two nuclei are 37.1 </a:t>
            </a:r>
            <a:r>
              <a:rPr lang="en-US" altLang="ko-KR" dirty="0" err="1"/>
              <a:t>mev</a:t>
            </a:r>
            <a:r>
              <a:rPr lang="en-US" altLang="ko-KR" dirty="0"/>
              <a:t> and 29.6 </a:t>
            </a:r>
            <a:r>
              <a:rPr lang="en-US" altLang="ko-KR" dirty="0" err="1"/>
              <a:t>mev</a:t>
            </a:r>
            <a:r>
              <a:rPr lang="en-US" altLang="ko-KR" dirty="0"/>
              <a:t>.</a:t>
            </a:r>
          </a:p>
          <a:p>
            <a:endParaRPr lang="en-US" altLang="ko-KR" dirty="0"/>
          </a:p>
          <a:p>
            <a:endParaRPr lang="en-US" altLang="ko-KR" dirty="0"/>
          </a:p>
          <a:p>
            <a:r>
              <a:rPr lang="ko-KR" altLang="en-US" dirty="0"/>
              <a:t>이제 앞서 제시한 </a:t>
            </a:r>
            <a:r>
              <a:rPr lang="ko-KR" altLang="en-US" dirty="0" err="1"/>
              <a:t>포텐셜을</a:t>
            </a:r>
            <a:r>
              <a:rPr lang="ko-KR" altLang="en-US" dirty="0"/>
              <a:t> 실험값과 비교해보자</a:t>
            </a:r>
            <a:r>
              <a:rPr lang="en-US" altLang="ko-KR" dirty="0"/>
              <a:t>. </a:t>
            </a:r>
            <a:r>
              <a:rPr lang="ko-KR" altLang="en-US" dirty="0"/>
              <a:t>우리는 </a:t>
            </a:r>
            <a:r>
              <a:rPr lang="en-US" altLang="ko-KR" dirty="0"/>
              <a:t>Be 11</a:t>
            </a:r>
            <a:r>
              <a:rPr lang="ko-KR" altLang="en-US" dirty="0"/>
              <a:t>과 </a:t>
            </a:r>
            <a:r>
              <a:rPr lang="en-US" altLang="ko-KR" dirty="0"/>
              <a:t>197 Au </a:t>
            </a:r>
            <a:r>
              <a:rPr lang="ko-KR" altLang="en-US" dirty="0"/>
              <a:t>의 반응 중에서 탄성 산란</a:t>
            </a:r>
            <a:r>
              <a:rPr lang="en-US" altLang="ko-KR" dirty="0"/>
              <a:t>, </a:t>
            </a:r>
            <a:r>
              <a:rPr lang="ko-KR" altLang="en-US" dirty="0" err="1"/>
              <a:t>비탄성</a:t>
            </a:r>
            <a:r>
              <a:rPr lang="ko-KR" altLang="en-US" dirty="0"/>
              <a:t> 산란</a:t>
            </a:r>
            <a:r>
              <a:rPr lang="en-US" altLang="ko-KR" dirty="0"/>
              <a:t> </a:t>
            </a:r>
            <a:r>
              <a:rPr lang="ko-KR" altLang="en-US" dirty="0"/>
              <a:t>그리고 깨짐 반응을 확인한다</a:t>
            </a:r>
            <a:r>
              <a:rPr lang="en-US" altLang="ko-KR" dirty="0"/>
              <a:t>.</a:t>
            </a:r>
          </a:p>
          <a:p>
            <a:r>
              <a:rPr lang="ko-KR" altLang="en-US" dirty="0"/>
              <a:t>두 핵 사이의 </a:t>
            </a:r>
            <a:r>
              <a:rPr lang="en-US" altLang="ko-KR" dirty="0"/>
              <a:t>center of mass energy</a:t>
            </a:r>
            <a:r>
              <a:rPr lang="ko-KR" altLang="en-US" dirty="0"/>
              <a:t>는 </a:t>
            </a:r>
            <a:r>
              <a:rPr lang="en-US" altLang="ko-KR" dirty="0"/>
              <a:t>37.1</a:t>
            </a:r>
            <a:r>
              <a:rPr lang="ko-KR" altLang="en-US" dirty="0"/>
              <a:t>과 </a:t>
            </a:r>
            <a:r>
              <a:rPr lang="en-US" altLang="ko-KR" dirty="0"/>
              <a:t>29.6</a:t>
            </a:r>
            <a:r>
              <a:rPr lang="ko-KR" altLang="en-US" dirty="0"/>
              <a:t>이 이다</a:t>
            </a:r>
            <a:r>
              <a:rPr lang="en-US" altLang="ko-KR" dirty="0"/>
              <a:t>.</a:t>
            </a:r>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136805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Because of the small excitation energy, which is 0.32 MeV with neutron separation energy is 0.502 MeV. Therefore, we have to consider the breakup reaction of 11Be. Since the valence neutron  can be located to the opposite side we consider the long range nuclear potential (LRN) instead of the continuum states of the excitation as well as the CDE potential. </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42</a:t>
            </a:fld>
            <a:endParaRPr lang="ko-KR" altLang="en-US"/>
          </a:p>
        </p:txBody>
      </p:sp>
    </p:spTree>
    <p:extLst>
      <p:ext uri="{BB962C8B-B14F-4D97-AF65-F5344CB8AC3E}">
        <p14:creationId xmlns:p14="http://schemas.microsoft.com/office/powerpoint/2010/main" val="3806314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is the comparison of the well-known radii of halo nuclei. The radius of 11Li is comparable to that of 208Pb. </a:t>
            </a:r>
            <a:r>
              <a:rPr lang="en-US" altLang="ko-KR" dirty="0" smtClean="0"/>
              <a:t>The </a:t>
            </a:r>
            <a:r>
              <a:rPr lang="en-US" altLang="ko-KR" dirty="0"/>
              <a:t>first reaction </a:t>
            </a:r>
            <a:r>
              <a:rPr lang="en-US" altLang="ko-KR" dirty="0" smtClean="0"/>
              <a:t>of the halo</a:t>
            </a:r>
            <a:r>
              <a:rPr lang="en-US" altLang="ko-KR" baseline="0" dirty="0" smtClean="0"/>
              <a:t> nucleus </a:t>
            </a:r>
            <a:r>
              <a:rPr lang="en-US" altLang="ko-KR" dirty="0" smtClean="0"/>
              <a:t>is </a:t>
            </a:r>
            <a:r>
              <a:rPr lang="en-US" altLang="ko-KR" dirty="0"/>
              <a:t>the inverse scattering of the secondary beam (Li isotopes and Be isotopes off </a:t>
            </a:r>
            <a:r>
              <a:rPr lang="en-US" altLang="ko-KR" dirty="0" smtClean="0"/>
              <a:t>12C </a:t>
            </a:r>
            <a:r>
              <a:rPr lang="en-US" altLang="ko-KR" dirty="0"/>
              <a:t>target  at LBL (Lawrence Berkeley Lab.) They showed the large X-section of 11Li compared to other projectiles. Since then, many advanced techniques have been developed and performed.  But today I am going to focus on some specific reactions related to the experiments and some interesting physics which are related to nuclear physis itself and  </a:t>
            </a:r>
            <a:r>
              <a:rPr lang="en-US" altLang="ko-KR" dirty="0" err="1" smtClean="0"/>
              <a:t>nucleosynehesis</a:t>
            </a:r>
            <a:r>
              <a:rPr lang="en-US" altLang="ko-KR" dirty="0" smtClean="0"/>
              <a:t>.</a:t>
            </a:r>
          </a:p>
          <a:p>
            <a:endParaRPr lang="en-US" altLang="ko-KR" dirty="0" smtClean="0"/>
          </a:p>
          <a:p>
            <a:r>
              <a:rPr lang="en-US" altLang="ko-KR" dirty="0" smtClean="0"/>
              <a:t>But the radii of proton halo are still under discussion, which is not larger as the neutron halo nuclei, but seems to a bit swollen. </a:t>
            </a:r>
            <a:endParaRPr lang="en-US" altLang="ko-KR" dirty="0"/>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543024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To explain the inelastic scattering and </a:t>
            </a:r>
            <a:r>
              <a:rPr lang="en-US" altLang="ko-KR" dirty="0" err="1"/>
              <a:t>breaup</a:t>
            </a:r>
            <a:r>
              <a:rPr lang="en-US" altLang="ko-KR" dirty="0"/>
              <a:t> reaction between the be 11 and the target, we explain it through this Coulomb dipole excitation. This is e1 transition.</a:t>
            </a:r>
          </a:p>
          <a:p>
            <a:r>
              <a:rPr lang="en-US" altLang="ko-KR" dirty="0"/>
              <a:t>First, be 11 has just one excited state under separate energy. Therefor, it is explained using only one value of the B(E1)</a:t>
            </a:r>
          </a:p>
          <a:p>
            <a:r>
              <a:rPr lang="en-US" altLang="ko-KR" dirty="0" err="1"/>
              <a:t>Secoundly</a:t>
            </a:r>
            <a:r>
              <a:rPr lang="en-US" altLang="ko-KR" dirty="0"/>
              <a:t>,</a:t>
            </a:r>
            <a:r>
              <a:rPr lang="ko-KR" altLang="en-US" dirty="0"/>
              <a:t> </a:t>
            </a:r>
            <a:r>
              <a:rPr lang="en-US" altLang="ko-KR" dirty="0"/>
              <a:t>to</a:t>
            </a:r>
            <a:r>
              <a:rPr lang="ko-KR" altLang="en-US" dirty="0"/>
              <a:t> </a:t>
            </a:r>
            <a:r>
              <a:rPr lang="en-US" altLang="ko-KR" dirty="0"/>
              <a:t>express the unbound state of be 11, we use the coulomb strength distribution.</a:t>
            </a:r>
          </a:p>
          <a:p>
            <a:r>
              <a:rPr lang="en-US" altLang="ko-KR" dirty="0"/>
              <a:t>The real part and imaginary part are represented here by modified Bessel function.</a:t>
            </a:r>
          </a:p>
          <a:p>
            <a:endParaRPr lang="en-US" altLang="ko-KR" dirty="0"/>
          </a:p>
          <a:p>
            <a:endParaRPr lang="en-US" altLang="ko-KR" dirty="0"/>
          </a:p>
          <a:p>
            <a:r>
              <a:rPr lang="en-US" altLang="ko-KR" dirty="0" err="1"/>
              <a:t>Beriliyum</a:t>
            </a:r>
            <a:r>
              <a:rPr lang="ko-KR" altLang="en-US" dirty="0"/>
              <a:t> </a:t>
            </a:r>
            <a:r>
              <a:rPr lang="en-US" altLang="ko-KR" dirty="0"/>
              <a:t>11</a:t>
            </a:r>
            <a:r>
              <a:rPr lang="ko-KR" altLang="en-US" dirty="0"/>
              <a:t>과 </a:t>
            </a:r>
            <a:r>
              <a:rPr lang="ko-KR" altLang="en-US" dirty="0" err="1"/>
              <a:t>표적체</a:t>
            </a:r>
            <a:r>
              <a:rPr lang="ko-KR" altLang="en-US" dirty="0"/>
              <a:t> 사이의 </a:t>
            </a:r>
            <a:r>
              <a:rPr lang="ko-KR" altLang="en-US" dirty="0" err="1"/>
              <a:t>비탄성</a:t>
            </a:r>
            <a:r>
              <a:rPr lang="ko-KR" altLang="en-US" dirty="0"/>
              <a:t> 산란과 깨짐 반응을 설명 하기위해서는 </a:t>
            </a:r>
            <a:r>
              <a:rPr lang="en-US" altLang="ko-KR" dirty="0"/>
              <a:t>coulomb dipole excitation</a:t>
            </a:r>
            <a:r>
              <a:rPr lang="ko-KR" altLang="en-US" dirty="0"/>
              <a:t>을 통해서 설명을 한다</a:t>
            </a:r>
            <a:r>
              <a:rPr lang="en-US" altLang="ko-KR" dirty="0"/>
              <a:t>.</a:t>
            </a:r>
          </a:p>
          <a:p>
            <a:r>
              <a:rPr lang="ko-KR" altLang="en-US" dirty="0"/>
              <a:t>첫번째로</a:t>
            </a:r>
            <a:r>
              <a:rPr lang="en-US" altLang="ko-KR" dirty="0"/>
              <a:t>, </a:t>
            </a:r>
            <a:r>
              <a:rPr lang="en-US" altLang="ko-KR" dirty="0" err="1"/>
              <a:t>berylium</a:t>
            </a:r>
            <a:r>
              <a:rPr lang="ko-KR" altLang="en-US" dirty="0"/>
              <a:t> </a:t>
            </a:r>
            <a:r>
              <a:rPr lang="en-US" altLang="ko-KR" dirty="0"/>
              <a:t>11</a:t>
            </a:r>
            <a:r>
              <a:rPr lang="ko-KR" altLang="en-US" dirty="0"/>
              <a:t>은 분리 에너지 아래에 하나의 </a:t>
            </a:r>
            <a:r>
              <a:rPr lang="en-US" altLang="ko-KR" dirty="0"/>
              <a:t>excited state</a:t>
            </a:r>
            <a:r>
              <a:rPr lang="ko-KR" altLang="en-US" dirty="0"/>
              <a:t>가 있다</a:t>
            </a:r>
            <a:r>
              <a:rPr lang="en-US" altLang="ko-KR" dirty="0"/>
              <a:t>. </a:t>
            </a:r>
            <a:r>
              <a:rPr lang="ko-KR" altLang="en-US" dirty="0"/>
              <a:t>이런 경우에는 단 하나의 </a:t>
            </a:r>
            <a:r>
              <a:rPr lang="en-US" altLang="ko-KR" dirty="0"/>
              <a:t>B(E1) </a:t>
            </a:r>
            <a:r>
              <a:rPr lang="ko-KR" altLang="en-US" dirty="0"/>
              <a:t>값을 통해서 설명을 하였다</a:t>
            </a:r>
            <a:r>
              <a:rPr lang="en-US" altLang="ko-KR" dirty="0"/>
              <a:t>.</a:t>
            </a:r>
          </a:p>
          <a:p>
            <a:r>
              <a:rPr lang="ko-KR" altLang="en-US" dirty="0"/>
              <a:t>두번째로</a:t>
            </a:r>
            <a:r>
              <a:rPr lang="en-US" altLang="ko-KR" dirty="0"/>
              <a:t>, </a:t>
            </a:r>
            <a:r>
              <a:rPr lang="en-US" altLang="ko-KR" dirty="0" err="1"/>
              <a:t>berylium</a:t>
            </a:r>
            <a:r>
              <a:rPr lang="ko-KR" altLang="en-US" dirty="0"/>
              <a:t> </a:t>
            </a:r>
            <a:r>
              <a:rPr lang="en-US" altLang="ko-KR" dirty="0"/>
              <a:t>11</a:t>
            </a:r>
            <a:r>
              <a:rPr lang="ko-KR" altLang="en-US" dirty="0"/>
              <a:t>의 </a:t>
            </a:r>
            <a:r>
              <a:rPr lang="en-US" altLang="ko-KR" dirty="0"/>
              <a:t>unbound </a:t>
            </a:r>
            <a:r>
              <a:rPr lang="ko-KR" altLang="en-US" dirty="0"/>
              <a:t>상태를 표현하기 위해서는 </a:t>
            </a:r>
            <a:r>
              <a:rPr lang="en-US" altLang="ko-KR" dirty="0"/>
              <a:t>coulomb strength distribution</a:t>
            </a:r>
            <a:r>
              <a:rPr lang="ko-KR" altLang="en-US" dirty="0"/>
              <a:t>을 이용하였다</a:t>
            </a:r>
            <a:r>
              <a:rPr lang="en-US" altLang="ko-KR" dirty="0"/>
              <a:t>.</a:t>
            </a:r>
          </a:p>
          <a:p>
            <a:r>
              <a:rPr lang="en-US" altLang="ko-KR" dirty="0"/>
              <a:t>Real </a:t>
            </a:r>
            <a:r>
              <a:rPr lang="ko-KR" altLang="en-US" dirty="0"/>
              <a:t>파트와 </a:t>
            </a:r>
            <a:r>
              <a:rPr lang="en-US" altLang="ko-KR" dirty="0"/>
              <a:t>imaginary </a:t>
            </a:r>
            <a:r>
              <a:rPr lang="ko-KR" altLang="en-US" dirty="0"/>
              <a:t>파트는 여기 수정된 </a:t>
            </a:r>
            <a:r>
              <a:rPr lang="en-US" altLang="ko-KR" dirty="0" err="1"/>
              <a:t>bessel</a:t>
            </a:r>
            <a:r>
              <a:rPr lang="en-US" altLang="ko-KR" dirty="0"/>
              <a:t> </a:t>
            </a:r>
            <a:r>
              <a:rPr lang="ko-KR" altLang="en-US" dirty="0"/>
              <a:t>함수로 각각 표현 </a:t>
            </a:r>
            <a:r>
              <a:rPr lang="ko-KR" altLang="en-US" dirty="0" err="1"/>
              <a:t>되어져있다</a:t>
            </a:r>
            <a:r>
              <a:rPr lang="en-US" altLang="ko-KR" dirty="0"/>
              <a:t>.</a:t>
            </a:r>
          </a:p>
          <a:p>
            <a:endParaRPr lang="ko-KR" altLang="en-US" dirty="0"/>
          </a:p>
        </p:txBody>
      </p:sp>
      <p:sp>
        <p:nvSpPr>
          <p:cNvPr id="4" name="슬라이드 번호 개체 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205122-3118-440F-8032-928EE11C1A65}"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날짜 개체 틀 4">
            <a:extLst>
              <a:ext uri="{FF2B5EF4-FFF2-40B4-BE49-F238E27FC236}">
                <a16:creationId xmlns:a16="http://schemas.microsoft.com/office/drawing/2014/main" xmlns="" id="{539CF11C-5498-4B9D-A21E-F3D915BCD33F}"/>
              </a:ext>
            </a:extLst>
          </p:cNvPr>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487ED7-8F0B-482D-9049-B24751BF5BC2}" type="datetime1">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2022-08-24</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58649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800" dirty="0">
                <a:effectLst/>
                <a:latin typeface="맑은 고딕" panose="020B0503020000020004" pitchFamily="50" charset="-127"/>
                <a:cs typeface="Times New Roman" panose="02020603050405020304" pitchFamily="18" charset="0"/>
              </a:rPr>
              <a:t>This is final term of the potentials. This potential is LRN potential. this potential is made by the second derivative woods-</a:t>
            </a:r>
            <a:r>
              <a:rPr lang="en-US" altLang="ko-KR" sz="1800" dirty="0" err="1">
                <a:effectLst/>
                <a:latin typeface="맑은 고딕" panose="020B0503020000020004" pitchFamily="50" charset="-127"/>
                <a:cs typeface="Times New Roman" panose="02020603050405020304" pitchFamily="18" charset="0"/>
              </a:rPr>
              <a:t>saxon</a:t>
            </a:r>
            <a:r>
              <a:rPr lang="en-US" altLang="ko-KR" sz="1800" dirty="0">
                <a:effectLst/>
                <a:latin typeface="맑은 고딕" panose="020B0503020000020004" pitchFamily="50" charset="-127"/>
                <a:cs typeface="Times New Roman" panose="02020603050405020304" pitchFamily="18" charset="0"/>
              </a:rPr>
              <a:t> form. And this potential is also made up of two part. Real part and imaginary part. Unfortunately we can not find proper potential parameter set. So</a:t>
            </a:r>
            <a:r>
              <a:rPr lang="ko-KR" altLang="en-US" sz="1800" dirty="0">
                <a:effectLst/>
                <a:latin typeface="맑은 고딕" panose="020B0503020000020004" pitchFamily="50" charset="-127"/>
                <a:cs typeface="Times New Roman" panose="02020603050405020304" pitchFamily="18" charset="0"/>
              </a:rPr>
              <a:t> </a:t>
            </a:r>
            <a:r>
              <a:rPr lang="en-US" altLang="ko-KR" sz="1800" dirty="0">
                <a:effectLst/>
                <a:latin typeface="맑은 고딕" panose="020B0503020000020004" pitchFamily="50" charset="-127"/>
                <a:cs typeface="Times New Roman" panose="02020603050405020304" pitchFamily="18" charset="0"/>
              </a:rPr>
              <a:t>in</a:t>
            </a:r>
            <a:r>
              <a:rPr lang="ko-KR" altLang="en-US" sz="1800" dirty="0">
                <a:effectLst/>
                <a:latin typeface="맑은 고딕" panose="020B0503020000020004" pitchFamily="50" charset="-127"/>
                <a:cs typeface="Times New Roman" panose="02020603050405020304" pitchFamily="18" charset="0"/>
              </a:rPr>
              <a:t> </a:t>
            </a:r>
            <a:r>
              <a:rPr lang="en-US" altLang="ko-KR" sz="1800" dirty="0">
                <a:effectLst/>
                <a:latin typeface="맑은 고딕" panose="020B0503020000020004" pitchFamily="50" charset="-127"/>
                <a:cs typeface="Times New Roman" panose="02020603050405020304" pitchFamily="18" charset="0"/>
              </a:rPr>
              <a:t>the case of these potentials, chi-square analysis was performed using experimental data of elastic scattering cross section and breakup cross section. It can be understood that it explains the overall remaining effect for the </a:t>
            </a:r>
            <a:r>
              <a:rPr lang="en-US" altLang="ko-KR" sz="1800" dirty="0" err="1">
                <a:effectLst/>
                <a:latin typeface="맑은 고딕" panose="020B0503020000020004" pitchFamily="50" charset="-127"/>
                <a:cs typeface="Times New Roman" panose="02020603050405020304" pitchFamily="18" charset="0"/>
              </a:rPr>
              <a:t>interation</a:t>
            </a:r>
            <a:r>
              <a:rPr lang="en-US" altLang="ko-KR" sz="1800" dirty="0">
                <a:effectLst/>
                <a:latin typeface="맑은 고딕" panose="020B0503020000020004" pitchFamily="50" charset="-127"/>
                <a:cs typeface="Times New Roman" panose="02020603050405020304" pitchFamily="18" charset="0"/>
              </a:rPr>
              <a:t> after applying the previous potential.</a:t>
            </a:r>
            <a:r>
              <a:rPr lang="en-US" altLang="ko-KR" sz="1800" dirty="0"/>
              <a:t> . </a:t>
            </a:r>
            <a:r>
              <a:rPr lang="en-US" altLang="ko-KR" sz="1800" dirty="0">
                <a:effectLst/>
                <a:latin typeface="맑은 고딕" panose="020B0503020000020004" pitchFamily="50" charset="-127"/>
                <a:cs typeface="Times New Roman" panose="02020603050405020304" pitchFamily="18" charset="0"/>
              </a:rPr>
              <a:t>This table is for the LRN potential parameter set. This first part is the beam energy and this is set </a:t>
            </a:r>
            <a:r>
              <a:rPr lang="en-US" altLang="ko-KR" sz="1800" dirty="0" err="1">
                <a:effectLst/>
                <a:latin typeface="맑은 고딕" panose="020B0503020000020004" pitchFamily="50" charset="-127"/>
                <a:cs typeface="Times New Roman" panose="02020603050405020304" pitchFamily="18" charset="0"/>
              </a:rPr>
              <a:t>number,this</a:t>
            </a:r>
            <a:r>
              <a:rPr lang="ko-KR" altLang="en-US" sz="1800" dirty="0">
                <a:effectLst/>
                <a:latin typeface="맑은 고딕" panose="020B0503020000020004" pitchFamily="50" charset="-127"/>
                <a:cs typeface="Times New Roman" panose="02020603050405020304" pitchFamily="18" charset="0"/>
              </a:rPr>
              <a:t> </a:t>
            </a:r>
            <a:r>
              <a:rPr lang="en-US" altLang="ko-KR" sz="1800" dirty="0">
                <a:effectLst/>
                <a:latin typeface="맑은 고딕" panose="020B0503020000020004" pitchFamily="50" charset="-127"/>
                <a:cs typeface="Times New Roman" panose="02020603050405020304" pitchFamily="18" charset="0"/>
              </a:rPr>
              <a:t>is</a:t>
            </a:r>
            <a:r>
              <a:rPr lang="ko-KR" altLang="en-US" sz="1800" dirty="0">
                <a:effectLst/>
                <a:latin typeface="맑은 고딕" panose="020B0503020000020004" pitchFamily="50" charset="-127"/>
                <a:cs typeface="Times New Roman" panose="02020603050405020304" pitchFamily="18" charset="0"/>
              </a:rPr>
              <a:t> </a:t>
            </a:r>
            <a:r>
              <a:rPr lang="en-US" altLang="ko-KR" sz="1800" dirty="0">
                <a:effectLst/>
                <a:latin typeface="맑은 고딕" panose="020B0503020000020004" pitchFamily="50" charset="-127"/>
                <a:cs typeface="Times New Roman" panose="02020603050405020304" pitchFamily="18" charset="0"/>
              </a:rPr>
              <a:t>depth</a:t>
            </a:r>
            <a:r>
              <a:rPr lang="ko-KR" altLang="en-US" sz="1800" dirty="0">
                <a:effectLst/>
                <a:latin typeface="맑은 고딕" panose="020B0503020000020004" pitchFamily="50" charset="-127"/>
                <a:cs typeface="Times New Roman" panose="02020603050405020304" pitchFamily="18" charset="0"/>
              </a:rPr>
              <a:t> </a:t>
            </a:r>
            <a:r>
              <a:rPr lang="en-US" altLang="ko-KR" sz="1800" dirty="0">
                <a:effectLst/>
                <a:latin typeface="맑은 고딕" panose="020B0503020000020004" pitchFamily="50" charset="-127"/>
                <a:cs typeface="Times New Roman" panose="02020603050405020304" pitchFamily="18" charset="0"/>
              </a:rPr>
              <a:t>for</a:t>
            </a:r>
            <a:r>
              <a:rPr lang="ko-KR" altLang="en-US" sz="1800" dirty="0">
                <a:effectLst/>
                <a:latin typeface="맑은 고딕" panose="020B0503020000020004" pitchFamily="50" charset="-127"/>
                <a:cs typeface="Times New Roman" panose="02020603050405020304" pitchFamily="18" charset="0"/>
              </a:rPr>
              <a:t> </a:t>
            </a:r>
            <a:r>
              <a:rPr lang="en-US" altLang="ko-KR" sz="1800" dirty="0">
                <a:effectLst/>
                <a:latin typeface="맑은 고딕" panose="020B0503020000020004" pitchFamily="50" charset="-127"/>
                <a:cs typeface="Times New Roman" panose="02020603050405020304" pitchFamily="18" charset="0"/>
              </a:rPr>
              <a:t>real part and </a:t>
            </a:r>
            <a:r>
              <a:rPr lang="en-US" altLang="ko-KR" sz="1800" dirty="0" err="1">
                <a:effectLst/>
                <a:latin typeface="맑은 고딕" panose="020B0503020000020004" pitchFamily="50" charset="-127"/>
                <a:cs typeface="Times New Roman" panose="02020603050405020304" pitchFamily="18" charset="0"/>
              </a:rPr>
              <a:t>imag</a:t>
            </a:r>
            <a:r>
              <a:rPr lang="en-US" altLang="ko-KR" sz="1800" dirty="0">
                <a:effectLst/>
                <a:latin typeface="맑은 고딕" panose="020B0503020000020004" pitchFamily="50" charset="-127"/>
                <a:cs typeface="Times New Roman" panose="02020603050405020304" pitchFamily="18" charset="0"/>
              </a:rPr>
              <a:t> part and diffuseness and radius for woods </a:t>
            </a:r>
            <a:r>
              <a:rPr lang="en-US" altLang="ko-KR" sz="1800" dirty="0" err="1">
                <a:effectLst/>
                <a:latin typeface="맑은 고딕" panose="020B0503020000020004" pitchFamily="50" charset="-127"/>
                <a:cs typeface="Times New Roman" panose="02020603050405020304" pitchFamily="18" charset="0"/>
              </a:rPr>
              <a:t>saxon’s</a:t>
            </a:r>
            <a:r>
              <a:rPr lang="en-US" altLang="ko-KR" sz="1800" dirty="0">
                <a:effectLst/>
                <a:latin typeface="맑은 고딕" panose="020B0503020000020004" pitchFamily="50" charset="-127"/>
                <a:cs typeface="Times New Roman" panose="02020603050405020304" pitchFamily="18" charset="0"/>
              </a:rPr>
              <a:t> geometric </a:t>
            </a:r>
            <a:r>
              <a:rPr lang="en-US" altLang="ko-KR" sz="1800" dirty="0" err="1">
                <a:effectLst/>
                <a:latin typeface="맑은 고딕" panose="020B0503020000020004" pitchFamily="50" charset="-127"/>
                <a:cs typeface="Times New Roman" panose="02020603050405020304" pitchFamily="18" charset="0"/>
              </a:rPr>
              <a:t>pararmeter</a:t>
            </a:r>
            <a:r>
              <a:rPr lang="en-US" altLang="ko-KR" sz="1800" dirty="0">
                <a:effectLst/>
                <a:latin typeface="맑은 고딕" panose="020B0503020000020004" pitchFamily="50" charset="-127"/>
                <a:cs typeface="Times New Roman" panose="02020603050405020304" pitchFamily="18" charset="0"/>
              </a:rPr>
              <a:t>. As you can see these optical model parameter sets are not general value. These geometric  parameters show a much larger than general types.</a:t>
            </a:r>
          </a:p>
          <a:p>
            <a:endParaRPr lang="en-US" altLang="ko-KR" sz="1800" dirty="0">
              <a:effectLst/>
              <a:latin typeface="맑은 고딕" panose="020B0503020000020004" pitchFamily="50" charset="-127"/>
              <a:cs typeface="Times New Roman" panose="02020603050405020304" pitchFamily="18" charset="0"/>
            </a:endParaRPr>
          </a:p>
          <a:p>
            <a:endParaRPr lang="en-US" altLang="ko-KR" sz="1800" dirty="0">
              <a:effectLst/>
              <a:latin typeface="맑은 고딕" panose="020B0503020000020004" pitchFamily="50" charset="-127"/>
              <a:cs typeface="Times New Roman" panose="02020603050405020304" pitchFamily="18" charset="0"/>
            </a:endParaRPr>
          </a:p>
          <a:p>
            <a:r>
              <a:rPr lang="en-US" altLang="ko-KR" sz="1800" dirty="0">
                <a:effectLst/>
                <a:latin typeface="맑은 고딕" panose="020B0503020000020004" pitchFamily="50" charset="-127"/>
                <a:cs typeface="Times New Roman" panose="02020603050405020304" pitchFamily="18" charset="0"/>
              </a:rPr>
              <a:t>This is final term of the potentials. This potential is LRN potential. this potential is made by the second derivative woods-</a:t>
            </a:r>
            <a:r>
              <a:rPr lang="en-US" altLang="ko-KR" sz="1800" dirty="0" err="1">
                <a:effectLst/>
                <a:latin typeface="맑은 고딕" panose="020B0503020000020004" pitchFamily="50" charset="-127"/>
                <a:cs typeface="Times New Roman" panose="02020603050405020304" pitchFamily="18" charset="0"/>
              </a:rPr>
              <a:t>saxon</a:t>
            </a:r>
            <a:r>
              <a:rPr lang="en-US" altLang="ko-KR" sz="1800" dirty="0">
                <a:effectLst/>
                <a:latin typeface="맑은 고딕" panose="020B0503020000020004" pitchFamily="50" charset="-127"/>
                <a:cs typeface="Times New Roman" panose="02020603050405020304" pitchFamily="18" charset="0"/>
              </a:rPr>
              <a:t> form. And this potential is also made up of two part. Real part and imaginary part. Unfortunately we can not find proper potential parameter set.</a:t>
            </a:r>
            <a:r>
              <a:rPr lang="ko-KR" altLang="en-US" dirty="0"/>
              <a:t>이 </a:t>
            </a:r>
            <a:r>
              <a:rPr lang="ko-KR" altLang="en-US" dirty="0" err="1"/>
              <a:t>포텐셜의</a:t>
            </a:r>
            <a:r>
              <a:rPr lang="ko-KR" altLang="en-US" dirty="0"/>
              <a:t> 경우에는 탄성 산란과 깨짐 반응을 이용해서 </a:t>
            </a:r>
            <a:r>
              <a:rPr lang="en-US" altLang="ko-KR" dirty="0"/>
              <a:t>chi-square </a:t>
            </a:r>
            <a:r>
              <a:rPr lang="ko-KR" altLang="en-US" dirty="0"/>
              <a:t>분석을 하였다</a:t>
            </a:r>
            <a:r>
              <a:rPr lang="en-US" altLang="ko-KR" dirty="0"/>
              <a:t>. </a:t>
            </a:r>
          </a:p>
          <a:p>
            <a:r>
              <a:rPr lang="ko-KR" altLang="en-US" dirty="0"/>
              <a:t>이전에 앞선 </a:t>
            </a:r>
            <a:r>
              <a:rPr lang="ko-KR" altLang="en-US" dirty="0" err="1"/>
              <a:t>포텐셜을</a:t>
            </a:r>
            <a:r>
              <a:rPr lang="ko-KR" altLang="en-US" dirty="0"/>
              <a:t> 적용한 후에 남은 </a:t>
            </a:r>
            <a:r>
              <a:rPr lang="ko-KR" altLang="en-US" dirty="0" err="1"/>
              <a:t>전체적인것을</a:t>
            </a:r>
            <a:r>
              <a:rPr lang="ko-KR" altLang="en-US" dirty="0"/>
              <a:t> 설명해준다고 </a:t>
            </a:r>
            <a:r>
              <a:rPr lang="ko-KR" altLang="en-US" dirty="0" err="1"/>
              <a:t>이해하면된다</a:t>
            </a:r>
            <a:r>
              <a:rPr lang="en-US" altLang="ko-KR" dirty="0"/>
              <a:t>. </a:t>
            </a:r>
            <a:r>
              <a:rPr lang="en-US" altLang="ko-KR" sz="1800" dirty="0">
                <a:effectLst/>
                <a:latin typeface="맑은 고딕" panose="020B0503020000020004" pitchFamily="50" charset="-127"/>
                <a:cs typeface="Times New Roman" panose="02020603050405020304" pitchFamily="18" charset="0"/>
              </a:rPr>
              <a:t>This table is for the LRN potential parameter set. This first part is the beam energy and this is set </a:t>
            </a:r>
            <a:r>
              <a:rPr lang="en-US" altLang="ko-KR" sz="1800" dirty="0" err="1">
                <a:effectLst/>
                <a:latin typeface="맑은 고딕" panose="020B0503020000020004" pitchFamily="50" charset="-127"/>
                <a:cs typeface="Times New Roman" panose="02020603050405020304" pitchFamily="18" charset="0"/>
              </a:rPr>
              <a:t>number,this</a:t>
            </a:r>
            <a:r>
              <a:rPr lang="ko-KR" altLang="en-US" sz="1800" dirty="0">
                <a:effectLst/>
                <a:latin typeface="맑은 고딕" panose="020B0503020000020004" pitchFamily="50" charset="-127"/>
                <a:cs typeface="Times New Roman" panose="02020603050405020304" pitchFamily="18" charset="0"/>
              </a:rPr>
              <a:t> </a:t>
            </a:r>
            <a:r>
              <a:rPr lang="en-US" altLang="ko-KR" sz="1800" dirty="0">
                <a:effectLst/>
                <a:latin typeface="맑은 고딕" panose="020B0503020000020004" pitchFamily="50" charset="-127"/>
                <a:cs typeface="Times New Roman" panose="02020603050405020304" pitchFamily="18" charset="0"/>
              </a:rPr>
              <a:t>is</a:t>
            </a:r>
            <a:r>
              <a:rPr lang="ko-KR" altLang="en-US" sz="1800" dirty="0">
                <a:effectLst/>
                <a:latin typeface="맑은 고딕" panose="020B0503020000020004" pitchFamily="50" charset="-127"/>
                <a:cs typeface="Times New Roman" panose="02020603050405020304" pitchFamily="18" charset="0"/>
              </a:rPr>
              <a:t> </a:t>
            </a:r>
            <a:r>
              <a:rPr lang="en-US" altLang="ko-KR" sz="1800" dirty="0">
                <a:effectLst/>
                <a:latin typeface="맑은 고딕" panose="020B0503020000020004" pitchFamily="50" charset="-127"/>
                <a:cs typeface="Times New Roman" panose="02020603050405020304" pitchFamily="18" charset="0"/>
              </a:rPr>
              <a:t>depth</a:t>
            </a:r>
            <a:r>
              <a:rPr lang="ko-KR" altLang="en-US" sz="1800" dirty="0">
                <a:effectLst/>
                <a:latin typeface="맑은 고딕" panose="020B0503020000020004" pitchFamily="50" charset="-127"/>
                <a:cs typeface="Times New Roman" panose="02020603050405020304" pitchFamily="18" charset="0"/>
              </a:rPr>
              <a:t> </a:t>
            </a:r>
            <a:r>
              <a:rPr lang="en-US" altLang="ko-KR" sz="1800" dirty="0">
                <a:effectLst/>
                <a:latin typeface="맑은 고딕" panose="020B0503020000020004" pitchFamily="50" charset="-127"/>
                <a:cs typeface="Times New Roman" panose="02020603050405020304" pitchFamily="18" charset="0"/>
              </a:rPr>
              <a:t>for</a:t>
            </a:r>
            <a:r>
              <a:rPr lang="ko-KR" altLang="en-US" sz="1800" dirty="0">
                <a:effectLst/>
                <a:latin typeface="맑은 고딕" panose="020B0503020000020004" pitchFamily="50" charset="-127"/>
                <a:cs typeface="Times New Roman" panose="02020603050405020304" pitchFamily="18" charset="0"/>
              </a:rPr>
              <a:t> </a:t>
            </a:r>
            <a:r>
              <a:rPr lang="en-US" altLang="ko-KR" sz="1800" dirty="0">
                <a:effectLst/>
                <a:latin typeface="맑은 고딕" panose="020B0503020000020004" pitchFamily="50" charset="-127"/>
                <a:cs typeface="Times New Roman" panose="02020603050405020304" pitchFamily="18" charset="0"/>
              </a:rPr>
              <a:t>real part and </a:t>
            </a:r>
            <a:r>
              <a:rPr lang="en-US" altLang="ko-KR" sz="1800" dirty="0" err="1">
                <a:effectLst/>
                <a:latin typeface="맑은 고딕" panose="020B0503020000020004" pitchFamily="50" charset="-127"/>
                <a:cs typeface="Times New Roman" panose="02020603050405020304" pitchFamily="18" charset="0"/>
              </a:rPr>
              <a:t>imag</a:t>
            </a:r>
            <a:r>
              <a:rPr lang="en-US" altLang="ko-KR" sz="1800" dirty="0">
                <a:effectLst/>
                <a:latin typeface="맑은 고딕" panose="020B0503020000020004" pitchFamily="50" charset="-127"/>
                <a:cs typeface="Times New Roman" panose="02020603050405020304" pitchFamily="18" charset="0"/>
              </a:rPr>
              <a:t> part and diffuseness and radius for woods </a:t>
            </a:r>
            <a:r>
              <a:rPr lang="en-US" altLang="ko-KR" sz="1800" dirty="0" err="1">
                <a:effectLst/>
                <a:latin typeface="맑은 고딕" panose="020B0503020000020004" pitchFamily="50" charset="-127"/>
                <a:cs typeface="Times New Roman" panose="02020603050405020304" pitchFamily="18" charset="0"/>
              </a:rPr>
              <a:t>saxon’s</a:t>
            </a:r>
            <a:r>
              <a:rPr lang="en-US" altLang="ko-KR" sz="1800" dirty="0">
                <a:effectLst/>
                <a:latin typeface="맑은 고딕" panose="020B0503020000020004" pitchFamily="50" charset="-127"/>
                <a:cs typeface="Times New Roman" panose="02020603050405020304" pitchFamily="18" charset="0"/>
              </a:rPr>
              <a:t> geometric </a:t>
            </a:r>
            <a:r>
              <a:rPr lang="en-US" altLang="ko-KR" sz="1800" dirty="0" err="1">
                <a:effectLst/>
                <a:latin typeface="맑은 고딕" panose="020B0503020000020004" pitchFamily="50" charset="-127"/>
                <a:cs typeface="Times New Roman" panose="02020603050405020304" pitchFamily="18" charset="0"/>
              </a:rPr>
              <a:t>pararmeter</a:t>
            </a:r>
            <a:r>
              <a:rPr lang="en-US" altLang="ko-KR" sz="1800" dirty="0">
                <a:effectLst/>
                <a:latin typeface="맑은 고딕" panose="020B0503020000020004" pitchFamily="50" charset="-127"/>
                <a:cs typeface="Times New Roman" panose="02020603050405020304" pitchFamily="18" charset="0"/>
              </a:rPr>
              <a:t>. As you can see these optical model parameter sets are not general value. </a:t>
            </a:r>
            <a:r>
              <a:rPr lang="ko-KR" altLang="en-US" sz="1800" dirty="0">
                <a:effectLst/>
                <a:latin typeface="맑은 고딕" panose="020B0503020000020004" pitchFamily="50" charset="-127"/>
                <a:cs typeface="Times New Roman" panose="02020603050405020304" pitchFamily="18" charset="0"/>
              </a:rPr>
              <a:t>이 값들의 경우는 일반적인 값들에 비해서 훨씬 </a:t>
            </a:r>
            <a:r>
              <a:rPr lang="ko-KR" altLang="en-US" sz="1800" dirty="0" err="1">
                <a:effectLst/>
                <a:latin typeface="맑은 고딕" panose="020B0503020000020004" pitchFamily="50" charset="-127"/>
                <a:cs typeface="Times New Roman" panose="02020603050405020304" pitchFamily="18" charset="0"/>
              </a:rPr>
              <a:t>큰값을</a:t>
            </a:r>
            <a:r>
              <a:rPr lang="ko-KR" altLang="en-US" sz="1800" dirty="0">
                <a:effectLst/>
                <a:latin typeface="맑은 고딕" panose="020B0503020000020004" pitchFamily="50" charset="-127"/>
                <a:cs typeface="Times New Roman" panose="02020603050405020304" pitchFamily="18" charset="0"/>
              </a:rPr>
              <a:t> 보여준다</a:t>
            </a:r>
            <a:r>
              <a:rPr lang="en-US" altLang="ko-KR" sz="1800" dirty="0">
                <a:effectLst/>
                <a:latin typeface="맑은 고딕" panose="020B0503020000020004" pitchFamily="50" charset="-127"/>
                <a:cs typeface="Times New Roman" panose="02020603050405020304" pitchFamily="18" charset="0"/>
              </a:rPr>
              <a:t>.</a:t>
            </a:r>
          </a:p>
          <a:p>
            <a:r>
              <a:rPr lang="en-US" altLang="ko-KR" sz="1800" dirty="0">
                <a:effectLst/>
                <a:latin typeface="맑은 고딕" panose="020B0503020000020004" pitchFamily="50" charset="-127"/>
                <a:cs typeface="Times New Roman" panose="02020603050405020304" pitchFamily="18" charset="0"/>
              </a:rPr>
              <a:t>So we can understand these geomatic values as the Long ranger property.</a:t>
            </a:r>
            <a:endParaRPr lang="ko-KR" altLang="en-US" dirty="0"/>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459397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800" dirty="0">
                <a:effectLst/>
                <a:latin typeface="맑은 고딕" panose="020B0503020000020004" pitchFamily="50" charset="-127"/>
                <a:cs typeface="Times New Roman" panose="02020603050405020304" pitchFamily="18" charset="0"/>
              </a:rPr>
              <a:t>this is the inelastic scattering cross section. This y axis is the differential cross section and this x-axis is the center of mass angle. this results also very satisfied with the experimental data.</a:t>
            </a:r>
          </a:p>
          <a:p>
            <a:r>
              <a:rPr lang="en-US" altLang="ko-KR" sz="1800" dirty="0">
                <a:effectLst/>
                <a:latin typeface="맑은 고딕" panose="020B0503020000020004" pitchFamily="50" charset="-127"/>
                <a:cs typeface="Times New Roman" panose="02020603050405020304" pitchFamily="18" charset="0"/>
              </a:rPr>
              <a:t>However, there is still no difference among each calculation.</a:t>
            </a:r>
            <a:endParaRPr lang="ko-KR" altLang="en-US" dirty="0"/>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4153495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As you see, the </a:t>
            </a:r>
            <a:r>
              <a:rPr lang="en-US" altLang="ko-KR" dirty="0" err="1"/>
              <a:t>the</a:t>
            </a:r>
            <a:r>
              <a:rPr lang="en-US" altLang="ko-KR" dirty="0"/>
              <a:t> CDE was not enough to explain the BR reaction. But if we include the LRN, the X-section becomes the data. Interesting point is that with the increase of the incident energy the LRN contribution becomes small.</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46</a:t>
            </a:fld>
            <a:endParaRPr lang="ko-KR" altLang="en-US"/>
          </a:p>
        </p:txBody>
      </p:sp>
    </p:spTree>
    <p:extLst>
      <p:ext uri="{BB962C8B-B14F-4D97-AF65-F5344CB8AC3E}">
        <p14:creationId xmlns:p14="http://schemas.microsoft.com/office/powerpoint/2010/main" val="3342717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this is elastic scattering cross section. And this x axis is the center of mass angle.  This y axis – PE is the elastic differential </a:t>
            </a:r>
            <a:r>
              <a:rPr lang="en-US" altLang="ko-KR" sz="1800" kern="100" dirty="0" err="1">
                <a:effectLst/>
                <a:latin typeface="맑은 고딕" panose="020B0503020000020004" pitchFamily="50" charset="-127"/>
                <a:ea typeface="맑은 고딕" panose="020B0503020000020004" pitchFamily="50" charset="-127"/>
                <a:cs typeface="Times New Roman" panose="02020603050405020304" pitchFamily="18" charset="0"/>
              </a:rPr>
              <a:t>crossection</a:t>
            </a: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 over Rutherford cross section. So this value equal to one  is meaning of the projectile’s trajectory moves like the coulomb trajectory. In other words, the projectile is located in the long range between the target and projectile. Anyway, this red points are the experience data and this CDE is the meaning of the excluded LRN potential. that is only include the bare and </a:t>
            </a:r>
            <a:r>
              <a:rPr lang="en-US" altLang="ko-KR" sz="1800" kern="100" dirty="0" err="1">
                <a:effectLst/>
                <a:latin typeface="맑은 고딕" panose="020B0503020000020004" pitchFamily="50" charset="-127"/>
                <a:ea typeface="맑은 고딕" panose="020B0503020000020004" pitchFamily="50" charset="-127"/>
                <a:cs typeface="Times New Roman" panose="02020603050405020304" pitchFamily="18" charset="0"/>
              </a:rPr>
              <a:t>cde</a:t>
            </a:r>
            <a:r>
              <a:rPr lang="en-US"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rPr>
              <a:t> potential. but these dashed lines are for the LRN potential sets as I mentioned. This graph is for the 29.6MeV and this graph is for the 37.1MeV. as you can see, we can difficult distinguish among these calculations. So maybe you can think we don’t need LRN potential. but you can see necessity for the LRN potential at the breakup cross section. Anyway these calculations satisfy the experiment data.</a:t>
            </a:r>
            <a:endParaRPr lang="ko-KR" altLang="ko-KR" sz="1800" kern="100" dirty="0">
              <a:effectLst/>
              <a:latin typeface="맑은 고딕" panose="020B0503020000020004" pitchFamily="50" charset="-127"/>
              <a:ea typeface="맑은 고딕" panose="020B0503020000020004" pitchFamily="50" charset="-127"/>
              <a:cs typeface="Times New Roman" panose="02020603050405020304" pitchFamily="18" charset="0"/>
            </a:endParaRPr>
          </a:p>
          <a:p>
            <a:endParaRPr lang="ko-KR" altLang="en-US" dirty="0"/>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7552538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48</a:t>
            </a:fld>
            <a:endParaRPr lang="ko-KR" altLang="en-US"/>
          </a:p>
        </p:txBody>
      </p:sp>
    </p:spTree>
    <p:extLst>
      <p:ext uri="{BB962C8B-B14F-4D97-AF65-F5344CB8AC3E}">
        <p14:creationId xmlns:p14="http://schemas.microsoft.com/office/powerpoint/2010/main" val="377030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time, we compare F17, Proton halo nucleus with experimental data using an optical model. We check the three beam energies.</a:t>
            </a:r>
          </a:p>
          <a:p>
            <a:r>
              <a:rPr lang="en-US" altLang="ko-KR" dirty="0"/>
              <a:t>I’m talking about elastic scattering, inelastic scattering, breakup reaction and total fusion reaction.</a:t>
            </a:r>
          </a:p>
          <a:p>
            <a:endParaRPr lang="en-US" altLang="ko-KR" dirty="0"/>
          </a:p>
          <a:p>
            <a:r>
              <a:rPr lang="ko-KR" altLang="en-US" dirty="0"/>
              <a:t>이번에는 양성자 </a:t>
            </a:r>
            <a:r>
              <a:rPr lang="ko-KR" altLang="en-US" dirty="0" err="1"/>
              <a:t>후광핵인</a:t>
            </a:r>
            <a:r>
              <a:rPr lang="ko-KR" altLang="en-US" dirty="0"/>
              <a:t> </a:t>
            </a:r>
            <a:r>
              <a:rPr lang="en-US" altLang="ko-KR" dirty="0"/>
              <a:t>F17</a:t>
            </a:r>
            <a:r>
              <a:rPr lang="ko-KR" altLang="en-US" dirty="0"/>
              <a:t>에 대해서 광학 모델을 이용하여 실험데이터와 비교한다</a:t>
            </a:r>
            <a:r>
              <a:rPr lang="en-US" altLang="ko-KR" dirty="0"/>
              <a:t>. 17F</a:t>
            </a:r>
            <a:r>
              <a:rPr lang="ko-KR" altLang="en-US" dirty="0"/>
              <a:t>와 </a:t>
            </a:r>
            <a:r>
              <a:rPr lang="en-US" altLang="ko-KR" dirty="0"/>
              <a:t>208PB</a:t>
            </a:r>
            <a:r>
              <a:rPr lang="ko-KR" altLang="en-US" dirty="0"/>
              <a:t> 사이의 </a:t>
            </a:r>
            <a:r>
              <a:rPr lang="en-US" altLang="ko-KR" dirty="0"/>
              <a:t>3</a:t>
            </a:r>
            <a:r>
              <a:rPr lang="ko-KR" altLang="en-US" dirty="0"/>
              <a:t>개의 </a:t>
            </a:r>
            <a:r>
              <a:rPr lang="en-US" altLang="ko-KR" dirty="0"/>
              <a:t>center of mass </a:t>
            </a:r>
            <a:r>
              <a:rPr lang="ko-KR" altLang="en-US" dirty="0"/>
              <a:t>에너지에 대해서 확인해본다</a:t>
            </a:r>
            <a:r>
              <a:rPr lang="en-US" altLang="ko-KR" dirty="0"/>
              <a:t>. </a:t>
            </a:r>
            <a:r>
              <a:rPr lang="ko-KR" altLang="en-US" dirty="0"/>
              <a:t>우리는 탄성 산란</a:t>
            </a:r>
            <a:r>
              <a:rPr lang="en-US" altLang="ko-KR" dirty="0"/>
              <a:t>,  </a:t>
            </a:r>
            <a:r>
              <a:rPr lang="ko-KR" altLang="en-US" dirty="0" err="1"/>
              <a:t>비탄성</a:t>
            </a:r>
            <a:r>
              <a:rPr lang="ko-KR" altLang="en-US" dirty="0"/>
              <a:t> 산란</a:t>
            </a:r>
            <a:r>
              <a:rPr lang="en-US" altLang="ko-KR" dirty="0"/>
              <a:t>, </a:t>
            </a:r>
            <a:r>
              <a:rPr lang="ko-KR" altLang="en-US" dirty="0"/>
              <a:t>깨짐 반응 그리고 전체 융합 반응에 대해서 확인해본다</a:t>
            </a:r>
            <a:r>
              <a:rPr lang="en-US" altLang="ko-KR" dirty="0"/>
              <a:t>.</a:t>
            </a:r>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0750127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2705100" y="923925"/>
            <a:ext cx="4430713" cy="2492375"/>
          </a:xfrm>
        </p:spPr>
      </p:sp>
      <p:sp>
        <p:nvSpPr>
          <p:cNvPr id="3" name="슬라이드 노트 개체 틀 2"/>
          <p:cNvSpPr>
            <a:spLocks noGrp="1"/>
          </p:cNvSpPr>
          <p:nvPr>
            <p:ph type="body" idx="1"/>
          </p:nvPr>
        </p:nvSpPr>
        <p:spPr/>
        <p:txBody>
          <a:bodyPr/>
          <a:lstStyle/>
          <a:p>
            <a:pPr latinLnBrk="1"/>
            <a:r>
              <a:rPr lang="en-US" altLang="ko-KR" sz="1200" kern="1200" dirty="0">
                <a:solidFill>
                  <a:schemeClr val="tx1"/>
                </a:solidFill>
                <a:effectLst/>
                <a:latin typeface="+mn-lt"/>
                <a:ea typeface="+mn-ea"/>
                <a:cs typeface="+mn-cs"/>
              </a:rPr>
              <a:t>So far, we have examined several </a:t>
            </a:r>
            <a:r>
              <a:rPr lang="en-US" altLang="ko-KR" sz="1200" kern="1200" dirty="0" err="1">
                <a:solidFill>
                  <a:schemeClr val="tx1"/>
                </a:solidFill>
                <a:effectLst/>
                <a:latin typeface="+mn-lt"/>
                <a:ea typeface="+mn-ea"/>
                <a:cs typeface="+mn-cs"/>
              </a:rPr>
              <a:t>propeties</a:t>
            </a:r>
            <a:r>
              <a:rPr lang="en-US" altLang="ko-KR" sz="1200" kern="1200" dirty="0">
                <a:solidFill>
                  <a:schemeClr val="tx1"/>
                </a:solidFill>
                <a:effectLst/>
                <a:latin typeface="+mn-lt"/>
                <a:ea typeface="+mn-ea"/>
                <a:cs typeface="+mn-cs"/>
              </a:rPr>
              <a:t> of the halo nucleus.</a:t>
            </a:r>
          </a:p>
          <a:p>
            <a:pPr latinLnBrk="1"/>
            <a:r>
              <a:rPr lang="en-US" altLang="ko-KR" sz="1200" kern="1200" dirty="0">
                <a:solidFill>
                  <a:schemeClr val="tx1"/>
                </a:solidFill>
                <a:effectLst/>
                <a:latin typeface="+mn-lt"/>
                <a:ea typeface="+mn-ea"/>
                <a:cs typeface="+mn-cs"/>
              </a:rPr>
              <a:t>To examined the reactions between the halo nucleus and target, I use the optical model potential.</a:t>
            </a:r>
          </a:p>
          <a:p>
            <a:pPr latinLnBrk="1"/>
            <a:r>
              <a:rPr lang="en-US" altLang="ko-KR" sz="1200" kern="1200" dirty="0">
                <a:solidFill>
                  <a:schemeClr val="tx1"/>
                </a:solidFill>
                <a:effectLst/>
                <a:latin typeface="+mn-lt"/>
                <a:ea typeface="+mn-ea"/>
                <a:cs typeface="+mn-cs"/>
              </a:rPr>
              <a:t>Before talking about the optical model potential, the most important thing in the optical model is the explanation of elastic scattering.</a:t>
            </a:r>
          </a:p>
          <a:p>
            <a:pPr latinLnBrk="1"/>
            <a:r>
              <a:rPr lang="en-US" altLang="ko-KR" sz="1200" kern="1200" dirty="0">
                <a:solidFill>
                  <a:schemeClr val="tx1"/>
                </a:solidFill>
                <a:effectLst/>
                <a:latin typeface="+mn-lt"/>
                <a:ea typeface="+mn-ea"/>
                <a:cs typeface="+mn-cs"/>
              </a:rPr>
              <a:t>The elastic scattering explains the interaction between the target and projectile. And this distinguishes between the Coulomb part and nuclear part.</a:t>
            </a:r>
          </a:p>
          <a:p>
            <a:pPr latinLnBrk="1"/>
            <a:r>
              <a:rPr lang="en-US" altLang="ko-KR" sz="1200" kern="1200" dirty="0">
                <a:solidFill>
                  <a:schemeClr val="tx1"/>
                </a:solidFill>
                <a:effectLst/>
                <a:latin typeface="+mn-lt"/>
                <a:ea typeface="+mn-ea"/>
                <a:cs typeface="+mn-cs"/>
              </a:rPr>
              <a:t>And this distinction can also be divided into elastic part and non-elastic part. Taking method of this, we also use this optical model for like the DWBA, Coupled channel …</a:t>
            </a:r>
          </a:p>
          <a:p>
            <a:pPr latinLnBrk="1"/>
            <a:r>
              <a:rPr lang="en-US" altLang="ko-KR" sz="1200" kern="1200" dirty="0">
                <a:solidFill>
                  <a:schemeClr val="tx1"/>
                </a:solidFill>
                <a:effectLst/>
                <a:latin typeface="+mn-lt"/>
                <a:ea typeface="+mn-ea"/>
                <a:cs typeface="+mn-cs"/>
              </a:rPr>
              <a:t>So it is very important for us to create an optical model that can determine elastic scattering.</a:t>
            </a:r>
          </a:p>
          <a:p>
            <a:pPr latinLnBrk="1"/>
            <a:endParaRPr lang="en-US" altLang="ko-KR" sz="1200" kern="1200" dirty="0">
              <a:solidFill>
                <a:schemeClr val="tx1"/>
              </a:solidFill>
              <a:effectLst/>
              <a:latin typeface="+mn-lt"/>
              <a:ea typeface="+mn-ea"/>
              <a:cs typeface="+mn-cs"/>
            </a:endParaRPr>
          </a:p>
          <a:p>
            <a:pPr latinLnBrk="1"/>
            <a:r>
              <a:rPr lang="ko-KR" altLang="en-US" sz="1200" kern="1200" dirty="0">
                <a:solidFill>
                  <a:schemeClr val="tx1"/>
                </a:solidFill>
                <a:effectLst/>
                <a:latin typeface="+mn-lt"/>
                <a:ea typeface="+mn-ea"/>
                <a:cs typeface="+mn-cs"/>
              </a:rPr>
              <a:t>금까지는 후광핵의 특징을 몇가지 살펴보았다</a:t>
            </a:r>
            <a:r>
              <a:rPr lang="en-US" altLang="ko-KR" sz="1200" kern="1200" dirty="0">
                <a:solidFill>
                  <a:schemeClr val="tx1"/>
                </a:solidFill>
                <a:effectLst/>
                <a:latin typeface="+mn-lt"/>
                <a:ea typeface="+mn-ea"/>
                <a:cs typeface="+mn-cs"/>
              </a:rPr>
              <a:t>.</a:t>
            </a:r>
          </a:p>
          <a:p>
            <a:pPr latinLnBrk="1"/>
            <a:r>
              <a:rPr lang="ko-KR" altLang="en-US" sz="1200" kern="1200" dirty="0">
                <a:solidFill>
                  <a:schemeClr val="tx1"/>
                </a:solidFill>
                <a:effectLst/>
                <a:latin typeface="+mn-lt"/>
                <a:ea typeface="+mn-ea"/>
                <a:cs typeface="+mn-cs"/>
              </a:rPr>
              <a:t>이러한 후광핵의 핵반응을 살펴보기 위해서는 입사체와 </a:t>
            </a:r>
            <a:r>
              <a:rPr lang="ko-KR" altLang="en-US" sz="1200" kern="1200" dirty="0" err="1">
                <a:solidFill>
                  <a:schemeClr val="tx1"/>
                </a:solidFill>
                <a:effectLst/>
                <a:latin typeface="+mn-lt"/>
                <a:ea typeface="+mn-ea"/>
                <a:cs typeface="+mn-cs"/>
              </a:rPr>
              <a:t>표적체</a:t>
            </a:r>
            <a:r>
              <a:rPr lang="ko-KR" altLang="en-US" sz="1200" kern="1200" dirty="0">
                <a:solidFill>
                  <a:schemeClr val="tx1"/>
                </a:solidFill>
                <a:effectLst/>
                <a:latin typeface="+mn-lt"/>
                <a:ea typeface="+mn-ea"/>
                <a:cs typeface="+mn-cs"/>
              </a:rPr>
              <a:t> 사이의 상호작용을 표현할 방법이 필요하다</a:t>
            </a:r>
            <a:r>
              <a:rPr lang="en-US" altLang="ko-KR" sz="1200" kern="1200" dirty="0">
                <a:solidFill>
                  <a:schemeClr val="tx1"/>
                </a:solidFill>
                <a:effectLst/>
                <a:latin typeface="+mn-lt"/>
                <a:ea typeface="+mn-ea"/>
                <a:cs typeface="+mn-cs"/>
              </a:rPr>
              <a:t>.</a:t>
            </a:r>
          </a:p>
          <a:p>
            <a:pPr latinLnBrk="1"/>
            <a:r>
              <a:rPr lang="ko-KR" altLang="en-US" sz="1200" kern="1200" dirty="0">
                <a:solidFill>
                  <a:schemeClr val="tx1"/>
                </a:solidFill>
                <a:effectLst/>
                <a:latin typeface="+mn-lt"/>
                <a:ea typeface="+mn-ea"/>
                <a:cs typeface="+mn-cs"/>
              </a:rPr>
              <a:t>오늘 사용할 모델은 </a:t>
            </a:r>
            <a:r>
              <a:rPr lang="en-US" altLang="ko-KR" sz="1200" kern="1200" dirty="0">
                <a:solidFill>
                  <a:schemeClr val="tx1"/>
                </a:solidFill>
                <a:effectLst/>
                <a:latin typeface="+mn-lt"/>
                <a:ea typeface="+mn-ea"/>
                <a:cs typeface="+mn-cs"/>
              </a:rPr>
              <a:t>OPTICAL </a:t>
            </a:r>
            <a:r>
              <a:rPr lang="ko-KR" altLang="en-US" sz="1200" kern="1200" dirty="0">
                <a:solidFill>
                  <a:schemeClr val="tx1"/>
                </a:solidFill>
                <a:effectLst/>
                <a:latin typeface="+mn-lt"/>
                <a:ea typeface="+mn-ea"/>
                <a:cs typeface="+mn-cs"/>
              </a:rPr>
              <a:t>모델이다</a:t>
            </a:r>
            <a:r>
              <a:rPr lang="en-US" altLang="ko-KR" sz="1200" kern="1200" dirty="0">
                <a:solidFill>
                  <a:schemeClr val="tx1"/>
                </a:solidFill>
                <a:effectLst/>
                <a:latin typeface="+mn-lt"/>
                <a:ea typeface="+mn-ea"/>
                <a:cs typeface="+mn-cs"/>
              </a:rPr>
              <a:t>.</a:t>
            </a:r>
          </a:p>
          <a:p>
            <a:pPr latinLnBrk="1"/>
            <a:r>
              <a:rPr lang="ko-KR" altLang="en-US" sz="1200" kern="1200" dirty="0" err="1">
                <a:solidFill>
                  <a:schemeClr val="tx1"/>
                </a:solidFill>
                <a:effectLst/>
                <a:latin typeface="+mn-lt"/>
                <a:ea typeface="+mn-ea"/>
                <a:cs typeface="+mn-cs"/>
              </a:rPr>
              <a:t>옵티컬</a:t>
            </a:r>
            <a:r>
              <a:rPr lang="ko-KR" altLang="en-US" sz="1200" kern="1200" dirty="0">
                <a:solidFill>
                  <a:schemeClr val="tx1"/>
                </a:solidFill>
                <a:effectLst/>
                <a:latin typeface="+mn-lt"/>
                <a:ea typeface="+mn-ea"/>
                <a:cs typeface="+mn-cs"/>
              </a:rPr>
              <a:t> 모델을 얘기 하기에 앞서 </a:t>
            </a:r>
            <a:r>
              <a:rPr lang="ko-KR" altLang="en-US" sz="1200" kern="1200" dirty="0" err="1">
                <a:solidFill>
                  <a:schemeClr val="tx1"/>
                </a:solidFill>
                <a:effectLst/>
                <a:latin typeface="+mn-lt"/>
                <a:ea typeface="+mn-ea"/>
                <a:cs typeface="+mn-cs"/>
              </a:rPr>
              <a:t>옵티걸</a:t>
            </a:r>
            <a:r>
              <a:rPr lang="ko-KR" altLang="en-US" sz="1200" kern="1200" dirty="0">
                <a:solidFill>
                  <a:schemeClr val="tx1"/>
                </a:solidFill>
                <a:effectLst/>
                <a:latin typeface="+mn-lt"/>
                <a:ea typeface="+mn-ea"/>
                <a:cs typeface="+mn-cs"/>
              </a:rPr>
              <a:t> 모델에서 가장 중요한 핵들 사이의 반응은 </a:t>
            </a:r>
            <a:r>
              <a:rPr lang="en-US" altLang="ko-KR" sz="1200" kern="1200" dirty="0">
                <a:solidFill>
                  <a:schemeClr val="tx1"/>
                </a:solidFill>
                <a:effectLst/>
                <a:latin typeface="+mn-lt"/>
                <a:ea typeface="+mn-ea"/>
                <a:cs typeface="+mn-cs"/>
              </a:rPr>
              <a:t>ELASTIC SCATTERING</a:t>
            </a:r>
            <a:r>
              <a:rPr lang="ko-KR" altLang="en-US" sz="1200" kern="1200" dirty="0">
                <a:solidFill>
                  <a:schemeClr val="tx1"/>
                </a:solidFill>
                <a:effectLst/>
                <a:latin typeface="+mn-lt"/>
                <a:ea typeface="+mn-ea"/>
                <a:cs typeface="+mn-cs"/>
              </a:rPr>
              <a:t>입니다</a:t>
            </a:r>
            <a:r>
              <a:rPr lang="en-US" altLang="ko-KR" sz="1200" kern="1200" dirty="0">
                <a:solidFill>
                  <a:schemeClr val="tx1"/>
                </a:solidFill>
                <a:effectLst/>
                <a:latin typeface="+mn-lt"/>
                <a:ea typeface="+mn-ea"/>
                <a:cs typeface="+mn-cs"/>
              </a:rPr>
              <a:t>. </a:t>
            </a:r>
            <a:r>
              <a:rPr lang="ko-KR" altLang="en-US" sz="1200" kern="1200" dirty="0" err="1">
                <a:solidFill>
                  <a:schemeClr val="tx1"/>
                </a:solidFill>
                <a:effectLst/>
                <a:latin typeface="+mn-lt"/>
                <a:ea typeface="+mn-ea"/>
                <a:cs typeface="+mn-cs"/>
              </a:rPr>
              <a:t>엘락스틱</a:t>
            </a:r>
            <a:r>
              <a:rPr lang="ko-KR" altLang="en-US" sz="1200" kern="1200" dirty="0">
                <a:solidFill>
                  <a:schemeClr val="tx1"/>
                </a:solidFill>
                <a:effectLst/>
                <a:latin typeface="+mn-lt"/>
                <a:ea typeface="+mn-ea"/>
                <a:cs typeface="+mn-cs"/>
              </a:rPr>
              <a:t> </a:t>
            </a:r>
            <a:r>
              <a:rPr lang="ko-KR" altLang="en-US" sz="1200" kern="1200" dirty="0" err="1">
                <a:solidFill>
                  <a:schemeClr val="tx1"/>
                </a:solidFill>
                <a:effectLst/>
                <a:latin typeface="+mn-lt"/>
                <a:ea typeface="+mn-ea"/>
                <a:cs typeface="+mn-cs"/>
              </a:rPr>
              <a:t>스케터링의</a:t>
            </a:r>
            <a:r>
              <a:rPr lang="ko-KR" altLang="en-US" sz="1200" kern="1200" dirty="0">
                <a:solidFill>
                  <a:schemeClr val="tx1"/>
                </a:solidFill>
                <a:effectLst/>
                <a:latin typeface="+mn-lt"/>
                <a:ea typeface="+mn-ea"/>
                <a:cs typeface="+mn-cs"/>
              </a:rPr>
              <a:t> 경우는</a:t>
            </a:r>
            <a:endParaRPr lang="en-US" altLang="ko-KR" sz="1200" kern="1200" dirty="0">
              <a:solidFill>
                <a:schemeClr val="tx1"/>
              </a:solidFill>
              <a:effectLst/>
              <a:latin typeface="+mn-lt"/>
              <a:ea typeface="+mn-ea"/>
              <a:cs typeface="+mn-cs"/>
            </a:endParaRPr>
          </a:p>
          <a:p>
            <a:pPr latinLnBrk="1"/>
            <a:r>
              <a:rPr lang="ko-KR" altLang="en-US" sz="1200" kern="1200" dirty="0">
                <a:solidFill>
                  <a:schemeClr val="tx1"/>
                </a:solidFill>
                <a:effectLst/>
                <a:latin typeface="+mn-lt"/>
                <a:ea typeface="+mn-ea"/>
                <a:cs typeface="+mn-cs"/>
              </a:rPr>
              <a:t>타겟과 </a:t>
            </a:r>
            <a:r>
              <a:rPr lang="ko-KR" altLang="en-US" sz="1200" kern="1200" dirty="0" err="1">
                <a:solidFill>
                  <a:schemeClr val="tx1"/>
                </a:solidFill>
                <a:effectLst/>
                <a:latin typeface="+mn-lt"/>
                <a:ea typeface="+mn-ea"/>
                <a:cs typeface="+mn-cs"/>
              </a:rPr>
              <a:t>프로젝타일</a:t>
            </a:r>
            <a:r>
              <a:rPr lang="ko-KR" altLang="en-US" sz="1200" kern="1200" dirty="0">
                <a:solidFill>
                  <a:schemeClr val="tx1"/>
                </a:solidFill>
                <a:effectLst/>
                <a:latin typeface="+mn-lt"/>
                <a:ea typeface="+mn-ea"/>
                <a:cs typeface="+mn-cs"/>
              </a:rPr>
              <a:t> 사이의 상호작용을 명확하게 </a:t>
            </a:r>
            <a:r>
              <a:rPr lang="ko-KR" altLang="en-US" sz="1200" kern="1200" dirty="0" err="1">
                <a:solidFill>
                  <a:schemeClr val="tx1"/>
                </a:solidFill>
                <a:effectLst/>
                <a:latin typeface="+mn-lt"/>
                <a:ea typeface="+mn-ea"/>
                <a:cs typeface="+mn-cs"/>
              </a:rPr>
              <a:t>핵력과</a:t>
            </a:r>
            <a:r>
              <a:rPr lang="ko-KR" altLang="en-US" sz="1200" kern="1200" dirty="0">
                <a:solidFill>
                  <a:schemeClr val="tx1"/>
                </a:solidFill>
                <a:effectLst/>
                <a:latin typeface="+mn-lt"/>
                <a:ea typeface="+mn-ea"/>
                <a:cs typeface="+mn-cs"/>
              </a:rPr>
              <a:t> </a:t>
            </a:r>
            <a:r>
              <a:rPr lang="ko-KR" altLang="en-US" sz="1200" kern="1200" dirty="0" err="1">
                <a:solidFill>
                  <a:schemeClr val="tx1"/>
                </a:solidFill>
                <a:effectLst/>
                <a:latin typeface="+mn-lt"/>
                <a:ea typeface="+mn-ea"/>
                <a:cs typeface="+mn-cs"/>
              </a:rPr>
              <a:t>클롱력을</a:t>
            </a:r>
            <a:r>
              <a:rPr lang="ko-KR" altLang="en-US" sz="1200" kern="1200" dirty="0">
                <a:solidFill>
                  <a:schemeClr val="tx1"/>
                </a:solidFill>
                <a:effectLst/>
                <a:latin typeface="+mn-lt"/>
                <a:ea typeface="+mn-ea"/>
                <a:cs typeface="+mn-cs"/>
              </a:rPr>
              <a:t> 통해서 </a:t>
            </a:r>
            <a:r>
              <a:rPr lang="ko-KR" altLang="en-US" sz="1200" kern="1200" dirty="0" err="1">
                <a:solidFill>
                  <a:schemeClr val="tx1"/>
                </a:solidFill>
                <a:effectLst/>
                <a:latin typeface="+mn-lt"/>
                <a:ea typeface="+mn-ea"/>
                <a:cs typeface="+mn-cs"/>
              </a:rPr>
              <a:t>구분지어</a:t>
            </a:r>
            <a:r>
              <a:rPr lang="ko-KR" altLang="en-US" sz="1200" kern="1200" dirty="0">
                <a:solidFill>
                  <a:schemeClr val="tx1"/>
                </a:solidFill>
                <a:effectLst/>
                <a:latin typeface="+mn-lt"/>
                <a:ea typeface="+mn-ea"/>
                <a:cs typeface="+mn-cs"/>
              </a:rPr>
              <a:t> 보여 </a:t>
            </a:r>
            <a:r>
              <a:rPr lang="ko-KR" altLang="en-US" sz="1200" kern="1200" dirty="0" err="1">
                <a:solidFill>
                  <a:schemeClr val="tx1"/>
                </a:solidFill>
                <a:effectLst/>
                <a:latin typeface="+mn-lt"/>
                <a:ea typeface="+mn-ea"/>
                <a:cs typeface="+mn-cs"/>
              </a:rPr>
              <a:t>줄수</a:t>
            </a:r>
            <a:r>
              <a:rPr lang="ko-KR" altLang="en-US" sz="1200" kern="1200" dirty="0">
                <a:solidFill>
                  <a:schemeClr val="tx1"/>
                </a:solidFill>
                <a:effectLst/>
                <a:latin typeface="+mn-lt"/>
                <a:ea typeface="+mn-ea"/>
                <a:cs typeface="+mn-cs"/>
              </a:rPr>
              <a:t> 있으며 이를 통해 모델 파동함수를 기술하여 </a:t>
            </a:r>
            <a:r>
              <a:rPr lang="en-US" altLang="ko-KR" sz="1200" kern="1200" dirty="0">
                <a:solidFill>
                  <a:schemeClr val="tx1"/>
                </a:solidFill>
                <a:effectLst/>
                <a:latin typeface="+mn-lt"/>
                <a:ea typeface="+mn-ea"/>
                <a:cs typeface="+mn-cs"/>
              </a:rPr>
              <a:t>optical model </a:t>
            </a:r>
            <a:r>
              <a:rPr lang="ko-KR" altLang="en-US" sz="1200" kern="1200" dirty="0">
                <a:solidFill>
                  <a:schemeClr val="tx1"/>
                </a:solidFill>
                <a:effectLst/>
                <a:latin typeface="+mn-lt"/>
                <a:ea typeface="+mn-ea"/>
                <a:cs typeface="+mn-cs"/>
              </a:rPr>
              <a:t>처럼 </a:t>
            </a:r>
            <a:r>
              <a:rPr lang="en-US" altLang="ko-KR" sz="1200" kern="1200" dirty="0">
                <a:solidFill>
                  <a:schemeClr val="tx1"/>
                </a:solidFill>
                <a:effectLst/>
                <a:latin typeface="+mn-lt"/>
                <a:ea typeface="+mn-ea"/>
                <a:cs typeface="+mn-cs"/>
              </a:rPr>
              <a:t>one channel</a:t>
            </a:r>
            <a:r>
              <a:rPr lang="ko-KR" altLang="en-US" sz="1200" kern="1200" dirty="0">
                <a:solidFill>
                  <a:schemeClr val="tx1"/>
                </a:solidFill>
                <a:effectLst/>
                <a:latin typeface="+mn-lt"/>
                <a:ea typeface="+mn-ea"/>
                <a:cs typeface="+mn-cs"/>
              </a:rPr>
              <a:t>에 대한 설명 외에도</a:t>
            </a:r>
            <a:endParaRPr lang="en-US" altLang="ko-KR" sz="1200" kern="1200" dirty="0">
              <a:solidFill>
                <a:schemeClr val="tx1"/>
              </a:solidFill>
              <a:effectLst/>
              <a:latin typeface="+mn-lt"/>
              <a:ea typeface="+mn-ea"/>
              <a:cs typeface="+mn-cs"/>
            </a:endParaRPr>
          </a:p>
          <a:p>
            <a:pPr latinLnBrk="1"/>
            <a:r>
              <a:rPr lang="en-US" altLang="ko-KR" sz="1200" kern="1200" dirty="0" err="1">
                <a:solidFill>
                  <a:schemeClr val="tx1"/>
                </a:solidFill>
                <a:effectLst/>
                <a:latin typeface="+mn-lt"/>
                <a:ea typeface="+mn-ea"/>
                <a:cs typeface="+mn-cs"/>
              </a:rPr>
              <a:t>Dwba,coupled</a:t>
            </a:r>
            <a:r>
              <a:rPr lang="en-US" altLang="ko-KR" sz="1200" kern="1200" dirty="0">
                <a:solidFill>
                  <a:schemeClr val="tx1"/>
                </a:solidFill>
                <a:effectLst/>
                <a:latin typeface="+mn-lt"/>
                <a:ea typeface="+mn-ea"/>
                <a:cs typeface="+mn-cs"/>
              </a:rPr>
              <a:t> </a:t>
            </a:r>
            <a:r>
              <a:rPr lang="en-US" altLang="ko-KR" sz="1200" kern="1200" dirty="0" err="1">
                <a:solidFill>
                  <a:schemeClr val="tx1"/>
                </a:solidFill>
                <a:effectLst/>
                <a:latin typeface="+mn-lt"/>
                <a:ea typeface="+mn-ea"/>
                <a:cs typeface="+mn-cs"/>
              </a:rPr>
              <a:t>channe</a:t>
            </a:r>
            <a:r>
              <a:rPr lang="ko-KR" altLang="en-US" sz="1200" kern="1200" dirty="0">
                <a:solidFill>
                  <a:schemeClr val="tx1"/>
                </a:solidFill>
                <a:effectLst/>
                <a:latin typeface="+mn-lt"/>
                <a:ea typeface="+mn-ea"/>
                <a:cs typeface="+mn-cs"/>
              </a:rPr>
              <a:t>등에서 반드시 한번은 </a:t>
            </a:r>
            <a:r>
              <a:rPr lang="ko-KR" altLang="en-US" sz="1200" kern="1200" dirty="0" err="1">
                <a:solidFill>
                  <a:schemeClr val="tx1"/>
                </a:solidFill>
                <a:effectLst/>
                <a:latin typeface="+mn-lt"/>
                <a:ea typeface="+mn-ea"/>
                <a:cs typeface="+mn-cs"/>
              </a:rPr>
              <a:t>거쳐가야할</a:t>
            </a:r>
            <a:r>
              <a:rPr lang="ko-KR" altLang="en-US" sz="1200" kern="1200" dirty="0">
                <a:solidFill>
                  <a:schemeClr val="tx1"/>
                </a:solidFill>
                <a:effectLst/>
                <a:latin typeface="+mn-lt"/>
                <a:ea typeface="+mn-ea"/>
                <a:cs typeface="+mn-cs"/>
              </a:rPr>
              <a:t> 단계 입니다</a:t>
            </a:r>
            <a:r>
              <a:rPr lang="en-US" altLang="ko-KR" sz="1200" kern="1200" dirty="0">
                <a:solidFill>
                  <a:schemeClr val="tx1"/>
                </a:solidFill>
                <a:effectLst/>
                <a:latin typeface="+mn-lt"/>
                <a:ea typeface="+mn-ea"/>
                <a:cs typeface="+mn-cs"/>
              </a:rPr>
              <a:t>.  </a:t>
            </a:r>
            <a:r>
              <a:rPr lang="ko-KR" altLang="en-US" sz="1200" kern="1200" dirty="0">
                <a:solidFill>
                  <a:schemeClr val="tx1"/>
                </a:solidFill>
                <a:effectLst/>
                <a:latin typeface="+mn-lt"/>
                <a:ea typeface="+mn-ea"/>
                <a:cs typeface="+mn-cs"/>
              </a:rPr>
              <a:t>그리고 이러한 </a:t>
            </a:r>
            <a:r>
              <a:rPr lang="en-US" altLang="ko-KR" sz="1200" kern="1200" dirty="0">
                <a:solidFill>
                  <a:schemeClr val="tx1"/>
                </a:solidFill>
                <a:effectLst/>
                <a:latin typeface="+mn-lt"/>
                <a:ea typeface="+mn-ea"/>
                <a:cs typeface="+mn-cs"/>
              </a:rPr>
              <a:t>elastic </a:t>
            </a:r>
            <a:r>
              <a:rPr lang="en-US" altLang="ko-KR" sz="1200" kern="1200" dirty="0" err="1">
                <a:solidFill>
                  <a:schemeClr val="tx1"/>
                </a:solidFill>
                <a:effectLst/>
                <a:latin typeface="+mn-lt"/>
                <a:ea typeface="+mn-ea"/>
                <a:cs typeface="+mn-cs"/>
              </a:rPr>
              <a:t>scatterin</a:t>
            </a:r>
            <a:r>
              <a:rPr lang="ko-KR" altLang="en-US" sz="1200" kern="1200" dirty="0">
                <a:solidFill>
                  <a:schemeClr val="tx1"/>
                </a:solidFill>
                <a:effectLst/>
                <a:latin typeface="+mn-lt"/>
                <a:ea typeface="+mn-ea"/>
                <a:cs typeface="+mn-cs"/>
              </a:rPr>
              <a:t>의 경우는 </a:t>
            </a:r>
            <a:r>
              <a:rPr lang="ko-KR" altLang="en-US" sz="1200" kern="1200" dirty="0" err="1">
                <a:solidFill>
                  <a:schemeClr val="tx1"/>
                </a:solidFill>
                <a:effectLst/>
                <a:latin typeface="+mn-lt"/>
                <a:ea typeface="+mn-ea"/>
                <a:cs typeface="+mn-cs"/>
              </a:rPr>
              <a:t>클롱에</a:t>
            </a:r>
            <a:r>
              <a:rPr lang="ko-KR" altLang="en-US" sz="1200" kern="1200" dirty="0">
                <a:solidFill>
                  <a:schemeClr val="tx1"/>
                </a:solidFill>
                <a:effectLst/>
                <a:latin typeface="+mn-lt"/>
                <a:ea typeface="+mn-ea"/>
                <a:cs typeface="+mn-cs"/>
              </a:rPr>
              <a:t> 의한 </a:t>
            </a:r>
            <a:r>
              <a:rPr lang="ko-KR" altLang="en-US" sz="1200" kern="1200" dirty="0" err="1">
                <a:solidFill>
                  <a:schemeClr val="tx1"/>
                </a:solidFill>
                <a:effectLst/>
                <a:latin typeface="+mn-lt"/>
                <a:ea typeface="+mn-ea"/>
                <a:cs typeface="+mn-cs"/>
              </a:rPr>
              <a:t>스케터링이</a:t>
            </a:r>
            <a:r>
              <a:rPr lang="ko-KR" altLang="en-US" sz="1200" kern="1200" dirty="0">
                <a:solidFill>
                  <a:schemeClr val="tx1"/>
                </a:solidFill>
                <a:effectLst/>
                <a:latin typeface="+mn-lt"/>
                <a:ea typeface="+mn-ea"/>
                <a:cs typeface="+mn-cs"/>
              </a:rPr>
              <a:t> 가장 </a:t>
            </a:r>
            <a:r>
              <a:rPr lang="ko-KR" altLang="en-US" sz="1200" kern="1200" dirty="0" err="1">
                <a:solidFill>
                  <a:schemeClr val="tx1"/>
                </a:solidFill>
                <a:effectLst/>
                <a:latin typeface="+mn-lt"/>
                <a:ea typeface="+mn-ea"/>
                <a:cs typeface="+mn-cs"/>
              </a:rPr>
              <a:t>도미넌트</a:t>
            </a:r>
            <a:r>
              <a:rPr lang="ko-KR" altLang="en-US" sz="1200" kern="1200" dirty="0">
                <a:solidFill>
                  <a:schemeClr val="tx1"/>
                </a:solidFill>
                <a:effectLst/>
                <a:latin typeface="+mn-lt"/>
                <a:ea typeface="+mn-ea"/>
                <a:cs typeface="+mn-cs"/>
              </a:rPr>
              <a:t> 하기때문에 </a:t>
            </a:r>
            <a:r>
              <a:rPr lang="ko-KR" altLang="en-US" sz="1200" kern="1200" dirty="0" err="1">
                <a:solidFill>
                  <a:schemeClr val="tx1"/>
                </a:solidFill>
                <a:effectLst/>
                <a:latin typeface="+mn-lt"/>
                <a:ea typeface="+mn-ea"/>
                <a:cs typeface="+mn-cs"/>
              </a:rPr>
              <a:t>엘라스틱</a:t>
            </a:r>
            <a:r>
              <a:rPr lang="ko-KR" altLang="en-US" sz="1200" kern="1200" dirty="0">
                <a:solidFill>
                  <a:schemeClr val="tx1"/>
                </a:solidFill>
                <a:effectLst/>
                <a:latin typeface="+mn-lt"/>
                <a:ea typeface="+mn-ea"/>
                <a:cs typeface="+mn-cs"/>
              </a:rPr>
              <a:t> </a:t>
            </a:r>
            <a:r>
              <a:rPr lang="ko-KR" altLang="en-US" sz="1200" kern="1200" dirty="0" err="1">
                <a:solidFill>
                  <a:schemeClr val="tx1"/>
                </a:solidFill>
                <a:effectLst/>
                <a:latin typeface="+mn-lt"/>
                <a:ea typeface="+mn-ea"/>
                <a:cs typeface="+mn-cs"/>
              </a:rPr>
              <a:t>스케터링에서는</a:t>
            </a:r>
            <a:endParaRPr lang="en-US" altLang="ko-KR" sz="1200" kern="1200" dirty="0">
              <a:solidFill>
                <a:schemeClr val="tx1"/>
              </a:solidFill>
              <a:effectLst/>
              <a:latin typeface="+mn-lt"/>
              <a:ea typeface="+mn-ea"/>
              <a:cs typeface="+mn-cs"/>
            </a:endParaRPr>
          </a:p>
          <a:p>
            <a:pPr latinLnBrk="1"/>
            <a:r>
              <a:rPr lang="ko-KR" altLang="en-US" sz="1200" kern="1200" dirty="0">
                <a:solidFill>
                  <a:schemeClr val="tx1"/>
                </a:solidFill>
                <a:effectLst/>
                <a:latin typeface="+mn-lt"/>
                <a:ea typeface="+mn-ea"/>
                <a:cs typeface="+mn-cs"/>
              </a:rPr>
              <a:t>가장 중요한 부분이 이 </a:t>
            </a:r>
            <a:r>
              <a:rPr lang="ko-KR" altLang="en-US" sz="1200" kern="1200" dirty="0" err="1">
                <a:solidFill>
                  <a:schemeClr val="tx1"/>
                </a:solidFill>
                <a:effectLst/>
                <a:latin typeface="+mn-lt"/>
                <a:ea typeface="+mn-ea"/>
                <a:cs typeface="+mn-cs"/>
              </a:rPr>
              <a:t>러더포드</a:t>
            </a:r>
            <a:r>
              <a:rPr lang="ko-KR" altLang="en-US" sz="1200" kern="1200" dirty="0">
                <a:solidFill>
                  <a:schemeClr val="tx1"/>
                </a:solidFill>
                <a:effectLst/>
                <a:latin typeface="+mn-lt"/>
                <a:ea typeface="+mn-ea"/>
                <a:cs typeface="+mn-cs"/>
              </a:rPr>
              <a:t> </a:t>
            </a:r>
            <a:r>
              <a:rPr lang="ko-KR" altLang="en-US" sz="1200" kern="1200" dirty="0" err="1">
                <a:solidFill>
                  <a:schemeClr val="tx1"/>
                </a:solidFill>
                <a:effectLst/>
                <a:latin typeface="+mn-lt"/>
                <a:ea typeface="+mn-ea"/>
                <a:cs typeface="+mn-cs"/>
              </a:rPr>
              <a:t>스케터링을</a:t>
            </a:r>
            <a:r>
              <a:rPr lang="ko-KR" altLang="en-US" sz="1200" kern="1200" dirty="0">
                <a:solidFill>
                  <a:schemeClr val="tx1"/>
                </a:solidFill>
                <a:effectLst/>
                <a:latin typeface="+mn-lt"/>
                <a:ea typeface="+mn-ea"/>
                <a:cs typeface="+mn-cs"/>
              </a:rPr>
              <a:t> 통한 </a:t>
            </a:r>
            <a:r>
              <a:rPr lang="ko-KR" altLang="en-US" sz="1200" kern="1200" dirty="0" err="1">
                <a:solidFill>
                  <a:schemeClr val="tx1"/>
                </a:solidFill>
                <a:effectLst/>
                <a:latin typeface="+mn-lt"/>
                <a:ea typeface="+mn-ea"/>
                <a:cs typeface="+mn-cs"/>
              </a:rPr>
              <a:t>엘라스틱</a:t>
            </a:r>
            <a:r>
              <a:rPr lang="ko-KR" altLang="en-US" sz="1200" kern="1200" dirty="0">
                <a:solidFill>
                  <a:schemeClr val="tx1"/>
                </a:solidFill>
                <a:effectLst/>
                <a:latin typeface="+mn-lt"/>
                <a:ea typeface="+mn-ea"/>
                <a:cs typeface="+mn-cs"/>
              </a:rPr>
              <a:t> </a:t>
            </a:r>
            <a:r>
              <a:rPr lang="ko-KR" altLang="en-US" sz="1200" kern="1200" dirty="0" err="1">
                <a:solidFill>
                  <a:schemeClr val="tx1"/>
                </a:solidFill>
                <a:effectLst/>
                <a:latin typeface="+mn-lt"/>
                <a:ea typeface="+mn-ea"/>
                <a:cs typeface="+mn-cs"/>
              </a:rPr>
              <a:t>스케터링과</a:t>
            </a:r>
            <a:r>
              <a:rPr lang="ko-KR" altLang="en-US" sz="1200" kern="1200" dirty="0">
                <a:solidFill>
                  <a:schemeClr val="tx1"/>
                </a:solidFill>
                <a:effectLst/>
                <a:latin typeface="+mn-lt"/>
                <a:ea typeface="+mn-ea"/>
                <a:cs typeface="+mn-cs"/>
              </a:rPr>
              <a:t> </a:t>
            </a:r>
            <a:r>
              <a:rPr lang="ko-KR" altLang="en-US" sz="1200" kern="1200" dirty="0" err="1">
                <a:solidFill>
                  <a:schemeClr val="tx1"/>
                </a:solidFill>
                <a:effectLst/>
                <a:latin typeface="+mn-lt"/>
                <a:ea typeface="+mn-ea"/>
                <a:cs typeface="+mn-cs"/>
              </a:rPr>
              <a:t>핵력에</a:t>
            </a:r>
            <a:r>
              <a:rPr lang="ko-KR" altLang="en-US" sz="1200" kern="1200" dirty="0">
                <a:solidFill>
                  <a:schemeClr val="tx1"/>
                </a:solidFill>
                <a:effectLst/>
                <a:latin typeface="+mn-lt"/>
                <a:ea typeface="+mn-ea"/>
                <a:cs typeface="+mn-cs"/>
              </a:rPr>
              <a:t> </a:t>
            </a:r>
            <a:r>
              <a:rPr lang="en-US" altLang="ko-KR" sz="1200" kern="1200" dirty="0">
                <a:solidFill>
                  <a:schemeClr val="tx1"/>
                </a:solidFill>
                <a:effectLst/>
                <a:latin typeface="+mn-lt"/>
                <a:ea typeface="+mn-ea"/>
                <a:cs typeface="+mn-cs"/>
              </a:rPr>
              <a:t>non-elastic scattering</a:t>
            </a:r>
            <a:r>
              <a:rPr lang="ko-KR" altLang="en-US" sz="1200" kern="1200" dirty="0">
                <a:solidFill>
                  <a:schemeClr val="tx1"/>
                </a:solidFill>
                <a:effectLst/>
                <a:latin typeface="+mn-lt"/>
                <a:ea typeface="+mn-ea"/>
                <a:cs typeface="+mn-cs"/>
              </a:rPr>
              <a:t>으로 구분 </a:t>
            </a:r>
            <a:r>
              <a:rPr lang="ko-KR" altLang="en-US" sz="1200" kern="1200" dirty="0" err="1">
                <a:solidFill>
                  <a:schemeClr val="tx1"/>
                </a:solidFill>
                <a:effectLst/>
                <a:latin typeface="+mn-lt"/>
                <a:ea typeface="+mn-ea"/>
                <a:cs typeface="+mn-cs"/>
              </a:rPr>
              <a:t>지어질수</a:t>
            </a:r>
            <a:r>
              <a:rPr lang="ko-KR" altLang="en-US" sz="1200" kern="1200" dirty="0">
                <a:solidFill>
                  <a:schemeClr val="tx1"/>
                </a:solidFill>
                <a:effectLst/>
                <a:latin typeface="+mn-lt"/>
                <a:ea typeface="+mn-ea"/>
                <a:cs typeface="+mn-cs"/>
              </a:rPr>
              <a:t> 있는 것입니다</a:t>
            </a:r>
            <a:r>
              <a:rPr lang="en-US" altLang="ko-KR" sz="1200" kern="1200" dirty="0">
                <a:solidFill>
                  <a:schemeClr val="tx1"/>
                </a:solidFill>
                <a:effectLst/>
                <a:latin typeface="+mn-lt"/>
                <a:ea typeface="+mn-ea"/>
                <a:cs typeface="+mn-cs"/>
              </a:rPr>
              <a:t>.</a:t>
            </a:r>
          </a:p>
        </p:txBody>
      </p:sp>
      <p:sp>
        <p:nvSpPr>
          <p:cNvPr id="4" name="슬라이드 번호 개체 틀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B1C1BC-4264-435E-A2FA-662264EBC8F0}"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320727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There is little difference from the potential for the be 11 described earlier. However, this is for the proton halo 17F, So a different choice was made. </a:t>
            </a:r>
          </a:p>
          <a:p>
            <a:r>
              <a:rPr lang="en-US" altLang="ko-KR" dirty="0"/>
              <a:t>Equally, there are Coulomb part, nuclear part and DPP part.</a:t>
            </a:r>
          </a:p>
          <a:p>
            <a:r>
              <a:rPr lang="en-US" altLang="ko-KR" dirty="0"/>
              <a:t>This </a:t>
            </a:r>
            <a:r>
              <a:rPr lang="en-US" altLang="ko-KR" dirty="0" err="1"/>
              <a:t>dpp</a:t>
            </a:r>
            <a:r>
              <a:rPr lang="en-US" altLang="ko-KR" dirty="0"/>
              <a:t> part is divided by some parts. This potential is for the breakup , this part is for the total fusion and this part is for inelastic part.</a:t>
            </a:r>
          </a:p>
          <a:p>
            <a:r>
              <a:rPr lang="en-US" altLang="ko-KR" dirty="0"/>
              <a:t>And each potential has real part and imaginary part.</a:t>
            </a:r>
          </a:p>
          <a:p>
            <a:r>
              <a:rPr lang="en-US" altLang="ko-KR" dirty="0"/>
              <a:t>These potentials are used to create distorted wave. This partial wave and potential satisfy the </a:t>
            </a:r>
            <a:r>
              <a:rPr lang="en-US" altLang="ko-KR" dirty="0" err="1"/>
              <a:t>schrodinger</a:t>
            </a:r>
            <a:r>
              <a:rPr lang="en-US" altLang="ko-KR" dirty="0"/>
              <a:t> equation.</a:t>
            </a:r>
          </a:p>
          <a:p>
            <a:r>
              <a:rPr lang="en-US" altLang="ko-KR" dirty="0"/>
              <a:t>Use each imaginary potential to obtain T-coefficient. And use this to find each cross section.</a:t>
            </a:r>
          </a:p>
          <a:p>
            <a:endParaRPr lang="en-US" altLang="ko-KR" dirty="0"/>
          </a:p>
          <a:p>
            <a:endParaRPr lang="en-US" altLang="ko-KR" dirty="0"/>
          </a:p>
          <a:p>
            <a:endParaRPr lang="en-US" altLang="ko-KR" dirty="0"/>
          </a:p>
          <a:p>
            <a:r>
              <a:rPr lang="ko-KR" altLang="en-US" dirty="0"/>
              <a:t>앞서 설명한 </a:t>
            </a:r>
            <a:r>
              <a:rPr lang="en-US" altLang="ko-KR" dirty="0"/>
              <a:t>11be</a:t>
            </a:r>
            <a:r>
              <a:rPr lang="ko-KR" altLang="en-US" dirty="0"/>
              <a:t>를 위한 </a:t>
            </a:r>
            <a:r>
              <a:rPr lang="ko-KR" altLang="en-US" dirty="0" err="1"/>
              <a:t>포텐셜과의</a:t>
            </a:r>
            <a:r>
              <a:rPr lang="ko-KR" altLang="en-US" dirty="0"/>
              <a:t> 차이는 거의 없다</a:t>
            </a:r>
            <a:r>
              <a:rPr lang="en-US" altLang="ko-KR" dirty="0"/>
              <a:t>. </a:t>
            </a:r>
            <a:r>
              <a:rPr lang="ko-KR" altLang="en-US" dirty="0"/>
              <a:t>하지만 </a:t>
            </a:r>
            <a:r>
              <a:rPr lang="ko-KR" altLang="en-US" dirty="0" err="1"/>
              <a:t>핵종이</a:t>
            </a:r>
            <a:r>
              <a:rPr lang="ko-KR" altLang="en-US" dirty="0"/>
              <a:t> 달라졌기 때문에 몇가지 다른 선택을 하였다</a:t>
            </a:r>
            <a:r>
              <a:rPr lang="en-US" altLang="ko-KR" dirty="0"/>
              <a:t>. </a:t>
            </a:r>
            <a:r>
              <a:rPr lang="ko-KR" altLang="en-US" dirty="0"/>
              <a:t>동일하게 </a:t>
            </a:r>
            <a:r>
              <a:rPr lang="ko-KR" altLang="en-US" dirty="0" err="1"/>
              <a:t>쿨롱</a:t>
            </a:r>
            <a:r>
              <a:rPr lang="ko-KR" altLang="en-US" dirty="0"/>
              <a:t> 파트와 </a:t>
            </a:r>
            <a:r>
              <a:rPr lang="ko-KR" altLang="en-US" dirty="0" err="1"/>
              <a:t>핵력</a:t>
            </a:r>
            <a:r>
              <a:rPr lang="ko-KR" altLang="en-US" dirty="0"/>
              <a:t> 파트 그리고 </a:t>
            </a:r>
            <a:r>
              <a:rPr lang="en-US" altLang="ko-KR" dirty="0" err="1"/>
              <a:t>dpp</a:t>
            </a:r>
            <a:r>
              <a:rPr lang="en-US" altLang="ko-KR" dirty="0"/>
              <a:t> </a:t>
            </a:r>
            <a:r>
              <a:rPr lang="ko-KR" altLang="en-US" dirty="0"/>
              <a:t>파트가 있다</a:t>
            </a:r>
            <a:r>
              <a:rPr lang="en-US" altLang="ko-KR" dirty="0"/>
              <a:t>.</a:t>
            </a:r>
          </a:p>
          <a:p>
            <a:r>
              <a:rPr lang="ko-KR" altLang="en-US" dirty="0"/>
              <a:t>여기의 </a:t>
            </a:r>
            <a:r>
              <a:rPr lang="en-US" altLang="ko-KR" dirty="0" err="1"/>
              <a:t>dpp</a:t>
            </a:r>
            <a:r>
              <a:rPr lang="en-US" altLang="ko-KR" dirty="0"/>
              <a:t> </a:t>
            </a:r>
            <a:r>
              <a:rPr lang="ko-KR" altLang="en-US" dirty="0"/>
              <a:t>파트는 </a:t>
            </a:r>
            <a:r>
              <a:rPr lang="en-US" altLang="ko-KR" dirty="0"/>
              <a:t>breakup </a:t>
            </a:r>
            <a:r>
              <a:rPr lang="ko-KR" altLang="en-US" dirty="0"/>
              <a:t>을 기술할 부분</a:t>
            </a:r>
            <a:r>
              <a:rPr lang="en-US" altLang="ko-KR" dirty="0"/>
              <a:t>, total fusion</a:t>
            </a:r>
            <a:r>
              <a:rPr lang="ko-KR" altLang="en-US" dirty="0"/>
              <a:t>을 설명할 부분 그리고 </a:t>
            </a:r>
            <a:r>
              <a:rPr lang="en-US" altLang="ko-KR" dirty="0"/>
              <a:t>inelastic </a:t>
            </a:r>
            <a:r>
              <a:rPr lang="ko-KR" altLang="en-US" dirty="0"/>
              <a:t>을 기술할 부분으로 나눈다</a:t>
            </a:r>
            <a:r>
              <a:rPr lang="en-US" altLang="ko-KR" dirty="0"/>
              <a:t>. </a:t>
            </a:r>
            <a:r>
              <a:rPr lang="ko-KR" altLang="en-US" dirty="0"/>
              <a:t>그리고 각 </a:t>
            </a:r>
            <a:r>
              <a:rPr lang="ko-KR" altLang="en-US" dirty="0" err="1"/>
              <a:t>포텐셜은</a:t>
            </a:r>
            <a:r>
              <a:rPr lang="ko-KR" altLang="en-US" dirty="0"/>
              <a:t> 동일하게 </a:t>
            </a:r>
            <a:r>
              <a:rPr lang="en-US" altLang="ko-KR" dirty="0"/>
              <a:t>real </a:t>
            </a:r>
            <a:r>
              <a:rPr lang="ko-KR" altLang="en-US" dirty="0"/>
              <a:t>파트와 </a:t>
            </a:r>
            <a:r>
              <a:rPr lang="en-US" altLang="ko-KR" dirty="0"/>
              <a:t>imaginary </a:t>
            </a:r>
            <a:r>
              <a:rPr lang="ko-KR" altLang="en-US" dirty="0"/>
              <a:t>파트가 있다</a:t>
            </a:r>
            <a:r>
              <a:rPr lang="en-US" altLang="ko-KR" dirty="0"/>
              <a:t>.</a:t>
            </a:r>
          </a:p>
          <a:p>
            <a:r>
              <a:rPr lang="ko-KR" altLang="en-US" dirty="0"/>
              <a:t>이러한 </a:t>
            </a:r>
            <a:r>
              <a:rPr lang="ko-KR" altLang="en-US" dirty="0" err="1"/>
              <a:t>포텐셜을</a:t>
            </a:r>
            <a:r>
              <a:rPr lang="ko-KR" altLang="en-US" dirty="0"/>
              <a:t> 이용하여 왜곡된 파동함수를 만든다</a:t>
            </a:r>
            <a:r>
              <a:rPr lang="en-US" altLang="ko-KR" dirty="0"/>
              <a:t>. </a:t>
            </a:r>
            <a:r>
              <a:rPr lang="ko-KR" altLang="en-US" dirty="0"/>
              <a:t>그리고 이 파동 함수와 </a:t>
            </a:r>
            <a:r>
              <a:rPr lang="ko-KR" altLang="en-US" dirty="0" err="1"/>
              <a:t>포텐셜은</a:t>
            </a:r>
            <a:r>
              <a:rPr lang="ko-KR" altLang="en-US" dirty="0"/>
              <a:t> </a:t>
            </a:r>
            <a:r>
              <a:rPr lang="en-US" altLang="ko-KR" dirty="0" err="1"/>
              <a:t>schrodinger</a:t>
            </a:r>
            <a:r>
              <a:rPr lang="en-US" altLang="ko-KR" dirty="0"/>
              <a:t> </a:t>
            </a:r>
            <a:r>
              <a:rPr lang="ko-KR" altLang="en-US" dirty="0"/>
              <a:t>방정식을 만족한다</a:t>
            </a:r>
            <a:r>
              <a:rPr lang="en-US" altLang="ko-KR" dirty="0"/>
              <a:t>. </a:t>
            </a:r>
            <a:r>
              <a:rPr lang="ko-KR" altLang="en-US" dirty="0"/>
              <a:t>각 </a:t>
            </a:r>
            <a:r>
              <a:rPr lang="en-US" altLang="ko-KR" dirty="0"/>
              <a:t>imaginary </a:t>
            </a:r>
            <a:r>
              <a:rPr lang="ko-KR" altLang="en-US" dirty="0" err="1"/>
              <a:t>포텐셜을</a:t>
            </a:r>
            <a:r>
              <a:rPr lang="ko-KR" altLang="en-US" dirty="0"/>
              <a:t> 이용하여 </a:t>
            </a:r>
            <a:r>
              <a:rPr lang="en-US" altLang="ko-KR" dirty="0"/>
              <a:t>t-coefficient</a:t>
            </a:r>
            <a:r>
              <a:rPr lang="ko-KR" altLang="en-US" dirty="0"/>
              <a:t>를 구한다</a:t>
            </a:r>
            <a:r>
              <a:rPr lang="en-US" altLang="ko-KR" dirty="0"/>
              <a:t>. </a:t>
            </a:r>
            <a:r>
              <a:rPr lang="ko-KR" altLang="en-US" dirty="0"/>
              <a:t>그리고 이것을 이용하여 각 </a:t>
            </a:r>
            <a:r>
              <a:rPr lang="en-US" altLang="ko-KR" dirty="0"/>
              <a:t>cross section</a:t>
            </a:r>
            <a:r>
              <a:rPr lang="ko-KR" altLang="en-US" dirty="0"/>
              <a:t>을 구한다</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4039402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First, let me explain the bear potential. This potential is a real type potential. This potential expresses the nuclear </a:t>
            </a:r>
            <a:r>
              <a:rPr lang="en-US" altLang="ko-KR" dirty="0" err="1"/>
              <a:t>interation</a:t>
            </a:r>
            <a:r>
              <a:rPr lang="en-US" altLang="ko-KR" dirty="0"/>
              <a:t> between the target and the projectile.</a:t>
            </a:r>
          </a:p>
          <a:p>
            <a:r>
              <a:rPr lang="en-US" altLang="ko-KR" dirty="0"/>
              <a:t>And this potential is energy independent. The interaction between the target and projectile is created using the double folding potential.</a:t>
            </a:r>
          </a:p>
          <a:p>
            <a:r>
              <a:rPr lang="en-US" altLang="ko-KR" dirty="0"/>
              <a:t>This double folding potential uses the density profile of the target and the projectile.</a:t>
            </a:r>
          </a:p>
          <a:p>
            <a:r>
              <a:rPr lang="en-US" altLang="ko-KR" dirty="0"/>
              <a:t>This is for the nucleon-nucleon interaction part. This part explain the interaction between the inner nucleons.</a:t>
            </a:r>
          </a:p>
          <a:p>
            <a:r>
              <a:rPr lang="en-US" altLang="ko-KR" dirty="0"/>
              <a:t>The density of the target uses the woods Saxons form. And this is projectile’s density part. It would be nice to have accurate F17 density information, but it is not.</a:t>
            </a:r>
          </a:p>
          <a:p>
            <a:r>
              <a:rPr lang="en-US" altLang="ko-KR" dirty="0"/>
              <a:t>Thus, the sum of 16O and valence proton expresses this 17F.</a:t>
            </a:r>
          </a:p>
          <a:p>
            <a:endParaRPr lang="en-US" altLang="ko-KR" dirty="0"/>
          </a:p>
          <a:p>
            <a:endParaRPr lang="en-US" altLang="ko-KR" dirty="0"/>
          </a:p>
          <a:p>
            <a:endParaRPr lang="en-US" altLang="ko-KR" dirty="0"/>
          </a:p>
          <a:p>
            <a:r>
              <a:rPr lang="ko-KR" altLang="en-US" dirty="0"/>
              <a:t>일단 </a:t>
            </a:r>
            <a:r>
              <a:rPr lang="en-US" altLang="ko-KR" dirty="0"/>
              <a:t>bare </a:t>
            </a:r>
            <a:r>
              <a:rPr lang="ko-KR" altLang="en-US" dirty="0" err="1"/>
              <a:t>포텐셜에</a:t>
            </a:r>
            <a:r>
              <a:rPr lang="ko-KR" altLang="en-US" dirty="0"/>
              <a:t> 대해서 설명하겠다</a:t>
            </a:r>
            <a:r>
              <a:rPr lang="en-US" altLang="ko-KR" dirty="0"/>
              <a:t>. </a:t>
            </a:r>
            <a:r>
              <a:rPr lang="ko-KR" altLang="en-US" dirty="0"/>
              <a:t>이 </a:t>
            </a:r>
            <a:r>
              <a:rPr lang="ko-KR" altLang="en-US" dirty="0" err="1"/>
              <a:t>포텐셜은</a:t>
            </a:r>
            <a:r>
              <a:rPr lang="ko-KR" altLang="en-US" dirty="0"/>
              <a:t> 입사체와 </a:t>
            </a:r>
            <a:r>
              <a:rPr lang="ko-KR" altLang="en-US" dirty="0" err="1"/>
              <a:t>표적체</a:t>
            </a:r>
            <a:r>
              <a:rPr lang="ko-KR" altLang="en-US" dirty="0"/>
              <a:t> 사이의 </a:t>
            </a:r>
            <a:r>
              <a:rPr lang="ko-KR" altLang="en-US" dirty="0" err="1"/>
              <a:t>핵력을</a:t>
            </a:r>
            <a:r>
              <a:rPr lang="ko-KR" altLang="en-US" dirty="0"/>
              <a:t> 표현해주는 </a:t>
            </a:r>
            <a:r>
              <a:rPr lang="en-US" altLang="ko-KR" dirty="0"/>
              <a:t>real type</a:t>
            </a:r>
            <a:r>
              <a:rPr lang="ko-KR" altLang="en-US" dirty="0"/>
              <a:t>의 </a:t>
            </a:r>
            <a:r>
              <a:rPr lang="ko-KR" altLang="en-US" dirty="0" err="1"/>
              <a:t>포텐셜이다</a:t>
            </a:r>
            <a:r>
              <a:rPr lang="en-US" altLang="ko-KR" dirty="0"/>
              <a:t>. </a:t>
            </a:r>
          </a:p>
          <a:p>
            <a:r>
              <a:rPr lang="ko-KR" altLang="en-US" dirty="0"/>
              <a:t>이 </a:t>
            </a:r>
            <a:r>
              <a:rPr lang="en-US" altLang="ko-KR" dirty="0"/>
              <a:t>projectile</a:t>
            </a:r>
            <a:r>
              <a:rPr lang="ko-KR" altLang="en-US" dirty="0"/>
              <a:t>과 </a:t>
            </a:r>
            <a:r>
              <a:rPr lang="en-US" altLang="ko-KR" dirty="0"/>
              <a:t>target </a:t>
            </a:r>
            <a:r>
              <a:rPr lang="ko-KR" altLang="en-US" dirty="0"/>
              <a:t>사이의 상호작용은 </a:t>
            </a:r>
            <a:r>
              <a:rPr lang="en-US" altLang="ko-KR" dirty="0"/>
              <a:t>double folding </a:t>
            </a:r>
            <a:r>
              <a:rPr lang="ko-KR" altLang="en-US" dirty="0" err="1"/>
              <a:t>포텐셜을</a:t>
            </a:r>
            <a:r>
              <a:rPr lang="ko-KR" altLang="en-US" dirty="0"/>
              <a:t> 이용해서</a:t>
            </a:r>
            <a:r>
              <a:rPr lang="en-US" altLang="ko-KR" dirty="0"/>
              <a:t> </a:t>
            </a:r>
            <a:r>
              <a:rPr lang="ko-KR" altLang="en-US" dirty="0"/>
              <a:t>만들었다</a:t>
            </a:r>
            <a:r>
              <a:rPr lang="en-US" altLang="ko-KR" dirty="0"/>
              <a:t>. </a:t>
            </a:r>
            <a:r>
              <a:rPr lang="ko-KR" altLang="en-US" dirty="0"/>
              <a:t>여기에는 표적체의 </a:t>
            </a:r>
            <a:r>
              <a:rPr lang="en-US" altLang="ko-KR" dirty="0"/>
              <a:t>density profile</a:t>
            </a:r>
            <a:r>
              <a:rPr lang="ko-KR" altLang="en-US" dirty="0"/>
              <a:t>과 입사체의 </a:t>
            </a:r>
            <a:r>
              <a:rPr lang="en-US" altLang="ko-KR" dirty="0"/>
              <a:t>density profile</a:t>
            </a:r>
            <a:r>
              <a:rPr lang="ko-KR" altLang="en-US" dirty="0"/>
              <a:t>을 이용한다</a:t>
            </a:r>
            <a:r>
              <a:rPr lang="en-US" altLang="ko-KR" dirty="0"/>
              <a:t>.</a:t>
            </a:r>
          </a:p>
          <a:p>
            <a:r>
              <a:rPr lang="ko-KR" altLang="en-US" dirty="0"/>
              <a:t>그리고 이것은 내부의 </a:t>
            </a:r>
            <a:r>
              <a:rPr lang="en-US" altLang="ko-KR" dirty="0"/>
              <a:t>nucleon </a:t>
            </a:r>
            <a:r>
              <a:rPr lang="ko-KR" altLang="en-US" dirty="0"/>
              <a:t>사이의 상호작용을 표현해줄 </a:t>
            </a:r>
            <a:r>
              <a:rPr lang="en-US" altLang="ko-KR" dirty="0" err="1"/>
              <a:t>nn</a:t>
            </a:r>
            <a:r>
              <a:rPr lang="en-US" altLang="ko-KR" dirty="0"/>
              <a:t>-interaction </a:t>
            </a:r>
            <a:r>
              <a:rPr lang="ko-KR" altLang="en-US" dirty="0"/>
              <a:t>파트이다</a:t>
            </a:r>
            <a:r>
              <a:rPr lang="en-US" altLang="ko-KR" dirty="0"/>
              <a:t>. </a:t>
            </a:r>
          </a:p>
          <a:p>
            <a:r>
              <a:rPr lang="en-US" altLang="ko-KR" dirty="0" err="1"/>
              <a:t>Nn-interactio</a:t>
            </a:r>
            <a:r>
              <a:rPr lang="ko-KR" altLang="en-US" dirty="0"/>
              <a:t>은 </a:t>
            </a:r>
            <a:r>
              <a:rPr lang="en-US" altLang="ko-KR" dirty="0"/>
              <a:t>M3Y </a:t>
            </a:r>
            <a:r>
              <a:rPr lang="ko-KR" altLang="en-US" dirty="0"/>
              <a:t>를 이용한다</a:t>
            </a:r>
            <a:r>
              <a:rPr lang="en-US" altLang="ko-KR" dirty="0"/>
              <a:t>.</a:t>
            </a:r>
          </a:p>
          <a:p>
            <a:r>
              <a:rPr lang="ko-KR" altLang="en-US" dirty="0"/>
              <a:t>표적체의 밀도는 </a:t>
            </a:r>
            <a:r>
              <a:rPr lang="en-US" altLang="ko-KR" dirty="0"/>
              <a:t>woods-</a:t>
            </a:r>
            <a:r>
              <a:rPr lang="en-US" altLang="ko-KR" dirty="0" err="1"/>
              <a:t>saxon</a:t>
            </a:r>
            <a:r>
              <a:rPr lang="ko-KR" altLang="en-US" dirty="0"/>
              <a:t>의 형태를 이용한다</a:t>
            </a:r>
            <a:r>
              <a:rPr lang="en-US" altLang="ko-KR" dirty="0"/>
              <a:t>. </a:t>
            </a:r>
            <a:r>
              <a:rPr lang="ko-KR" altLang="en-US" dirty="0"/>
              <a:t>입사체의 경우에는 정확한 </a:t>
            </a:r>
            <a:r>
              <a:rPr lang="en-US" altLang="ko-KR" dirty="0"/>
              <a:t>F17</a:t>
            </a:r>
            <a:r>
              <a:rPr lang="ko-KR" altLang="en-US" dirty="0"/>
              <a:t>의 밀도 정보가 있으면 좋겠지만 없다</a:t>
            </a:r>
            <a:r>
              <a:rPr lang="en-US" altLang="ko-KR" dirty="0"/>
              <a:t>. </a:t>
            </a:r>
            <a:r>
              <a:rPr lang="ko-KR" altLang="en-US" dirty="0"/>
              <a:t>따라서 </a:t>
            </a:r>
            <a:r>
              <a:rPr lang="en-US" altLang="ko-KR" dirty="0"/>
              <a:t>16o</a:t>
            </a:r>
            <a:r>
              <a:rPr lang="ko-KR" altLang="en-US" dirty="0"/>
              <a:t>와 양성자의 합으로 </a:t>
            </a:r>
            <a:r>
              <a:rPr lang="en-US" altLang="ko-KR" dirty="0"/>
              <a:t>17f</a:t>
            </a:r>
            <a:r>
              <a:rPr lang="ko-KR" altLang="en-US" dirty="0"/>
              <a:t>를 표현한다</a:t>
            </a:r>
            <a:r>
              <a:rPr lang="en-US" altLang="ko-KR" dirty="0"/>
              <a:t>.</a:t>
            </a:r>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418161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5</a:t>
            </a:fld>
            <a:endParaRPr lang="ko-KR" altLang="en-US"/>
          </a:p>
        </p:txBody>
      </p:sp>
    </p:spTree>
    <p:extLst>
      <p:ext uri="{BB962C8B-B14F-4D97-AF65-F5344CB8AC3E}">
        <p14:creationId xmlns:p14="http://schemas.microsoft.com/office/powerpoint/2010/main" val="41247344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a:t>
            </a:r>
            <a:r>
              <a:rPr lang="ko-KR" altLang="en-US" dirty="0"/>
              <a:t> </a:t>
            </a:r>
            <a:r>
              <a:rPr lang="en-US" altLang="ko-KR" dirty="0"/>
              <a:t>time,</a:t>
            </a:r>
            <a:r>
              <a:rPr lang="ko-KR" altLang="en-US" dirty="0"/>
              <a:t> </a:t>
            </a:r>
            <a:r>
              <a:rPr lang="en-US" altLang="ko-KR" dirty="0"/>
              <a:t>it</a:t>
            </a:r>
            <a:r>
              <a:rPr lang="ko-KR" altLang="en-US" dirty="0"/>
              <a:t> </a:t>
            </a:r>
            <a:r>
              <a:rPr lang="en-US" altLang="ko-KR" dirty="0"/>
              <a:t>is</a:t>
            </a:r>
            <a:r>
              <a:rPr lang="ko-KR" altLang="en-US" dirty="0"/>
              <a:t> </a:t>
            </a:r>
            <a:r>
              <a:rPr lang="en-US" altLang="ko-KR" dirty="0"/>
              <a:t>the</a:t>
            </a:r>
            <a:r>
              <a:rPr lang="ko-KR" altLang="en-US" dirty="0"/>
              <a:t> </a:t>
            </a:r>
            <a:r>
              <a:rPr lang="en-US" altLang="ko-KR" dirty="0"/>
              <a:t>DPP part that explains non-elastic scattering. The first is CQE potential. This Coulomb quadrupole excitation potential describes 17F’s </a:t>
            </a:r>
            <a:r>
              <a:rPr lang="en-US" altLang="ko-KR" dirty="0" err="1"/>
              <a:t>exciation</a:t>
            </a:r>
            <a:r>
              <a:rPr lang="en-US" altLang="ko-KR" dirty="0"/>
              <a:t>.</a:t>
            </a:r>
          </a:p>
          <a:p>
            <a:r>
              <a:rPr lang="en-US" altLang="ko-KR" dirty="0"/>
              <a:t>This potential is part of the E2 transition. F17 has</a:t>
            </a:r>
            <a:r>
              <a:rPr lang="ko-KR" altLang="en-US" dirty="0"/>
              <a:t> </a:t>
            </a:r>
            <a:r>
              <a:rPr lang="en-US" altLang="ko-KR" dirty="0" err="1"/>
              <a:t>justo</a:t>
            </a:r>
            <a:r>
              <a:rPr lang="ko-KR" altLang="en-US" dirty="0"/>
              <a:t> </a:t>
            </a:r>
            <a:r>
              <a:rPr lang="en-US" altLang="ko-KR" dirty="0"/>
              <a:t>one</a:t>
            </a:r>
            <a:r>
              <a:rPr lang="ko-KR" altLang="en-US" dirty="0"/>
              <a:t> </a:t>
            </a:r>
            <a:r>
              <a:rPr lang="en-US" altLang="ko-KR" dirty="0"/>
              <a:t>excited</a:t>
            </a:r>
            <a:r>
              <a:rPr lang="ko-KR" altLang="en-US" dirty="0"/>
              <a:t> </a:t>
            </a:r>
            <a:r>
              <a:rPr lang="en-US" altLang="ko-KR" dirty="0"/>
              <a:t>state</a:t>
            </a:r>
            <a:r>
              <a:rPr lang="ko-KR" altLang="en-US" dirty="0"/>
              <a:t> </a:t>
            </a:r>
            <a:r>
              <a:rPr lang="en-US" altLang="ko-KR" dirty="0"/>
              <a:t>under the separate energy.</a:t>
            </a:r>
          </a:p>
          <a:p>
            <a:r>
              <a:rPr lang="en-US" altLang="ko-KR" dirty="0"/>
              <a:t>Like other potentials, this potential also has real and imaginary part. However, the contribution of the real part is negligible.</a:t>
            </a:r>
          </a:p>
          <a:p>
            <a:r>
              <a:rPr lang="en-US" altLang="ko-KR" dirty="0"/>
              <a:t>Therefore, only the imaginary potential is considered in this case.</a:t>
            </a:r>
          </a:p>
          <a:p>
            <a:endParaRPr lang="en-US" altLang="ko-KR" dirty="0"/>
          </a:p>
          <a:p>
            <a:endParaRPr lang="en-US" altLang="ko-KR" dirty="0"/>
          </a:p>
          <a:p>
            <a:r>
              <a:rPr lang="ko-KR" altLang="en-US" dirty="0"/>
              <a:t>이번에는 </a:t>
            </a:r>
            <a:r>
              <a:rPr lang="en-US" altLang="ko-KR" dirty="0"/>
              <a:t>non-</a:t>
            </a:r>
            <a:r>
              <a:rPr lang="en-US" altLang="ko-KR" dirty="0" err="1"/>
              <a:t>elasti</a:t>
            </a:r>
            <a:r>
              <a:rPr lang="ko-KR" altLang="en-US" dirty="0"/>
              <a:t>을 설명할 부분인 </a:t>
            </a:r>
            <a:r>
              <a:rPr lang="en-US" altLang="ko-KR" dirty="0" err="1"/>
              <a:t>dpp</a:t>
            </a:r>
            <a:r>
              <a:rPr lang="en-US" altLang="ko-KR" dirty="0"/>
              <a:t> </a:t>
            </a:r>
            <a:r>
              <a:rPr lang="ko-KR" altLang="en-US" dirty="0"/>
              <a:t>파트 이다</a:t>
            </a:r>
            <a:r>
              <a:rPr lang="en-US" altLang="ko-KR" dirty="0"/>
              <a:t>. </a:t>
            </a:r>
            <a:r>
              <a:rPr lang="ko-KR" altLang="en-US" dirty="0"/>
              <a:t>첫번째로 </a:t>
            </a:r>
            <a:r>
              <a:rPr lang="en-US" altLang="ko-KR" dirty="0"/>
              <a:t>17F</a:t>
            </a:r>
            <a:r>
              <a:rPr lang="ko-KR" altLang="en-US" dirty="0"/>
              <a:t>의 </a:t>
            </a:r>
            <a:r>
              <a:rPr lang="en-US" altLang="ko-KR" dirty="0"/>
              <a:t>excitation</a:t>
            </a:r>
            <a:r>
              <a:rPr lang="ko-KR" altLang="en-US" dirty="0"/>
              <a:t>을 기술할 </a:t>
            </a:r>
            <a:r>
              <a:rPr lang="en-US" altLang="ko-KR" dirty="0"/>
              <a:t>CQE potential</a:t>
            </a:r>
            <a:r>
              <a:rPr lang="ko-KR" altLang="en-US" dirty="0"/>
              <a:t>이다</a:t>
            </a:r>
            <a:r>
              <a:rPr lang="en-US" altLang="ko-KR" dirty="0"/>
              <a:t>.</a:t>
            </a:r>
          </a:p>
          <a:p>
            <a:r>
              <a:rPr lang="ko-KR" altLang="en-US" dirty="0"/>
              <a:t>이 </a:t>
            </a:r>
            <a:r>
              <a:rPr lang="ko-KR" altLang="en-US" dirty="0" err="1"/>
              <a:t>포텐셜은</a:t>
            </a:r>
            <a:r>
              <a:rPr lang="ko-KR" altLang="en-US" dirty="0"/>
              <a:t> </a:t>
            </a:r>
            <a:r>
              <a:rPr lang="en-US" altLang="ko-KR" dirty="0"/>
              <a:t>17f</a:t>
            </a:r>
            <a:r>
              <a:rPr lang="ko-KR" altLang="en-US" dirty="0"/>
              <a:t>의 </a:t>
            </a:r>
            <a:r>
              <a:rPr lang="en-US" altLang="ko-KR" dirty="0"/>
              <a:t>E2 </a:t>
            </a:r>
            <a:r>
              <a:rPr lang="en-US" altLang="ko-KR" dirty="0" err="1"/>
              <a:t>transtion</a:t>
            </a:r>
            <a:r>
              <a:rPr lang="ko-KR" altLang="en-US" dirty="0"/>
              <a:t>을 설명하기 위한 파트이다</a:t>
            </a:r>
            <a:r>
              <a:rPr lang="en-US" altLang="ko-KR" dirty="0"/>
              <a:t>. F17 has just one excited state under separate energy. </a:t>
            </a:r>
          </a:p>
          <a:p>
            <a:r>
              <a:rPr lang="ko-KR" altLang="en-US" dirty="0"/>
              <a:t>이 </a:t>
            </a:r>
            <a:r>
              <a:rPr lang="ko-KR" altLang="en-US" dirty="0" err="1"/>
              <a:t>포텐셜</a:t>
            </a:r>
            <a:r>
              <a:rPr lang="ko-KR" altLang="en-US" dirty="0"/>
              <a:t> 또한 다른 </a:t>
            </a:r>
            <a:r>
              <a:rPr lang="ko-KR" altLang="en-US" dirty="0" err="1"/>
              <a:t>포텐셜</a:t>
            </a:r>
            <a:r>
              <a:rPr lang="ko-KR" altLang="en-US" dirty="0"/>
              <a:t> </a:t>
            </a:r>
            <a:r>
              <a:rPr lang="ko-KR" altLang="en-US" dirty="0" err="1"/>
              <a:t>처럼</a:t>
            </a:r>
            <a:r>
              <a:rPr lang="ko-KR" altLang="en-US" dirty="0"/>
              <a:t> </a:t>
            </a:r>
            <a:r>
              <a:rPr lang="en-US" altLang="ko-KR" dirty="0"/>
              <a:t>real </a:t>
            </a:r>
            <a:r>
              <a:rPr lang="ko-KR" altLang="en-US" dirty="0"/>
              <a:t>파트와 </a:t>
            </a:r>
            <a:r>
              <a:rPr lang="en-US" altLang="ko-KR" dirty="0"/>
              <a:t>imaginary </a:t>
            </a:r>
            <a:r>
              <a:rPr lang="ko-KR" altLang="en-US" dirty="0"/>
              <a:t>파트가 존재한다</a:t>
            </a:r>
            <a:r>
              <a:rPr lang="en-US" altLang="ko-KR" dirty="0"/>
              <a:t>. </a:t>
            </a:r>
            <a:r>
              <a:rPr lang="ko-KR" altLang="en-US" dirty="0"/>
              <a:t>하지만 이 </a:t>
            </a:r>
            <a:r>
              <a:rPr lang="ko-KR" altLang="en-US" dirty="0" err="1"/>
              <a:t>포텐셜의</a:t>
            </a:r>
            <a:r>
              <a:rPr lang="ko-KR" altLang="en-US" dirty="0"/>
              <a:t> </a:t>
            </a:r>
            <a:r>
              <a:rPr lang="en-US" altLang="ko-KR" dirty="0"/>
              <a:t>real </a:t>
            </a:r>
            <a:r>
              <a:rPr lang="ko-KR" altLang="en-US" dirty="0"/>
              <a:t>파트에 대한 기여는 무시 </a:t>
            </a:r>
            <a:r>
              <a:rPr lang="ko-KR" altLang="en-US" dirty="0" err="1"/>
              <a:t>할만큼</a:t>
            </a:r>
            <a:r>
              <a:rPr lang="ko-KR" altLang="en-US" dirty="0"/>
              <a:t> 작다</a:t>
            </a:r>
            <a:r>
              <a:rPr lang="en-US" altLang="ko-KR" dirty="0"/>
              <a:t>. </a:t>
            </a:r>
            <a:r>
              <a:rPr lang="ko-KR" altLang="en-US" dirty="0"/>
              <a:t>따라서 이 경우에는 </a:t>
            </a:r>
            <a:r>
              <a:rPr lang="en-US" altLang="ko-KR" dirty="0"/>
              <a:t>imaginary </a:t>
            </a:r>
            <a:r>
              <a:rPr lang="ko-KR" altLang="en-US" dirty="0"/>
              <a:t>파트만 고려한다</a:t>
            </a:r>
            <a:r>
              <a:rPr lang="en-US" altLang="ko-KR" dirty="0"/>
              <a:t>.</a:t>
            </a:r>
          </a:p>
          <a:p>
            <a:endParaRPr lang="en-US" altLang="ko-KR" dirty="0"/>
          </a:p>
          <a:p>
            <a:endParaRPr lang="en-US" altLang="ko-KR" dirty="0"/>
          </a:p>
          <a:p>
            <a:r>
              <a:rPr lang="ko-KR" altLang="en-US" dirty="0"/>
              <a:t>이제는 </a:t>
            </a:r>
            <a:r>
              <a:rPr lang="en-US" altLang="ko-KR" dirty="0"/>
              <a:t>elastic scattering</a:t>
            </a:r>
            <a:r>
              <a:rPr lang="ko-KR" altLang="en-US" dirty="0"/>
              <a:t>의 </a:t>
            </a:r>
            <a:r>
              <a:rPr lang="en-US" altLang="ko-KR" dirty="0"/>
              <a:t>absorption</a:t>
            </a:r>
            <a:r>
              <a:rPr lang="ko-KR" altLang="en-US" dirty="0"/>
              <a:t>을 생각해 보아야합니다</a:t>
            </a:r>
            <a:r>
              <a:rPr lang="en-US" altLang="ko-KR" dirty="0"/>
              <a:t>. </a:t>
            </a:r>
            <a:r>
              <a:rPr lang="ko-KR" altLang="en-US" dirty="0"/>
              <a:t>첫번째로 </a:t>
            </a:r>
            <a:r>
              <a:rPr lang="en-US" altLang="ko-KR" dirty="0"/>
              <a:t>17f </a:t>
            </a:r>
            <a:r>
              <a:rPr lang="ko-KR" altLang="en-US" dirty="0"/>
              <a:t>의 </a:t>
            </a:r>
            <a:r>
              <a:rPr lang="en-US" altLang="ko-KR" dirty="0"/>
              <a:t>excitation</a:t>
            </a:r>
            <a:r>
              <a:rPr lang="ko-KR" altLang="en-US" dirty="0"/>
              <a:t>을 기술할 </a:t>
            </a:r>
            <a:r>
              <a:rPr lang="ko-KR" altLang="en-US" dirty="0" err="1"/>
              <a:t>클롱</a:t>
            </a:r>
            <a:r>
              <a:rPr lang="ko-KR" altLang="en-US" dirty="0"/>
              <a:t> </a:t>
            </a:r>
            <a:r>
              <a:rPr lang="ko-KR" altLang="en-US" dirty="0" err="1"/>
              <a:t>쿼드라폴</a:t>
            </a:r>
            <a:r>
              <a:rPr lang="ko-KR" altLang="en-US" dirty="0"/>
              <a:t> </a:t>
            </a:r>
            <a:r>
              <a:rPr lang="ko-KR" altLang="en-US" dirty="0" err="1"/>
              <a:t>익사이테이션</a:t>
            </a:r>
            <a:r>
              <a:rPr lang="ko-KR" altLang="en-US" dirty="0"/>
              <a:t> </a:t>
            </a:r>
            <a:r>
              <a:rPr lang="ko-KR" altLang="en-US" dirty="0" err="1"/>
              <a:t>포텐셜입니다</a:t>
            </a:r>
            <a:r>
              <a:rPr lang="en-US" altLang="ko-KR" dirty="0"/>
              <a:t>.</a:t>
            </a:r>
          </a:p>
          <a:p>
            <a:r>
              <a:rPr lang="en-US" altLang="ko-KR" dirty="0" err="1"/>
              <a:t>w.g.love</a:t>
            </a:r>
            <a:r>
              <a:rPr lang="ko-KR" altLang="en-US" dirty="0"/>
              <a:t>에 의해서 </a:t>
            </a:r>
            <a:r>
              <a:rPr lang="en-US" altLang="ko-KR" dirty="0"/>
              <a:t>1977</a:t>
            </a:r>
            <a:r>
              <a:rPr lang="ko-KR" altLang="en-US" dirty="0"/>
              <a:t>년 발표되어진 </a:t>
            </a:r>
            <a:r>
              <a:rPr lang="en-US" altLang="ko-KR" dirty="0"/>
              <a:t>e2 </a:t>
            </a:r>
            <a:r>
              <a:rPr lang="en-US" altLang="ko-KR" dirty="0" err="1"/>
              <a:t>transtion</a:t>
            </a:r>
            <a:r>
              <a:rPr lang="ko-KR" altLang="en-US" dirty="0"/>
              <a:t>을 기술하기 위한 </a:t>
            </a:r>
            <a:r>
              <a:rPr lang="en-US" altLang="ko-KR" dirty="0" err="1"/>
              <a:t>dpp</a:t>
            </a:r>
            <a:r>
              <a:rPr lang="ko-KR" altLang="en-US" dirty="0"/>
              <a:t>로써 </a:t>
            </a:r>
            <a:r>
              <a:rPr lang="en-US" altLang="ko-KR" dirty="0"/>
              <a:t>17F</a:t>
            </a:r>
            <a:r>
              <a:rPr lang="ko-KR" altLang="en-US" dirty="0"/>
              <a:t>의 하나 존재 하는 </a:t>
            </a:r>
            <a:r>
              <a:rPr lang="en-US" altLang="ko-KR" dirty="0"/>
              <a:t>1ST EXCTATION</a:t>
            </a:r>
            <a:r>
              <a:rPr lang="ko-KR" altLang="en-US" dirty="0"/>
              <a:t>을 기술하기 위한 </a:t>
            </a:r>
            <a:r>
              <a:rPr lang="ko-KR" altLang="en-US" dirty="0" err="1"/>
              <a:t>포텐셜입니다</a:t>
            </a:r>
            <a:r>
              <a:rPr lang="en-US" altLang="ko-KR" dirty="0"/>
              <a:t>.</a:t>
            </a:r>
          </a:p>
          <a:p>
            <a:r>
              <a:rPr lang="ko-KR" altLang="en-US" dirty="0"/>
              <a:t>이 </a:t>
            </a:r>
            <a:r>
              <a:rPr lang="ko-KR" altLang="en-US" dirty="0" err="1"/>
              <a:t>포텐셜</a:t>
            </a:r>
            <a:r>
              <a:rPr lang="ko-KR" altLang="en-US" dirty="0"/>
              <a:t> 또한 다른 </a:t>
            </a:r>
            <a:r>
              <a:rPr lang="ko-KR" altLang="en-US" dirty="0" err="1"/>
              <a:t>포텐셜처럼</a:t>
            </a:r>
            <a:r>
              <a:rPr lang="ko-KR" altLang="en-US" dirty="0"/>
              <a:t> </a:t>
            </a:r>
            <a:r>
              <a:rPr lang="ko-KR" altLang="en-US" dirty="0" err="1"/>
              <a:t>리얼파트와</a:t>
            </a:r>
            <a:r>
              <a:rPr lang="ko-KR" altLang="en-US" dirty="0"/>
              <a:t> </a:t>
            </a:r>
            <a:r>
              <a:rPr lang="ko-KR" altLang="en-US" dirty="0" err="1"/>
              <a:t>이메지너리</a:t>
            </a:r>
            <a:r>
              <a:rPr lang="ko-KR" altLang="en-US" dirty="0"/>
              <a:t> 파트가 존재하지만 이 </a:t>
            </a:r>
            <a:r>
              <a:rPr lang="ko-KR" altLang="en-US" dirty="0" err="1"/>
              <a:t>포텐셜의</a:t>
            </a:r>
            <a:r>
              <a:rPr lang="ko-KR" altLang="en-US" dirty="0"/>
              <a:t> </a:t>
            </a:r>
            <a:r>
              <a:rPr lang="ko-KR" altLang="en-US" dirty="0" err="1"/>
              <a:t>리얼파트의</a:t>
            </a:r>
            <a:r>
              <a:rPr lang="ko-KR" altLang="en-US" dirty="0"/>
              <a:t> 대한 기여는 러브가 얘기했듯이 </a:t>
            </a:r>
            <a:r>
              <a:rPr lang="ko-KR" altLang="en-US" dirty="0" err="1"/>
              <a:t>무시할만</a:t>
            </a:r>
            <a:r>
              <a:rPr lang="ko-KR" altLang="en-US" dirty="0"/>
              <a:t> 하기 때문에</a:t>
            </a:r>
            <a:endParaRPr lang="en-US" altLang="ko-KR" dirty="0"/>
          </a:p>
          <a:p>
            <a:r>
              <a:rPr lang="ko-KR" altLang="en-US" dirty="0"/>
              <a:t>여기서는 </a:t>
            </a:r>
            <a:r>
              <a:rPr lang="en-US" altLang="ko-KR" dirty="0"/>
              <a:t>IMAG </a:t>
            </a:r>
            <a:r>
              <a:rPr lang="ko-KR" altLang="en-US" dirty="0"/>
              <a:t>만 존재한다고 보시면 되십니다</a:t>
            </a:r>
            <a:r>
              <a:rPr lang="en-US" altLang="ko-KR" dirty="0"/>
              <a:t>. </a:t>
            </a:r>
            <a:r>
              <a:rPr lang="ko-KR" altLang="en-US" dirty="0" err="1"/>
              <a:t>모노폴에의한</a:t>
            </a:r>
            <a:r>
              <a:rPr lang="ko-KR" altLang="en-US" dirty="0"/>
              <a:t> </a:t>
            </a:r>
            <a:r>
              <a:rPr lang="ko-KR" altLang="en-US" dirty="0" err="1"/>
              <a:t>클롱과</a:t>
            </a:r>
            <a:r>
              <a:rPr lang="ko-KR" altLang="en-US" dirty="0"/>
              <a:t> 마찬가지로 </a:t>
            </a:r>
            <a:r>
              <a:rPr lang="en-US" altLang="ko-KR" dirty="0"/>
              <a:t>RC</a:t>
            </a:r>
            <a:r>
              <a:rPr lang="ko-KR" altLang="en-US" dirty="0"/>
              <a:t>를 중심으로 </a:t>
            </a:r>
            <a:r>
              <a:rPr lang="ko-KR" altLang="en-US" dirty="0" err="1"/>
              <a:t>포텐셜의</a:t>
            </a:r>
            <a:r>
              <a:rPr lang="ko-KR" altLang="en-US" dirty="0"/>
              <a:t> 형태가 살짝 바뀌게 되며 여기 </a:t>
            </a:r>
            <a:r>
              <a:rPr lang="en-US" altLang="ko-KR" dirty="0"/>
              <a:t>WP</a:t>
            </a:r>
            <a:r>
              <a:rPr lang="ko-KR" altLang="en-US" dirty="0"/>
              <a:t>를 통해서 </a:t>
            </a:r>
            <a:r>
              <a:rPr lang="en-US" altLang="ko-KR" dirty="0"/>
              <a:t>E2 </a:t>
            </a:r>
            <a:r>
              <a:rPr lang="ko-KR" altLang="en-US" dirty="0" err="1"/>
              <a:t>트렌지션의</a:t>
            </a:r>
            <a:r>
              <a:rPr lang="ko-KR" altLang="en-US" dirty="0"/>
              <a:t> 확률을 고려하게 됩니다</a:t>
            </a:r>
            <a:r>
              <a:rPr lang="en-US" altLang="ko-KR" dirty="0"/>
              <a:t>.</a:t>
            </a:r>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9930120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left side is for elastic scattering and this right side is for inelastic scattering. This x-axis is center of mass angle. And this y-axis is the Rutherford ratio. </a:t>
            </a:r>
          </a:p>
          <a:p>
            <a:r>
              <a:rPr lang="en-US" altLang="ko-KR" dirty="0"/>
              <a:t>This red points are the experimental data. Unfortunately, this experiment can not distinguish between elastic and inelastic. So this experimental points is for the quasi-elastic scattering.</a:t>
            </a:r>
          </a:p>
          <a:p>
            <a:r>
              <a:rPr lang="en-US" altLang="ko-KR" dirty="0"/>
              <a:t>The quasi elastic is meaning of the elastic plus inelastic. These lines are the result of theoretical calculations. This black represent just elastic scattering. And this blue line is for the quasi elastic calculation.</a:t>
            </a:r>
          </a:p>
          <a:p>
            <a:r>
              <a:rPr lang="en-US" altLang="ko-KR" dirty="0"/>
              <a:t>As I said, the experimental data can not distinguish between ground and excited. They are not inelastic scattering data. So this is just theoretical calculation.</a:t>
            </a:r>
          </a:p>
          <a:p>
            <a:endParaRPr lang="en-US" altLang="ko-KR" dirty="0"/>
          </a:p>
          <a:p>
            <a:r>
              <a:rPr lang="ko-KR" altLang="en-US" dirty="0"/>
              <a:t>여기의 포인트들이 각 에너지에 따른 </a:t>
            </a:r>
            <a:r>
              <a:rPr lang="en-US" altLang="ko-KR" dirty="0"/>
              <a:t>elastic scattering data</a:t>
            </a:r>
            <a:r>
              <a:rPr lang="ko-KR" altLang="en-US" dirty="0"/>
              <a:t>의 </a:t>
            </a:r>
            <a:r>
              <a:rPr lang="en-US" altLang="ko-KR" dirty="0"/>
              <a:t>angular distribution </a:t>
            </a:r>
            <a:r>
              <a:rPr lang="ko-KR" altLang="en-US" dirty="0"/>
              <a:t>이다</a:t>
            </a:r>
            <a:r>
              <a:rPr lang="en-US" altLang="ko-KR" dirty="0"/>
              <a:t>. </a:t>
            </a:r>
            <a:r>
              <a:rPr lang="ko-KR" altLang="en-US" dirty="0"/>
              <a:t>보시다 </a:t>
            </a:r>
            <a:r>
              <a:rPr lang="ko-KR" altLang="en-US" dirty="0" err="1"/>
              <a:t>싶이</a:t>
            </a:r>
            <a:r>
              <a:rPr lang="ko-KR" altLang="en-US" dirty="0"/>
              <a:t> 각 </a:t>
            </a:r>
            <a:r>
              <a:rPr lang="ko-KR" altLang="en-US" dirty="0" err="1"/>
              <a:t>포텐셜은</a:t>
            </a:r>
            <a:r>
              <a:rPr lang="ko-KR" altLang="en-US" dirty="0"/>
              <a:t> </a:t>
            </a:r>
            <a:r>
              <a:rPr lang="en-US" altLang="ko-KR" dirty="0"/>
              <a:t>elastic </a:t>
            </a:r>
            <a:r>
              <a:rPr lang="en-US" altLang="ko-KR" dirty="0" err="1"/>
              <a:t>scatterin</a:t>
            </a:r>
            <a:r>
              <a:rPr lang="ko-KR" altLang="en-US" dirty="0"/>
              <a:t>과 </a:t>
            </a:r>
            <a:r>
              <a:rPr lang="en-US" altLang="ko-KR" dirty="0"/>
              <a:t>breakup reaction</a:t>
            </a:r>
            <a:r>
              <a:rPr lang="ko-KR" altLang="en-US" dirty="0"/>
              <a:t>을 동시에 잘 기술해 </a:t>
            </a:r>
            <a:r>
              <a:rPr lang="ko-KR" altLang="en-US" dirty="0" err="1"/>
              <a:t>낸것을</a:t>
            </a:r>
            <a:r>
              <a:rPr lang="ko-KR" altLang="en-US" dirty="0"/>
              <a:t> </a:t>
            </a:r>
            <a:r>
              <a:rPr lang="ko-KR" altLang="en-US" dirty="0" err="1"/>
              <a:t>볼수</a:t>
            </a:r>
            <a:r>
              <a:rPr lang="ko-KR" altLang="en-US" dirty="0"/>
              <a:t> 있습니다</a:t>
            </a:r>
            <a:r>
              <a:rPr lang="en-US" altLang="ko-KR" dirty="0"/>
              <a:t>.</a:t>
            </a:r>
          </a:p>
          <a:p>
            <a:r>
              <a:rPr lang="ko-KR" altLang="en-US" dirty="0"/>
              <a:t>그리고 현재 여기에서의 </a:t>
            </a:r>
            <a:r>
              <a:rPr lang="en-US" altLang="ko-KR" dirty="0"/>
              <a:t>elastic </a:t>
            </a:r>
            <a:r>
              <a:rPr lang="en-US" altLang="ko-KR" dirty="0" err="1"/>
              <a:t>scatterin</a:t>
            </a:r>
            <a:r>
              <a:rPr lang="ko-KR" altLang="en-US" dirty="0"/>
              <a:t>은 </a:t>
            </a:r>
            <a:r>
              <a:rPr lang="en-US" altLang="ko-KR" dirty="0"/>
              <a:t>17F</a:t>
            </a:r>
            <a:r>
              <a:rPr lang="ko-KR" altLang="en-US" dirty="0"/>
              <a:t>의 </a:t>
            </a:r>
            <a:r>
              <a:rPr lang="en-US" altLang="ko-KR" dirty="0"/>
              <a:t>1</a:t>
            </a:r>
            <a:r>
              <a:rPr lang="en-US" altLang="ko-KR" baseline="30000" dirty="0"/>
              <a:t>ST</a:t>
            </a:r>
            <a:r>
              <a:rPr lang="en-US" altLang="ko-KR" dirty="0"/>
              <a:t> </a:t>
            </a:r>
            <a:r>
              <a:rPr lang="ko-KR" altLang="en-US" dirty="0" err="1"/>
              <a:t>익사이테션을</a:t>
            </a:r>
            <a:r>
              <a:rPr lang="ko-KR" altLang="en-US" dirty="0"/>
              <a:t> 분리하지 못하여 </a:t>
            </a:r>
            <a:r>
              <a:rPr lang="en-US" altLang="ko-KR" dirty="0"/>
              <a:t>INELASTIC</a:t>
            </a:r>
            <a:r>
              <a:rPr lang="ko-KR" altLang="en-US" dirty="0"/>
              <a:t> </a:t>
            </a:r>
            <a:r>
              <a:rPr lang="ko-KR" altLang="en-US" dirty="0" err="1"/>
              <a:t>플럭스가</a:t>
            </a:r>
            <a:r>
              <a:rPr lang="ko-KR" altLang="en-US" dirty="0"/>
              <a:t> 포함되어져 있는 </a:t>
            </a:r>
            <a:r>
              <a:rPr lang="en-US" altLang="ko-KR" dirty="0"/>
              <a:t>QUASI-ELASTIC SCATTERING</a:t>
            </a:r>
            <a:r>
              <a:rPr lang="ko-KR" altLang="en-US" dirty="0"/>
              <a:t>입니다</a:t>
            </a:r>
            <a:r>
              <a:rPr lang="en-US" altLang="ko-KR" dirty="0"/>
              <a:t>. </a:t>
            </a:r>
            <a:r>
              <a:rPr lang="ko-KR" altLang="en-US" dirty="0"/>
              <a:t>따라서 지금의 계산에는 </a:t>
            </a:r>
            <a:r>
              <a:rPr lang="en-US" altLang="ko-KR" dirty="0"/>
              <a:t>ELASTIC </a:t>
            </a:r>
            <a:r>
              <a:rPr lang="ko-KR" altLang="en-US" dirty="0"/>
              <a:t>이 아닌 </a:t>
            </a:r>
            <a:r>
              <a:rPr lang="en-US" altLang="ko-KR" dirty="0"/>
              <a:t>QUASI</a:t>
            </a:r>
            <a:r>
              <a:rPr lang="ko-KR" altLang="en-US" dirty="0"/>
              <a:t>를 표현해야</a:t>
            </a:r>
            <a:endParaRPr lang="en-US" altLang="ko-KR" dirty="0"/>
          </a:p>
          <a:p>
            <a:r>
              <a:rPr lang="ko-KR" altLang="en-US" dirty="0"/>
              <a:t>하기에 </a:t>
            </a:r>
            <a:r>
              <a:rPr lang="en-US" altLang="ko-KR" dirty="0"/>
              <a:t>INELASTIC</a:t>
            </a:r>
            <a:r>
              <a:rPr lang="ko-KR" altLang="en-US" dirty="0"/>
              <a:t>에 대한 </a:t>
            </a:r>
            <a:r>
              <a:rPr lang="en-US" altLang="ko-KR" dirty="0"/>
              <a:t>DPP</a:t>
            </a:r>
            <a:r>
              <a:rPr lang="ko-KR" altLang="en-US" dirty="0"/>
              <a:t>는 고려하지 않은 상태에서 나머지만을 고려하여 기술하였습니다</a:t>
            </a:r>
            <a:r>
              <a:rPr lang="en-US" altLang="ko-KR" dirty="0"/>
              <a:t>.</a:t>
            </a:r>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4189099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a:t>
            </a:r>
            <a:r>
              <a:rPr lang="ko-KR" altLang="en-US" dirty="0"/>
              <a:t> </a:t>
            </a:r>
            <a:r>
              <a:rPr lang="en-US" altLang="ko-KR" dirty="0" err="1"/>
              <a:t>dpp</a:t>
            </a:r>
            <a:r>
              <a:rPr lang="ko-KR" altLang="en-US" dirty="0"/>
              <a:t> </a:t>
            </a:r>
            <a:r>
              <a:rPr lang="en-US" altLang="ko-KR" dirty="0"/>
              <a:t>is</a:t>
            </a:r>
            <a:r>
              <a:rPr lang="ko-KR" altLang="en-US" dirty="0"/>
              <a:t> </a:t>
            </a:r>
            <a:r>
              <a:rPr lang="en-US" altLang="ko-KR" dirty="0"/>
              <a:t>the</a:t>
            </a:r>
            <a:r>
              <a:rPr lang="ko-KR" altLang="en-US" dirty="0"/>
              <a:t> </a:t>
            </a:r>
            <a:r>
              <a:rPr lang="en-US" altLang="ko-KR" dirty="0"/>
              <a:t>potential</a:t>
            </a:r>
            <a:r>
              <a:rPr lang="ko-KR" altLang="en-US" dirty="0"/>
              <a:t> </a:t>
            </a:r>
            <a:r>
              <a:rPr lang="en-US" altLang="ko-KR" dirty="0"/>
              <a:t>to</a:t>
            </a:r>
            <a:r>
              <a:rPr lang="ko-KR" altLang="en-US" dirty="0"/>
              <a:t> </a:t>
            </a:r>
            <a:r>
              <a:rPr lang="en-US" altLang="ko-KR" dirty="0"/>
              <a:t>describe</a:t>
            </a:r>
            <a:r>
              <a:rPr lang="ko-KR" altLang="en-US" dirty="0"/>
              <a:t> </a:t>
            </a:r>
            <a:r>
              <a:rPr lang="en-US" altLang="ko-KR" dirty="0"/>
              <a:t>the</a:t>
            </a:r>
            <a:r>
              <a:rPr lang="ko-KR" altLang="en-US" dirty="0"/>
              <a:t> </a:t>
            </a:r>
            <a:r>
              <a:rPr lang="en-US" altLang="ko-KR" dirty="0"/>
              <a:t>17F</a:t>
            </a:r>
            <a:r>
              <a:rPr lang="ko-KR" altLang="en-US" dirty="0"/>
              <a:t> </a:t>
            </a:r>
            <a:r>
              <a:rPr lang="en-US" altLang="ko-KR" dirty="0"/>
              <a:t>breakup reaction. Basically, many direct reactions are done on the surface of the nucleus.</a:t>
            </a:r>
          </a:p>
          <a:p>
            <a:r>
              <a:rPr lang="en-US" altLang="ko-KR" dirty="0"/>
              <a:t>Therefore, we use differential woods </a:t>
            </a:r>
            <a:r>
              <a:rPr lang="en-US" altLang="ko-KR" dirty="0" err="1"/>
              <a:t>saxon</a:t>
            </a:r>
            <a:r>
              <a:rPr lang="en-US" altLang="ko-KR" dirty="0"/>
              <a:t> potential. This potential was obtained from chi-square analysis by fixing radius according to each energy.</a:t>
            </a:r>
          </a:p>
          <a:p>
            <a:r>
              <a:rPr lang="en-US" altLang="ko-KR" dirty="0"/>
              <a:t>In this case, unlike the previous Be11, it has general form of geometric value.</a:t>
            </a:r>
          </a:p>
          <a:p>
            <a:endParaRPr lang="en-US" altLang="ko-KR" dirty="0"/>
          </a:p>
          <a:p>
            <a:endParaRPr lang="en-US" altLang="ko-KR" dirty="0"/>
          </a:p>
          <a:p>
            <a:r>
              <a:rPr lang="ko-KR" altLang="en-US" dirty="0"/>
              <a:t>이번 </a:t>
            </a:r>
            <a:r>
              <a:rPr lang="en-US" altLang="ko-KR" dirty="0"/>
              <a:t>DPP</a:t>
            </a:r>
            <a:r>
              <a:rPr lang="ko-KR" altLang="en-US" dirty="0"/>
              <a:t>는 </a:t>
            </a:r>
            <a:r>
              <a:rPr lang="en-US" altLang="ko-KR" dirty="0"/>
              <a:t>17F</a:t>
            </a:r>
            <a:r>
              <a:rPr lang="ko-KR" altLang="en-US" dirty="0"/>
              <a:t>의 브레이크업을 기술할 </a:t>
            </a:r>
            <a:r>
              <a:rPr lang="ko-KR" altLang="en-US" dirty="0" err="1"/>
              <a:t>포텐셜이다</a:t>
            </a:r>
            <a:r>
              <a:rPr lang="en-US" altLang="ko-KR" dirty="0"/>
              <a:t>. </a:t>
            </a:r>
            <a:r>
              <a:rPr lang="ko-KR" altLang="en-US" dirty="0"/>
              <a:t>기본적으로 많은</a:t>
            </a:r>
            <a:r>
              <a:rPr lang="en-US" altLang="ko-KR" dirty="0"/>
              <a:t> direct reaction</a:t>
            </a:r>
            <a:r>
              <a:rPr lang="ko-KR" altLang="en-US" dirty="0"/>
              <a:t>의 경우에는 핵의 표면에서 이루어지게 됩니다</a:t>
            </a:r>
            <a:r>
              <a:rPr lang="en-US" altLang="ko-KR" dirty="0"/>
              <a:t>. </a:t>
            </a:r>
          </a:p>
          <a:p>
            <a:r>
              <a:rPr lang="ko-KR" altLang="en-US" dirty="0"/>
              <a:t>따라서 이번 또한 </a:t>
            </a:r>
            <a:r>
              <a:rPr lang="en-US" altLang="ko-KR" dirty="0"/>
              <a:t> </a:t>
            </a:r>
            <a:r>
              <a:rPr lang="ko-KR" altLang="en-US" dirty="0" err="1"/>
              <a:t>우드삭슨의</a:t>
            </a:r>
            <a:r>
              <a:rPr lang="ko-KR" altLang="en-US" dirty="0"/>
              <a:t> 미분형태로 핵의 </a:t>
            </a:r>
            <a:r>
              <a:rPr lang="en-US" altLang="ko-KR" dirty="0"/>
              <a:t>surface</a:t>
            </a:r>
            <a:r>
              <a:rPr lang="ko-KR" altLang="en-US" dirty="0"/>
              <a:t> 부근을 기술한다</a:t>
            </a:r>
            <a:r>
              <a:rPr lang="en-US" altLang="ko-KR" dirty="0"/>
              <a:t>.</a:t>
            </a:r>
            <a:r>
              <a:rPr lang="ko-KR" altLang="en-US" dirty="0"/>
              <a:t> </a:t>
            </a:r>
            <a:r>
              <a:rPr lang="ko-KR" altLang="en-US" dirty="0" err="1"/>
              <a:t>포텐셜을</a:t>
            </a:r>
            <a:r>
              <a:rPr lang="ko-KR" altLang="en-US" dirty="0"/>
              <a:t> 각 에너지에 따라서 </a:t>
            </a:r>
            <a:r>
              <a:rPr lang="en-US" altLang="ko-KR" dirty="0"/>
              <a:t>RADIUS</a:t>
            </a:r>
            <a:r>
              <a:rPr lang="ko-KR" altLang="en-US" dirty="0"/>
              <a:t>를 고정하여 </a:t>
            </a:r>
            <a:r>
              <a:rPr lang="en-US" altLang="ko-KR" dirty="0"/>
              <a:t>chi-square </a:t>
            </a:r>
            <a:r>
              <a:rPr lang="ko-KR" altLang="en-US" dirty="0"/>
              <a:t>분석을 통해 얻어냈다</a:t>
            </a:r>
            <a:r>
              <a:rPr lang="en-US" altLang="ko-KR" dirty="0"/>
              <a:t>.</a:t>
            </a:r>
          </a:p>
          <a:p>
            <a:r>
              <a:rPr lang="ko-KR" altLang="en-US" dirty="0"/>
              <a:t>이 경우에는 아까 </a:t>
            </a:r>
            <a:r>
              <a:rPr lang="en-US" altLang="ko-KR" dirty="0"/>
              <a:t>11be</a:t>
            </a:r>
            <a:r>
              <a:rPr lang="ko-KR" altLang="en-US" dirty="0"/>
              <a:t> 과 다르게 일반적인 형태의 값을 갖고있다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7159551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0647328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a:t>
            </a:r>
            <a:r>
              <a:rPr lang="ko-KR" altLang="en-US" dirty="0"/>
              <a:t> </a:t>
            </a:r>
            <a:r>
              <a:rPr lang="en-US" altLang="ko-KR" dirty="0" err="1"/>
              <a:t>dpp</a:t>
            </a:r>
            <a:r>
              <a:rPr lang="ko-KR" altLang="en-US" dirty="0"/>
              <a:t> </a:t>
            </a:r>
            <a:r>
              <a:rPr lang="en-US" altLang="ko-KR" dirty="0"/>
              <a:t>is</a:t>
            </a:r>
            <a:r>
              <a:rPr lang="ko-KR" altLang="en-US" dirty="0"/>
              <a:t> </a:t>
            </a:r>
            <a:r>
              <a:rPr lang="en-US" altLang="ko-KR" dirty="0"/>
              <a:t>the</a:t>
            </a:r>
            <a:r>
              <a:rPr lang="ko-KR" altLang="en-US" dirty="0"/>
              <a:t> </a:t>
            </a:r>
            <a:r>
              <a:rPr lang="en-US" altLang="ko-KR" dirty="0"/>
              <a:t>potential</a:t>
            </a:r>
            <a:r>
              <a:rPr lang="ko-KR" altLang="en-US" dirty="0"/>
              <a:t> </a:t>
            </a:r>
            <a:r>
              <a:rPr lang="en-US" altLang="ko-KR" dirty="0"/>
              <a:t>to</a:t>
            </a:r>
            <a:r>
              <a:rPr lang="ko-KR" altLang="en-US" dirty="0"/>
              <a:t> </a:t>
            </a:r>
            <a:r>
              <a:rPr lang="en-US" altLang="ko-KR" dirty="0"/>
              <a:t>describe</a:t>
            </a:r>
            <a:r>
              <a:rPr lang="ko-KR" altLang="en-US" dirty="0"/>
              <a:t> </a:t>
            </a:r>
            <a:r>
              <a:rPr lang="en-US" altLang="ko-KR" dirty="0"/>
              <a:t>the</a:t>
            </a:r>
            <a:r>
              <a:rPr lang="ko-KR" altLang="en-US" dirty="0"/>
              <a:t> </a:t>
            </a:r>
            <a:r>
              <a:rPr lang="en-US" altLang="ko-KR" dirty="0"/>
              <a:t>17F</a:t>
            </a:r>
            <a:r>
              <a:rPr lang="ko-KR" altLang="en-US" dirty="0"/>
              <a:t> </a:t>
            </a:r>
            <a:r>
              <a:rPr lang="en-US" altLang="ko-KR" dirty="0"/>
              <a:t>breakup reaction. Basically, many direct reactions are done on the surface of the nucleus.</a:t>
            </a:r>
          </a:p>
          <a:p>
            <a:r>
              <a:rPr lang="en-US" altLang="ko-KR" dirty="0"/>
              <a:t>Therefore, we use differential woods </a:t>
            </a:r>
            <a:r>
              <a:rPr lang="en-US" altLang="ko-KR" dirty="0" err="1"/>
              <a:t>saxon</a:t>
            </a:r>
            <a:r>
              <a:rPr lang="en-US" altLang="ko-KR" dirty="0"/>
              <a:t> potential. This potential was obtained from chi-square analysis by fixing radius according to each energy.</a:t>
            </a:r>
          </a:p>
          <a:p>
            <a:r>
              <a:rPr lang="en-US" altLang="ko-KR" dirty="0"/>
              <a:t>In this case, unlike the previous Be11, it has general form of geometric value.</a:t>
            </a:r>
          </a:p>
          <a:p>
            <a:endParaRPr lang="en-US" altLang="ko-KR" dirty="0"/>
          </a:p>
          <a:p>
            <a:endParaRPr lang="en-US" altLang="ko-KR" dirty="0"/>
          </a:p>
          <a:p>
            <a:r>
              <a:rPr lang="ko-KR" altLang="en-US" dirty="0"/>
              <a:t>이번 </a:t>
            </a:r>
            <a:r>
              <a:rPr lang="en-US" altLang="ko-KR" dirty="0"/>
              <a:t>DPP</a:t>
            </a:r>
            <a:r>
              <a:rPr lang="ko-KR" altLang="en-US" dirty="0"/>
              <a:t>는 </a:t>
            </a:r>
            <a:r>
              <a:rPr lang="en-US" altLang="ko-KR" dirty="0"/>
              <a:t>17F</a:t>
            </a:r>
            <a:r>
              <a:rPr lang="ko-KR" altLang="en-US" dirty="0"/>
              <a:t>의 브레이크업을 기술할 </a:t>
            </a:r>
            <a:r>
              <a:rPr lang="ko-KR" altLang="en-US" dirty="0" err="1"/>
              <a:t>포텐셜이다</a:t>
            </a:r>
            <a:r>
              <a:rPr lang="en-US" altLang="ko-KR" dirty="0"/>
              <a:t>. </a:t>
            </a:r>
            <a:r>
              <a:rPr lang="ko-KR" altLang="en-US" dirty="0"/>
              <a:t>기본적으로 많은</a:t>
            </a:r>
            <a:r>
              <a:rPr lang="en-US" altLang="ko-KR" dirty="0"/>
              <a:t> direct reaction</a:t>
            </a:r>
            <a:r>
              <a:rPr lang="ko-KR" altLang="en-US" dirty="0"/>
              <a:t>의 경우에는 핵의 표면에서 이루어지게 됩니다</a:t>
            </a:r>
            <a:r>
              <a:rPr lang="en-US" altLang="ko-KR" dirty="0"/>
              <a:t>. </a:t>
            </a:r>
          </a:p>
          <a:p>
            <a:r>
              <a:rPr lang="ko-KR" altLang="en-US" dirty="0"/>
              <a:t>따라서 이번 또한 </a:t>
            </a:r>
            <a:r>
              <a:rPr lang="en-US" altLang="ko-KR" dirty="0"/>
              <a:t> </a:t>
            </a:r>
            <a:r>
              <a:rPr lang="ko-KR" altLang="en-US" dirty="0" err="1"/>
              <a:t>우드삭슨의</a:t>
            </a:r>
            <a:r>
              <a:rPr lang="ko-KR" altLang="en-US" dirty="0"/>
              <a:t> 미분형태로 핵의 </a:t>
            </a:r>
            <a:r>
              <a:rPr lang="en-US" altLang="ko-KR" dirty="0"/>
              <a:t>surface</a:t>
            </a:r>
            <a:r>
              <a:rPr lang="ko-KR" altLang="en-US" dirty="0"/>
              <a:t> 부근을 기술한다</a:t>
            </a:r>
            <a:r>
              <a:rPr lang="en-US" altLang="ko-KR" dirty="0"/>
              <a:t>.</a:t>
            </a:r>
            <a:r>
              <a:rPr lang="ko-KR" altLang="en-US" dirty="0"/>
              <a:t> </a:t>
            </a:r>
            <a:r>
              <a:rPr lang="ko-KR" altLang="en-US" dirty="0" err="1"/>
              <a:t>포텐셜을</a:t>
            </a:r>
            <a:r>
              <a:rPr lang="ko-KR" altLang="en-US" dirty="0"/>
              <a:t> 각 에너지에 따라서 </a:t>
            </a:r>
            <a:r>
              <a:rPr lang="en-US" altLang="ko-KR" dirty="0"/>
              <a:t>RADIUS</a:t>
            </a:r>
            <a:r>
              <a:rPr lang="ko-KR" altLang="en-US" dirty="0"/>
              <a:t>를 고정하여 </a:t>
            </a:r>
            <a:r>
              <a:rPr lang="en-US" altLang="ko-KR" dirty="0"/>
              <a:t>chi-square </a:t>
            </a:r>
            <a:r>
              <a:rPr lang="ko-KR" altLang="en-US" dirty="0"/>
              <a:t>분석을 통해 얻어냈다</a:t>
            </a:r>
            <a:r>
              <a:rPr lang="en-US" altLang="ko-KR" dirty="0"/>
              <a:t>.</a:t>
            </a:r>
          </a:p>
          <a:p>
            <a:r>
              <a:rPr lang="ko-KR" altLang="en-US" dirty="0"/>
              <a:t>이 경우에는 아까 </a:t>
            </a:r>
            <a:r>
              <a:rPr lang="en-US" altLang="ko-KR" dirty="0"/>
              <a:t>11be</a:t>
            </a:r>
            <a:r>
              <a:rPr lang="ko-KR" altLang="en-US" dirty="0"/>
              <a:t> 과 다르게 일반적인 형태의 값을 갖고있다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5544019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58</a:t>
            </a:fld>
            <a:endParaRPr lang="ko-KR" altLang="en-US"/>
          </a:p>
        </p:txBody>
      </p:sp>
    </p:spTree>
    <p:extLst>
      <p:ext uri="{BB962C8B-B14F-4D97-AF65-F5344CB8AC3E}">
        <p14:creationId xmlns:p14="http://schemas.microsoft.com/office/powerpoint/2010/main" val="19261368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59</a:t>
            </a:fld>
            <a:endParaRPr lang="ko-KR" altLang="en-US"/>
          </a:p>
        </p:txBody>
      </p:sp>
    </p:spTree>
    <p:extLst>
      <p:ext uri="{BB962C8B-B14F-4D97-AF65-F5344CB8AC3E}">
        <p14:creationId xmlns:p14="http://schemas.microsoft.com/office/powerpoint/2010/main" val="41345523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a:t>
            </a:r>
            <a:r>
              <a:rPr lang="ko-KR" altLang="en-US" dirty="0"/>
              <a:t> </a:t>
            </a:r>
            <a:r>
              <a:rPr lang="en-US" altLang="ko-KR" dirty="0" err="1"/>
              <a:t>dpp</a:t>
            </a:r>
            <a:r>
              <a:rPr lang="ko-KR" altLang="en-US" dirty="0"/>
              <a:t> </a:t>
            </a:r>
            <a:r>
              <a:rPr lang="en-US" altLang="ko-KR" dirty="0"/>
              <a:t>is</a:t>
            </a:r>
            <a:r>
              <a:rPr lang="ko-KR" altLang="en-US" dirty="0"/>
              <a:t> </a:t>
            </a:r>
            <a:r>
              <a:rPr lang="en-US" altLang="ko-KR" dirty="0"/>
              <a:t>the</a:t>
            </a:r>
            <a:r>
              <a:rPr lang="ko-KR" altLang="en-US" dirty="0"/>
              <a:t> </a:t>
            </a:r>
            <a:r>
              <a:rPr lang="en-US" altLang="ko-KR" dirty="0"/>
              <a:t>potential</a:t>
            </a:r>
            <a:r>
              <a:rPr lang="ko-KR" altLang="en-US" dirty="0"/>
              <a:t> </a:t>
            </a:r>
            <a:r>
              <a:rPr lang="en-US" altLang="ko-KR" dirty="0"/>
              <a:t>to</a:t>
            </a:r>
            <a:r>
              <a:rPr lang="ko-KR" altLang="en-US" dirty="0"/>
              <a:t> </a:t>
            </a:r>
            <a:r>
              <a:rPr lang="en-US" altLang="ko-KR" dirty="0"/>
              <a:t>describe</a:t>
            </a:r>
            <a:r>
              <a:rPr lang="ko-KR" altLang="en-US" dirty="0"/>
              <a:t> </a:t>
            </a:r>
            <a:r>
              <a:rPr lang="en-US" altLang="ko-KR" dirty="0"/>
              <a:t>the</a:t>
            </a:r>
            <a:r>
              <a:rPr lang="ko-KR" altLang="en-US" dirty="0"/>
              <a:t> </a:t>
            </a:r>
            <a:r>
              <a:rPr lang="en-US" altLang="ko-KR" dirty="0"/>
              <a:t>17F</a:t>
            </a:r>
            <a:r>
              <a:rPr lang="ko-KR" altLang="en-US" dirty="0"/>
              <a:t> </a:t>
            </a:r>
            <a:r>
              <a:rPr lang="en-US" altLang="ko-KR" dirty="0"/>
              <a:t>breakup reaction. Basically, many direct reactions are done on the surface of the nucleus.</a:t>
            </a:r>
          </a:p>
          <a:p>
            <a:r>
              <a:rPr lang="en-US" altLang="ko-KR" dirty="0"/>
              <a:t>Therefore, we use differential woods </a:t>
            </a:r>
            <a:r>
              <a:rPr lang="en-US" altLang="ko-KR" dirty="0" err="1"/>
              <a:t>saxon</a:t>
            </a:r>
            <a:r>
              <a:rPr lang="en-US" altLang="ko-KR" dirty="0"/>
              <a:t> potential. This potential was obtained from chi-square analysis by fixing radius according to each energy.</a:t>
            </a:r>
          </a:p>
          <a:p>
            <a:r>
              <a:rPr lang="en-US" altLang="ko-KR" dirty="0"/>
              <a:t>In this case, unlike the previous Be11, it has general form of geometric value.</a:t>
            </a:r>
          </a:p>
          <a:p>
            <a:endParaRPr lang="en-US" altLang="ko-KR" dirty="0"/>
          </a:p>
          <a:p>
            <a:endParaRPr lang="en-US" altLang="ko-KR" dirty="0"/>
          </a:p>
          <a:p>
            <a:r>
              <a:rPr lang="ko-KR" altLang="en-US" dirty="0"/>
              <a:t>이번 </a:t>
            </a:r>
            <a:r>
              <a:rPr lang="en-US" altLang="ko-KR" dirty="0"/>
              <a:t>DPP</a:t>
            </a:r>
            <a:r>
              <a:rPr lang="ko-KR" altLang="en-US" dirty="0"/>
              <a:t>는 </a:t>
            </a:r>
            <a:r>
              <a:rPr lang="en-US" altLang="ko-KR" dirty="0"/>
              <a:t>17F</a:t>
            </a:r>
            <a:r>
              <a:rPr lang="ko-KR" altLang="en-US" dirty="0"/>
              <a:t>의 브레이크업을 기술할 </a:t>
            </a:r>
            <a:r>
              <a:rPr lang="ko-KR" altLang="en-US" dirty="0" err="1"/>
              <a:t>포텐셜이다</a:t>
            </a:r>
            <a:r>
              <a:rPr lang="en-US" altLang="ko-KR" dirty="0"/>
              <a:t>. </a:t>
            </a:r>
            <a:r>
              <a:rPr lang="ko-KR" altLang="en-US" dirty="0"/>
              <a:t>기본적으로 많은</a:t>
            </a:r>
            <a:r>
              <a:rPr lang="en-US" altLang="ko-KR" dirty="0"/>
              <a:t> direct reaction</a:t>
            </a:r>
            <a:r>
              <a:rPr lang="ko-KR" altLang="en-US" dirty="0"/>
              <a:t>의 경우에는 핵의 표면에서 이루어지게 됩니다</a:t>
            </a:r>
            <a:r>
              <a:rPr lang="en-US" altLang="ko-KR" dirty="0"/>
              <a:t>. </a:t>
            </a:r>
          </a:p>
          <a:p>
            <a:r>
              <a:rPr lang="ko-KR" altLang="en-US" dirty="0"/>
              <a:t>따라서 이번 또한 </a:t>
            </a:r>
            <a:r>
              <a:rPr lang="en-US" altLang="ko-KR" dirty="0"/>
              <a:t> </a:t>
            </a:r>
            <a:r>
              <a:rPr lang="ko-KR" altLang="en-US" dirty="0" err="1"/>
              <a:t>우드삭슨의</a:t>
            </a:r>
            <a:r>
              <a:rPr lang="ko-KR" altLang="en-US" dirty="0"/>
              <a:t> 미분형태로 핵의 </a:t>
            </a:r>
            <a:r>
              <a:rPr lang="en-US" altLang="ko-KR" dirty="0"/>
              <a:t>surface</a:t>
            </a:r>
            <a:r>
              <a:rPr lang="ko-KR" altLang="en-US" dirty="0"/>
              <a:t> 부근을 기술한다</a:t>
            </a:r>
            <a:r>
              <a:rPr lang="en-US" altLang="ko-KR" dirty="0"/>
              <a:t>.</a:t>
            </a:r>
            <a:r>
              <a:rPr lang="ko-KR" altLang="en-US" dirty="0"/>
              <a:t> </a:t>
            </a:r>
            <a:r>
              <a:rPr lang="ko-KR" altLang="en-US" dirty="0" err="1"/>
              <a:t>포텐셜을</a:t>
            </a:r>
            <a:r>
              <a:rPr lang="ko-KR" altLang="en-US" dirty="0"/>
              <a:t> 각 에너지에 따라서 </a:t>
            </a:r>
            <a:r>
              <a:rPr lang="en-US" altLang="ko-KR" dirty="0"/>
              <a:t>RADIUS</a:t>
            </a:r>
            <a:r>
              <a:rPr lang="ko-KR" altLang="en-US" dirty="0"/>
              <a:t>를 고정하여 </a:t>
            </a:r>
            <a:r>
              <a:rPr lang="en-US" altLang="ko-KR" dirty="0"/>
              <a:t>chi-square </a:t>
            </a:r>
            <a:r>
              <a:rPr lang="ko-KR" altLang="en-US" dirty="0"/>
              <a:t>분석을 통해 얻어냈다</a:t>
            </a:r>
            <a:r>
              <a:rPr lang="en-US" altLang="ko-KR" dirty="0"/>
              <a:t>.</a:t>
            </a:r>
          </a:p>
          <a:p>
            <a:r>
              <a:rPr lang="ko-KR" altLang="en-US" dirty="0"/>
              <a:t>이 경우에는 아까 </a:t>
            </a:r>
            <a:r>
              <a:rPr lang="en-US" altLang="ko-KR" dirty="0"/>
              <a:t>11be</a:t>
            </a:r>
            <a:r>
              <a:rPr lang="ko-KR" altLang="en-US" dirty="0"/>
              <a:t> 과 다르게 일반적인 형태의 값을 갖고있다</a:t>
            </a:r>
            <a:r>
              <a:rPr lang="en-US" altLang="ko-KR" dirty="0"/>
              <a:t>.</a:t>
            </a:r>
          </a:p>
          <a:p>
            <a:endParaRPr lang="ko-KR" altLang="en-US" dirty="0"/>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0089763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The last DPP potential is needed to describe the total fusion reaction. Basically, the fusion reaction is done inside the nucleus, so it is described using a volume type’s Woods-Saxons potential.</a:t>
            </a:r>
          </a:p>
          <a:p>
            <a:r>
              <a:rPr lang="en-US" altLang="ko-KR" dirty="0"/>
              <a:t>At each energy, the geometric parameters are held. And only depths are described differently.</a:t>
            </a:r>
          </a:p>
          <a:p>
            <a:endParaRPr lang="en-US" altLang="ko-KR" dirty="0"/>
          </a:p>
          <a:p>
            <a:r>
              <a:rPr lang="ko-KR" altLang="en-US" dirty="0"/>
              <a:t>마지막으로 설명한 </a:t>
            </a:r>
            <a:r>
              <a:rPr lang="ko-KR" altLang="en-US" dirty="0" err="1"/>
              <a:t>포텐셜은</a:t>
            </a:r>
            <a:r>
              <a:rPr lang="ko-KR" altLang="en-US" dirty="0"/>
              <a:t> </a:t>
            </a:r>
            <a:r>
              <a:rPr lang="en-US" altLang="ko-KR" dirty="0"/>
              <a:t>Total fusion </a:t>
            </a:r>
            <a:r>
              <a:rPr lang="ko-KR" altLang="en-US" dirty="0"/>
              <a:t>리액션을 기술하기 위해 필요하다</a:t>
            </a:r>
            <a:r>
              <a:rPr lang="en-US" altLang="ko-KR" dirty="0"/>
              <a:t>. </a:t>
            </a:r>
            <a:r>
              <a:rPr lang="ko-KR" altLang="en-US" dirty="0"/>
              <a:t>기본적으로 </a:t>
            </a:r>
            <a:r>
              <a:rPr lang="en-US" altLang="ko-KR" dirty="0"/>
              <a:t>fusion</a:t>
            </a:r>
            <a:r>
              <a:rPr lang="ko-KR" altLang="en-US" dirty="0"/>
              <a:t> </a:t>
            </a:r>
            <a:r>
              <a:rPr lang="en-US" altLang="ko-KR" dirty="0"/>
              <a:t>reaction</a:t>
            </a:r>
            <a:r>
              <a:rPr lang="ko-KR" altLang="en-US" dirty="0"/>
              <a:t>의 반응은 핵의 내부에서 이루어지기 때문에 볼륨 형태의 </a:t>
            </a:r>
            <a:r>
              <a:rPr lang="en-US" altLang="ko-KR" dirty="0"/>
              <a:t>woods-</a:t>
            </a:r>
            <a:r>
              <a:rPr lang="en-US" altLang="ko-KR" dirty="0" err="1"/>
              <a:t>saxons</a:t>
            </a:r>
            <a:r>
              <a:rPr lang="ko-KR" altLang="en-US" dirty="0"/>
              <a:t> </a:t>
            </a:r>
            <a:r>
              <a:rPr lang="ko-KR" altLang="en-US" dirty="0" err="1"/>
              <a:t>포텐셜을</a:t>
            </a:r>
            <a:r>
              <a:rPr lang="ko-KR" altLang="en-US" dirty="0"/>
              <a:t> 이용하여 기술한다</a:t>
            </a:r>
            <a:r>
              <a:rPr lang="en-US" altLang="ko-KR" dirty="0"/>
              <a:t>.</a:t>
            </a:r>
            <a:r>
              <a:rPr lang="ko-KR" altLang="en-US" dirty="0"/>
              <a:t> 각 에너지에서의 </a:t>
            </a:r>
            <a:r>
              <a:rPr lang="en-US" altLang="ko-KR" dirty="0"/>
              <a:t>geometric parameter</a:t>
            </a:r>
            <a:r>
              <a:rPr lang="ko-KR" altLang="en-US" dirty="0"/>
              <a:t>를 하나로 고정하고 </a:t>
            </a:r>
            <a:r>
              <a:rPr lang="en-US" altLang="ko-KR" dirty="0"/>
              <a:t>depth</a:t>
            </a:r>
            <a:r>
              <a:rPr lang="ko-KR" altLang="en-US" dirty="0"/>
              <a:t>만을 바꾸어 각 시스템에 대해서 기술한다</a:t>
            </a:r>
            <a:r>
              <a:rPr lang="en-US" altLang="ko-KR" dirty="0"/>
              <a:t>.</a:t>
            </a:r>
            <a:endParaRPr lang="ko-KR" altLang="en-US" dirty="0"/>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1740341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This graph is for the breakup reaction cross section. X-axis is angular distribution. Y-axis is differential cross section. These red points are for inclusive breakup data.</a:t>
            </a:r>
          </a:p>
          <a:p>
            <a:r>
              <a:rPr lang="en-US" altLang="ko-KR" dirty="0"/>
              <a:t>And these blue points are for exclusive breakup data. In the case of inclusive breakup, only O16 was identified through experiments. And exclusive data is a simultaneous identification of O16 and proton fragment.</a:t>
            </a:r>
          </a:p>
          <a:p>
            <a:r>
              <a:rPr lang="en-US" altLang="ko-KR" dirty="0"/>
              <a:t>Our calculation explain only inclusive data. So we are doing additional calculations to explain exclusive data. </a:t>
            </a:r>
          </a:p>
          <a:p>
            <a:endParaRPr lang="en-US" altLang="ko-KR" dirty="0"/>
          </a:p>
          <a:p>
            <a:endParaRPr lang="en-US" altLang="ko-KR" dirty="0"/>
          </a:p>
          <a:p>
            <a:r>
              <a:rPr lang="ko-KR" altLang="en-US" dirty="0"/>
              <a:t>이 그래프는 </a:t>
            </a:r>
            <a:r>
              <a:rPr lang="en-US" altLang="ko-KR" dirty="0"/>
              <a:t>breakup reaction data </a:t>
            </a:r>
            <a:r>
              <a:rPr lang="ko-KR" altLang="en-US" dirty="0"/>
              <a:t>이다</a:t>
            </a:r>
            <a:r>
              <a:rPr lang="en-US" altLang="ko-KR" dirty="0"/>
              <a:t>. X-axis</a:t>
            </a:r>
            <a:r>
              <a:rPr lang="ko-KR" altLang="en-US" dirty="0"/>
              <a:t>는 </a:t>
            </a:r>
            <a:r>
              <a:rPr lang="en-US" altLang="ko-KR" dirty="0"/>
              <a:t>angular distribution </a:t>
            </a:r>
            <a:r>
              <a:rPr lang="ko-KR" altLang="en-US" dirty="0"/>
              <a:t>이다</a:t>
            </a:r>
            <a:r>
              <a:rPr lang="en-US" altLang="ko-KR" dirty="0"/>
              <a:t>. Y-axis</a:t>
            </a:r>
            <a:r>
              <a:rPr lang="ko-KR" altLang="en-US" dirty="0"/>
              <a:t>는 </a:t>
            </a:r>
            <a:r>
              <a:rPr lang="en-US" altLang="ko-KR" dirty="0"/>
              <a:t>differential cross section </a:t>
            </a:r>
            <a:r>
              <a:rPr lang="ko-KR" altLang="en-US" dirty="0"/>
              <a:t>이다</a:t>
            </a:r>
            <a:r>
              <a:rPr lang="en-US" altLang="ko-KR" dirty="0"/>
              <a:t>. </a:t>
            </a:r>
            <a:r>
              <a:rPr lang="ko-KR" altLang="en-US" dirty="0"/>
              <a:t>빨간 </a:t>
            </a:r>
            <a:r>
              <a:rPr lang="en-US" altLang="ko-KR" dirty="0"/>
              <a:t>points</a:t>
            </a:r>
            <a:r>
              <a:rPr lang="ko-KR" altLang="en-US" dirty="0"/>
              <a:t>들은 </a:t>
            </a:r>
            <a:r>
              <a:rPr lang="en-US" altLang="ko-KR" dirty="0"/>
              <a:t>inclusive breakup </a:t>
            </a:r>
            <a:r>
              <a:rPr lang="ko-KR" altLang="en-US" dirty="0"/>
              <a:t>실험값이다</a:t>
            </a:r>
            <a:r>
              <a:rPr lang="en-US" altLang="ko-KR" dirty="0"/>
              <a:t>.</a:t>
            </a:r>
          </a:p>
          <a:p>
            <a:r>
              <a:rPr lang="ko-KR" altLang="en-US" dirty="0"/>
              <a:t>그리고 여기 파란색 </a:t>
            </a:r>
            <a:r>
              <a:rPr lang="en-US" altLang="ko-KR" dirty="0"/>
              <a:t>points</a:t>
            </a:r>
            <a:r>
              <a:rPr lang="ko-KR" altLang="en-US" dirty="0"/>
              <a:t>들은 </a:t>
            </a:r>
            <a:r>
              <a:rPr lang="en-US" altLang="ko-KR" dirty="0"/>
              <a:t>exclusive breakup </a:t>
            </a:r>
            <a:r>
              <a:rPr lang="ko-KR" altLang="en-US" dirty="0"/>
              <a:t>실험값이다</a:t>
            </a:r>
            <a:r>
              <a:rPr lang="en-US" altLang="ko-KR" dirty="0"/>
              <a:t>. Inclusive breakup</a:t>
            </a:r>
            <a:r>
              <a:rPr lang="ko-KR" altLang="en-US" dirty="0"/>
              <a:t>의 경우는 실험을 통해 </a:t>
            </a:r>
            <a:r>
              <a:rPr lang="en-US" altLang="ko-KR" dirty="0"/>
              <a:t>16o</a:t>
            </a:r>
            <a:r>
              <a:rPr lang="ko-KR" altLang="en-US" dirty="0"/>
              <a:t>만을 확인한 것이다</a:t>
            </a:r>
            <a:r>
              <a:rPr lang="en-US" altLang="ko-KR" dirty="0"/>
              <a:t>. Exclusive</a:t>
            </a:r>
            <a:r>
              <a:rPr lang="ko-KR" altLang="en-US" dirty="0"/>
              <a:t>의 경우는 </a:t>
            </a:r>
            <a:r>
              <a:rPr lang="en-US" altLang="ko-KR" dirty="0"/>
              <a:t>16o</a:t>
            </a:r>
            <a:r>
              <a:rPr lang="ko-KR" altLang="en-US" dirty="0"/>
              <a:t>와 </a:t>
            </a:r>
            <a:r>
              <a:rPr lang="en-US" altLang="ko-KR" dirty="0"/>
              <a:t>proton</a:t>
            </a:r>
            <a:r>
              <a:rPr lang="ko-KR" altLang="en-US" dirty="0"/>
              <a:t>을 동시에 확인한 것이다</a:t>
            </a:r>
            <a:r>
              <a:rPr lang="en-US" altLang="ko-KR" dirty="0"/>
              <a:t>.</a:t>
            </a:r>
          </a:p>
          <a:p>
            <a:r>
              <a:rPr lang="ko-KR" altLang="en-US" dirty="0"/>
              <a:t>우리의 계산 결과는 </a:t>
            </a:r>
            <a:r>
              <a:rPr lang="en-US" altLang="ko-KR" dirty="0"/>
              <a:t>inclusive data </a:t>
            </a:r>
            <a:r>
              <a:rPr lang="ko-KR" altLang="en-US" dirty="0"/>
              <a:t>만을 설명해주고 있다</a:t>
            </a:r>
            <a:r>
              <a:rPr lang="en-US" altLang="ko-KR" dirty="0"/>
              <a:t>. </a:t>
            </a:r>
            <a:r>
              <a:rPr lang="ko-KR" altLang="en-US" dirty="0"/>
              <a:t>그래서 우리는 </a:t>
            </a:r>
            <a:r>
              <a:rPr lang="en-US" altLang="ko-KR" dirty="0"/>
              <a:t>Exclusive</a:t>
            </a:r>
            <a:r>
              <a:rPr lang="ko-KR" altLang="en-US" dirty="0"/>
              <a:t> </a:t>
            </a:r>
            <a:r>
              <a:rPr lang="en-US" altLang="ko-KR" dirty="0"/>
              <a:t>data</a:t>
            </a:r>
            <a:r>
              <a:rPr lang="ko-KR" altLang="en-US" dirty="0"/>
              <a:t>를 설명하기 위해 추가적인 계산을 하고있다</a:t>
            </a:r>
            <a:r>
              <a:rPr lang="en-US" altLang="ko-KR" dirty="0"/>
              <a:t>.</a:t>
            </a:r>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579360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Here we show the ratio of the cross section to the Rutherford X-section for Carbon isotopes with Pb target. This ratio is widely used fin LENR because it directly shows the roles of the nuclear force (strong absorption) in the backward direction and also partly the structure of projectile structure by the Fresnel scattering (forward and Coulomb) and Fraunhofer (backward and weak Coulomb) diffraction scattering.  </a:t>
            </a:r>
          </a:p>
          <a:p>
            <a:r>
              <a:rPr lang="en-US" altLang="ko-KR" dirty="0"/>
              <a:t>The ratio of the incident energy for the Coulomb barrier is about 3.7, which is relatively higher than the barrier. Although the separation energies are of protons and neutrons are different with each other, specifically, the </a:t>
            </a:r>
            <a:r>
              <a:rPr lang="en-US" altLang="ko-KR" dirty="0" err="1"/>
              <a:t>S_p</a:t>
            </a:r>
            <a:r>
              <a:rPr lang="en-US" altLang="ko-KR" dirty="0"/>
              <a:t> of 10C is very small, the ratios do not show any remarkable points. We can reproduce the data by the global optical potential.  In a nutshell, this energy mostly blinds the nuclear structure.</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6</a:t>
            </a:fld>
            <a:endParaRPr lang="ko-KR" altLang="en-US"/>
          </a:p>
        </p:txBody>
      </p:sp>
    </p:spTree>
    <p:extLst>
      <p:ext uri="{BB962C8B-B14F-4D97-AF65-F5344CB8AC3E}">
        <p14:creationId xmlns:p14="http://schemas.microsoft.com/office/powerpoint/2010/main" val="13984325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In the case of F17, it is difficult to reach a specific conclusion because it is still in the calculation process.</a:t>
            </a:r>
          </a:p>
          <a:p>
            <a:r>
              <a:rPr lang="en-US" altLang="ko-KR" dirty="0"/>
              <a:t>Therefore, I present a brief conclusion. This upper side is for LRN potential of Be11. this</a:t>
            </a:r>
            <a:r>
              <a:rPr lang="ko-KR" altLang="en-US" dirty="0"/>
              <a:t> </a:t>
            </a:r>
            <a:r>
              <a:rPr lang="en-US" altLang="ko-KR" dirty="0"/>
              <a:t>bottom</a:t>
            </a:r>
            <a:r>
              <a:rPr lang="ko-KR" altLang="en-US" dirty="0"/>
              <a:t> </a:t>
            </a:r>
            <a:r>
              <a:rPr lang="en-US" altLang="ko-KR" dirty="0"/>
              <a:t>side is for the breakup potential of 17F.</a:t>
            </a:r>
          </a:p>
          <a:p>
            <a:r>
              <a:rPr lang="en-US" altLang="ko-KR" dirty="0"/>
              <a:t>As I said, the </a:t>
            </a:r>
            <a:r>
              <a:rPr lang="en-US" altLang="ko-KR" dirty="0" err="1"/>
              <a:t>lrn</a:t>
            </a:r>
            <a:r>
              <a:rPr lang="en-US" altLang="ko-KR" dirty="0"/>
              <a:t> potential parameter sets are not general. Comparing these two potential parameter sets, we can see that be11 has very large geometric parameter.</a:t>
            </a:r>
          </a:p>
          <a:p>
            <a:r>
              <a:rPr lang="en-US" altLang="ko-KR" dirty="0"/>
              <a:t>This makes it simple to </a:t>
            </a:r>
            <a:r>
              <a:rPr lang="en-US" altLang="ko-KR" dirty="0" err="1"/>
              <a:t>undserstand</a:t>
            </a:r>
            <a:r>
              <a:rPr lang="en-US" altLang="ko-KR" dirty="0"/>
              <a:t> that the properties of proton halo show a much smaller radius.</a:t>
            </a:r>
          </a:p>
          <a:p>
            <a:r>
              <a:rPr lang="en-US" altLang="ko-KR" dirty="0"/>
              <a:t>And the above breakup potential, I think, this potential can explain the effect of diffraction dissociation. And this potential for F17 can explain the effect of stripping reaction by nuclear interaction.</a:t>
            </a:r>
          </a:p>
          <a:p>
            <a:endParaRPr lang="en-US" altLang="ko-KR" dirty="0"/>
          </a:p>
          <a:p>
            <a:endParaRPr lang="en-US" altLang="ko-KR" dirty="0"/>
          </a:p>
          <a:p>
            <a:endParaRPr lang="en-US" altLang="ko-KR" dirty="0"/>
          </a:p>
          <a:p>
            <a:r>
              <a:rPr lang="en-US" altLang="ko-KR" dirty="0"/>
              <a:t>F17</a:t>
            </a:r>
            <a:r>
              <a:rPr lang="ko-KR" altLang="en-US" dirty="0"/>
              <a:t>의 경우는 아직 계산 과정에 있기 때문에 특별한 결론을 내리기는 어렵다</a:t>
            </a:r>
            <a:r>
              <a:rPr lang="en-US" altLang="ko-KR" dirty="0"/>
              <a:t>. </a:t>
            </a:r>
            <a:r>
              <a:rPr lang="ko-KR" altLang="en-US" dirty="0"/>
              <a:t>따라서 간단한 결론은 내보겠다</a:t>
            </a:r>
            <a:r>
              <a:rPr lang="en-US" altLang="ko-KR" dirty="0"/>
              <a:t>.</a:t>
            </a:r>
          </a:p>
          <a:p>
            <a:r>
              <a:rPr lang="ko-KR" altLang="en-US" dirty="0"/>
              <a:t>위의 테이블은 아까 보았던 </a:t>
            </a:r>
            <a:r>
              <a:rPr lang="en-US" altLang="ko-KR" dirty="0"/>
              <a:t>BE11</a:t>
            </a:r>
            <a:r>
              <a:rPr lang="ko-KR" altLang="en-US" dirty="0"/>
              <a:t>의 </a:t>
            </a:r>
            <a:r>
              <a:rPr lang="en-US" altLang="ko-KR" dirty="0"/>
              <a:t>LRN </a:t>
            </a:r>
            <a:r>
              <a:rPr lang="ko-KR" altLang="en-US" dirty="0" err="1"/>
              <a:t>포텐셜이다</a:t>
            </a:r>
            <a:r>
              <a:rPr lang="en-US" altLang="ko-KR" dirty="0"/>
              <a:t>. </a:t>
            </a:r>
            <a:r>
              <a:rPr lang="ko-KR" altLang="en-US" dirty="0"/>
              <a:t>아래는 </a:t>
            </a:r>
            <a:r>
              <a:rPr lang="en-US" altLang="ko-KR" dirty="0"/>
              <a:t>F17</a:t>
            </a:r>
            <a:r>
              <a:rPr lang="ko-KR" altLang="en-US" dirty="0"/>
              <a:t>의 </a:t>
            </a:r>
            <a:r>
              <a:rPr lang="en-US" altLang="ko-KR" dirty="0"/>
              <a:t>BREAKUP</a:t>
            </a:r>
            <a:r>
              <a:rPr lang="ko-KR" altLang="en-US" dirty="0"/>
              <a:t>을 표현하던 </a:t>
            </a:r>
            <a:r>
              <a:rPr lang="ko-KR" altLang="en-US" dirty="0" err="1"/>
              <a:t>포텐셜</a:t>
            </a:r>
            <a:r>
              <a:rPr lang="en-US" altLang="ko-KR" dirty="0"/>
              <a:t> set</a:t>
            </a:r>
            <a:r>
              <a:rPr lang="ko-KR" altLang="en-US" dirty="0"/>
              <a:t>이다</a:t>
            </a:r>
            <a:r>
              <a:rPr lang="en-US" altLang="ko-KR" dirty="0"/>
              <a:t>. </a:t>
            </a:r>
            <a:r>
              <a:rPr lang="ko-KR" altLang="en-US" dirty="0"/>
              <a:t>이 둘을 비교하면 </a:t>
            </a:r>
            <a:r>
              <a:rPr lang="en-US" altLang="ko-KR" dirty="0"/>
              <a:t>be11</a:t>
            </a:r>
            <a:r>
              <a:rPr lang="ko-KR" altLang="en-US" dirty="0"/>
              <a:t>의 경우가 굉장히 큰 </a:t>
            </a:r>
            <a:r>
              <a:rPr lang="en-US" altLang="ko-KR" dirty="0"/>
              <a:t>geometric </a:t>
            </a:r>
            <a:r>
              <a:rPr lang="en-US" altLang="ko-KR" dirty="0" err="1"/>
              <a:t>parmater</a:t>
            </a:r>
            <a:r>
              <a:rPr lang="ko-KR" altLang="en-US" dirty="0"/>
              <a:t>를 갖고 있음을 </a:t>
            </a:r>
            <a:r>
              <a:rPr lang="ko-KR" altLang="en-US" dirty="0" err="1"/>
              <a:t>볼수있다</a:t>
            </a:r>
            <a:r>
              <a:rPr lang="en-US" altLang="ko-KR" dirty="0"/>
              <a:t>.</a:t>
            </a:r>
          </a:p>
          <a:p>
            <a:r>
              <a:rPr lang="ko-KR" altLang="en-US" dirty="0"/>
              <a:t>이를 통해서 간단하게 나마 </a:t>
            </a:r>
            <a:r>
              <a:rPr lang="en-US" altLang="ko-KR" dirty="0"/>
              <a:t>proton halo</a:t>
            </a:r>
            <a:r>
              <a:rPr lang="ko-KR" altLang="en-US" dirty="0"/>
              <a:t>의 특성이 훨씬 작은 반경을 보여준다고 </a:t>
            </a:r>
            <a:r>
              <a:rPr lang="ko-KR" altLang="en-US" dirty="0" err="1"/>
              <a:t>이해할수있다</a:t>
            </a:r>
            <a:r>
              <a:rPr lang="en-US" altLang="ko-KR" dirty="0"/>
              <a:t>.</a:t>
            </a:r>
          </a:p>
          <a:p>
            <a:r>
              <a:rPr lang="ko-KR" altLang="en-US" dirty="0"/>
              <a:t>그리고 위의 </a:t>
            </a:r>
            <a:r>
              <a:rPr lang="en-US" altLang="ko-KR" dirty="0"/>
              <a:t>breakup </a:t>
            </a:r>
            <a:r>
              <a:rPr lang="ko-KR" altLang="en-US" dirty="0" err="1"/>
              <a:t>포텐셜의</a:t>
            </a:r>
            <a:r>
              <a:rPr lang="ko-KR" altLang="en-US" dirty="0"/>
              <a:t> 경우는 대체적으로 </a:t>
            </a:r>
            <a:r>
              <a:rPr lang="en-US" altLang="ko-KR" dirty="0"/>
              <a:t>diffraction breakup</a:t>
            </a:r>
            <a:r>
              <a:rPr lang="ko-KR" altLang="en-US" dirty="0"/>
              <a:t>의 효과를 설명해준다</a:t>
            </a:r>
            <a:r>
              <a:rPr lang="en-US" altLang="ko-KR" dirty="0"/>
              <a:t>. </a:t>
            </a:r>
            <a:r>
              <a:rPr lang="ko-KR" altLang="en-US" dirty="0"/>
              <a:t>그리고 아래의 경우는 </a:t>
            </a:r>
            <a:r>
              <a:rPr lang="en-US" altLang="ko-KR" dirty="0"/>
              <a:t>stripping</a:t>
            </a:r>
            <a:r>
              <a:rPr lang="ko-KR" altLang="en-US" dirty="0"/>
              <a:t>의 효과를 주로 설명해준다</a:t>
            </a:r>
            <a:r>
              <a:rPr lang="en-US" altLang="ko-KR" dirty="0"/>
              <a:t>.</a:t>
            </a:r>
          </a:p>
          <a:p>
            <a:endParaRPr lang="en-US" altLang="ko-KR" dirty="0"/>
          </a:p>
          <a:p>
            <a:endParaRPr lang="ko-KR" altLang="en-US" dirty="0"/>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087D94-FC4A-4D99-BDCB-A30D01B329A9}"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1272313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64</a:t>
            </a:fld>
            <a:endParaRPr lang="ko-KR" altLang="en-US"/>
          </a:p>
        </p:txBody>
      </p:sp>
    </p:spTree>
    <p:extLst>
      <p:ext uri="{BB962C8B-B14F-4D97-AF65-F5344CB8AC3E}">
        <p14:creationId xmlns:p14="http://schemas.microsoft.com/office/powerpoint/2010/main" val="16560899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65</a:t>
            </a:fld>
            <a:endParaRPr lang="ko-KR" altLang="en-US"/>
          </a:p>
        </p:txBody>
      </p:sp>
    </p:spTree>
    <p:extLst>
      <p:ext uri="{BB962C8B-B14F-4D97-AF65-F5344CB8AC3E}">
        <p14:creationId xmlns:p14="http://schemas.microsoft.com/office/powerpoint/2010/main" val="35207441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66</a:t>
            </a:fld>
            <a:endParaRPr lang="ko-KR" altLang="en-US"/>
          </a:p>
        </p:txBody>
      </p:sp>
    </p:spTree>
    <p:extLst>
      <p:ext uri="{BB962C8B-B14F-4D97-AF65-F5344CB8AC3E}">
        <p14:creationId xmlns:p14="http://schemas.microsoft.com/office/powerpoint/2010/main" val="28001157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67</a:t>
            </a:fld>
            <a:endParaRPr lang="ko-KR" altLang="en-US"/>
          </a:p>
        </p:txBody>
      </p:sp>
    </p:spTree>
    <p:extLst>
      <p:ext uri="{BB962C8B-B14F-4D97-AF65-F5344CB8AC3E}">
        <p14:creationId xmlns:p14="http://schemas.microsoft.com/office/powerpoint/2010/main" val="39679748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68</a:t>
            </a:fld>
            <a:endParaRPr lang="ko-KR" altLang="en-US"/>
          </a:p>
        </p:txBody>
      </p:sp>
    </p:spTree>
    <p:extLst>
      <p:ext uri="{BB962C8B-B14F-4D97-AF65-F5344CB8AC3E}">
        <p14:creationId xmlns:p14="http://schemas.microsoft.com/office/powerpoint/2010/main" val="34217433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69</a:t>
            </a:fld>
            <a:endParaRPr lang="ko-KR" altLang="en-US"/>
          </a:p>
        </p:txBody>
      </p:sp>
    </p:spTree>
    <p:extLst>
      <p:ext uri="{BB962C8B-B14F-4D97-AF65-F5344CB8AC3E}">
        <p14:creationId xmlns:p14="http://schemas.microsoft.com/office/powerpoint/2010/main" val="22794747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70</a:t>
            </a:fld>
            <a:endParaRPr lang="ko-KR" altLang="en-US"/>
          </a:p>
        </p:txBody>
      </p:sp>
    </p:spTree>
    <p:extLst>
      <p:ext uri="{BB962C8B-B14F-4D97-AF65-F5344CB8AC3E}">
        <p14:creationId xmlns:p14="http://schemas.microsoft.com/office/powerpoint/2010/main" val="28868068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71</a:t>
            </a:fld>
            <a:endParaRPr lang="ko-KR" altLang="en-US"/>
          </a:p>
        </p:txBody>
      </p:sp>
    </p:spTree>
    <p:extLst>
      <p:ext uri="{BB962C8B-B14F-4D97-AF65-F5344CB8AC3E}">
        <p14:creationId xmlns:p14="http://schemas.microsoft.com/office/powerpoint/2010/main" val="1841599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7</a:t>
            </a:fld>
            <a:endParaRPr lang="ko-KR" altLang="en-US"/>
          </a:p>
        </p:txBody>
      </p:sp>
    </p:spTree>
    <p:extLst>
      <p:ext uri="{BB962C8B-B14F-4D97-AF65-F5344CB8AC3E}">
        <p14:creationId xmlns:p14="http://schemas.microsoft.com/office/powerpoint/2010/main" val="297623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8</a:t>
            </a:fld>
            <a:endParaRPr lang="ko-KR" altLang="en-US"/>
          </a:p>
        </p:txBody>
      </p:sp>
    </p:spTree>
    <p:extLst>
      <p:ext uri="{BB962C8B-B14F-4D97-AF65-F5344CB8AC3E}">
        <p14:creationId xmlns:p14="http://schemas.microsoft.com/office/powerpoint/2010/main" val="994076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If we exploit different energy, the grazing angle shifts forward with the higher energy. The grazing angle is the boundary  between the Coulomb scattering and the scattering by the nuclear force.</a:t>
            </a:r>
          </a:p>
          <a:p>
            <a:r>
              <a:rPr lang="en-US" altLang="ko-KR" dirty="0"/>
              <a:t>But, for different projectiles, if we use still higher energy, we can note, the ratio was not changed so much, still we can reproduce the scattering using the global optical potential constructed from 12C scattering.    </a:t>
            </a:r>
            <a:endParaRPr lang="ko-KR" altLang="en-US" dirty="0"/>
          </a:p>
        </p:txBody>
      </p:sp>
      <p:sp>
        <p:nvSpPr>
          <p:cNvPr id="4" name="슬라이드 번호 개체 틀 3"/>
          <p:cNvSpPr>
            <a:spLocks noGrp="1"/>
          </p:cNvSpPr>
          <p:nvPr>
            <p:ph type="sldNum" sz="quarter" idx="5"/>
          </p:nvPr>
        </p:nvSpPr>
        <p:spPr/>
        <p:txBody>
          <a:bodyPr/>
          <a:lstStyle/>
          <a:p>
            <a:fld id="{EFE2E6D0-DFDE-4BC0-B477-CEB5F74B4028}" type="slidenum">
              <a:rPr lang="ko-KR" altLang="en-US" smtClean="0"/>
              <a:t>9</a:t>
            </a:fld>
            <a:endParaRPr lang="ko-KR" altLang="en-US"/>
          </a:p>
        </p:txBody>
      </p:sp>
    </p:spTree>
    <p:extLst>
      <p:ext uri="{BB962C8B-B14F-4D97-AF65-F5344CB8AC3E}">
        <p14:creationId xmlns:p14="http://schemas.microsoft.com/office/powerpoint/2010/main" val="1249677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C2F98506-71E9-9075-9350-51AF1516EABE}"/>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a:extLst>
              <a:ext uri="{FF2B5EF4-FFF2-40B4-BE49-F238E27FC236}">
                <a16:creationId xmlns:a16="http://schemas.microsoft.com/office/drawing/2014/main" xmlns="" id="{78C68432-C67F-C0EA-9938-E2096308C4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xmlns="" id="{4AB99035-5858-12B1-D7E9-3BA577ECE9EF}"/>
              </a:ext>
            </a:extLst>
          </p:cNvPr>
          <p:cNvSpPr>
            <a:spLocks noGrp="1"/>
          </p:cNvSpPr>
          <p:nvPr>
            <p:ph type="dt" sz="half" idx="10"/>
          </p:nvPr>
        </p:nvSpPr>
        <p:spPr/>
        <p:txBody>
          <a:bodyPr/>
          <a:lstStyle/>
          <a:p>
            <a:fld id="{A434B9B5-6457-4C5C-AB41-639875A13BC6}" type="datetime1">
              <a:rPr lang="ko-KR" altLang="en-US" smtClean="0"/>
              <a:t>2022-08-24</a:t>
            </a:fld>
            <a:endParaRPr lang="ko-KR" altLang="en-US"/>
          </a:p>
        </p:txBody>
      </p:sp>
      <p:sp>
        <p:nvSpPr>
          <p:cNvPr id="5" name="바닥글 개체 틀 4">
            <a:extLst>
              <a:ext uri="{FF2B5EF4-FFF2-40B4-BE49-F238E27FC236}">
                <a16:creationId xmlns:a16="http://schemas.microsoft.com/office/drawing/2014/main" xmlns="" id="{CD6E06AF-82D0-185E-BF3C-A1B96C277F36}"/>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xmlns="" id="{74289048-EA1F-C744-ED8E-9B4979EC5EDC}"/>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457716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EE7BB973-FC44-9C5E-50D5-7D392C12A796}"/>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xmlns="" id="{18688996-4066-9BD4-8F04-81D8817545FC}"/>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xmlns="" id="{7936330E-8B07-E5FD-EDD2-567397121665}"/>
              </a:ext>
            </a:extLst>
          </p:cNvPr>
          <p:cNvSpPr>
            <a:spLocks noGrp="1"/>
          </p:cNvSpPr>
          <p:nvPr>
            <p:ph type="dt" sz="half" idx="10"/>
          </p:nvPr>
        </p:nvSpPr>
        <p:spPr/>
        <p:txBody>
          <a:bodyPr/>
          <a:lstStyle/>
          <a:p>
            <a:fld id="{E2F49931-9237-442E-9640-1781BB9AA1EC}" type="datetime1">
              <a:rPr lang="ko-KR" altLang="en-US" smtClean="0"/>
              <a:t>2022-08-24</a:t>
            </a:fld>
            <a:endParaRPr lang="ko-KR" altLang="en-US"/>
          </a:p>
        </p:txBody>
      </p:sp>
      <p:sp>
        <p:nvSpPr>
          <p:cNvPr id="5" name="바닥글 개체 틀 4">
            <a:extLst>
              <a:ext uri="{FF2B5EF4-FFF2-40B4-BE49-F238E27FC236}">
                <a16:creationId xmlns:a16="http://schemas.microsoft.com/office/drawing/2014/main" xmlns="" id="{C560E016-36BA-F41E-392E-E0FA45A48BBA}"/>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xmlns="" id="{5DEB2EF8-68B6-1DFF-BFD5-A2DFD44D4E43}"/>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29078630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944F32B9-A39F-C930-B382-6148EC28008E}"/>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 xmlns:a16="http://schemas.microsoft.com/office/drawing/2014/main" id="{96E8E85D-D78B-2ABB-5D0B-5BBB221DBD22}"/>
              </a:ext>
            </a:extLst>
          </p:cNvPr>
          <p:cNvSpPr>
            <a:spLocks noGrp="1"/>
          </p:cNvSpPr>
          <p:nvPr>
            <p:ph sz="half" idx="1"/>
          </p:nvPr>
        </p:nvSpPr>
        <p:spPr>
          <a:xfrm>
            <a:off x="838202"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 xmlns:a16="http://schemas.microsoft.com/office/drawing/2014/main" id="{98E82F23-7C43-F412-42F3-AAAB80DA97CA}"/>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 xmlns:a16="http://schemas.microsoft.com/office/drawing/2014/main" id="{3E0D86F0-F1EB-86B0-D91C-6DAB14D499F7}"/>
              </a:ext>
            </a:extLst>
          </p:cNvPr>
          <p:cNvSpPr>
            <a:spLocks noGrp="1"/>
          </p:cNvSpPr>
          <p:nvPr>
            <p:ph type="dt" sz="half" idx="10"/>
          </p:nvPr>
        </p:nvSpPr>
        <p:spPr/>
        <p:txBody>
          <a:bodyPr/>
          <a:lstStyle/>
          <a:p>
            <a:fld id="{3CCBE058-832D-49B8-9855-7F4CACE6A6B8}"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6" name="바닥글 개체 틀 5">
            <a:extLst>
              <a:ext uri="{FF2B5EF4-FFF2-40B4-BE49-F238E27FC236}">
                <a16:creationId xmlns="" xmlns:a16="http://schemas.microsoft.com/office/drawing/2014/main" id="{B6E23EDD-F525-AACD-AADC-ED10FFD9A5DC}"/>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7" name="슬라이드 번호 개체 틀 6">
            <a:extLst>
              <a:ext uri="{FF2B5EF4-FFF2-40B4-BE49-F238E27FC236}">
                <a16:creationId xmlns="" xmlns:a16="http://schemas.microsoft.com/office/drawing/2014/main" id="{6BD8FDAF-F641-54E1-6506-0F3908EF83BC}"/>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5752733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B8D10FE6-637E-3483-AEF8-95FA70541C6B}"/>
              </a:ext>
            </a:extLst>
          </p:cNvPr>
          <p:cNvSpPr>
            <a:spLocks noGrp="1"/>
          </p:cNvSpPr>
          <p:nvPr>
            <p:ph type="title"/>
          </p:nvPr>
        </p:nvSpPr>
        <p:spPr>
          <a:xfrm>
            <a:off x="839789" y="365127"/>
            <a:ext cx="10515600" cy="1325563"/>
          </a:xfrm>
        </p:spPr>
        <p:txBody>
          <a:bodyPr/>
          <a:lstStyle/>
          <a:p>
            <a:r>
              <a:rPr lang="ko-KR" altLang="en-US"/>
              <a:t>마스터 제목 스타일 편집</a:t>
            </a:r>
          </a:p>
        </p:txBody>
      </p:sp>
      <p:sp>
        <p:nvSpPr>
          <p:cNvPr id="3" name="텍스트 개체 틀 2">
            <a:extLst>
              <a:ext uri="{FF2B5EF4-FFF2-40B4-BE49-F238E27FC236}">
                <a16:creationId xmlns="" xmlns:a16="http://schemas.microsoft.com/office/drawing/2014/main" id="{ACA688F4-C314-0878-49D4-D27314D4A7D3}"/>
              </a:ext>
            </a:extLst>
          </p:cNvPr>
          <p:cNvSpPr>
            <a:spLocks noGrp="1"/>
          </p:cNvSpPr>
          <p:nvPr>
            <p:ph type="body" idx="1"/>
          </p:nvPr>
        </p:nvSpPr>
        <p:spPr>
          <a:xfrm>
            <a:off x="839788" y="1681163"/>
            <a:ext cx="5157788" cy="823912"/>
          </a:xfrm>
        </p:spPr>
        <p:txBody>
          <a:bodyPr anchor="b"/>
          <a:lstStyle>
            <a:lvl1pPr marL="0" indent="0">
              <a:buNone/>
              <a:defRPr sz="1350" b="1"/>
            </a:lvl1pPr>
            <a:lvl2pPr marL="257170" indent="0">
              <a:buNone/>
              <a:defRPr sz="1125" b="1"/>
            </a:lvl2pPr>
            <a:lvl3pPr marL="514340" indent="0">
              <a:buNone/>
              <a:defRPr sz="1012" b="1"/>
            </a:lvl3pPr>
            <a:lvl4pPr marL="771510" indent="0">
              <a:buNone/>
              <a:defRPr sz="900" b="1"/>
            </a:lvl4pPr>
            <a:lvl5pPr marL="1028682" indent="0">
              <a:buNone/>
              <a:defRPr sz="900" b="1"/>
            </a:lvl5pPr>
            <a:lvl6pPr marL="1285851" indent="0">
              <a:buNone/>
              <a:defRPr sz="900" b="1"/>
            </a:lvl6pPr>
            <a:lvl7pPr marL="1543021" indent="0">
              <a:buNone/>
              <a:defRPr sz="900" b="1"/>
            </a:lvl7pPr>
            <a:lvl8pPr marL="1800192" indent="0">
              <a:buNone/>
              <a:defRPr sz="900" b="1"/>
            </a:lvl8pPr>
            <a:lvl9pPr marL="2057361" indent="0">
              <a:buNone/>
              <a:defRPr sz="900" b="1"/>
            </a:lvl9pPr>
          </a:lstStyle>
          <a:p>
            <a:pPr lvl="0"/>
            <a:r>
              <a:rPr lang="ko-KR" altLang="en-US"/>
              <a:t>마스터 텍스트 스타일을 편집하려면 클릭</a:t>
            </a:r>
          </a:p>
        </p:txBody>
      </p:sp>
      <p:sp>
        <p:nvSpPr>
          <p:cNvPr id="4" name="내용 개체 틀 3">
            <a:extLst>
              <a:ext uri="{FF2B5EF4-FFF2-40B4-BE49-F238E27FC236}">
                <a16:creationId xmlns="" xmlns:a16="http://schemas.microsoft.com/office/drawing/2014/main" id="{C85B9F44-FA0E-33B9-5830-42CA10D1D448}"/>
              </a:ext>
            </a:extLst>
          </p:cNvPr>
          <p:cNvSpPr>
            <a:spLocks noGrp="1"/>
          </p:cNvSpPr>
          <p:nvPr>
            <p:ph sz="half" idx="2"/>
          </p:nvPr>
        </p:nvSpPr>
        <p:spPr>
          <a:xfrm>
            <a:off x="839788" y="2505075"/>
            <a:ext cx="51577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 xmlns:a16="http://schemas.microsoft.com/office/drawing/2014/main" id="{DBB8C4F0-83EA-7090-C43F-D9DD28DFD81D}"/>
              </a:ext>
            </a:extLst>
          </p:cNvPr>
          <p:cNvSpPr>
            <a:spLocks noGrp="1"/>
          </p:cNvSpPr>
          <p:nvPr>
            <p:ph type="body" sz="quarter" idx="3"/>
          </p:nvPr>
        </p:nvSpPr>
        <p:spPr>
          <a:xfrm>
            <a:off x="6172199" y="1681163"/>
            <a:ext cx="5183188" cy="823912"/>
          </a:xfrm>
        </p:spPr>
        <p:txBody>
          <a:bodyPr anchor="b"/>
          <a:lstStyle>
            <a:lvl1pPr marL="0" indent="0">
              <a:buNone/>
              <a:defRPr sz="1350" b="1"/>
            </a:lvl1pPr>
            <a:lvl2pPr marL="257170" indent="0">
              <a:buNone/>
              <a:defRPr sz="1125" b="1"/>
            </a:lvl2pPr>
            <a:lvl3pPr marL="514340" indent="0">
              <a:buNone/>
              <a:defRPr sz="1012" b="1"/>
            </a:lvl3pPr>
            <a:lvl4pPr marL="771510" indent="0">
              <a:buNone/>
              <a:defRPr sz="900" b="1"/>
            </a:lvl4pPr>
            <a:lvl5pPr marL="1028682" indent="0">
              <a:buNone/>
              <a:defRPr sz="900" b="1"/>
            </a:lvl5pPr>
            <a:lvl6pPr marL="1285851" indent="0">
              <a:buNone/>
              <a:defRPr sz="900" b="1"/>
            </a:lvl6pPr>
            <a:lvl7pPr marL="1543021" indent="0">
              <a:buNone/>
              <a:defRPr sz="900" b="1"/>
            </a:lvl7pPr>
            <a:lvl8pPr marL="1800192" indent="0">
              <a:buNone/>
              <a:defRPr sz="900" b="1"/>
            </a:lvl8pPr>
            <a:lvl9pPr marL="2057361" indent="0">
              <a:buNone/>
              <a:defRPr sz="900" b="1"/>
            </a:lvl9pPr>
          </a:lstStyle>
          <a:p>
            <a:pPr lvl="0"/>
            <a:r>
              <a:rPr lang="ko-KR" altLang="en-US"/>
              <a:t>마스터 텍스트 스타일을 편집하려면 클릭</a:t>
            </a:r>
          </a:p>
        </p:txBody>
      </p:sp>
      <p:sp>
        <p:nvSpPr>
          <p:cNvPr id="6" name="내용 개체 틀 5">
            <a:extLst>
              <a:ext uri="{FF2B5EF4-FFF2-40B4-BE49-F238E27FC236}">
                <a16:creationId xmlns="" xmlns:a16="http://schemas.microsoft.com/office/drawing/2014/main" id="{E2FB0735-91D9-699D-32C2-D472FB636337}"/>
              </a:ext>
            </a:extLst>
          </p:cNvPr>
          <p:cNvSpPr>
            <a:spLocks noGrp="1"/>
          </p:cNvSpPr>
          <p:nvPr>
            <p:ph sz="quarter" idx="4"/>
          </p:nvPr>
        </p:nvSpPr>
        <p:spPr>
          <a:xfrm>
            <a:off x="6172199"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 xmlns:a16="http://schemas.microsoft.com/office/drawing/2014/main" id="{81C209DA-99E2-8612-9FDD-420FB28B913D}"/>
              </a:ext>
            </a:extLst>
          </p:cNvPr>
          <p:cNvSpPr>
            <a:spLocks noGrp="1"/>
          </p:cNvSpPr>
          <p:nvPr>
            <p:ph type="dt" sz="half" idx="10"/>
          </p:nvPr>
        </p:nvSpPr>
        <p:spPr/>
        <p:txBody>
          <a:bodyPr/>
          <a:lstStyle/>
          <a:p>
            <a:fld id="{5385EDA7-67B2-46B9-A6D6-9F2F05DF5B65}"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8" name="바닥글 개체 틀 7">
            <a:extLst>
              <a:ext uri="{FF2B5EF4-FFF2-40B4-BE49-F238E27FC236}">
                <a16:creationId xmlns="" xmlns:a16="http://schemas.microsoft.com/office/drawing/2014/main" id="{ADB09EAF-580A-AA4D-D419-FB1A13BFD80F}"/>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9" name="슬라이드 번호 개체 틀 8">
            <a:extLst>
              <a:ext uri="{FF2B5EF4-FFF2-40B4-BE49-F238E27FC236}">
                <a16:creationId xmlns="" xmlns:a16="http://schemas.microsoft.com/office/drawing/2014/main" id="{28326B6B-622D-AC9C-1467-D3AE3E3CDFB8}"/>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2071505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AC34047A-2D2A-58CB-8D8E-7238D03FDA85}"/>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 xmlns:a16="http://schemas.microsoft.com/office/drawing/2014/main" id="{3D1F8869-276F-89BA-B931-4030FCA1CE1E}"/>
              </a:ext>
            </a:extLst>
          </p:cNvPr>
          <p:cNvSpPr>
            <a:spLocks noGrp="1"/>
          </p:cNvSpPr>
          <p:nvPr>
            <p:ph type="dt" sz="half" idx="10"/>
          </p:nvPr>
        </p:nvSpPr>
        <p:spPr/>
        <p:txBody>
          <a:bodyPr/>
          <a:lstStyle/>
          <a:p>
            <a:fld id="{D32275E9-BCD0-442A-BA67-469DFE795073}"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4" name="바닥글 개체 틀 3">
            <a:extLst>
              <a:ext uri="{FF2B5EF4-FFF2-40B4-BE49-F238E27FC236}">
                <a16:creationId xmlns="" xmlns:a16="http://schemas.microsoft.com/office/drawing/2014/main" id="{A0B57A73-8990-210E-9A40-3F883998B08F}"/>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5" name="슬라이드 번호 개체 틀 4">
            <a:extLst>
              <a:ext uri="{FF2B5EF4-FFF2-40B4-BE49-F238E27FC236}">
                <a16:creationId xmlns="" xmlns:a16="http://schemas.microsoft.com/office/drawing/2014/main" id="{1BBB5F32-6DC2-8CD1-ADE6-3D554F4194D4}"/>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9870226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 xmlns:a16="http://schemas.microsoft.com/office/drawing/2014/main" id="{D977463A-ADAF-0559-2729-D28F944EA920}"/>
              </a:ext>
            </a:extLst>
          </p:cNvPr>
          <p:cNvSpPr>
            <a:spLocks noGrp="1"/>
          </p:cNvSpPr>
          <p:nvPr>
            <p:ph type="dt" sz="half" idx="10"/>
          </p:nvPr>
        </p:nvSpPr>
        <p:spPr/>
        <p:txBody>
          <a:bodyPr/>
          <a:lstStyle/>
          <a:p>
            <a:fld id="{BD68DBB7-45E5-47EA-B3AB-339CF5213BA6}"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3" name="바닥글 개체 틀 2">
            <a:extLst>
              <a:ext uri="{FF2B5EF4-FFF2-40B4-BE49-F238E27FC236}">
                <a16:creationId xmlns="" xmlns:a16="http://schemas.microsoft.com/office/drawing/2014/main" id="{F62DF248-9CD0-C450-0081-5A8A0B82C3E3}"/>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4" name="슬라이드 번호 개체 틀 3">
            <a:extLst>
              <a:ext uri="{FF2B5EF4-FFF2-40B4-BE49-F238E27FC236}">
                <a16:creationId xmlns="" xmlns:a16="http://schemas.microsoft.com/office/drawing/2014/main" id="{36469075-8A67-F624-5CCA-C963A7A36215}"/>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364319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83F71A81-917D-AE5D-15D6-2B459B3B7D6E}"/>
              </a:ext>
            </a:extLst>
          </p:cNvPr>
          <p:cNvSpPr>
            <a:spLocks noGrp="1"/>
          </p:cNvSpPr>
          <p:nvPr>
            <p:ph type="title"/>
          </p:nvPr>
        </p:nvSpPr>
        <p:spPr>
          <a:xfrm>
            <a:off x="839790" y="457200"/>
            <a:ext cx="3932237" cy="1600200"/>
          </a:xfrm>
        </p:spPr>
        <p:txBody>
          <a:bodyPr anchor="b"/>
          <a:lstStyle>
            <a:lvl1pPr>
              <a:defRPr sz="1800"/>
            </a:lvl1pPr>
          </a:lstStyle>
          <a:p>
            <a:r>
              <a:rPr lang="ko-KR" altLang="en-US"/>
              <a:t>마스터 제목 스타일 편집</a:t>
            </a:r>
          </a:p>
        </p:txBody>
      </p:sp>
      <p:sp>
        <p:nvSpPr>
          <p:cNvPr id="3" name="내용 개체 틀 2">
            <a:extLst>
              <a:ext uri="{FF2B5EF4-FFF2-40B4-BE49-F238E27FC236}">
                <a16:creationId xmlns="" xmlns:a16="http://schemas.microsoft.com/office/drawing/2014/main" id="{C07C0BC0-2DC8-1311-2C19-9BDFB2CEEF45}"/>
              </a:ext>
            </a:extLst>
          </p:cNvPr>
          <p:cNvSpPr>
            <a:spLocks noGrp="1"/>
          </p:cNvSpPr>
          <p:nvPr>
            <p:ph idx="1"/>
          </p:nvPr>
        </p:nvSpPr>
        <p:spPr>
          <a:xfrm>
            <a:off x="5183188" y="987427"/>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 xmlns:a16="http://schemas.microsoft.com/office/drawing/2014/main" id="{BA83CFDE-C423-90B4-4603-89C93D62A188}"/>
              </a:ext>
            </a:extLst>
          </p:cNvPr>
          <p:cNvSpPr>
            <a:spLocks noGrp="1"/>
          </p:cNvSpPr>
          <p:nvPr>
            <p:ph type="body" sz="half" idx="2"/>
          </p:nvPr>
        </p:nvSpPr>
        <p:spPr>
          <a:xfrm>
            <a:off x="839790" y="2057400"/>
            <a:ext cx="3932237" cy="3811588"/>
          </a:xfrm>
        </p:spPr>
        <p:txBody>
          <a:bodyPr/>
          <a:lstStyle>
            <a:lvl1pPr marL="0" indent="0">
              <a:buNone/>
              <a:defRPr sz="900"/>
            </a:lvl1pPr>
            <a:lvl2pPr marL="257170" indent="0">
              <a:buNone/>
              <a:defRPr sz="787"/>
            </a:lvl2pPr>
            <a:lvl3pPr marL="514340" indent="0">
              <a:buNone/>
              <a:defRPr sz="675"/>
            </a:lvl3pPr>
            <a:lvl4pPr marL="771510" indent="0">
              <a:buNone/>
              <a:defRPr sz="563"/>
            </a:lvl4pPr>
            <a:lvl5pPr marL="1028682" indent="0">
              <a:buNone/>
              <a:defRPr sz="563"/>
            </a:lvl5pPr>
            <a:lvl6pPr marL="1285851" indent="0">
              <a:buNone/>
              <a:defRPr sz="563"/>
            </a:lvl6pPr>
            <a:lvl7pPr marL="1543021" indent="0">
              <a:buNone/>
              <a:defRPr sz="563"/>
            </a:lvl7pPr>
            <a:lvl8pPr marL="1800192" indent="0">
              <a:buNone/>
              <a:defRPr sz="563"/>
            </a:lvl8pPr>
            <a:lvl9pPr marL="2057361" indent="0">
              <a:buNone/>
              <a:defRPr sz="563"/>
            </a:lvl9pPr>
          </a:lstStyle>
          <a:p>
            <a:pPr lvl="0"/>
            <a:r>
              <a:rPr lang="ko-KR" altLang="en-US"/>
              <a:t>마스터 텍스트 스타일을 편집하려면 클릭</a:t>
            </a:r>
          </a:p>
        </p:txBody>
      </p:sp>
      <p:sp>
        <p:nvSpPr>
          <p:cNvPr id="5" name="날짜 개체 틀 4">
            <a:extLst>
              <a:ext uri="{FF2B5EF4-FFF2-40B4-BE49-F238E27FC236}">
                <a16:creationId xmlns="" xmlns:a16="http://schemas.microsoft.com/office/drawing/2014/main" id="{B553F15B-7108-E6C0-26FD-4C315D6FC159}"/>
              </a:ext>
            </a:extLst>
          </p:cNvPr>
          <p:cNvSpPr>
            <a:spLocks noGrp="1"/>
          </p:cNvSpPr>
          <p:nvPr>
            <p:ph type="dt" sz="half" idx="10"/>
          </p:nvPr>
        </p:nvSpPr>
        <p:spPr/>
        <p:txBody>
          <a:bodyPr/>
          <a:lstStyle/>
          <a:p>
            <a:fld id="{65030C6B-3992-403F-B4DC-280C22C7AE9C}"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6" name="바닥글 개체 틀 5">
            <a:extLst>
              <a:ext uri="{FF2B5EF4-FFF2-40B4-BE49-F238E27FC236}">
                <a16:creationId xmlns="" xmlns:a16="http://schemas.microsoft.com/office/drawing/2014/main" id="{314D0820-790F-47D9-626C-6F7E1F387E38}"/>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7" name="슬라이드 번호 개체 틀 6">
            <a:extLst>
              <a:ext uri="{FF2B5EF4-FFF2-40B4-BE49-F238E27FC236}">
                <a16:creationId xmlns="" xmlns:a16="http://schemas.microsoft.com/office/drawing/2014/main" id="{0B86AA0B-E8A8-D329-C3AB-FD21395D79C3}"/>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394115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1F4F60A-A768-CA47-CBA5-86BDF7D73D06}"/>
              </a:ext>
            </a:extLst>
          </p:cNvPr>
          <p:cNvSpPr>
            <a:spLocks noGrp="1"/>
          </p:cNvSpPr>
          <p:nvPr>
            <p:ph type="title"/>
          </p:nvPr>
        </p:nvSpPr>
        <p:spPr>
          <a:xfrm>
            <a:off x="839790" y="457200"/>
            <a:ext cx="3932237" cy="1600200"/>
          </a:xfrm>
        </p:spPr>
        <p:txBody>
          <a:bodyPr anchor="b"/>
          <a:lstStyle>
            <a:lvl1pPr>
              <a:defRPr sz="1800"/>
            </a:lvl1pPr>
          </a:lstStyle>
          <a:p>
            <a:r>
              <a:rPr lang="ko-KR" altLang="en-US"/>
              <a:t>마스터 제목 스타일 편집</a:t>
            </a:r>
          </a:p>
        </p:txBody>
      </p:sp>
      <p:sp>
        <p:nvSpPr>
          <p:cNvPr id="3" name="그림 개체 틀 2">
            <a:extLst>
              <a:ext uri="{FF2B5EF4-FFF2-40B4-BE49-F238E27FC236}">
                <a16:creationId xmlns="" xmlns:a16="http://schemas.microsoft.com/office/drawing/2014/main" id="{EE0961B4-905C-7550-54B0-F7597C6243F6}"/>
              </a:ext>
            </a:extLst>
          </p:cNvPr>
          <p:cNvSpPr>
            <a:spLocks noGrp="1"/>
          </p:cNvSpPr>
          <p:nvPr>
            <p:ph type="pic" idx="1"/>
          </p:nvPr>
        </p:nvSpPr>
        <p:spPr>
          <a:xfrm>
            <a:off x="5183188" y="987427"/>
            <a:ext cx="6172200" cy="4873625"/>
          </a:xfrm>
        </p:spPr>
        <p:txBody>
          <a:bodyPr/>
          <a:lstStyle>
            <a:lvl1pPr marL="0" indent="0">
              <a:buNone/>
              <a:defRPr sz="1800"/>
            </a:lvl1pPr>
            <a:lvl2pPr marL="257170" indent="0">
              <a:buNone/>
              <a:defRPr sz="1575"/>
            </a:lvl2pPr>
            <a:lvl3pPr marL="514340" indent="0">
              <a:buNone/>
              <a:defRPr sz="1350"/>
            </a:lvl3pPr>
            <a:lvl4pPr marL="771510" indent="0">
              <a:buNone/>
              <a:defRPr sz="1125"/>
            </a:lvl4pPr>
            <a:lvl5pPr marL="1028682" indent="0">
              <a:buNone/>
              <a:defRPr sz="1125"/>
            </a:lvl5pPr>
            <a:lvl6pPr marL="1285851" indent="0">
              <a:buNone/>
              <a:defRPr sz="1125"/>
            </a:lvl6pPr>
            <a:lvl7pPr marL="1543021" indent="0">
              <a:buNone/>
              <a:defRPr sz="1125"/>
            </a:lvl7pPr>
            <a:lvl8pPr marL="1800192" indent="0">
              <a:buNone/>
              <a:defRPr sz="1125"/>
            </a:lvl8pPr>
            <a:lvl9pPr marL="2057361" indent="0">
              <a:buNone/>
              <a:defRPr sz="1125"/>
            </a:lvl9pPr>
          </a:lstStyle>
          <a:p>
            <a:endParaRPr lang="ko-KR" altLang="en-US"/>
          </a:p>
        </p:txBody>
      </p:sp>
      <p:sp>
        <p:nvSpPr>
          <p:cNvPr id="4" name="텍스트 개체 틀 3">
            <a:extLst>
              <a:ext uri="{FF2B5EF4-FFF2-40B4-BE49-F238E27FC236}">
                <a16:creationId xmlns="" xmlns:a16="http://schemas.microsoft.com/office/drawing/2014/main" id="{DC1E9E1A-364C-BC36-2859-2B1E1F633844}"/>
              </a:ext>
            </a:extLst>
          </p:cNvPr>
          <p:cNvSpPr>
            <a:spLocks noGrp="1"/>
          </p:cNvSpPr>
          <p:nvPr>
            <p:ph type="body" sz="half" idx="2"/>
          </p:nvPr>
        </p:nvSpPr>
        <p:spPr>
          <a:xfrm>
            <a:off x="839790" y="2057400"/>
            <a:ext cx="3932237" cy="3811588"/>
          </a:xfrm>
        </p:spPr>
        <p:txBody>
          <a:bodyPr/>
          <a:lstStyle>
            <a:lvl1pPr marL="0" indent="0">
              <a:buNone/>
              <a:defRPr sz="900"/>
            </a:lvl1pPr>
            <a:lvl2pPr marL="257170" indent="0">
              <a:buNone/>
              <a:defRPr sz="787"/>
            </a:lvl2pPr>
            <a:lvl3pPr marL="514340" indent="0">
              <a:buNone/>
              <a:defRPr sz="675"/>
            </a:lvl3pPr>
            <a:lvl4pPr marL="771510" indent="0">
              <a:buNone/>
              <a:defRPr sz="563"/>
            </a:lvl4pPr>
            <a:lvl5pPr marL="1028682" indent="0">
              <a:buNone/>
              <a:defRPr sz="563"/>
            </a:lvl5pPr>
            <a:lvl6pPr marL="1285851" indent="0">
              <a:buNone/>
              <a:defRPr sz="563"/>
            </a:lvl6pPr>
            <a:lvl7pPr marL="1543021" indent="0">
              <a:buNone/>
              <a:defRPr sz="563"/>
            </a:lvl7pPr>
            <a:lvl8pPr marL="1800192" indent="0">
              <a:buNone/>
              <a:defRPr sz="563"/>
            </a:lvl8pPr>
            <a:lvl9pPr marL="2057361" indent="0">
              <a:buNone/>
              <a:defRPr sz="563"/>
            </a:lvl9pPr>
          </a:lstStyle>
          <a:p>
            <a:pPr lvl="0"/>
            <a:r>
              <a:rPr lang="ko-KR" altLang="en-US"/>
              <a:t>마스터 텍스트 스타일을 편집하려면 클릭</a:t>
            </a:r>
          </a:p>
        </p:txBody>
      </p:sp>
      <p:sp>
        <p:nvSpPr>
          <p:cNvPr id="5" name="날짜 개체 틀 4">
            <a:extLst>
              <a:ext uri="{FF2B5EF4-FFF2-40B4-BE49-F238E27FC236}">
                <a16:creationId xmlns="" xmlns:a16="http://schemas.microsoft.com/office/drawing/2014/main" id="{ABE48C64-3823-470F-A721-F9DB0EA5C56B}"/>
              </a:ext>
            </a:extLst>
          </p:cNvPr>
          <p:cNvSpPr>
            <a:spLocks noGrp="1"/>
          </p:cNvSpPr>
          <p:nvPr>
            <p:ph type="dt" sz="half" idx="10"/>
          </p:nvPr>
        </p:nvSpPr>
        <p:spPr/>
        <p:txBody>
          <a:bodyPr/>
          <a:lstStyle/>
          <a:p>
            <a:fld id="{A4B47003-5352-4FFA-9CCB-89AFDC2A46A7}"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6" name="바닥글 개체 틀 5">
            <a:extLst>
              <a:ext uri="{FF2B5EF4-FFF2-40B4-BE49-F238E27FC236}">
                <a16:creationId xmlns="" xmlns:a16="http://schemas.microsoft.com/office/drawing/2014/main" id="{27C93D59-DF48-8982-07CA-0AB518BB52BE}"/>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7" name="슬라이드 번호 개체 틀 6">
            <a:extLst>
              <a:ext uri="{FF2B5EF4-FFF2-40B4-BE49-F238E27FC236}">
                <a16:creationId xmlns="" xmlns:a16="http://schemas.microsoft.com/office/drawing/2014/main" id="{29DBB7FE-217B-C1FF-8583-EAB7B89E4ABB}"/>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40845861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DCCD9CF2-BD62-9240-4844-49B0E5F70A1F}"/>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 xmlns:a16="http://schemas.microsoft.com/office/drawing/2014/main" id="{B3ADEC1C-DE79-DA0F-B043-65C9CCAE0BBC}"/>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32035CAA-3010-8C72-BF2A-D5E9859B2594}"/>
              </a:ext>
            </a:extLst>
          </p:cNvPr>
          <p:cNvSpPr>
            <a:spLocks noGrp="1"/>
          </p:cNvSpPr>
          <p:nvPr>
            <p:ph type="dt" sz="half" idx="10"/>
          </p:nvPr>
        </p:nvSpPr>
        <p:spPr/>
        <p:txBody>
          <a:bodyPr/>
          <a:lstStyle/>
          <a:p>
            <a:fld id="{1DA14F2C-6C04-4FE5-A20A-53DF8AE799FD}"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5" name="바닥글 개체 틀 4">
            <a:extLst>
              <a:ext uri="{FF2B5EF4-FFF2-40B4-BE49-F238E27FC236}">
                <a16:creationId xmlns="" xmlns:a16="http://schemas.microsoft.com/office/drawing/2014/main" id="{91A33F5E-ED22-4853-545B-1C7DA8DA0E60}"/>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6" name="슬라이드 번호 개체 틀 5">
            <a:extLst>
              <a:ext uri="{FF2B5EF4-FFF2-40B4-BE49-F238E27FC236}">
                <a16:creationId xmlns="" xmlns:a16="http://schemas.microsoft.com/office/drawing/2014/main" id="{FE5BEFEA-673E-A345-9184-2D52741A46B6}"/>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3224616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 xmlns:a16="http://schemas.microsoft.com/office/drawing/2014/main" id="{CFD295D4-3A9C-FC04-83AE-3792785D1192}"/>
              </a:ext>
            </a:extLst>
          </p:cNvPr>
          <p:cNvSpPr>
            <a:spLocks noGrp="1"/>
          </p:cNvSpPr>
          <p:nvPr>
            <p:ph type="title" orient="vert"/>
          </p:nvPr>
        </p:nvSpPr>
        <p:spPr>
          <a:xfrm>
            <a:off x="8724902"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 xmlns:a16="http://schemas.microsoft.com/office/drawing/2014/main" id="{9D35EE8E-532A-AD75-C3D8-3BCCAAD1DCB4}"/>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3BBE4292-294F-51EA-0F40-963B0864EE77}"/>
              </a:ext>
            </a:extLst>
          </p:cNvPr>
          <p:cNvSpPr>
            <a:spLocks noGrp="1"/>
          </p:cNvSpPr>
          <p:nvPr>
            <p:ph type="dt" sz="half" idx="10"/>
          </p:nvPr>
        </p:nvSpPr>
        <p:spPr/>
        <p:txBody>
          <a:bodyPr/>
          <a:lstStyle/>
          <a:p>
            <a:fld id="{265E5616-860B-49B0-B51F-529CCA003515}"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5" name="바닥글 개체 틀 4">
            <a:extLst>
              <a:ext uri="{FF2B5EF4-FFF2-40B4-BE49-F238E27FC236}">
                <a16:creationId xmlns="" xmlns:a16="http://schemas.microsoft.com/office/drawing/2014/main" id="{6DB1EE21-05A2-96B7-B69C-9DADEC30BADE}"/>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6" name="슬라이드 번호 개체 틀 5">
            <a:extLst>
              <a:ext uri="{FF2B5EF4-FFF2-40B4-BE49-F238E27FC236}">
                <a16:creationId xmlns="" xmlns:a16="http://schemas.microsoft.com/office/drawing/2014/main" id="{4638580F-6477-1484-B6C2-F8794005F285}"/>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86569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xmlns="" id="{B7DA12F5-DF77-C564-FD8A-09AB8747D98E}"/>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xmlns="" id="{3F1C8E1F-ED7C-A48C-7A35-B29A700BA6FD}"/>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xmlns="" id="{D327C491-80E5-E480-A5C1-D12AA69431CA}"/>
              </a:ext>
            </a:extLst>
          </p:cNvPr>
          <p:cNvSpPr>
            <a:spLocks noGrp="1"/>
          </p:cNvSpPr>
          <p:nvPr>
            <p:ph type="dt" sz="half" idx="10"/>
          </p:nvPr>
        </p:nvSpPr>
        <p:spPr/>
        <p:txBody>
          <a:bodyPr/>
          <a:lstStyle/>
          <a:p>
            <a:fld id="{97FEAAE4-2CA9-42AA-A347-892E4CC5B5E6}" type="datetime1">
              <a:rPr lang="ko-KR" altLang="en-US" smtClean="0"/>
              <a:t>2022-08-24</a:t>
            </a:fld>
            <a:endParaRPr lang="ko-KR" altLang="en-US"/>
          </a:p>
        </p:txBody>
      </p:sp>
      <p:sp>
        <p:nvSpPr>
          <p:cNvPr id="5" name="바닥글 개체 틀 4">
            <a:extLst>
              <a:ext uri="{FF2B5EF4-FFF2-40B4-BE49-F238E27FC236}">
                <a16:creationId xmlns:a16="http://schemas.microsoft.com/office/drawing/2014/main" xmlns="" id="{85D5FEC5-4F2A-207D-A785-4EF6439BFB84}"/>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xmlns="" id="{57BEA75B-30DE-ACDA-BA32-1AE5B81EDFC3}"/>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3154104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7E43196E-7CF1-4520-991A-3B1F10658D94}" type="datetime1">
              <a:rPr lang="ko-KR" altLang="en-US" smtClean="0"/>
              <a:t>2022-08-24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108079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BC7897BA-C0D3-40BE-BE5B-8342D7D1D507}" type="datetime1">
              <a:rPr lang="ko-KR" altLang="en-US" smtClean="0"/>
              <a:t>2022-08-24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4200935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p:txBody>
          <a:bodyPr/>
          <a:lstStyle/>
          <a:p>
            <a:fld id="{ABFD5F03-EFE3-42E1-8B77-E17B05929116}" type="datetime1">
              <a:rPr lang="ko-KR" altLang="en-US" smtClean="0"/>
              <a:t>2022-08-24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3909197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fld id="{47C1A2B1-3078-48A9-B424-492489233580}" type="datetime1">
              <a:rPr lang="ko-KR" altLang="en-US" smtClean="0"/>
              <a:t>2022-08-24</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2212514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Content Placeholder 3"/>
          <p:cNvSpPr>
            <a:spLocks noGrp="1"/>
          </p:cNvSpPr>
          <p:nvPr>
            <p:ph sz="half" idx="2"/>
          </p:nvPr>
        </p:nvSpPr>
        <p:spPr>
          <a:xfrm>
            <a:off x="839789"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Content Placeholder 5"/>
          <p:cNvSpPr>
            <a:spLocks noGrp="1"/>
          </p:cNvSpPr>
          <p:nvPr>
            <p:ph sz="quarter" idx="4"/>
          </p:nvPr>
        </p:nvSpPr>
        <p:spPr>
          <a:xfrm>
            <a:off x="6172201"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fld id="{0B90E5E1-5CA6-4B55-A3B6-61B781EC1CBD}" type="datetime1">
              <a:rPr lang="ko-KR" altLang="en-US" smtClean="0"/>
              <a:t>2022-08-24</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475520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1B1B8D7A-1AD5-496C-ADE2-7D2736CB2FBF}" type="datetime1">
              <a:rPr lang="ko-KR" altLang="en-US" smtClean="0"/>
              <a:t>2022-08-24</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2300278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481D6F-B5E4-4118-A804-3777E5B215B4}" type="datetime1">
              <a:rPr lang="ko-KR" altLang="en-US" smtClean="0"/>
              <a:t>2022-08-24</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4130741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54612F5B-3B18-45E1-8A42-901B3C8B4325}" type="datetime1">
              <a:rPr lang="ko-KR" altLang="en-US" smtClean="0"/>
              <a:t>2022-08-24</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3623068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DF558733-C0D9-3F38-E848-59BC467174C0}"/>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xmlns="" id="{3476AC0B-A34D-7D05-43E2-C07235D919A1}"/>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xmlns="" id="{C079B9A3-A905-A05D-3248-EDB040F9CFBE}"/>
              </a:ext>
            </a:extLst>
          </p:cNvPr>
          <p:cNvSpPr>
            <a:spLocks noGrp="1"/>
          </p:cNvSpPr>
          <p:nvPr>
            <p:ph type="dt" sz="half" idx="10"/>
          </p:nvPr>
        </p:nvSpPr>
        <p:spPr/>
        <p:txBody>
          <a:bodyPr/>
          <a:lstStyle/>
          <a:p>
            <a:fld id="{A3C17130-8A4E-46EA-80D3-26A4B40ECD69}" type="datetime1">
              <a:rPr lang="ko-KR" altLang="en-US" smtClean="0"/>
              <a:t>2022-08-24</a:t>
            </a:fld>
            <a:endParaRPr lang="ko-KR" altLang="en-US"/>
          </a:p>
        </p:txBody>
      </p:sp>
      <p:sp>
        <p:nvSpPr>
          <p:cNvPr id="5" name="바닥글 개체 틀 4">
            <a:extLst>
              <a:ext uri="{FF2B5EF4-FFF2-40B4-BE49-F238E27FC236}">
                <a16:creationId xmlns:a16="http://schemas.microsoft.com/office/drawing/2014/main" xmlns="" id="{59D1D272-EC84-91D3-2064-6824D6587A42}"/>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xmlns="" id="{A5093FD6-5CFF-213C-B752-72B9C49AAA63}"/>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2544465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C4D65D27-B3E5-44EB-A85A-53606A98E112}" type="datetime1">
              <a:rPr lang="ko-KR" altLang="en-US" smtClean="0"/>
              <a:t>2022-08-24</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389336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E29C9522-EDEE-44DA-8C71-3E5406A0D957}" type="datetime1">
              <a:rPr lang="ko-KR" altLang="en-US" smtClean="0"/>
              <a:t>2022-08-24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3931796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7AABC4C1-DE63-48F0-B9DB-3A16A0257559}" type="datetime1">
              <a:rPr lang="ko-KR" altLang="en-US" smtClean="0"/>
              <a:t>2022-08-24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2009972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ko-KR" altLang="en-US"/>
              <a:t>마스터 제목 스타일 편집</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endParaRPr lang="en-US" dirty="0"/>
          </a:p>
        </p:txBody>
      </p:sp>
      <p:sp>
        <p:nvSpPr>
          <p:cNvPr id="4" name="Date Placeholder 3"/>
          <p:cNvSpPr>
            <a:spLocks noGrp="1"/>
          </p:cNvSpPr>
          <p:nvPr>
            <p:ph type="dt" sz="half" idx="10"/>
          </p:nvPr>
        </p:nvSpPr>
        <p:spPr/>
        <p:txBody>
          <a:bodyPr/>
          <a:lstStyle/>
          <a:p>
            <a:fld id="{7A82182A-9B34-416A-BFC0-4C1B5F65CB17}" type="datetime1">
              <a:rPr lang="ko-KR" altLang="en-US" smtClean="0"/>
              <a:t>2022-08-24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2773030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E2B18B22-E268-4DF2-82DE-60110F416F19}" type="datetime1">
              <a:rPr lang="ko-KR" altLang="en-US" smtClean="0"/>
              <a:t>2022-08-24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2989524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p:txBody>
          <a:bodyPr/>
          <a:lstStyle/>
          <a:p>
            <a:fld id="{FFBAE19A-422A-43C3-B6A7-AE0844ABC967}" type="datetime1">
              <a:rPr lang="ko-KR" altLang="en-US" smtClean="0"/>
              <a:t>2022-08-24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433884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fld id="{00144077-3B5F-408B-985A-CDD86E8E118F}" type="datetime1">
              <a:rPr lang="ko-KR" altLang="en-US" smtClean="0"/>
              <a:t>2022-08-24</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2299803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Content Placeholder 3"/>
          <p:cNvSpPr>
            <a:spLocks noGrp="1"/>
          </p:cNvSpPr>
          <p:nvPr>
            <p:ph sz="half" idx="2"/>
          </p:nvPr>
        </p:nvSpPr>
        <p:spPr>
          <a:xfrm>
            <a:off x="839789"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Content Placeholder 5"/>
          <p:cNvSpPr>
            <a:spLocks noGrp="1"/>
          </p:cNvSpPr>
          <p:nvPr>
            <p:ph sz="quarter" idx="4"/>
          </p:nvPr>
        </p:nvSpPr>
        <p:spPr>
          <a:xfrm>
            <a:off x="6172201"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fld id="{C2017A9C-BA7B-469C-BBE0-60E19445F84C}" type="datetime1">
              <a:rPr lang="ko-KR" altLang="en-US" smtClean="0"/>
              <a:t>2022-08-24</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711467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Date Placeholder 2"/>
          <p:cNvSpPr>
            <a:spLocks noGrp="1"/>
          </p:cNvSpPr>
          <p:nvPr>
            <p:ph type="dt" sz="half" idx="10"/>
          </p:nvPr>
        </p:nvSpPr>
        <p:spPr/>
        <p:txBody>
          <a:bodyPr/>
          <a:lstStyle/>
          <a:p>
            <a:fld id="{CE095F23-4503-4777-8A3B-47AE28184543}" type="datetime1">
              <a:rPr lang="ko-KR" altLang="en-US" smtClean="0"/>
              <a:t>2022-08-24</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2313756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50C4A7-646D-4CC4-9B4F-2F82D0213BAA}" type="datetime1">
              <a:rPr lang="ko-KR" altLang="en-US" smtClean="0"/>
              <a:t>2022-08-24</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2875684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16070494-372A-5338-D44A-4604E993A8D7}"/>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xmlns="" id="{9DDBB525-E18B-45E6-A60B-26745E657F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xmlns="" id="{1178AC13-8DF6-CB54-5A64-0F5ECA8D0410}"/>
              </a:ext>
            </a:extLst>
          </p:cNvPr>
          <p:cNvSpPr>
            <a:spLocks noGrp="1"/>
          </p:cNvSpPr>
          <p:nvPr>
            <p:ph type="dt" sz="half" idx="10"/>
          </p:nvPr>
        </p:nvSpPr>
        <p:spPr/>
        <p:txBody>
          <a:bodyPr/>
          <a:lstStyle/>
          <a:p>
            <a:fld id="{72298452-7FE0-4396-9C63-270210C05E89}" type="datetime1">
              <a:rPr lang="ko-KR" altLang="en-US" smtClean="0"/>
              <a:t>2022-08-24</a:t>
            </a:fld>
            <a:endParaRPr lang="ko-KR" altLang="en-US"/>
          </a:p>
        </p:txBody>
      </p:sp>
      <p:sp>
        <p:nvSpPr>
          <p:cNvPr id="5" name="바닥글 개체 틀 4">
            <a:extLst>
              <a:ext uri="{FF2B5EF4-FFF2-40B4-BE49-F238E27FC236}">
                <a16:creationId xmlns:a16="http://schemas.microsoft.com/office/drawing/2014/main" xmlns="" id="{B4372915-885B-B741-E252-276408A43C2C}"/>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xmlns="" id="{CA20F46A-7623-B2C7-3E11-D51AD0BDD17F}"/>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1304146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B7425C67-F3A3-4D70-90ED-DCF5BFE0676C}" type="datetime1">
              <a:rPr lang="ko-KR" altLang="en-US" smtClean="0"/>
              <a:t>2022-08-24</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102917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fld id="{555D93A6-4FE7-4428-8226-9C64BA5F4905}" type="datetime1">
              <a:rPr lang="ko-KR" altLang="en-US" smtClean="0"/>
              <a:t>2022-08-24</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204118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9B2CEFB1-B5E7-436C-A3C8-1EE57D69474B}" type="datetime1">
              <a:rPr lang="ko-KR" altLang="en-US" smtClean="0"/>
              <a:t>2022-08-24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991541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fld id="{261803ED-D356-408A-A864-498B73A93EE1}" type="datetime1">
              <a:rPr lang="ko-KR" altLang="en-US" smtClean="0"/>
              <a:t>2022-08-24</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294673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fld id="{9E9E3202-BA33-40E6-954E-5E02AE44428B}" type="datetime1">
              <a:rPr lang="ko-KR" altLang="en-US" smtClean="0">
                <a:solidFill>
                  <a:srgbClr val="000000"/>
                </a:solidFill>
              </a:rPr>
              <a:t>2022-08-24</a:t>
            </a:fld>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DF25D92-6141-4A67-8EC4-61C8FFFA2E2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5797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B6EB832D-A986-4C94-9723-5C4C47A805D1}" type="datetime1">
              <a:rPr lang="ko-KR" altLang="en-US" smtClean="0">
                <a:solidFill>
                  <a:srgbClr val="000000"/>
                </a:solidFill>
              </a:rPr>
              <a:t>2022-08-24</a:t>
            </a:fld>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0687E33-398A-4B57-8E98-3D3E37634AE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6000690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B000D8C9-7D7A-47D4-80AB-AB5E8BDBC036}" type="datetime1">
              <a:rPr lang="ko-KR" altLang="en-US" smtClean="0">
                <a:solidFill>
                  <a:srgbClr val="000000"/>
                </a:solidFill>
              </a:rPr>
              <a:t>2022-08-24</a:t>
            </a:fld>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3F808BE-F238-474E-AEA0-945885969D2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9396412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fld id="{60EBCA24-72B4-4B96-9438-5E6839FCD83A}" type="datetime1">
              <a:rPr lang="ko-KR" altLang="en-US" smtClean="0">
                <a:solidFill>
                  <a:srgbClr val="000000"/>
                </a:solidFill>
              </a:rPr>
              <a:t>2022-08-24</a:t>
            </a:fld>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84B044F-F813-4D11-A75A-EEB6457F80D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98407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fld id="{4D79D490-6613-4DD8-9567-159F8489D70B}" type="datetime1">
              <a:rPr lang="ko-KR" altLang="en-US" smtClean="0">
                <a:solidFill>
                  <a:srgbClr val="000000"/>
                </a:solidFill>
              </a:rPr>
              <a:t>2022-08-24</a:t>
            </a:fld>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B5DE41FF-7A56-47DE-9B96-234D323F878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0368740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fld id="{061B99BC-B637-43D1-89C4-9822D6FBFD45}" type="datetime1">
              <a:rPr lang="ko-KR" altLang="en-US" smtClean="0">
                <a:solidFill>
                  <a:srgbClr val="000000"/>
                </a:solidFill>
              </a:rPr>
              <a:t>2022-08-24</a:t>
            </a:fld>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ED6EF7CA-DAF3-4FC8-BF94-BB01472061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27483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B549343F-8E70-8E67-2EA5-454FF5A5BFCB}"/>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xmlns="" id="{78F13486-6B79-AEFF-1637-D5FCFD4EBC40}"/>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xmlns="" id="{098BD6BE-C886-0D41-9919-7DFD419A1264}"/>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xmlns="" id="{03A92A92-D825-237C-E173-C1D86A0F5755}"/>
              </a:ext>
            </a:extLst>
          </p:cNvPr>
          <p:cNvSpPr>
            <a:spLocks noGrp="1"/>
          </p:cNvSpPr>
          <p:nvPr>
            <p:ph type="dt" sz="half" idx="10"/>
          </p:nvPr>
        </p:nvSpPr>
        <p:spPr/>
        <p:txBody>
          <a:bodyPr/>
          <a:lstStyle/>
          <a:p>
            <a:fld id="{9EC21904-0074-496D-9CA7-7B5CB9F6490B}" type="datetime1">
              <a:rPr lang="ko-KR" altLang="en-US" smtClean="0"/>
              <a:t>2022-08-24</a:t>
            </a:fld>
            <a:endParaRPr lang="ko-KR" altLang="en-US"/>
          </a:p>
        </p:txBody>
      </p:sp>
      <p:sp>
        <p:nvSpPr>
          <p:cNvPr id="6" name="바닥글 개체 틀 5">
            <a:extLst>
              <a:ext uri="{FF2B5EF4-FFF2-40B4-BE49-F238E27FC236}">
                <a16:creationId xmlns:a16="http://schemas.microsoft.com/office/drawing/2014/main" xmlns="" id="{1FD3B22C-E23F-EC87-AD42-E77532ADD191}"/>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xmlns="" id="{077BCF43-3202-2CD6-0A2C-343FDAF2A19D}"/>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3601168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D686AC65-95E7-4A50-84BF-590C1073591C}" type="datetime1">
              <a:rPr lang="ko-KR" altLang="en-US" smtClean="0">
                <a:solidFill>
                  <a:srgbClr val="000000"/>
                </a:solidFill>
              </a:rPr>
              <a:t>2022-08-24</a:t>
            </a:fld>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A1135DED-0944-4F71-B728-8BABAF0E8DC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5123170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55CB58BC-1C0A-4D44-83C6-292C32B47F0B}" type="datetime1">
              <a:rPr lang="ko-KR" altLang="en-US" smtClean="0">
                <a:solidFill>
                  <a:srgbClr val="000000"/>
                </a:solidFill>
              </a:rPr>
              <a:t>2022-08-24</a:t>
            </a:fld>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E52888CE-9B9E-45E7-BDF3-FE2376A87A0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5180663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54A6EC29-592E-4F3A-B8F3-B70372295B39}" type="datetime1">
              <a:rPr lang="ko-KR" altLang="en-US" smtClean="0">
                <a:solidFill>
                  <a:srgbClr val="000000"/>
                </a:solidFill>
              </a:rPr>
              <a:t>2022-08-24</a:t>
            </a:fld>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D7DA6A2-6C4A-4021-814F-2E8A1F32786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095469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F84C1710-BFCF-4B0B-8617-99BEA78CA52F}" type="datetime1">
              <a:rPr lang="ko-KR" altLang="en-US" smtClean="0">
                <a:solidFill>
                  <a:srgbClr val="000000"/>
                </a:solidFill>
              </a:rPr>
              <a:t>2022-08-24</a:t>
            </a:fld>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699C7F5-9625-46B9-A054-E158DE93479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3798879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07202110-B3E8-454A-A571-AEFE50161B64}" type="datetime1">
              <a:rPr lang="ko-KR" altLang="en-US" smtClean="0">
                <a:solidFill>
                  <a:srgbClr val="000000"/>
                </a:solidFill>
              </a:rPr>
              <a:t>2022-08-24</a:t>
            </a:fld>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907951F-A466-4CBA-89A3-20ABE10FC71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808628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fld id="{4F0191DA-5351-4617-8E06-1B64A9145874}" type="datetime1">
              <a:rPr lang="ko-KR" altLang="en-US" smtClean="0">
                <a:solidFill>
                  <a:srgbClr val="000000"/>
                </a:solidFill>
              </a:rPr>
              <a:t>2022-08-24</a:t>
            </a:fld>
            <a:endParaRPr lang="en-US" dirty="0">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A9CCDCE4-2023-4CF1-9D03-5A16D2F0F1D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036855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fld id="{0A92F543-8727-4A05-9599-E6D4E34CCD7B}" type="datetime1">
              <a:rPr lang="ko-KR" altLang="en-US" smtClean="0">
                <a:solidFill>
                  <a:srgbClr val="000000"/>
                </a:solidFill>
              </a:rPr>
              <a:t>2022-08-24</a:t>
            </a:fld>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2398C1B-202C-4B9A-8F02-89C90BF3A34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394304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0"/>
            <a:ext cx="1036320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fld id="{26D07171-E602-41E6-8E05-AC8EFCF175F2}" type="datetime1">
              <a:rPr lang="ko-KR" altLang="en-US" smtClean="0">
                <a:solidFill>
                  <a:srgbClr val="000000"/>
                </a:solidFill>
              </a:rPr>
              <a:t>2022-08-24</a:t>
            </a:fld>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E9F0F01-6B2B-40F7-BB1F-78B5BEBBBE3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284245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fld id="{5C4E5170-42C9-441F-A938-75A7B8829712}" type="datetime1">
              <a:rPr lang="ko-KR" altLang="en-US" smtClean="0">
                <a:solidFill>
                  <a:srgbClr val="000000"/>
                </a:solidFill>
              </a:rPr>
              <a:t>2022-08-24</a:t>
            </a:fld>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874D574-1688-4387-94B9-CB4385B1A5A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93406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fld id="{2FAED377-3A8A-4B26-B06B-70DE7754C54F}" type="datetime1">
              <a:rPr lang="ko-KR" altLang="en-US" smtClean="0">
                <a:solidFill>
                  <a:srgbClr val="000000"/>
                </a:solidFill>
              </a:rPr>
              <a:t>2022-08-24</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DF25D92-6141-4A67-8EC4-61C8FFFA2E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6229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C871DE64-E08C-8C4F-A248-F24A294CFFF9}"/>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xmlns="" id="{3569CEF5-8148-0269-CF1E-27ADD5F217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xmlns="" id="{348EEEAF-59BB-FA97-6A34-A3B7AE6F5EC7}"/>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xmlns="" id="{7C972CE0-3F8E-7EF1-BAC3-48BFC72E40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xmlns="" id="{A910EBF7-F36D-D59A-2414-A723F28542C0}"/>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xmlns="" id="{9079867B-7E0E-9B48-F901-CD4B2A5D727C}"/>
              </a:ext>
            </a:extLst>
          </p:cNvPr>
          <p:cNvSpPr>
            <a:spLocks noGrp="1"/>
          </p:cNvSpPr>
          <p:nvPr>
            <p:ph type="dt" sz="half" idx="10"/>
          </p:nvPr>
        </p:nvSpPr>
        <p:spPr/>
        <p:txBody>
          <a:bodyPr/>
          <a:lstStyle/>
          <a:p>
            <a:fld id="{B300EBF1-657A-4B9C-983F-39011BED9445}" type="datetime1">
              <a:rPr lang="ko-KR" altLang="en-US" smtClean="0"/>
              <a:t>2022-08-24</a:t>
            </a:fld>
            <a:endParaRPr lang="ko-KR" altLang="en-US"/>
          </a:p>
        </p:txBody>
      </p:sp>
      <p:sp>
        <p:nvSpPr>
          <p:cNvPr id="8" name="바닥글 개체 틀 7">
            <a:extLst>
              <a:ext uri="{FF2B5EF4-FFF2-40B4-BE49-F238E27FC236}">
                <a16:creationId xmlns:a16="http://schemas.microsoft.com/office/drawing/2014/main" xmlns="" id="{D1FAA50E-7A6B-A70B-E9D2-79766142A487}"/>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xmlns="" id="{310E8995-671D-D212-1052-CB7DC9F213B9}"/>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608347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8233BDEA-9CDE-4BD9-AD5E-627F279E8665}" type="datetime1">
              <a:rPr lang="ko-KR" altLang="en-US" smtClean="0">
                <a:solidFill>
                  <a:srgbClr val="000000"/>
                </a:solidFill>
              </a:rPr>
              <a:t>2022-08-24</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0687E33-398A-4B57-8E98-3D3E37634A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066041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fld id="{6E7FE0CE-F10C-4BA3-894D-50052E53E357}" type="datetime1">
              <a:rPr lang="ko-KR" altLang="en-US" smtClean="0">
                <a:solidFill>
                  <a:srgbClr val="000000"/>
                </a:solidFill>
              </a:rPr>
              <a:t>2022-08-24</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3F808BE-F238-474E-AEA0-945885969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856997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fld id="{7E66E641-45FD-4687-A134-81C90EA5E673}" type="datetime1">
              <a:rPr lang="ko-KR" altLang="en-US" smtClean="0">
                <a:solidFill>
                  <a:srgbClr val="000000"/>
                </a:solidFill>
              </a:rPr>
              <a:t>2022-08-24</a:t>
            </a:fld>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84B044F-F813-4D11-A75A-EEB6457F80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05766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fld id="{FF2AE0EA-541D-47CB-8CDA-875B60F69996}" type="datetime1">
              <a:rPr lang="ko-KR" altLang="en-US" smtClean="0">
                <a:solidFill>
                  <a:srgbClr val="000000"/>
                </a:solidFill>
              </a:rPr>
              <a:t>2022-08-24</a:t>
            </a:fld>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B5DE41FF-7A56-47DE-9B96-234D323F87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33929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fld id="{AF9AFBE0-D0B3-4A58-B281-804734735FCC}" type="datetime1">
              <a:rPr lang="ko-KR" altLang="en-US" smtClean="0">
                <a:solidFill>
                  <a:srgbClr val="000000"/>
                </a:solidFill>
              </a:rPr>
              <a:t>2022-08-24</a:t>
            </a:fld>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ED6EF7CA-DAF3-4FC8-BF94-BB01472061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12395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A1AF653B-6189-4960-8EF2-03852BEE8976}" type="datetime1">
              <a:rPr lang="ko-KR" altLang="en-US" smtClean="0">
                <a:solidFill>
                  <a:srgbClr val="000000"/>
                </a:solidFill>
              </a:rPr>
              <a:t>2022-08-24</a:t>
            </a:fld>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A1135DED-0944-4F71-B728-8BABAF0E8D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635611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99BEE0B5-F6D6-4E85-A880-E0051FE9C1D0}" type="datetime1">
              <a:rPr lang="ko-KR" altLang="en-US" smtClean="0">
                <a:solidFill>
                  <a:srgbClr val="000000"/>
                </a:solidFill>
              </a:rPr>
              <a:t>2022-08-24</a:t>
            </a:fld>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E52888CE-9B9E-45E7-BDF3-FE2376A87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26351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fld id="{869B20A2-EDEF-49DF-8C22-01C0E5DF1553}" type="datetime1">
              <a:rPr lang="ko-KR" altLang="en-US" smtClean="0">
                <a:solidFill>
                  <a:srgbClr val="000000"/>
                </a:solidFill>
              </a:rPr>
              <a:t>2022-08-24</a:t>
            </a:fld>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D7DA6A2-6C4A-4021-814F-2E8A1F3278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016728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01197E72-AAD7-4FB7-A4B6-62817E33AAB8}" type="datetime1">
              <a:rPr lang="ko-KR" altLang="en-US" smtClean="0">
                <a:solidFill>
                  <a:srgbClr val="000000"/>
                </a:solidFill>
              </a:rPr>
              <a:t>2022-08-24</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699C7F5-9625-46B9-A054-E158DE9347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161044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0AAB295C-505B-4E8E-BDE0-6B574880CC35}" type="datetime1">
              <a:rPr lang="ko-KR" altLang="en-US" smtClean="0">
                <a:solidFill>
                  <a:srgbClr val="000000"/>
                </a:solidFill>
              </a:rPr>
              <a:t>2022-08-24</a:t>
            </a:fld>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907951F-A466-4CBA-89A3-20ABE10FC7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651458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5F68D0BB-A16E-A445-D7B0-519E07A74B89}"/>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xmlns="" id="{4B5E8C25-11AA-82FB-6D98-62F89CE446F4}"/>
              </a:ext>
            </a:extLst>
          </p:cNvPr>
          <p:cNvSpPr>
            <a:spLocks noGrp="1"/>
          </p:cNvSpPr>
          <p:nvPr>
            <p:ph type="dt" sz="half" idx="10"/>
          </p:nvPr>
        </p:nvSpPr>
        <p:spPr/>
        <p:txBody>
          <a:bodyPr/>
          <a:lstStyle/>
          <a:p>
            <a:fld id="{F5710FAE-62C1-4C18-B50A-C382AF5DC7CB}" type="datetime1">
              <a:rPr lang="ko-KR" altLang="en-US" smtClean="0"/>
              <a:t>2022-08-24</a:t>
            </a:fld>
            <a:endParaRPr lang="ko-KR" altLang="en-US"/>
          </a:p>
        </p:txBody>
      </p:sp>
      <p:sp>
        <p:nvSpPr>
          <p:cNvPr id="4" name="바닥글 개체 틀 3">
            <a:extLst>
              <a:ext uri="{FF2B5EF4-FFF2-40B4-BE49-F238E27FC236}">
                <a16:creationId xmlns:a16="http://schemas.microsoft.com/office/drawing/2014/main" xmlns="" id="{1F263B08-22BE-21E2-50DC-D7515DA88BFF}"/>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xmlns="" id="{BC1A9704-036C-2212-2872-340D022C7AB1}"/>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15389458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fld id="{4C52841F-AA9A-4B22-84EE-A85EDAFFE8C5}" type="datetime1">
              <a:rPr lang="ko-KR" altLang="en-US" smtClean="0">
                <a:solidFill>
                  <a:srgbClr val="000000"/>
                </a:solidFill>
              </a:rPr>
              <a:t>2022-08-24</a:t>
            </a:fld>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A9CCDCE4-2023-4CF1-9D03-5A16D2F0F1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347452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fld id="{79BCB2FA-9A5E-492A-85AF-35ECCE91C161}" type="datetime1">
              <a:rPr lang="ko-KR" altLang="en-US" smtClean="0">
                <a:solidFill>
                  <a:srgbClr val="000000"/>
                </a:solidFill>
              </a:rPr>
              <a:t>2022-08-24</a:t>
            </a:fld>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72398C1B-202C-4B9A-8F02-89C90BF3A3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87498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0"/>
            <a:ext cx="1036320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fld id="{89D966C3-433F-4FC2-A53F-AFA07A598602}" type="datetime1">
              <a:rPr lang="ko-KR" altLang="en-US" smtClean="0">
                <a:solidFill>
                  <a:srgbClr val="000000"/>
                </a:solidFill>
              </a:rPr>
              <a:t>2022-08-24</a:t>
            </a:fld>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E9F0F01-6B2B-40F7-BB1F-78B5BEBBBE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54872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fld id="{B32C520D-11A1-456A-86E2-B0F5A0776F72}" type="datetime1">
              <a:rPr lang="ko-KR" altLang="en-US" smtClean="0">
                <a:solidFill>
                  <a:srgbClr val="000000"/>
                </a:solidFill>
              </a:rPr>
              <a:t>2022-08-24</a:t>
            </a:fld>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874D574-1688-4387-94B9-CB4385B1A5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89689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E7D03B0E-CC88-4CF1-A42A-9E027B341F34}" type="datetime1">
              <a:rPr lang="ko-KR" altLang="en-US" smtClean="0"/>
              <a:t>2022-08-24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0D7D025-7683-4F0E-9814-BDDE04FDAEB8}" type="slidenum">
              <a:rPr lang="it-IT"/>
              <a:pPr>
                <a:defRPr/>
              </a:pPr>
              <a:t>‹#›</a:t>
            </a:fld>
            <a:endParaRPr lang="it-IT"/>
          </a:p>
        </p:txBody>
      </p:sp>
    </p:spTree>
    <p:extLst>
      <p:ext uri="{BB962C8B-B14F-4D97-AF65-F5344CB8AC3E}">
        <p14:creationId xmlns:p14="http://schemas.microsoft.com/office/powerpoint/2010/main" val="1166856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7C735A69-90C1-427A-9564-5A7F1938B98D}" type="datetime1">
              <a:rPr lang="ko-KR" altLang="en-US" smtClean="0"/>
              <a:t>2022-08-24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58FEA89-646B-463F-AB03-F825FDAF9393}" type="slidenum">
              <a:rPr lang="it-IT"/>
              <a:pPr>
                <a:defRPr/>
              </a:pPr>
              <a:t>‹#›</a:t>
            </a:fld>
            <a:endParaRPr lang="it-IT"/>
          </a:p>
        </p:txBody>
      </p:sp>
    </p:spTree>
    <p:extLst>
      <p:ext uri="{BB962C8B-B14F-4D97-AF65-F5344CB8AC3E}">
        <p14:creationId xmlns:p14="http://schemas.microsoft.com/office/powerpoint/2010/main" val="3213259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C19B11A4-B870-4EA7-A8A7-7C480515E55F}" type="datetime1">
              <a:rPr lang="ko-KR" altLang="en-US" smtClean="0"/>
              <a:t>2022-08-24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480A44C-49FC-4DA9-8FD1-8F5EE70069A7}" type="slidenum">
              <a:rPr lang="it-IT"/>
              <a:pPr>
                <a:defRPr/>
              </a:pPr>
              <a:t>‹#›</a:t>
            </a:fld>
            <a:endParaRPr lang="it-IT"/>
          </a:p>
        </p:txBody>
      </p:sp>
    </p:spTree>
    <p:extLst>
      <p:ext uri="{BB962C8B-B14F-4D97-AF65-F5344CB8AC3E}">
        <p14:creationId xmlns:p14="http://schemas.microsoft.com/office/powerpoint/2010/main" val="26906560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D45C91BF-E591-4556-989D-89C175CA05D0}" type="datetime1">
              <a:rPr lang="ko-KR" altLang="en-US" smtClean="0"/>
              <a:t>2022-08-24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5CF644E-1F85-41A2-BE9C-5FC0768D7729}" type="slidenum">
              <a:rPr lang="it-IT"/>
              <a:pPr>
                <a:defRPr/>
              </a:pPr>
              <a:t>‹#›</a:t>
            </a:fld>
            <a:endParaRPr lang="it-IT"/>
          </a:p>
        </p:txBody>
      </p:sp>
    </p:spTree>
    <p:extLst>
      <p:ext uri="{BB962C8B-B14F-4D97-AF65-F5344CB8AC3E}">
        <p14:creationId xmlns:p14="http://schemas.microsoft.com/office/powerpoint/2010/main" val="33018864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930D4168-CA4F-4D09-9A89-120B2D840479}" type="datetime1">
              <a:rPr lang="ko-KR" altLang="en-US" smtClean="0"/>
              <a:t>2022-08-24</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01E7E960-FCA4-4417-A6E3-FE2B6F853537}" type="slidenum">
              <a:rPr lang="it-IT"/>
              <a:pPr>
                <a:defRPr/>
              </a:pPr>
              <a:t>‹#›</a:t>
            </a:fld>
            <a:endParaRPr lang="it-IT"/>
          </a:p>
        </p:txBody>
      </p:sp>
    </p:spTree>
    <p:extLst>
      <p:ext uri="{BB962C8B-B14F-4D97-AF65-F5344CB8AC3E}">
        <p14:creationId xmlns:p14="http://schemas.microsoft.com/office/powerpoint/2010/main" val="1613514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D0A3EA5A-3C08-49B2-8341-8488AE08C145}" type="datetime1">
              <a:rPr lang="ko-KR" altLang="en-US" smtClean="0"/>
              <a:t>2022-08-24</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710F7216-891D-4465-B045-CA7F3A31EE5E}" type="slidenum">
              <a:rPr lang="it-IT"/>
              <a:pPr>
                <a:defRPr/>
              </a:pPr>
              <a:t>‹#›</a:t>
            </a:fld>
            <a:endParaRPr lang="it-IT"/>
          </a:p>
        </p:txBody>
      </p:sp>
    </p:spTree>
    <p:extLst>
      <p:ext uri="{BB962C8B-B14F-4D97-AF65-F5344CB8AC3E}">
        <p14:creationId xmlns:p14="http://schemas.microsoft.com/office/powerpoint/2010/main" val="363871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xmlns="" id="{EA84BDF3-9B5D-20A3-1F94-E3F5C242DDD4}"/>
              </a:ext>
            </a:extLst>
          </p:cNvPr>
          <p:cNvSpPr>
            <a:spLocks noGrp="1"/>
          </p:cNvSpPr>
          <p:nvPr>
            <p:ph type="dt" sz="half" idx="10"/>
          </p:nvPr>
        </p:nvSpPr>
        <p:spPr/>
        <p:txBody>
          <a:bodyPr/>
          <a:lstStyle/>
          <a:p>
            <a:fld id="{7B1780B8-D036-444F-A86E-7466ED8D7290}" type="datetime1">
              <a:rPr lang="ko-KR" altLang="en-US" smtClean="0"/>
              <a:t>2022-08-24</a:t>
            </a:fld>
            <a:endParaRPr lang="ko-KR" altLang="en-US"/>
          </a:p>
        </p:txBody>
      </p:sp>
      <p:sp>
        <p:nvSpPr>
          <p:cNvPr id="3" name="바닥글 개체 틀 2">
            <a:extLst>
              <a:ext uri="{FF2B5EF4-FFF2-40B4-BE49-F238E27FC236}">
                <a16:creationId xmlns:a16="http://schemas.microsoft.com/office/drawing/2014/main" xmlns="" id="{A2863B03-334E-DC10-3AFB-B08D7B86ECDA}"/>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xmlns="" id="{E1C10CD7-4DB8-DC0C-96F0-E715B84CB9D9}"/>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19904389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95C53A39-0C64-44F2-A6C2-B528B98A89A2}" type="datetime1">
              <a:rPr lang="ko-KR" altLang="en-US" smtClean="0"/>
              <a:t>2022-08-24</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ED2192D-2F77-45CE-AC44-7248D5BE0375}" type="slidenum">
              <a:rPr lang="it-IT"/>
              <a:pPr>
                <a:defRPr/>
              </a:pPr>
              <a:t>‹#›</a:t>
            </a:fld>
            <a:endParaRPr lang="it-IT"/>
          </a:p>
        </p:txBody>
      </p:sp>
    </p:spTree>
    <p:extLst>
      <p:ext uri="{BB962C8B-B14F-4D97-AF65-F5344CB8AC3E}">
        <p14:creationId xmlns:p14="http://schemas.microsoft.com/office/powerpoint/2010/main" val="16469163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1826D9B-DEAE-4F5A-95F7-91B960BD6B2A}" type="datetime1">
              <a:rPr lang="ko-KR" altLang="en-US" smtClean="0"/>
              <a:t>2022-08-24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8286D88-9138-4BF6-975D-2F4CD6DEC640}" type="slidenum">
              <a:rPr lang="it-IT"/>
              <a:pPr>
                <a:defRPr/>
              </a:pPr>
              <a:t>‹#›</a:t>
            </a:fld>
            <a:endParaRPr lang="it-IT"/>
          </a:p>
        </p:txBody>
      </p:sp>
    </p:spTree>
    <p:extLst>
      <p:ext uri="{BB962C8B-B14F-4D97-AF65-F5344CB8AC3E}">
        <p14:creationId xmlns:p14="http://schemas.microsoft.com/office/powerpoint/2010/main" val="316414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04A2F5B-2ED4-4F77-9748-BF69CB82E74A}" type="datetime1">
              <a:rPr lang="ko-KR" altLang="en-US" smtClean="0"/>
              <a:t>2022-08-24</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6FDD5F3-ACB2-4355-8C61-E1042B411AE3}" type="slidenum">
              <a:rPr lang="it-IT"/>
              <a:pPr>
                <a:defRPr/>
              </a:pPr>
              <a:t>‹#›</a:t>
            </a:fld>
            <a:endParaRPr lang="it-IT"/>
          </a:p>
        </p:txBody>
      </p:sp>
    </p:spTree>
    <p:extLst>
      <p:ext uri="{BB962C8B-B14F-4D97-AF65-F5344CB8AC3E}">
        <p14:creationId xmlns:p14="http://schemas.microsoft.com/office/powerpoint/2010/main" val="41376396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10BBB3A8-D874-4E19-B12C-42F727B3B8C6}" type="datetime1">
              <a:rPr lang="ko-KR" altLang="en-US" smtClean="0"/>
              <a:t>2022-08-24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A8B0C12-A76B-481E-BC9A-3C564814014A}" type="slidenum">
              <a:rPr lang="it-IT"/>
              <a:pPr>
                <a:defRPr/>
              </a:pPr>
              <a:t>‹#›</a:t>
            </a:fld>
            <a:endParaRPr lang="it-IT"/>
          </a:p>
        </p:txBody>
      </p:sp>
    </p:spTree>
    <p:extLst>
      <p:ext uri="{BB962C8B-B14F-4D97-AF65-F5344CB8AC3E}">
        <p14:creationId xmlns:p14="http://schemas.microsoft.com/office/powerpoint/2010/main" val="35977619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A554662A-0425-43A0-B88E-3771F252FEF3}" type="datetime1">
              <a:rPr lang="ko-KR" altLang="en-US" smtClean="0"/>
              <a:t>2022-08-24</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C1A4703-DAE6-4BEB-AD7F-1061464DE5CC}" type="slidenum">
              <a:rPr lang="it-IT"/>
              <a:pPr>
                <a:defRPr/>
              </a:pPr>
              <a:t>‹#›</a:t>
            </a:fld>
            <a:endParaRPr lang="it-IT"/>
          </a:p>
        </p:txBody>
      </p:sp>
    </p:spTree>
    <p:extLst>
      <p:ext uri="{BB962C8B-B14F-4D97-AF65-F5344CB8AC3E}">
        <p14:creationId xmlns:p14="http://schemas.microsoft.com/office/powerpoint/2010/main" val="21188640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2B5D31AD-E919-B604-BD09-B543A88427EE}"/>
              </a:ext>
            </a:extLst>
          </p:cNvPr>
          <p:cNvSpPr>
            <a:spLocks noGrp="1"/>
          </p:cNvSpPr>
          <p:nvPr>
            <p:ph type="ctrTitle"/>
          </p:nvPr>
        </p:nvSpPr>
        <p:spPr>
          <a:xfrm>
            <a:off x="1524000" y="1122364"/>
            <a:ext cx="9144001" cy="2387600"/>
          </a:xfrm>
        </p:spPr>
        <p:txBody>
          <a:bodyPr anchor="b"/>
          <a:lstStyle>
            <a:lvl1pPr algn="ctr">
              <a:defRPr sz="4500"/>
            </a:lvl1pPr>
          </a:lstStyle>
          <a:p>
            <a:r>
              <a:rPr lang="ko-KR" altLang="en-US"/>
              <a:t>마스터 제목 스타일 편집</a:t>
            </a:r>
          </a:p>
        </p:txBody>
      </p:sp>
      <p:sp>
        <p:nvSpPr>
          <p:cNvPr id="3" name="부제목 2">
            <a:extLst>
              <a:ext uri="{FF2B5EF4-FFF2-40B4-BE49-F238E27FC236}">
                <a16:creationId xmlns:a16="http://schemas.microsoft.com/office/drawing/2014/main" xmlns="" id="{C5174E16-678B-CF43-4AB2-9DD1C5389EB6}"/>
              </a:ext>
            </a:extLst>
          </p:cNvPr>
          <p:cNvSpPr>
            <a:spLocks noGrp="1"/>
          </p:cNvSpPr>
          <p:nvPr>
            <p:ph type="subTitle" idx="1"/>
          </p:nvPr>
        </p:nvSpPr>
        <p:spPr>
          <a:xfrm>
            <a:off x="1524000" y="3602038"/>
            <a:ext cx="9144001" cy="1655762"/>
          </a:xfrm>
        </p:spPr>
        <p:txBody>
          <a:bodyPr/>
          <a:lstStyle>
            <a:lvl1pPr marL="0" indent="0" algn="ctr">
              <a:buNone/>
              <a:defRPr sz="1800"/>
            </a:lvl1pPr>
            <a:lvl2pPr marL="342897" indent="0" algn="ctr">
              <a:buNone/>
              <a:defRPr sz="1500"/>
            </a:lvl2pPr>
            <a:lvl3pPr marL="685793" indent="0" algn="ctr">
              <a:buNone/>
              <a:defRPr sz="1350"/>
            </a:lvl3pPr>
            <a:lvl4pPr marL="1028690" indent="0" algn="ctr">
              <a:buNone/>
              <a:defRPr sz="1200"/>
            </a:lvl4pPr>
            <a:lvl5pPr marL="1371588" indent="0" algn="ctr">
              <a:buNone/>
              <a:defRPr sz="1200"/>
            </a:lvl5pPr>
            <a:lvl6pPr marL="1714484" indent="0" algn="ctr">
              <a:buNone/>
              <a:defRPr sz="1200"/>
            </a:lvl6pPr>
            <a:lvl7pPr marL="2057381" indent="0" algn="ctr">
              <a:buNone/>
              <a:defRPr sz="1200"/>
            </a:lvl7pPr>
            <a:lvl8pPr marL="2400278" indent="0" algn="ctr">
              <a:buNone/>
              <a:defRPr sz="1200"/>
            </a:lvl8pPr>
            <a:lvl9pPr marL="2743174" indent="0" algn="ctr">
              <a:buNone/>
              <a:defRPr sz="12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xmlns="" id="{BBC47F7F-D4C4-FD27-D4EE-4F500D5E5C4E}"/>
              </a:ext>
            </a:extLst>
          </p:cNvPr>
          <p:cNvSpPr>
            <a:spLocks noGrp="1"/>
          </p:cNvSpPr>
          <p:nvPr>
            <p:ph type="dt" sz="half" idx="10"/>
          </p:nvPr>
        </p:nvSpPr>
        <p:spPr/>
        <p:txBody>
          <a:bodyPr/>
          <a:lstStyle/>
          <a:p>
            <a:fld id="{DEF8DD76-BFEB-4CB3-AAF0-6ECFD7E40762}" type="datetime1">
              <a:rPr lang="ko-KR" altLang="en-US" smtClean="0"/>
              <a:t>2022-08-24</a:t>
            </a:fld>
            <a:endParaRPr lang="ko-KR" altLang="en-US"/>
          </a:p>
        </p:txBody>
      </p:sp>
      <p:sp>
        <p:nvSpPr>
          <p:cNvPr id="5" name="바닥글 개체 틀 4">
            <a:extLst>
              <a:ext uri="{FF2B5EF4-FFF2-40B4-BE49-F238E27FC236}">
                <a16:creationId xmlns:a16="http://schemas.microsoft.com/office/drawing/2014/main" xmlns="" id="{B0E648E6-92CD-7414-8F36-4AF6E5F7E415}"/>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xmlns="" id="{E78C05BF-D0E8-885C-C985-0D07848734CE}"/>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39857448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E6FAFFB0-A9F5-9A9B-5701-ABD3690943A0}"/>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xmlns="" id="{1D615A65-D415-C0AE-3A09-9A41C2F96B7E}"/>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xmlns="" id="{A7CEED0B-2D60-40F6-C3F7-71563282A45E}"/>
              </a:ext>
            </a:extLst>
          </p:cNvPr>
          <p:cNvSpPr>
            <a:spLocks noGrp="1"/>
          </p:cNvSpPr>
          <p:nvPr>
            <p:ph type="dt" sz="half" idx="10"/>
          </p:nvPr>
        </p:nvSpPr>
        <p:spPr/>
        <p:txBody>
          <a:bodyPr/>
          <a:lstStyle/>
          <a:p>
            <a:fld id="{6FD58161-5158-4742-A594-D472E0C9934B}" type="datetime1">
              <a:rPr lang="ko-KR" altLang="en-US" smtClean="0"/>
              <a:t>2022-08-24</a:t>
            </a:fld>
            <a:endParaRPr lang="ko-KR" altLang="en-US"/>
          </a:p>
        </p:txBody>
      </p:sp>
      <p:sp>
        <p:nvSpPr>
          <p:cNvPr id="5" name="바닥글 개체 틀 4">
            <a:extLst>
              <a:ext uri="{FF2B5EF4-FFF2-40B4-BE49-F238E27FC236}">
                <a16:creationId xmlns:a16="http://schemas.microsoft.com/office/drawing/2014/main" xmlns="" id="{3C3F73C7-BBD3-07D0-5364-D9E7CEAB05B9}"/>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xmlns="" id="{B70A2C67-B8FF-9EF3-CB0E-CC72E42D65F8}"/>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40179796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19140DA3-2369-7A22-1AC0-3EF2D2352DAB}"/>
              </a:ext>
            </a:extLst>
          </p:cNvPr>
          <p:cNvSpPr>
            <a:spLocks noGrp="1"/>
          </p:cNvSpPr>
          <p:nvPr>
            <p:ph type="title"/>
          </p:nvPr>
        </p:nvSpPr>
        <p:spPr>
          <a:xfrm>
            <a:off x="831851" y="1709738"/>
            <a:ext cx="10515600" cy="2852737"/>
          </a:xfrm>
        </p:spPr>
        <p:txBody>
          <a:bodyPr anchor="b"/>
          <a:lstStyle>
            <a:lvl1pPr>
              <a:defRPr sz="4500"/>
            </a:lvl1pPr>
          </a:lstStyle>
          <a:p>
            <a:r>
              <a:rPr lang="ko-KR" altLang="en-US"/>
              <a:t>마스터 제목 스타일 편집</a:t>
            </a:r>
          </a:p>
        </p:txBody>
      </p:sp>
      <p:sp>
        <p:nvSpPr>
          <p:cNvPr id="3" name="텍스트 개체 틀 2">
            <a:extLst>
              <a:ext uri="{FF2B5EF4-FFF2-40B4-BE49-F238E27FC236}">
                <a16:creationId xmlns:a16="http://schemas.microsoft.com/office/drawing/2014/main" xmlns="" id="{0AFDBC3C-F09D-9477-27BB-E4383BBDC2C8}"/>
              </a:ext>
            </a:extLst>
          </p:cNvPr>
          <p:cNvSpPr>
            <a:spLocks noGrp="1"/>
          </p:cNvSpPr>
          <p:nvPr>
            <p:ph type="body" idx="1"/>
          </p:nvPr>
        </p:nvSpPr>
        <p:spPr>
          <a:xfrm>
            <a:off x="831851" y="4589464"/>
            <a:ext cx="10515600" cy="1500187"/>
          </a:xfrm>
        </p:spPr>
        <p:txBody>
          <a:bodyPr/>
          <a:lstStyle>
            <a:lvl1pPr marL="0" indent="0">
              <a:buNone/>
              <a:defRPr sz="1800">
                <a:solidFill>
                  <a:schemeClr val="tx1">
                    <a:tint val="75000"/>
                  </a:schemeClr>
                </a:solidFill>
              </a:defRPr>
            </a:lvl1pPr>
            <a:lvl2pPr marL="342897" indent="0">
              <a:buNone/>
              <a:defRPr sz="1500">
                <a:solidFill>
                  <a:schemeClr val="tx1">
                    <a:tint val="75000"/>
                  </a:schemeClr>
                </a:solidFill>
              </a:defRPr>
            </a:lvl2pPr>
            <a:lvl3pPr marL="685793" indent="0">
              <a:buNone/>
              <a:defRPr sz="1350">
                <a:solidFill>
                  <a:schemeClr val="tx1">
                    <a:tint val="75000"/>
                  </a:schemeClr>
                </a:solidFill>
              </a:defRPr>
            </a:lvl3pPr>
            <a:lvl4pPr marL="1028690" indent="0">
              <a:buNone/>
              <a:defRPr sz="1200">
                <a:solidFill>
                  <a:schemeClr val="tx1">
                    <a:tint val="75000"/>
                  </a:schemeClr>
                </a:solidFill>
              </a:defRPr>
            </a:lvl4pPr>
            <a:lvl5pPr marL="1371588" indent="0">
              <a:buNone/>
              <a:defRPr sz="1200">
                <a:solidFill>
                  <a:schemeClr val="tx1">
                    <a:tint val="75000"/>
                  </a:schemeClr>
                </a:solidFill>
              </a:defRPr>
            </a:lvl5pPr>
            <a:lvl6pPr marL="1714484" indent="0">
              <a:buNone/>
              <a:defRPr sz="1200">
                <a:solidFill>
                  <a:schemeClr val="tx1">
                    <a:tint val="75000"/>
                  </a:schemeClr>
                </a:solidFill>
              </a:defRPr>
            </a:lvl6pPr>
            <a:lvl7pPr marL="2057381" indent="0">
              <a:buNone/>
              <a:defRPr sz="1200">
                <a:solidFill>
                  <a:schemeClr val="tx1">
                    <a:tint val="75000"/>
                  </a:schemeClr>
                </a:solidFill>
              </a:defRPr>
            </a:lvl7pPr>
            <a:lvl8pPr marL="2400278" indent="0">
              <a:buNone/>
              <a:defRPr sz="1200">
                <a:solidFill>
                  <a:schemeClr val="tx1">
                    <a:tint val="75000"/>
                  </a:schemeClr>
                </a:solidFill>
              </a:defRPr>
            </a:lvl8pPr>
            <a:lvl9pPr marL="2743174" indent="0">
              <a:buNone/>
              <a:defRPr sz="12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xmlns="" id="{C2133E8C-BE7D-209D-504B-CBA0866BF813}"/>
              </a:ext>
            </a:extLst>
          </p:cNvPr>
          <p:cNvSpPr>
            <a:spLocks noGrp="1"/>
          </p:cNvSpPr>
          <p:nvPr>
            <p:ph type="dt" sz="half" idx="10"/>
          </p:nvPr>
        </p:nvSpPr>
        <p:spPr/>
        <p:txBody>
          <a:bodyPr/>
          <a:lstStyle/>
          <a:p>
            <a:fld id="{BAF545DA-D6A6-44CA-B6FC-C4C7D2CC9B9F}" type="datetime1">
              <a:rPr lang="ko-KR" altLang="en-US" smtClean="0"/>
              <a:t>2022-08-24</a:t>
            </a:fld>
            <a:endParaRPr lang="ko-KR" altLang="en-US"/>
          </a:p>
        </p:txBody>
      </p:sp>
      <p:sp>
        <p:nvSpPr>
          <p:cNvPr id="5" name="바닥글 개체 틀 4">
            <a:extLst>
              <a:ext uri="{FF2B5EF4-FFF2-40B4-BE49-F238E27FC236}">
                <a16:creationId xmlns:a16="http://schemas.microsoft.com/office/drawing/2014/main" xmlns="" id="{24672F23-ACE2-CC31-7C80-3C9DEC92B10A}"/>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xmlns="" id="{C33E8B3C-AAE3-12F6-401E-916EB10ACD29}"/>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33757707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944F32B9-A39F-C930-B382-6148EC28008E}"/>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xmlns="" id="{96E8E85D-D78B-2ABB-5D0B-5BBB221DBD22}"/>
              </a:ext>
            </a:extLst>
          </p:cNvPr>
          <p:cNvSpPr>
            <a:spLocks noGrp="1"/>
          </p:cNvSpPr>
          <p:nvPr>
            <p:ph sz="half" idx="1"/>
          </p:nvPr>
        </p:nvSpPr>
        <p:spPr>
          <a:xfrm>
            <a:off x="838201"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xmlns="" id="{98E82F23-7C43-F412-42F3-AAAB80DA97CA}"/>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xmlns="" id="{3E0D86F0-F1EB-86B0-D91C-6DAB14D499F7}"/>
              </a:ext>
            </a:extLst>
          </p:cNvPr>
          <p:cNvSpPr>
            <a:spLocks noGrp="1"/>
          </p:cNvSpPr>
          <p:nvPr>
            <p:ph type="dt" sz="half" idx="10"/>
          </p:nvPr>
        </p:nvSpPr>
        <p:spPr/>
        <p:txBody>
          <a:bodyPr/>
          <a:lstStyle/>
          <a:p>
            <a:fld id="{93375753-DC6F-46FB-A4C4-CE0BA3BB0A7A}" type="datetime1">
              <a:rPr lang="ko-KR" altLang="en-US" smtClean="0"/>
              <a:t>2022-08-24</a:t>
            </a:fld>
            <a:endParaRPr lang="ko-KR" altLang="en-US"/>
          </a:p>
        </p:txBody>
      </p:sp>
      <p:sp>
        <p:nvSpPr>
          <p:cNvPr id="6" name="바닥글 개체 틀 5">
            <a:extLst>
              <a:ext uri="{FF2B5EF4-FFF2-40B4-BE49-F238E27FC236}">
                <a16:creationId xmlns:a16="http://schemas.microsoft.com/office/drawing/2014/main" xmlns="" id="{B6E23EDD-F525-AACD-AADC-ED10FFD9A5DC}"/>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xmlns="" id="{6BD8FDAF-F641-54E1-6506-0F3908EF83BC}"/>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9419978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B8D10FE6-637E-3483-AEF8-95FA70541C6B}"/>
              </a:ext>
            </a:extLst>
          </p:cNvPr>
          <p:cNvSpPr>
            <a:spLocks noGrp="1"/>
          </p:cNvSpPr>
          <p:nvPr>
            <p:ph type="title"/>
          </p:nvPr>
        </p:nvSpPr>
        <p:spPr>
          <a:xfrm>
            <a:off x="839789" y="365126"/>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xmlns="" id="{ACA688F4-C314-0878-49D4-D27314D4A7D3}"/>
              </a:ext>
            </a:extLst>
          </p:cNvPr>
          <p:cNvSpPr>
            <a:spLocks noGrp="1"/>
          </p:cNvSpPr>
          <p:nvPr>
            <p:ph type="body" idx="1"/>
          </p:nvPr>
        </p:nvSpPr>
        <p:spPr>
          <a:xfrm>
            <a:off x="839788" y="1681163"/>
            <a:ext cx="5157788" cy="823912"/>
          </a:xfrm>
        </p:spPr>
        <p:txBody>
          <a:bodyPr anchor="b"/>
          <a:lstStyle>
            <a:lvl1pPr marL="0" indent="0">
              <a:buNone/>
              <a:defRPr sz="1800" b="1"/>
            </a:lvl1pPr>
            <a:lvl2pPr marL="342897" indent="0">
              <a:buNone/>
              <a:defRPr sz="1500" b="1"/>
            </a:lvl2pPr>
            <a:lvl3pPr marL="685793" indent="0">
              <a:buNone/>
              <a:defRPr sz="1350" b="1"/>
            </a:lvl3pPr>
            <a:lvl4pPr marL="1028690" indent="0">
              <a:buNone/>
              <a:defRPr sz="1200" b="1"/>
            </a:lvl4pPr>
            <a:lvl5pPr marL="1371588" indent="0">
              <a:buNone/>
              <a:defRPr sz="1200" b="1"/>
            </a:lvl5pPr>
            <a:lvl6pPr marL="1714484" indent="0">
              <a:buNone/>
              <a:defRPr sz="1200" b="1"/>
            </a:lvl6pPr>
            <a:lvl7pPr marL="2057381" indent="0">
              <a:buNone/>
              <a:defRPr sz="1200" b="1"/>
            </a:lvl7pPr>
            <a:lvl8pPr marL="2400278" indent="0">
              <a:buNone/>
              <a:defRPr sz="1200" b="1"/>
            </a:lvl8pPr>
            <a:lvl9pPr marL="2743174" indent="0">
              <a:buNone/>
              <a:defRPr sz="12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xmlns="" id="{C85B9F44-FA0E-33B9-5830-42CA10D1D448}"/>
              </a:ext>
            </a:extLst>
          </p:cNvPr>
          <p:cNvSpPr>
            <a:spLocks noGrp="1"/>
          </p:cNvSpPr>
          <p:nvPr>
            <p:ph sz="half" idx="2"/>
          </p:nvPr>
        </p:nvSpPr>
        <p:spPr>
          <a:xfrm>
            <a:off x="839788" y="2505075"/>
            <a:ext cx="51577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xmlns="" id="{DBB8C4F0-83EA-7090-C43F-D9DD28DFD81D}"/>
              </a:ext>
            </a:extLst>
          </p:cNvPr>
          <p:cNvSpPr>
            <a:spLocks noGrp="1"/>
          </p:cNvSpPr>
          <p:nvPr>
            <p:ph type="body" sz="quarter" idx="3"/>
          </p:nvPr>
        </p:nvSpPr>
        <p:spPr>
          <a:xfrm>
            <a:off x="6172199" y="1681163"/>
            <a:ext cx="5183188" cy="823912"/>
          </a:xfrm>
        </p:spPr>
        <p:txBody>
          <a:bodyPr anchor="b"/>
          <a:lstStyle>
            <a:lvl1pPr marL="0" indent="0">
              <a:buNone/>
              <a:defRPr sz="1800" b="1"/>
            </a:lvl1pPr>
            <a:lvl2pPr marL="342897" indent="0">
              <a:buNone/>
              <a:defRPr sz="1500" b="1"/>
            </a:lvl2pPr>
            <a:lvl3pPr marL="685793" indent="0">
              <a:buNone/>
              <a:defRPr sz="1350" b="1"/>
            </a:lvl3pPr>
            <a:lvl4pPr marL="1028690" indent="0">
              <a:buNone/>
              <a:defRPr sz="1200" b="1"/>
            </a:lvl4pPr>
            <a:lvl5pPr marL="1371588" indent="0">
              <a:buNone/>
              <a:defRPr sz="1200" b="1"/>
            </a:lvl5pPr>
            <a:lvl6pPr marL="1714484" indent="0">
              <a:buNone/>
              <a:defRPr sz="1200" b="1"/>
            </a:lvl6pPr>
            <a:lvl7pPr marL="2057381" indent="0">
              <a:buNone/>
              <a:defRPr sz="1200" b="1"/>
            </a:lvl7pPr>
            <a:lvl8pPr marL="2400278" indent="0">
              <a:buNone/>
              <a:defRPr sz="1200" b="1"/>
            </a:lvl8pPr>
            <a:lvl9pPr marL="2743174" indent="0">
              <a:buNone/>
              <a:defRPr sz="12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xmlns="" id="{E2FB0735-91D9-699D-32C2-D472FB636337}"/>
              </a:ext>
            </a:extLst>
          </p:cNvPr>
          <p:cNvSpPr>
            <a:spLocks noGrp="1"/>
          </p:cNvSpPr>
          <p:nvPr>
            <p:ph sz="quarter" idx="4"/>
          </p:nvPr>
        </p:nvSpPr>
        <p:spPr>
          <a:xfrm>
            <a:off x="6172199"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xmlns="" id="{81C209DA-99E2-8612-9FDD-420FB28B913D}"/>
              </a:ext>
            </a:extLst>
          </p:cNvPr>
          <p:cNvSpPr>
            <a:spLocks noGrp="1"/>
          </p:cNvSpPr>
          <p:nvPr>
            <p:ph type="dt" sz="half" idx="10"/>
          </p:nvPr>
        </p:nvSpPr>
        <p:spPr/>
        <p:txBody>
          <a:bodyPr/>
          <a:lstStyle/>
          <a:p>
            <a:fld id="{4C8F1183-9BF9-498F-96A5-587466A56FE0}" type="datetime1">
              <a:rPr lang="ko-KR" altLang="en-US" smtClean="0"/>
              <a:t>2022-08-24</a:t>
            </a:fld>
            <a:endParaRPr lang="ko-KR" altLang="en-US"/>
          </a:p>
        </p:txBody>
      </p:sp>
      <p:sp>
        <p:nvSpPr>
          <p:cNvPr id="8" name="바닥글 개체 틀 7">
            <a:extLst>
              <a:ext uri="{FF2B5EF4-FFF2-40B4-BE49-F238E27FC236}">
                <a16:creationId xmlns:a16="http://schemas.microsoft.com/office/drawing/2014/main" xmlns="" id="{ADB09EAF-580A-AA4D-D419-FB1A13BFD80F}"/>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xmlns="" id="{28326B6B-622D-AC9C-1467-D3AE3E3CDFB8}"/>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1141968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F8B16E75-438F-B904-88F8-3A386E62DDE3}"/>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xmlns="" id="{A616AABF-DB75-C400-90AA-2025552074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xmlns="" id="{EDA2D28A-1215-363F-9886-DD978BF8B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xmlns="" id="{B7E7BA95-F8F0-9BC5-E389-F579BFB46413}"/>
              </a:ext>
            </a:extLst>
          </p:cNvPr>
          <p:cNvSpPr>
            <a:spLocks noGrp="1"/>
          </p:cNvSpPr>
          <p:nvPr>
            <p:ph type="dt" sz="half" idx="10"/>
          </p:nvPr>
        </p:nvSpPr>
        <p:spPr/>
        <p:txBody>
          <a:bodyPr/>
          <a:lstStyle/>
          <a:p>
            <a:fld id="{46711221-9D6A-4339-A824-E3D5212883EA}" type="datetime1">
              <a:rPr lang="ko-KR" altLang="en-US" smtClean="0"/>
              <a:t>2022-08-24</a:t>
            </a:fld>
            <a:endParaRPr lang="ko-KR" altLang="en-US"/>
          </a:p>
        </p:txBody>
      </p:sp>
      <p:sp>
        <p:nvSpPr>
          <p:cNvPr id="6" name="바닥글 개체 틀 5">
            <a:extLst>
              <a:ext uri="{FF2B5EF4-FFF2-40B4-BE49-F238E27FC236}">
                <a16:creationId xmlns:a16="http://schemas.microsoft.com/office/drawing/2014/main" xmlns="" id="{C9427517-3FD9-693B-2423-2F6074F15526}"/>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xmlns="" id="{4D0FF5BB-AB5B-CE0F-07CC-4B4BC7749ADA}"/>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42868442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AC34047A-2D2A-58CB-8D8E-7238D03FDA85}"/>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xmlns="" id="{3D1F8869-276F-89BA-B931-4030FCA1CE1E}"/>
              </a:ext>
            </a:extLst>
          </p:cNvPr>
          <p:cNvSpPr>
            <a:spLocks noGrp="1"/>
          </p:cNvSpPr>
          <p:nvPr>
            <p:ph type="dt" sz="half" idx="10"/>
          </p:nvPr>
        </p:nvSpPr>
        <p:spPr/>
        <p:txBody>
          <a:bodyPr/>
          <a:lstStyle/>
          <a:p>
            <a:fld id="{10F9B8E8-A74D-4F37-9520-2584DB3D503C}" type="datetime1">
              <a:rPr lang="ko-KR" altLang="en-US" smtClean="0"/>
              <a:t>2022-08-24</a:t>
            </a:fld>
            <a:endParaRPr lang="ko-KR" altLang="en-US"/>
          </a:p>
        </p:txBody>
      </p:sp>
      <p:sp>
        <p:nvSpPr>
          <p:cNvPr id="4" name="바닥글 개체 틀 3">
            <a:extLst>
              <a:ext uri="{FF2B5EF4-FFF2-40B4-BE49-F238E27FC236}">
                <a16:creationId xmlns:a16="http://schemas.microsoft.com/office/drawing/2014/main" xmlns="" id="{A0B57A73-8990-210E-9A40-3F883998B08F}"/>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xmlns="" id="{1BBB5F32-6DC2-8CD1-ADE6-3D554F4194D4}"/>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41442497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xmlns="" id="{D977463A-ADAF-0559-2729-D28F944EA920}"/>
              </a:ext>
            </a:extLst>
          </p:cNvPr>
          <p:cNvSpPr>
            <a:spLocks noGrp="1"/>
          </p:cNvSpPr>
          <p:nvPr>
            <p:ph type="dt" sz="half" idx="10"/>
          </p:nvPr>
        </p:nvSpPr>
        <p:spPr/>
        <p:txBody>
          <a:bodyPr/>
          <a:lstStyle/>
          <a:p>
            <a:fld id="{8DC7894D-3B85-4D76-9AC9-65CD89A3ADEA}" type="datetime1">
              <a:rPr lang="ko-KR" altLang="en-US" smtClean="0"/>
              <a:t>2022-08-24</a:t>
            </a:fld>
            <a:endParaRPr lang="ko-KR" altLang="en-US"/>
          </a:p>
        </p:txBody>
      </p:sp>
      <p:sp>
        <p:nvSpPr>
          <p:cNvPr id="3" name="바닥글 개체 틀 2">
            <a:extLst>
              <a:ext uri="{FF2B5EF4-FFF2-40B4-BE49-F238E27FC236}">
                <a16:creationId xmlns:a16="http://schemas.microsoft.com/office/drawing/2014/main" xmlns="" id="{F62DF248-9CD0-C450-0081-5A8A0B82C3E3}"/>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xmlns="" id="{36469075-8A67-F624-5CCA-C963A7A36215}"/>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16119269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83F71A81-917D-AE5D-15D6-2B459B3B7D6E}"/>
              </a:ext>
            </a:extLst>
          </p:cNvPr>
          <p:cNvSpPr>
            <a:spLocks noGrp="1"/>
          </p:cNvSpPr>
          <p:nvPr>
            <p:ph type="title"/>
          </p:nvPr>
        </p:nvSpPr>
        <p:spPr>
          <a:xfrm>
            <a:off x="839789" y="457200"/>
            <a:ext cx="3932237" cy="1600200"/>
          </a:xfrm>
        </p:spPr>
        <p:txBody>
          <a:bodyPr anchor="b"/>
          <a:lstStyle>
            <a:lvl1pPr>
              <a:defRPr sz="2400"/>
            </a:lvl1pPr>
          </a:lstStyle>
          <a:p>
            <a:r>
              <a:rPr lang="ko-KR" altLang="en-US"/>
              <a:t>마스터 제목 스타일 편집</a:t>
            </a:r>
          </a:p>
        </p:txBody>
      </p:sp>
      <p:sp>
        <p:nvSpPr>
          <p:cNvPr id="3" name="내용 개체 틀 2">
            <a:extLst>
              <a:ext uri="{FF2B5EF4-FFF2-40B4-BE49-F238E27FC236}">
                <a16:creationId xmlns:a16="http://schemas.microsoft.com/office/drawing/2014/main" xmlns="" id="{C07C0BC0-2DC8-1311-2C19-9BDFB2CEEF45}"/>
              </a:ext>
            </a:extLst>
          </p:cNvPr>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xmlns="" id="{BA83CFDE-C423-90B4-4603-89C93D62A188}"/>
              </a:ext>
            </a:extLst>
          </p:cNvPr>
          <p:cNvSpPr>
            <a:spLocks noGrp="1"/>
          </p:cNvSpPr>
          <p:nvPr>
            <p:ph type="body" sz="half" idx="2"/>
          </p:nvPr>
        </p:nvSpPr>
        <p:spPr>
          <a:xfrm>
            <a:off x="839789" y="2057400"/>
            <a:ext cx="3932237" cy="3811588"/>
          </a:xfrm>
        </p:spPr>
        <p:txBody>
          <a:bodyPr/>
          <a:lstStyle>
            <a:lvl1pPr marL="0" indent="0">
              <a:buNone/>
              <a:defRPr sz="1200"/>
            </a:lvl1pPr>
            <a:lvl2pPr marL="342897" indent="0">
              <a:buNone/>
              <a:defRPr sz="1050"/>
            </a:lvl2pPr>
            <a:lvl3pPr marL="685793" indent="0">
              <a:buNone/>
              <a:defRPr sz="900"/>
            </a:lvl3pPr>
            <a:lvl4pPr marL="1028690" indent="0">
              <a:buNone/>
              <a:defRPr sz="750"/>
            </a:lvl4pPr>
            <a:lvl5pPr marL="1371588" indent="0">
              <a:buNone/>
              <a:defRPr sz="750"/>
            </a:lvl5pPr>
            <a:lvl6pPr marL="1714484" indent="0">
              <a:buNone/>
              <a:defRPr sz="750"/>
            </a:lvl6pPr>
            <a:lvl7pPr marL="2057381" indent="0">
              <a:buNone/>
              <a:defRPr sz="750"/>
            </a:lvl7pPr>
            <a:lvl8pPr marL="2400278" indent="0">
              <a:buNone/>
              <a:defRPr sz="750"/>
            </a:lvl8pPr>
            <a:lvl9pPr marL="2743174" indent="0">
              <a:buNone/>
              <a:defRPr sz="75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xmlns="" id="{B553F15B-7108-E6C0-26FD-4C315D6FC159}"/>
              </a:ext>
            </a:extLst>
          </p:cNvPr>
          <p:cNvSpPr>
            <a:spLocks noGrp="1"/>
          </p:cNvSpPr>
          <p:nvPr>
            <p:ph type="dt" sz="half" idx="10"/>
          </p:nvPr>
        </p:nvSpPr>
        <p:spPr/>
        <p:txBody>
          <a:bodyPr/>
          <a:lstStyle/>
          <a:p>
            <a:fld id="{CFD36B3C-B4A2-4293-9AE7-BF08E6050974}" type="datetime1">
              <a:rPr lang="ko-KR" altLang="en-US" smtClean="0"/>
              <a:t>2022-08-24</a:t>
            </a:fld>
            <a:endParaRPr lang="ko-KR" altLang="en-US"/>
          </a:p>
        </p:txBody>
      </p:sp>
      <p:sp>
        <p:nvSpPr>
          <p:cNvPr id="6" name="바닥글 개체 틀 5">
            <a:extLst>
              <a:ext uri="{FF2B5EF4-FFF2-40B4-BE49-F238E27FC236}">
                <a16:creationId xmlns:a16="http://schemas.microsoft.com/office/drawing/2014/main" xmlns="" id="{314D0820-790F-47D9-626C-6F7E1F387E38}"/>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xmlns="" id="{0B86AA0B-E8A8-D329-C3AB-FD21395D79C3}"/>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16161626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F1F4F60A-A768-CA47-CBA5-86BDF7D73D06}"/>
              </a:ext>
            </a:extLst>
          </p:cNvPr>
          <p:cNvSpPr>
            <a:spLocks noGrp="1"/>
          </p:cNvSpPr>
          <p:nvPr>
            <p:ph type="title"/>
          </p:nvPr>
        </p:nvSpPr>
        <p:spPr>
          <a:xfrm>
            <a:off x="839789" y="457200"/>
            <a:ext cx="3932237" cy="1600200"/>
          </a:xfrm>
        </p:spPr>
        <p:txBody>
          <a:bodyPr anchor="b"/>
          <a:lstStyle>
            <a:lvl1pPr>
              <a:defRPr sz="2400"/>
            </a:lvl1pPr>
          </a:lstStyle>
          <a:p>
            <a:r>
              <a:rPr lang="ko-KR" altLang="en-US"/>
              <a:t>마스터 제목 스타일 편집</a:t>
            </a:r>
          </a:p>
        </p:txBody>
      </p:sp>
      <p:sp>
        <p:nvSpPr>
          <p:cNvPr id="3" name="그림 개체 틀 2">
            <a:extLst>
              <a:ext uri="{FF2B5EF4-FFF2-40B4-BE49-F238E27FC236}">
                <a16:creationId xmlns:a16="http://schemas.microsoft.com/office/drawing/2014/main" xmlns="" id="{EE0961B4-905C-7550-54B0-F7597C6243F6}"/>
              </a:ext>
            </a:extLst>
          </p:cNvPr>
          <p:cNvSpPr>
            <a:spLocks noGrp="1"/>
          </p:cNvSpPr>
          <p:nvPr>
            <p:ph type="pic" idx="1"/>
          </p:nvPr>
        </p:nvSpPr>
        <p:spPr>
          <a:xfrm>
            <a:off x="5183188" y="987426"/>
            <a:ext cx="6172200" cy="4873625"/>
          </a:xfrm>
        </p:spPr>
        <p:txBody>
          <a:bodyPr/>
          <a:lstStyle>
            <a:lvl1pPr marL="0" indent="0">
              <a:buNone/>
              <a:defRPr sz="2400"/>
            </a:lvl1pPr>
            <a:lvl2pPr marL="342897" indent="0">
              <a:buNone/>
              <a:defRPr sz="2100"/>
            </a:lvl2pPr>
            <a:lvl3pPr marL="685793" indent="0">
              <a:buNone/>
              <a:defRPr sz="1800"/>
            </a:lvl3pPr>
            <a:lvl4pPr marL="1028690" indent="0">
              <a:buNone/>
              <a:defRPr sz="1500"/>
            </a:lvl4pPr>
            <a:lvl5pPr marL="1371588" indent="0">
              <a:buNone/>
              <a:defRPr sz="1500"/>
            </a:lvl5pPr>
            <a:lvl6pPr marL="1714484" indent="0">
              <a:buNone/>
              <a:defRPr sz="1500"/>
            </a:lvl6pPr>
            <a:lvl7pPr marL="2057381" indent="0">
              <a:buNone/>
              <a:defRPr sz="1500"/>
            </a:lvl7pPr>
            <a:lvl8pPr marL="2400278" indent="0">
              <a:buNone/>
              <a:defRPr sz="1500"/>
            </a:lvl8pPr>
            <a:lvl9pPr marL="2743174" indent="0">
              <a:buNone/>
              <a:defRPr sz="1500"/>
            </a:lvl9pPr>
          </a:lstStyle>
          <a:p>
            <a:endParaRPr lang="ko-KR" altLang="en-US"/>
          </a:p>
        </p:txBody>
      </p:sp>
      <p:sp>
        <p:nvSpPr>
          <p:cNvPr id="4" name="텍스트 개체 틀 3">
            <a:extLst>
              <a:ext uri="{FF2B5EF4-FFF2-40B4-BE49-F238E27FC236}">
                <a16:creationId xmlns:a16="http://schemas.microsoft.com/office/drawing/2014/main" xmlns="" id="{DC1E9E1A-364C-BC36-2859-2B1E1F633844}"/>
              </a:ext>
            </a:extLst>
          </p:cNvPr>
          <p:cNvSpPr>
            <a:spLocks noGrp="1"/>
          </p:cNvSpPr>
          <p:nvPr>
            <p:ph type="body" sz="half" idx="2"/>
          </p:nvPr>
        </p:nvSpPr>
        <p:spPr>
          <a:xfrm>
            <a:off x="839789" y="2057400"/>
            <a:ext cx="3932237" cy="3811588"/>
          </a:xfrm>
        </p:spPr>
        <p:txBody>
          <a:bodyPr/>
          <a:lstStyle>
            <a:lvl1pPr marL="0" indent="0">
              <a:buNone/>
              <a:defRPr sz="1200"/>
            </a:lvl1pPr>
            <a:lvl2pPr marL="342897" indent="0">
              <a:buNone/>
              <a:defRPr sz="1050"/>
            </a:lvl2pPr>
            <a:lvl3pPr marL="685793" indent="0">
              <a:buNone/>
              <a:defRPr sz="900"/>
            </a:lvl3pPr>
            <a:lvl4pPr marL="1028690" indent="0">
              <a:buNone/>
              <a:defRPr sz="750"/>
            </a:lvl4pPr>
            <a:lvl5pPr marL="1371588" indent="0">
              <a:buNone/>
              <a:defRPr sz="750"/>
            </a:lvl5pPr>
            <a:lvl6pPr marL="1714484" indent="0">
              <a:buNone/>
              <a:defRPr sz="750"/>
            </a:lvl6pPr>
            <a:lvl7pPr marL="2057381" indent="0">
              <a:buNone/>
              <a:defRPr sz="750"/>
            </a:lvl7pPr>
            <a:lvl8pPr marL="2400278" indent="0">
              <a:buNone/>
              <a:defRPr sz="750"/>
            </a:lvl8pPr>
            <a:lvl9pPr marL="2743174" indent="0">
              <a:buNone/>
              <a:defRPr sz="75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xmlns="" id="{ABE48C64-3823-470F-A721-F9DB0EA5C56B}"/>
              </a:ext>
            </a:extLst>
          </p:cNvPr>
          <p:cNvSpPr>
            <a:spLocks noGrp="1"/>
          </p:cNvSpPr>
          <p:nvPr>
            <p:ph type="dt" sz="half" idx="10"/>
          </p:nvPr>
        </p:nvSpPr>
        <p:spPr/>
        <p:txBody>
          <a:bodyPr/>
          <a:lstStyle/>
          <a:p>
            <a:fld id="{652D2EFC-D365-42B6-9E8D-1F49E1F86860}" type="datetime1">
              <a:rPr lang="ko-KR" altLang="en-US" smtClean="0"/>
              <a:t>2022-08-24</a:t>
            </a:fld>
            <a:endParaRPr lang="ko-KR" altLang="en-US"/>
          </a:p>
        </p:txBody>
      </p:sp>
      <p:sp>
        <p:nvSpPr>
          <p:cNvPr id="6" name="바닥글 개체 틀 5">
            <a:extLst>
              <a:ext uri="{FF2B5EF4-FFF2-40B4-BE49-F238E27FC236}">
                <a16:creationId xmlns:a16="http://schemas.microsoft.com/office/drawing/2014/main" xmlns="" id="{27C93D59-DF48-8982-07CA-0AB518BB52BE}"/>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xmlns="" id="{29DBB7FE-217B-C1FF-8583-EAB7B89E4ABB}"/>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4363928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DCCD9CF2-BD62-9240-4844-49B0E5F70A1F}"/>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xmlns="" id="{B3ADEC1C-DE79-DA0F-B043-65C9CCAE0BBC}"/>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xmlns="" id="{32035CAA-3010-8C72-BF2A-D5E9859B2594}"/>
              </a:ext>
            </a:extLst>
          </p:cNvPr>
          <p:cNvSpPr>
            <a:spLocks noGrp="1"/>
          </p:cNvSpPr>
          <p:nvPr>
            <p:ph type="dt" sz="half" idx="10"/>
          </p:nvPr>
        </p:nvSpPr>
        <p:spPr/>
        <p:txBody>
          <a:bodyPr/>
          <a:lstStyle/>
          <a:p>
            <a:fld id="{86E263EC-9348-46FA-8EA5-A4FD5F76EE9E}" type="datetime1">
              <a:rPr lang="ko-KR" altLang="en-US" smtClean="0"/>
              <a:t>2022-08-24</a:t>
            </a:fld>
            <a:endParaRPr lang="ko-KR" altLang="en-US"/>
          </a:p>
        </p:txBody>
      </p:sp>
      <p:sp>
        <p:nvSpPr>
          <p:cNvPr id="5" name="바닥글 개체 틀 4">
            <a:extLst>
              <a:ext uri="{FF2B5EF4-FFF2-40B4-BE49-F238E27FC236}">
                <a16:creationId xmlns:a16="http://schemas.microsoft.com/office/drawing/2014/main" xmlns="" id="{91A33F5E-ED22-4853-545B-1C7DA8DA0E60}"/>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xmlns="" id="{FE5BEFEA-673E-A345-9184-2D52741A46B6}"/>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19166238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xmlns="" id="{CFD295D4-3A9C-FC04-83AE-3792785D1192}"/>
              </a:ext>
            </a:extLst>
          </p:cNvPr>
          <p:cNvSpPr>
            <a:spLocks noGrp="1"/>
          </p:cNvSpPr>
          <p:nvPr>
            <p:ph type="title" orient="vert"/>
          </p:nvPr>
        </p:nvSpPr>
        <p:spPr>
          <a:xfrm>
            <a:off x="8724901"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xmlns="" id="{9D35EE8E-532A-AD75-C3D8-3BCCAAD1DCB4}"/>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xmlns="" id="{3BBE4292-294F-51EA-0F40-963B0864EE77}"/>
              </a:ext>
            </a:extLst>
          </p:cNvPr>
          <p:cNvSpPr>
            <a:spLocks noGrp="1"/>
          </p:cNvSpPr>
          <p:nvPr>
            <p:ph type="dt" sz="half" idx="10"/>
          </p:nvPr>
        </p:nvSpPr>
        <p:spPr/>
        <p:txBody>
          <a:bodyPr/>
          <a:lstStyle/>
          <a:p>
            <a:fld id="{43F3A80D-EB26-46B6-B30F-9814922BE330}" type="datetime1">
              <a:rPr lang="ko-KR" altLang="en-US" smtClean="0"/>
              <a:t>2022-08-24</a:t>
            </a:fld>
            <a:endParaRPr lang="ko-KR" altLang="en-US"/>
          </a:p>
        </p:txBody>
      </p:sp>
      <p:sp>
        <p:nvSpPr>
          <p:cNvPr id="5" name="바닥글 개체 틀 4">
            <a:extLst>
              <a:ext uri="{FF2B5EF4-FFF2-40B4-BE49-F238E27FC236}">
                <a16:creationId xmlns:a16="http://schemas.microsoft.com/office/drawing/2014/main" xmlns="" id="{6DB1EE21-05A2-96B7-B69C-9DADEC30BADE}"/>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xmlns="" id="{4638580F-6477-1484-B6C2-F8794005F285}"/>
              </a:ext>
            </a:extLst>
          </p:cNvPr>
          <p:cNvSpPr>
            <a:spLocks noGrp="1"/>
          </p:cNvSpPr>
          <p:nvPr>
            <p:ph type="sldNum" sz="quarter" idx="12"/>
          </p:nvPr>
        </p:nvSpPr>
        <p:spPr/>
        <p:txBody>
          <a:body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17389458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2B5D31AD-E919-B604-BD09-B543A88427EE}"/>
              </a:ext>
            </a:extLst>
          </p:cNvPr>
          <p:cNvSpPr>
            <a:spLocks noGrp="1"/>
          </p:cNvSpPr>
          <p:nvPr>
            <p:ph type="ctrTitle"/>
          </p:nvPr>
        </p:nvSpPr>
        <p:spPr>
          <a:xfrm>
            <a:off x="1524001" y="1122365"/>
            <a:ext cx="9144001" cy="2387600"/>
          </a:xfrm>
        </p:spPr>
        <p:txBody>
          <a:bodyPr anchor="b"/>
          <a:lstStyle>
            <a:lvl1pPr algn="ctr">
              <a:defRPr sz="3375"/>
            </a:lvl1pPr>
          </a:lstStyle>
          <a:p>
            <a:r>
              <a:rPr lang="ko-KR" altLang="en-US"/>
              <a:t>마스터 제목 스타일 편집</a:t>
            </a:r>
          </a:p>
        </p:txBody>
      </p:sp>
      <p:sp>
        <p:nvSpPr>
          <p:cNvPr id="3" name="부제목 2">
            <a:extLst>
              <a:ext uri="{FF2B5EF4-FFF2-40B4-BE49-F238E27FC236}">
                <a16:creationId xmlns="" xmlns:a16="http://schemas.microsoft.com/office/drawing/2014/main" id="{C5174E16-678B-CF43-4AB2-9DD1C5389EB6}"/>
              </a:ext>
            </a:extLst>
          </p:cNvPr>
          <p:cNvSpPr>
            <a:spLocks noGrp="1"/>
          </p:cNvSpPr>
          <p:nvPr>
            <p:ph type="subTitle" idx="1"/>
          </p:nvPr>
        </p:nvSpPr>
        <p:spPr>
          <a:xfrm>
            <a:off x="1524001" y="3602038"/>
            <a:ext cx="9144001" cy="1655762"/>
          </a:xfrm>
        </p:spPr>
        <p:txBody>
          <a:bodyPr/>
          <a:lstStyle>
            <a:lvl1pPr marL="0" indent="0" algn="ctr">
              <a:buNone/>
              <a:defRPr sz="1350"/>
            </a:lvl1pPr>
            <a:lvl2pPr marL="257170" indent="0" algn="ctr">
              <a:buNone/>
              <a:defRPr sz="1125"/>
            </a:lvl2pPr>
            <a:lvl3pPr marL="514340" indent="0" algn="ctr">
              <a:buNone/>
              <a:defRPr sz="1012"/>
            </a:lvl3pPr>
            <a:lvl4pPr marL="771510" indent="0" algn="ctr">
              <a:buNone/>
              <a:defRPr sz="900"/>
            </a:lvl4pPr>
            <a:lvl5pPr marL="1028682" indent="0" algn="ctr">
              <a:buNone/>
              <a:defRPr sz="900"/>
            </a:lvl5pPr>
            <a:lvl6pPr marL="1285851" indent="0" algn="ctr">
              <a:buNone/>
              <a:defRPr sz="900"/>
            </a:lvl6pPr>
            <a:lvl7pPr marL="1543021" indent="0" algn="ctr">
              <a:buNone/>
              <a:defRPr sz="900"/>
            </a:lvl7pPr>
            <a:lvl8pPr marL="1800192" indent="0" algn="ctr">
              <a:buNone/>
              <a:defRPr sz="900"/>
            </a:lvl8pPr>
            <a:lvl9pPr marL="2057361" indent="0" algn="ctr">
              <a:buNone/>
              <a:defRPr sz="900"/>
            </a:lvl9pPr>
          </a:lstStyle>
          <a:p>
            <a:r>
              <a:rPr lang="ko-KR" altLang="en-US"/>
              <a:t>클릭하여 마스터 부제목 스타일 편집</a:t>
            </a:r>
          </a:p>
        </p:txBody>
      </p:sp>
      <p:sp>
        <p:nvSpPr>
          <p:cNvPr id="4" name="날짜 개체 틀 3">
            <a:extLst>
              <a:ext uri="{FF2B5EF4-FFF2-40B4-BE49-F238E27FC236}">
                <a16:creationId xmlns="" xmlns:a16="http://schemas.microsoft.com/office/drawing/2014/main" id="{BBC47F7F-D4C4-FD27-D4EE-4F500D5E5C4E}"/>
              </a:ext>
            </a:extLst>
          </p:cNvPr>
          <p:cNvSpPr>
            <a:spLocks noGrp="1"/>
          </p:cNvSpPr>
          <p:nvPr>
            <p:ph type="dt" sz="half" idx="10"/>
          </p:nvPr>
        </p:nvSpPr>
        <p:spPr/>
        <p:txBody>
          <a:bodyPr/>
          <a:lstStyle/>
          <a:p>
            <a:fld id="{F5B30789-87F0-43A5-A2B9-66B163DF45AB}"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5" name="바닥글 개체 틀 4">
            <a:extLst>
              <a:ext uri="{FF2B5EF4-FFF2-40B4-BE49-F238E27FC236}">
                <a16:creationId xmlns="" xmlns:a16="http://schemas.microsoft.com/office/drawing/2014/main" id="{B0E648E6-92CD-7414-8F36-4AF6E5F7E415}"/>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6" name="슬라이드 번호 개체 틀 5">
            <a:extLst>
              <a:ext uri="{FF2B5EF4-FFF2-40B4-BE49-F238E27FC236}">
                <a16:creationId xmlns="" xmlns:a16="http://schemas.microsoft.com/office/drawing/2014/main" id="{E78C05BF-D0E8-885C-C985-0D07848734CE}"/>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6334219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E6FAFFB0-A9F5-9A9B-5701-ABD3690943A0}"/>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 xmlns:a16="http://schemas.microsoft.com/office/drawing/2014/main" id="{1D615A65-D415-C0AE-3A09-9A41C2F96B7E}"/>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A7CEED0B-2D60-40F6-C3F7-71563282A45E}"/>
              </a:ext>
            </a:extLst>
          </p:cNvPr>
          <p:cNvSpPr>
            <a:spLocks noGrp="1"/>
          </p:cNvSpPr>
          <p:nvPr>
            <p:ph type="dt" sz="half" idx="10"/>
          </p:nvPr>
        </p:nvSpPr>
        <p:spPr/>
        <p:txBody>
          <a:bodyPr/>
          <a:lstStyle/>
          <a:p>
            <a:fld id="{699F6E8F-F97A-4A47-AB24-E44CA33B4C6A}"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5" name="바닥글 개체 틀 4">
            <a:extLst>
              <a:ext uri="{FF2B5EF4-FFF2-40B4-BE49-F238E27FC236}">
                <a16:creationId xmlns="" xmlns:a16="http://schemas.microsoft.com/office/drawing/2014/main" id="{3C3F73C7-BBD3-07D0-5364-D9E7CEAB05B9}"/>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6" name="슬라이드 번호 개체 틀 5">
            <a:extLst>
              <a:ext uri="{FF2B5EF4-FFF2-40B4-BE49-F238E27FC236}">
                <a16:creationId xmlns="" xmlns:a16="http://schemas.microsoft.com/office/drawing/2014/main" id="{B70A2C67-B8FF-9EF3-CB0E-CC72E42D65F8}"/>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079708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19140DA3-2369-7A22-1AC0-3EF2D2352DAB}"/>
              </a:ext>
            </a:extLst>
          </p:cNvPr>
          <p:cNvSpPr>
            <a:spLocks noGrp="1"/>
          </p:cNvSpPr>
          <p:nvPr>
            <p:ph type="title"/>
          </p:nvPr>
        </p:nvSpPr>
        <p:spPr>
          <a:xfrm>
            <a:off x="831851" y="1709738"/>
            <a:ext cx="10515600" cy="2852737"/>
          </a:xfrm>
        </p:spPr>
        <p:txBody>
          <a:bodyPr anchor="b"/>
          <a:lstStyle>
            <a:lvl1pPr>
              <a:defRPr sz="3375"/>
            </a:lvl1pPr>
          </a:lstStyle>
          <a:p>
            <a:r>
              <a:rPr lang="ko-KR" altLang="en-US"/>
              <a:t>마스터 제목 스타일 편집</a:t>
            </a:r>
          </a:p>
        </p:txBody>
      </p:sp>
      <p:sp>
        <p:nvSpPr>
          <p:cNvPr id="3" name="텍스트 개체 틀 2">
            <a:extLst>
              <a:ext uri="{FF2B5EF4-FFF2-40B4-BE49-F238E27FC236}">
                <a16:creationId xmlns="" xmlns:a16="http://schemas.microsoft.com/office/drawing/2014/main" id="{0AFDBC3C-F09D-9477-27BB-E4383BBDC2C8}"/>
              </a:ext>
            </a:extLst>
          </p:cNvPr>
          <p:cNvSpPr>
            <a:spLocks noGrp="1"/>
          </p:cNvSpPr>
          <p:nvPr>
            <p:ph type="body" idx="1"/>
          </p:nvPr>
        </p:nvSpPr>
        <p:spPr>
          <a:xfrm>
            <a:off x="831851" y="4589465"/>
            <a:ext cx="10515600" cy="1500187"/>
          </a:xfrm>
        </p:spPr>
        <p:txBody>
          <a:bodyPr/>
          <a:lstStyle>
            <a:lvl1pPr marL="0" indent="0">
              <a:buNone/>
              <a:defRPr sz="1350">
                <a:solidFill>
                  <a:schemeClr val="tx1">
                    <a:tint val="75000"/>
                  </a:schemeClr>
                </a:solidFill>
              </a:defRPr>
            </a:lvl1pPr>
            <a:lvl2pPr marL="257170" indent="0">
              <a:buNone/>
              <a:defRPr sz="1125">
                <a:solidFill>
                  <a:schemeClr val="tx1">
                    <a:tint val="75000"/>
                  </a:schemeClr>
                </a:solidFill>
              </a:defRPr>
            </a:lvl2pPr>
            <a:lvl3pPr marL="514340" indent="0">
              <a:buNone/>
              <a:defRPr sz="1012">
                <a:solidFill>
                  <a:schemeClr val="tx1">
                    <a:tint val="75000"/>
                  </a:schemeClr>
                </a:solidFill>
              </a:defRPr>
            </a:lvl3pPr>
            <a:lvl4pPr marL="771510" indent="0">
              <a:buNone/>
              <a:defRPr sz="900">
                <a:solidFill>
                  <a:schemeClr val="tx1">
                    <a:tint val="75000"/>
                  </a:schemeClr>
                </a:solidFill>
              </a:defRPr>
            </a:lvl4pPr>
            <a:lvl5pPr marL="1028682" indent="0">
              <a:buNone/>
              <a:defRPr sz="900">
                <a:solidFill>
                  <a:schemeClr val="tx1">
                    <a:tint val="75000"/>
                  </a:schemeClr>
                </a:solidFill>
              </a:defRPr>
            </a:lvl5pPr>
            <a:lvl6pPr marL="1285851" indent="0">
              <a:buNone/>
              <a:defRPr sz="900">
                <a:solidFill>
                  <a:schemeClr val="tx1">
                    <a:tint val="75000"/>
                  </a:schemeClr>
                </a:solidFill>
              </a:defRPr>
            </a:lvl6pPr>
            <a:lvl7pPr marL="1543021" indent="0">
              <a:buNone/>
              <a:defRPr sz="900">
                <a:solidFill>
                  <a:schemeClr val="tx1">
                    <a:tint val="75000"/>
                  </a:schemeClr>
                </a:solidFill>
              </a:defRPr>
            </a:lvl7pPr>
            <a:lvl8pPr marL="1800192" indent="0">
              <a:buNone/>
              <a:defRPr sz="900">
                <a:solidFill>
                  <a:schemeClr val="tx1">
                    <a:tint val="75000"/>
                  </a:schemeClr>
                </a:solidFill>
              </a:defRPr>
            </a:lvl8pPr>
            <a:lvl9pPr marL="2057361" indent="0">
              <a:buNone/>
              <a:defRPr sz="9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 xmlns:a16="http://schemas.microsoft.com/office/drawing/2014/main" id="{C2133E8C-BE7D-209D-504B-CBA0866BF813}"/>
              </a:ext>
            </a:extLst>
          </p:cNvPr>
          <p:cNvSpPr>
            <a:spLocks noGrp="1"/>
          </p:cNvSpPr>
          <p:nvPr>
            <p:ph type="dt" sz="half" idx="10"/>
          </p:nvPr>
        </p:nvSpPr>
        <p:spPr/>
        <p:txBody>
          <a:bodyPr/>
          <a:lstStyle/>
          <a:p>
            <a:fld id="{D2B9FC5B-9CA1-4EDC-9F13-229E14B3D26D}"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5" name="바닥글 개체 틀 4">
            <a:extLst>
              <a:ext uri="{FF2B5EF4-FFF2-40B4-BE49-F238E27FC236}">
                <a16:creationId xmlns="" xmlns:a16="http://schemas.microsoft.com/office/drawing/2014/main" id="{24672F23-ACE2-CC31-7C80-3C9DEC92B10A}"/>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6" name="슬라이드 번호 개체 틀 5">
            <a:extLst>
              <a:ext uri="{FF2B5EF4-FFF2-40B4-BE49-F238E27FC236}">
                <a16:creationId xmlns="" xmlns:a16="http://schemas.microsoft.com/office/drawing/2014/main" id="{C33E8B3C-AAE3-12F6-401E-916EB10ACD29}"/>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7420419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944F32B9-A39F-C930-B382-6148EC28008E}"/>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 xmlns:a16="http://schemas.microsoft.com/office/drawing/2014/main" id="{96E8E85D-D78B-2ABB-5D0B-5BBB221DBD22}"/>
              </a:ext>
            </a:extLst>
          </p:cNvPr>
          <p:cNvSpPr>
            <a:spLocks noGrp="1"/>
          </p:cNvSpPr>
          <p:nvPr>
            <p:ph sz="half" idx="1"/>
          </p:nvPr>
        </p:nvSpPr>
        <p:spPr>
          <a:xfrm>
            <a:off x="838202"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 xmlns:a16="http://schemas.microsoft.com/office/drawing/2014/main" id="{98E82F23-7C43-F412-42F3-AAAB80DA97CA}"/>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 xmlns:a16="http://schemas.microsoft.com/office/drawing/2014/main" id="{3E0D86F0-F1EB-86B0-D91C-6DAB14D499F7}"/>
              </a:ext>
            </a:extLst>
          </p:cNvPr>
          <p:cNvSpPr>
            <a:spLocks noGrp="1"/>
          </p:cNvSpPr>
          <p:nvPr>
            <p:ph type="dt" sz="half" idx="10"/>
          </p:nvPr>
        </p:nvSpPr>
        <p:spPr/>
        <p:txBody>
          <a:bodyPr/>
          <a:lstStyle/>
          <a:p>
            <a:fld id="{3CCBE058-832D-49B8-9855-7F4CACE6A6B8}"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6" name="바닥글 개체 틀 5">
            <a:extLst>
              <a:ext uri="{FF2B5EF4-FFF2-40B4-BE49-F238E27FC236}">
                <a16:creationId xmlns="" xmlns:a16="http://schemas.microsoft.com/office/drawing/2014/main" id="{B6E23EDD-F525-AACD-AADC-ED10FFD9A5DC}"/>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7" name="슬라이드 번호 개체 틀 6">
            <a:extLst>
              <a:ext uri="{FF2B5EF4-FFF2-40B4-BE49-F238E27FC236}">
                <a16:creationId xmlns="" xmlns:a16="http://schemas.microsoft.com/office/drawing/2014/main" id="{6BD8FDAF-F641-54E1-6506-0F3908EF83BC}"/>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322112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C08CE9F6-F0F4-BA5B-0075-4D6E8ED77382}"/>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xmlns="" id="{0DCC9CAD-F139-C749-AE4D-69AE8F0FFC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xmlns="" id="{C18D6A42-5FAE-D585-46B6-EB5B0466C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xmlns="" id="{86BEEEF9-8A9E-3112-CBFA-F738007960BA}"/>
              </a:ext>
            </a:extLst>
          </p:cNvPr>
          <p:cNvSpPr>
            <a:spLocks noGrp="1"/>
          </p:cNvSpPr>
          <p:nvPr>
            <p:ph type="dt" sz="half" idx="10"/>
          </p:nvPr>
        </p:nvSpPr>
        <p:spPr/>
        <p:txBody>
          <a:bodyPr/>
          <a:lstStyle/>
          <a:p>
            <a:fld id="{EBBAB1AA-BF08-4410-9162-5120E7901566}" type="datetime1">
              <a:rPr lang="ko-KR" altLang="en-US" smtClean="0"/>
              <a:t>2022-08-24</a:t>
            </a:fld>
            <a:endParaRPr lang="ko-KR" altLang="en-US"/>
          </a:p>
        </p:txBody>
      </p:sp>
      <p:sp>
        <p:nvSpPr>
          <p:cNvPr id="6" name="바닥글 개체 틀 5">
            <a:extLst>
              <a:ext uri="{FF2B5EF4-FFF2-40B4-BE49-F238E27FC236}">
                <a16:creationId xmlns:a16="http://schemas.microsoft.com/office/drawing/2014/main" xmlns="" id="{E5839FB9-3A6A-FEF2-EE9C-9BAAB859DD32}"/>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xmlns="" id="{C2A69D94-03E0-E927-3B47-7DB5F3644425}"/>
              </a:ext>
            </a:extLst>
          </p:cNvPr>
          <p:cNvSpPr>
            <a:spLocks noGrp="1"/>
          </p:cNvSpPr>
          <p:nvPr>
            <p:ph type="sldNum" sz="quarter" idx="12"/>
          </p:nvPr>
        </p:nvSpPr>
        <p:spPr/>
        <p:txBody>
          <a:body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24892020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B8D10FE6-637E-3483-AEF8-95FA70541C6B}"/>
              </a:ext>
            </a:extLst>
          </p:cNvPr>
          <p:cNvSpPr>
            <a:spLocks noGrp="1"/>
          </p:cNvSpPr>
          <p:nvPr>
            <p:ph type="title"/>
          </p:nvPr>
        </p:nvSpPr>
        <p:spPr>
          <a:xfrm>
            <a:off x="839789" y="365127"/>
            <a:ext cx="10515600" cy="1325563"/>
          </a:xfrm>
        </p:spPr>
        <p:txBody>
          <a:bodyPr/>
          <a:lstStyle/>
          <a:p>
            <a:r>
              <a:rPr lang="ko-KR" altLang="en-US"/>
              <a:t>마스터 제목 스타일 편집</a:t>
            </a:r>
          </a:p>
        </p:txBody>
      </p:sp>
      <p:sp>
        <p:nvSpPr>
          <p:cNvPr id="3" name="텍스트 개체 틀 2">
            <a:extLst>
              <a:ext uri="{FF2B5EF4-FFF2-40B4-BE49-F238E27FC236}">
                <a16:creationId xmlns="" xmlns:a16="http://schemas.microsoft.com/office/drawing/2014/main" id="{ACA688F4-C314-0878-49D4-D27314D4A7D3}"/>
              </a:ext>
            </a:extLst>
          </p:cNvPr>
          <p:cNvSpPr>
            <a:spLocks noGrp="1"/>
          </p:cNvSpPr>
          <p:nvPr>
            <p:ph type="body" idx="1"/>
          </p:nvPr>
        </p:nvSpPr>
        <p:spPr>
          <a:xfrm>
            <a:off x="839788" y="1681163"/>
            <a:ext cx="5157788" cy="823912"/>
          </a:xfrm>
        </p:spPr>
        <p:txBody>
          <a:bodyPr anchor="b"/>
          <a:lstStyle>
            <a:lvl1pPr marL="0" indent="0">
              <a:buNone/>
              <a:defRPr sz="1350" b="1"/>
            </a:lvl1pPr>
            <a:lvl2pPr marL="257170" indent="0">
              <a:buNone/>
              <a:defRPr sz="1125" b="1"/>
            </a:lvl2pPr>
            <a:lvl3pPr marL="514340" indent="0">
              <a:buNone/>
              <a:defRPr sz="1012" b="1"/>
            </a:lvl3pPr>
            <a:lvl4pPr marL="771510" indent="0">
              <a:buNone/>
              <a:defRPr sz="900" b="1"/>
            </a:lvl4pPr>
            <a:lvl5pPr marL="1028682" indent="0">
              <a:buNone/>
              <a:defRPr sz="900" b="1"/>
            </a:lvl5pPr>
            <a:lvl6pPr marL="1285851" indent="0">
              <a:buNone/>
              <a:defRPr sz="900" b="1"/>
            </a:lvl6pPr>
            <a:lvl7pPr marL="1543021" indent="0">
              <a:buNone/>
              <a:defRPr sz="900" b="1"/>
            </a:lvl7pPr>
            <a:lvl8pPr marL="1800192" indent="0">
              <a:buNone/>
              <a:defRPr sz="900" b="1"/>
            </a:lvl8pPr>
            <a:lvl9pPr marL="2057361" indent="0">
              <a:buNone/>
              <a:defRPr sz="900" b="1"/>
            </a:lvl9pPr>
          </a:lstStyle>
          <a:p>
            <a:pPr lvl="0"/>
            <a:r>
              <a:rPr lang="ko-KR" altLang="en-US"/>
              <a:t>마스터 텍스트 스타일을 편집하려면 클릭</a:t>
            </a:r>
          </a:p>
        </p:txBody>
      </p:sp>
      <p:sp>
        <p:nvSpPr>
          <p:cNvPr id="4" name="내용 개체 틀 3">
            <a:extLst>
              <a:ext uri="{FF2B5EF4-FFF2-40B4-BE49-F238E27FC236}">
                <a16:creationId xmlns="" xmlns:a16="http://schemas.microsoft.com/office/drawing/2014/main" id="{C85B9F44-FA0E-33B9-5830-42CA10D1D448}"/>
              </a:ext>
            </a:extLst>
          </p:cNvPr>
          <p:cNvSpPr>
            <a:spLocks noGrp="1"/>
          </p:cNvSpPr>
          <p:nvPr>
            <p:ph sz="half" idx="2"/>
          </p:nvPr>
        </p:nvSpPr>
        <p:spPr>
          <a:xfrm>
            <a:off x="839788" y="2505075"/>
            <a:ext cx="51577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 xmlns:a16="http://schemas.microsoft.com/office/drawing/2014/main" id="{DBB8C4F0-83EA-7090-C43F-D9DD28DFD81D}"/>
              </a:ext>
            </a:extLst>
          </p:cNvPr>
          <p:cNvSpPr>
            <a:spLocks noGrp="1"/>
          </p:cNvSpPr>
          <p:nvPr>
            <p:ph type="body" sz="quarter" idx="3"/>
          </p:nvPr>
        </p:nvSpPr>
        <p:spPr>
          <a:xfrm>
            <a:off x="6172199" y="1681163"/>
            <a:ext cx="5183188" cy="823912"/>
          </a:xfrm>
        </p:spPr>
        <p:txBody>
          <a:bodyPr anchor="b"/>
          <a:lstStyle>
            <a:lvl1pPr marL="0" indent="0">
              <a:buNone/>
              <a:defRPr sz="1350" b="1"/>
            </a:lvl1pPr>
            <a:lvl2pPr marL="257170" indent="0">
              <a:buNone/>
              <a:defRPr sz="1125" b="1"/>
            </a:lvl2pPr>
            <a:lvl3pPr marL="514340" indent="0">
              <a:buNone/>
              <a:defRPr sz="1012" b="1"/>
            </a:lvl3pPr>
            <a:lvl4pPr marL="771510" indent="0">
              <a:buNone/>
              <a:defRPr sz="900" b="1"/>
            </a:lvl4pPr>
            <a:lvl5pPr marL="1028682" indent="0">
              <a:buNone/>
              <a:defRPr sz="900" b="1"/>
            </a:lvl5pPr>
            <a:lvl6pPr marL="1285851" indent="0">
              <a:buNone/>
              <a:defRPr sz="900" b="1"/>
            </a:lvl6pPr>
            <a:lvl7pPr marL="1543021" indent="0">
              <a:buNone/>
              <a:defRPr sz="900" b="1"/>
            </a:lvl7pPr>
            <a:lvl8pPr marL="1800192" indent="0">
              <a:buNone/>
              <a:defRPr sz="900" b="1"/>
            </a:lvl8pPr>
            <a:lvl9pPr marL="2057361" indent="0">
              <a:buNone/>
              <a:defRPr sz="900" b="1"/>
            </a:lvl9pPr>
          </a:lstStyle>
          <a:p>
            <a:pPr lvl="0"/>
            <a:r>
              <a:rPr lang="ko-KR" altLang="en-US"/>
              <a:t>마스터 텍스트 스타일을 편집하려면 클릭</a:t>
            </a:r>
          </a:p>
        </p:txBody>
      </p:sp>
      <p:sp>
        <p:nvSpPr>
          <p:cNvPr id="6" name="내용 개체 틀 5">
            <a:extLst>
              <a:ext uri="{FF2B5EF4-FFF2-40B4-BE49-F238E27FC236}">
                <a16:creationId xmlns="" xmlns:a16="http://schemas.microsoft.com/office/drawing/2014/main" id="{E2FB0735-91D9-699D-32C2-D472FB636337}"/>
              </a:ext>
            </a:extLst>
          </p:cNvPr>
          <p:cNvSpPr>
            <a:spLocks noGrp="1"/>
          </p:cNvSpPr>
          <p:nvPr>
            <p:ph sz="quarter" idx="4"/>
          </p:nvPr>
        </p:nvSpPr>
        <p:spPr>
          <a:xfrm>
            <a:off x="6172199"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 xmlns:a16="http://schemas.microsoft.com/office/drawing/2014/main" id="{81C209DA-99E2-8612-9FDD-420FB28B913D}"/>
              </a:ext>
            </a:extLst>
          </p:cNvPr>
          <p:cNvSpPr>
            <a:spLocks noGrp="1"/>
          </p:cNvSpPr>
          <p:nvPr>
            <p:ph type="dt" sz="half" idx="10"/>
          </p:nvPr>
        </p:nvSpPr>
        <p:spPr/>
        <p:txBody>
          <a:bodyPr/>
          <a:lstStyle/>
          <a:p>
            <a:fld id="{5385EDA7-67B2-46B9-A6D6-9F2F05DF5B65}"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8" name="바닥글 개체 틀 7">
            <a:extLst>
              <a:ext uri="{FF2B5EF4-FFF2-40B4-BE49-F238E27FC236}">
                <a16:creationId xmlns="" xmlns:a16="http://schemas.microsoft.com/office/drawing/2014/main" id="{ADB09EAF-580A-AA4D-D419-FB1A13BFD80F}"/>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9" name="슬라이드 번호 개체 틀 8">
            <a:extLst>
              <a:ext uri="{FF2B5EF4-FFF2-40B4-BE49-F238E27FC236}">
                <a16:creationId xmlns="" xmlns:a16="http://schemas.microsoft.com/office/drawing/2014/main" id="{28326B6B-622D-AC9C-1467-D3AE3E3CDFB8}"/>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8352921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AC34047A-2D2A-58CB-8D8E-7238D03FDA85}"/>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 xmlns:a16="http://schemas.microsoft.com/office/drawing/2014/main" id="{3D1F8869-276F-89BA-B931-4030FCA1CE1E}"/>
              </a:ext>
            </a:extLst>
          </p:cNvPr>
          <p:cNvSpPr>
            <a:spLocks noGrp="1"/>
          </p:cNvSpPr>
          <p:nvPr>
            <p:ph type="dt" sz="half" idx="10"/>
          </p:nvPr>
        </p:nvSpPr>
        <p:spPr/>
        <p:txBody>
          <a:bodyPr/>
          <a:lstStyle/>
          <a:p>
            <a:fld id="{D32275E9-BCD0-442A-BA67-469DFE795073}"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4" name="바닥글 개체 틀 3">
            <a:extLst>
              <a:ext uri="{FF2B5EF4-FFF2-40B4-BE49-F238E27FC236}">
                <a16:creationId xmlns="" xmlns:a16="http://schemas.microsoft.com/office/drawing/2014/main" id="{A0B57A73-8990-210E-9A40-3F883998B08F}"/>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5" name="슬라이드 번호 개체 틀 4">
            <a:extLst>
              <a:ext uri="{FF2B5EF4-FFF2-40B4-BE49-F238E27FC236}">
                <a16:creationId xmlns="" xmlns:a16="http://schemas.microsoft.com/office/drawing/2014/main" id="{1BBB5F32-6DC2-8CD1-ADE6-3D554F4194D4}"/>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8609164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 xmlns:a16="http://schemas.microsoft.com/office/drawing/2014/main" id="{D977463A-ADAF-0559-2729-D28F944EA920}"/>
              </a:ext>
            </a:extLst>
          </p:cNvPr>
          <p:cNvSpPr>
            <a:spLocks noGrp="1"/>
          </p:cNvSpPr>
          <p:nvPr>
            <p:ph type="dt" sz="half" idx="10"/>
          </p:nvPr>
        </p:nvSpPr>
        <p:spPr/>
        <p:txBody>
          <a:bodyPr/>
          <a:lstStyle/>
          <a:p>
            <a:fld id="{BD68DBB7-45E5-47EA-B3AB-339CF5213BA6}"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3" name="바닥글 개체 틀 2">
            <a:extLst>
              <a:ext uri="{FF2B5EF4-FFF2-40B4-BE49-F238E27FC236}">
                <a16:creationId xmlns="" xmlns:a16="http://schemas.microsoft.com/office/drawing/2014/main" id="{F62DF248-9CD0-C450-0081-5A8A0B82C3E3}"/>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4" name="슬라이드 번호 개체 틀 3">
            <a:extLst>
              <a:ext uri="{FF2B5EF4-FFF2-40B4-BE49-F238E27FC236}">
                <a16:creationId xmlns="" xmlns:a16="http://schemas.microsoft.com/office/drawing/2014/main" id="{36469075-8A67-F624-5CCA-C963A7A36215}"/>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608676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83F71A81-917D-AE5D-15D6-2B459B3B7D6E}"/>
              </a:ext>
            </a:extLst>
          </p:cNvPr>
          <p:cNvSpPr>
            <a:spLocks noGrp="1"/>
          </p:cNvSpPr>
          <p:nvPr>
            <p:ph type="title"/>
          </p:nvPr>
        </p:nvSpPr>
        <p:spPr>
          <a:xfrm>
            <a:off x="839790" y="457200"/>
            <a:ext cx="3932237" cy="1600200"/>
          </a:xfrm>
        </p:spPr>
        <p:txBody>
          <a:bodyPr anchor="b"/>
          <a:lstStyle>
            <a:lvl1pPr>
              <a:defRPr sz="1800"/>
            </a:lvl1pPr>
          </a:lstStyle>
          <a:p>
            <a:r>
              <a:rPr lang="ko-KR" altLang="en-US"/>
              <a:t>마스터 제목 스타일 편집</a:t>
            </a:r>
          </a:p>
        </p:txBody>
      </p:sp>
      <p:sp>
        <p:nvSpPr>
          <p:cNvPr id="3" name="내용 개체 틀 2">
            <a:extLst>
              <a:ext uri="{FF2B5EF4-FFF2-40B4-BE49-F238E27FC236}">
                <a16:creationId xmlns="" xmlns:a16="http://schemas.microsoft.com/office/drawing/2014/main" id="{C07C0BC0-2DC8-1311-2C19-9BDFB2CEEF45}"/>
              </a:ext>
            </a:extLst>
          </p:cNvPr>
          <p:cNvSpPr>
            <a:spLocks noGrp="1"/>
          </p:cNvSpPr>
          <p:nvPr>
            <p:ph idx="1"/>
          </p:nvPr>
        </p:nvSpPr>
        <p:spPr>
          <a:xfrm>
            <a:off x="5183188" y="987427"/>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 xmlns:a16="http://schemas.microsoft.com/office/drawing/2014/main" id="{BA83CFDE-C423-90B4-4603-89C93D62A188}"/>
              </a:ext>
            </a:extLst>
          </p:cNvPr>
          <p:cNvSpPr>
            <a:spLocks noGrp="1"/>
          </p:cNvSpPr>
          <p:nvPr>
            <p:ph type="body" sz="half" idx="2"/>
          </p:nvPr>
        </p:nvSpPr>
        <p:spPr>
          <a:xfrm>
            <a:off x="839790" y="2057400"/>
            <a:ext cx="3932237" cy="3811588"/>
          </a:xfrm>
        </p:spPr>
        <p:txBody>
          <a:bodyPr/>
          <a:lstStyle>
            <a:lvl1pPr marL="0" indent="0">
              <a:buNone/>
              <a:defRPr sz="900"/>
            </a:lvl1pPr>
            <a:lvl2pPr marL="257170" indent="0">
              <a:buNone/>
              <a:defRPr sz="787"/>
            </a:lvl2pPr>
            <a:lvl3pPr marL="514340" indent="0">
              <a:buNone/>
              <a:defRPr sz="675"/>
            </a:lvl3pPr>
            <a:lvl4pPr marL="771510" indent="0">
              <a:buNone/>
              <a:defRPr sz="563"/>
            </a:lvl4pPr>
            <a:lvl5pPr marL="1028682" indent="0">
              <a:buNone/>
              <a:defRPr sz="563"/>
            </a:lvl5pPr>
            <a:lvl6pPr marL="1285851" indent="0">
              <a:buNone/>
              <a:defRPr sz="563"/>
            </a:lvl6pPr>
            <a:lvl7pPr marL="1543021" indent="0">
              <a:buNone/>
              <a:defRPr sz="563"/>
            </a:lvl7pPr>
            <a:lvl8pPr marL="1800192" indent="0">
              <a:buNone/>
              <a:defRPr sz="563"/>
            </a:lvl8pPr>
            <a:lvl9pPr marL="2057361" indent="0">
              <a:buNone/>
              <a:defRPr sz="563"/>
            </a:lvl9pPr>
          </a:lstStyle>
          <a:p>
            <a:pPr lvl="0"/>
            <a:r>
              <a:rPr lang="ko-KR" altLang="en-US"/>
              <a:t>마스터 텍스트 스타일을 편집하려면 클릭</a:t>
            </a:r>
          </a:p>
        </p:txBody>
      </p:sp>
      <p:sp>
        <p:nvSpPr>
          <p:cNvPr id="5" name="날짜 개체 틀 4">
            <a:extLst>
              <a:ext uri="{FF2B5EF4-FFF2-40B4-BE49-F238E27FC236}">
                <a16:creationId xmlns="" xmlns:a16="http://schemas.microsoft.com/office/drawing/2014/main" id="{B553F15B-7108-E6C0-26FD-4C315D6FC159}"/>
              </a:ext>
            </a:extLst>
          </p:cNvPr>
          <p:cNvSpPr>
            <a:spLocks noGrp="1"/>
          </p:cNvSpPr>
          <p:nvPr>
            <p:ph type="dt" sz="half" idx="10"/>
          </p:nvPr>
        </p:nvSpPr>
        <p:spPr/>
        <p:txBody>
          <a:bodyPr/>
          <a:lstStyle/>
          <a:p>
            <a:fld id="{65030C6B-3992-403F-B4DC-280C22C7AE9C}"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6" name="바닥글 개체 틀 5">
            <a:extLst>
              <a:ext uri="{FF2B5EF4-FFF2-40B4-BE49-F238E27FC236}">
                <a16:creationId xmlns="" xmlns:a16="http://schemas.microsoft.com/office/drawing/2014/main" id="{314D0820-790F-47D9-626C-6F7E1F387E38}"/>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7" name="슬라이드 번호 개체 틀 6">
            <a:extLst>
              <a:ext uri="{FF2B5EF4-FFF2-40B4-BE49-F238E27FC236}">
                <a16:creationId xmlns="" xmlns:a16="http://schemas.microsoft.com/office/drawing/2014/main" id="{0B86AA0B-E8A8-D329-C3AB-FD21395D79C3}"/>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30652925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F1F4F60A-A768-CA47-CBA5-86BDF7D73D06}"/>
              </a:ext>
            </a:extLst>
          </p:cNvPr>
          <p:cNvSpPr>
            <a:spLocks noGrp="1"/>
          </p:cNvSpPr>
          <p:nvPr>
            <p:ph type="title"/>
          </p:nvPr>
        </p:nvSpPr>
        <p:spPr>
          <a:xfrm>
            <a:off x="839790" y="457200"/>
            <a:ext cx="3932237" cy="1600200"/>
          </a:xfrm>
        </p:spPr>
        <p:txBody>
          <a:bodyPr anchor="b"/>
          <a:lstStyle>
            <a:lvl1pPr>
              <a:defRPr sz="1800"/>
            </a:lvl1pPr>
          </a:lstStyle>
          <a:p>
            <a:r>
              <a:rPr lang="ko-KR" altLang="en-US"/>
              <a:t>마스터 제목 스타일 편집</a:t>
            </a:r>
          </a:p>
        </p:txBody>
      </p:sp>
      <p:sp>
        <p:nvSpPr>
          <p:cNvPr id="3" name="그림 개체 틀 2">
            <a:extLst>
              <a:ext uri="{FF2B5EF4-FFF2-40B4-BE49-F238E27FC236}">
                <a16:creationId xmlns="" xmlns:a16="http://schemas.microsoft.com/office/drawing/2014/main" id="{EE0961B4-905C-7550-54B0-F7597C6243F6}"/>
              </a:ext>
            </a:extLst>
          </p:cNvPr>
          <p:cNvSpPr>
            <a:spLocks noGrp="1"/>
          </p:cNvSpPr>
          <p:nvPr>
            <p:ph type="pic" idx="1"/>
          </p:nvPr>
        </p:nvSpPr>
        <p:spPr>
          <a:xfrm>
            <a:off x="5183188" y="987427"/>
            <a:ext cx="6172200" cy="4873625"/>
          </a:xfrm>
        </p:spPr>
        <p:txBody>
          <a:bodyPr/>
          <a:lstStyle>
            <a:lvl1pPr marL="0" indent="0">
              <a:buNone/>
              <a:defRPr sz="1800"/>
            </a:lvl1pPr>
            <a:lvl2pPr marL="257170" indent="0">
              <a:buNone/>
              <a:defRPr sz="1575"/>
            </a:lvl2pPr>
            <a:lvl3pPr marL="514340" indent="0">
              <a:buNone/>
              <a:defRPr sz="1350"/>
            </a:lvl3pPr>
            <a:lvl4pPr marL="771510" indent="0">
              <a:buNone/>
              <a:defRPr sz="1125"/>
            </a:lvl4pPr>
            <a:lvl5pPr marL="1028682" indent="0">
              <a:buNone/>
              <a:defRPr sz="1125"/>
            </a:lvl5pPr>
            <a:lvl6pPr marL="1285851" indent="0">
              <a:buNone/>
              <a:defRPr sz="1125"/>
            </a:lvl6pPr>
            <a:lvl7pPr marL="1543021" indent="0">
              <a:buNone/>
              <a:defRPr sz="1125"/>
            </a:lvl7pPr>
            <a:lvl8pPr marL="1800192" indent="0">
              <a:buNone/>
              <a:defRPr sz="1125"/>
            </a:lvl8pPr>
            <a:lvl9pPr marL="2057361" indent="0">
              <a:buNone/>
              <a:defRPr sz="1125"/>
            </a:lvl9pPr>
          </a:lstStyle>
          <a:p>
            <a:endParaRPr lang="ko-KR" altLang="en-US"/>
          </a:p>
        </p:txBody>
      </p:sp>
      <p:sp>
        <p:nvSpPr>
          <p:cNvPr id="4" name="텍스트 개체 틀 3">
            <a:extLst>
              <a:ext uri="{FF2B5EF4-FFF2-40B4-BE49-F238E27FC236}">
                <a16:creationId xmlns="" xmlns:a16="http://schemas.microsoft.com/office/drawing/2014/main" id="{DC1E9E1A-364C-BC36-2859-2B1E1F633844}"/>
              </a:ext>
            </a:extLst>
          </p:cNvPr>
          <p:cNvSpPr>
            <a:spLocks noGrp="1"/>
          </p:cNvSpPr>
          <p:nvPr>
            <p:ph type="body" sz="half" idx="2"/>
          </p:nvPr>
        </p:nvSpPr>
        <p:spPr>
          <a:xfrm>
            <a:off x="839790" y="2057400"/>
            <a:ext cx="3932237" cy="3811588"/>
          </a:xfrm>
        </p:spPr>
        <p:txBody>
          <a:bodyPr/>
          <a:lstStyle>
            <a:lvl1pPr marL="0" indent="0">
              <a:buNone/>
              <a:defRPr sz="900"/>
            </a:lvl1pPr>
            <a:lvl2pPr marL="257170" indent="0">
              <a:buNone/>
              <a:defRPr sz="787"/>
            </a:lvl2pPr>
            <a:lvl3pPr marL="514340" indent="0">
              <a:buNone/>
              <a:defRPr sz="675"/>
            </a:lvl3pPr>
            <a:lvl4pPr marL="771510" indent="0">
              <a:buNone/>
              <a:defRPr sz="563"/>
            </a:lvl4pPr>
            <a:lvl5pPr marL="1028682" indent="0">
              <a:buNone/>
              <a:defRPr sz="563"/>
            </a:lvl5pPr>
            <a:lvl6pPr marL="1285851" indent="0">
              <a:buNone/>
              <a:defRPr sz="563"/>
            </a:lvl6pPr>
            <a:lvl7pPr marL="1543021" indent="0">
              <a:buNone/>
              <a:defRPr sz="563"/>
            </a:lvl7pPr>
            <a:lvl8pPr marL="1800192" indent="0">
              <a:buNone/>
              <a:defRPr sz="563"/>
            </a:lvl8pPr>
            <a:lvl9pPr marL="2057361" indent="0">
              <a:buNone/>
              <a:defRPr sz="563"/>
            </a:lvl9pPr>
          </a:lstStyle>
          <a:p>
            <a:pPr lvl="0"/>
            <a:r>
              <a:rPr lang="ko-KR" altLang="en-US"/>
              <a:t>마스터 텍스트 스타일을 편집하려면 클릭</a:t>
            </a:r>
          </a:p>
        </p:txBody>
      </p:sp>
      <p:sp>
        <p:nvSpPr>
          <p:cNvPr id="5" name="날짜 개체 틀 4">
            <a:extLst>
              <a:ext uri="{FF2B5EF4-FFF2-40B4-BE49-F238E27FC236}">
                <a16:creationId xmlns="" xmlns:a16="http://schemas.microsoft.com/office/drawing/2014/main" id="{ABE48C64-3823-470F-A721-F9DB0EA5C56B}"/>
              </a:ext>
            </a:extLst>
          </p:cNvPr>
          <p:cNvSpPr>
            <a:spLocks noGrp="1"/>
          </p:cNvSpPr>
          <p:nvPr>
            <p:ph type="dt" sz="half" idx="10"/>
          </p:nvPr>
        </p:nvSpPr>
        <p:spPr/>
        <p:txBody>
          <a:bodyPr/>
          <a:lstStyle/>
          <a:p>
            <a:fld id="{A4B47003-5352-4FFA-9CCB-89AFDC2A46A7}"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6" name="바닥글 개체 틀 5">
            <a:extLst>
              <a:ext uri="{FF2B5EF4-FFF2-40B4-BE49-F238E27FC236}">
                <a16:creationId xmlns="" xmlns:a16="http://schemas.microsoft.com/office/drawing/2014/main" id="{27C93D59-DF48-8982-07CA-0AB518BB52BE}"/>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7" name="슬라이드 번호 개체 틀 6">
            <a:extLst>
              <a:ext uri="{FF2B5EF4-FFF2-40B4-BE49-F238E27FC236}">
                <a16:creationId xmlns="" xmlns:a16="http://schemas.microsoft.com/office/drawing/2014/main" id="{29DBB7FE-217B-C1FF-8583-EAB7B89E4ABB}"/>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8356611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DCCD9CF2-BD62-9240-4844-49B0E5F70A1F}"/>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 xmlns:a16="http://schemas.microsoft.com/office/drawing/2014/main" id="{B3ADEC1C-DE79-DA0F-B043-65C9CCAE0BBC}"/>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32035CAA-3010-8C72-BF2A-D5E9859B2594}"/>
              </a:ext>
            </a:extLst>
          </p:cNvPr>
          <p:cNvSpPr>
            <a:spLocks noGrp="1"/>
          </p:cNvSpPr>
          <p:nvPr>
            <p:ph type="dt" sz="half" idx="10"/>
          </p:nvPr>
        </p:nvSpPr>
        <p:spPr/>
        <p:txBody>
          <a:bodyPr/>
          <a:lstStyle/>
          <a:p>
            <a:fld id="{1DA14F2C-6C04-4FE5-A20A-53DF8AE799FD}"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5" name="바닥글 개체 틀 4">
            <a:extLst>
              <a:ext uri="{FF2B5EF4-FFF2-40B4-BE49-F238E27FC236}">
                <a16:creationId xmlns="" xmlns:a16="http://schemas.microsoft.com/office/drawing/2014/main" id="{91A33F5E-ED22-4853-545B-1C7DA8DA0E60}"/>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6" name="슬라이드 번호 개체 틀 5">
            <a:extLst>
              <a:ext uri="{FF2B5EF4-FFF2-40B4-BE49-F238E27FC236}">
                <a16:creationId xmlns="" xmlns:a16="http://schemas.microsoft.com/office/drawing/2014/main" id="{FE5BEFEA-673E-A345-9184-2D52741A46B6}"/>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2313594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 xmlns:a16="http://schemas.microsoft.com/office/drawing/2014/main" id="{CFD295D4-3A9C-FC04-83AE-3792785D1192}"/>
              </a:ext>
            </a:extLst>
          </p:cNvPr>
          <p:cNvSpPr>
            <a:spLocks noGrp="1"/>
          </p:cNvSpPr>
          <p:nvPr>
            <p:ph type="title" orient="vert"/>
          </p:nvPr>
        </p:nvSpPr>
        <p:spPr>
          <a:xfrm>
            <a:off x="8724902"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 xmlns:a16="http://schemas.microsoft.com/office/drawing/2014/main" id="{9D35EE8E-532A-AD75-C3D8-3BCCAAD1DCB4}"/>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3BBE4292-294F-51EA-0F40-963B0864EE77}"/>
              </a:ext>
            </a:extLst>
          </p:cNvPr>
          <p:cNvSpPr>
            <a:spLocks noGrp="1"/>
          </p:cNvSpPr>
          <p:nvPr>
            <p:ph type="dt" sz="half" idx="10"/>
          </p:nvPr>
        </p:nvSpPr>
        <p:spPr/>
        <p:txBody>
          <a:bodyPr/>
          <a:lstStyle/>
          <a:p>
            <a:fld id="{265E5616-860B-49B0-B51F-529CCA003515}"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5" name="바닥글 개체 틀 4">
            <a:extLst>
              <a:ext uri="{FF2B5EF4-FFF2-40B4-BE49-F238E27FC236}">
                <a16:creationId xmlns="" xmlns:a16="http://schemas.microsoft.com/office/drawing/2014/main" id="{6DB1EE21-05A2-96B7-B69C-9DADEC30BADE}"/>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6" name="슬라이드 번호 개체 틀 5">
            <a:extLst>
              <a:ext uri="{FF2B5EF4-FFF2-40B4-BE49-F238E27FC236}">
                <a16:creationId xmlns="" xmlns:a16="http://schemas.microsoft.com/office/drawing/2014/main" id="{4638580F-6477-1484-B6C2-F8794005F285}"/>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1594230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2B5D31AD-E919-B604-BD09-B543A88427EE}"/>
              </a:ext>
            </a:extLst>
          </p:cNvPr>
          <p:cNvSpPr>
            <a:spLocks noGrp="1"/>
          </p:cNvSpPr>
          <p:nvPr>
            <p:ph type="ctrTitle"/>
          </p:nvPr>
        </p:nvSpPr>
        <p:spPr>
          <a:xfrm>
            <a:off x="1524001" y="1122365"/>
            <a:ext cx="9144001" cy="2387600"/>
          </a:xfrm>
        </p:spPr>
        <p:txBody>
          <a:bodyPr anchor="b"/>
          <a:lstStyle>
            <a:lvl1pPr algn="ctr">
              <a:defRPr sz="3375"/>
            </a:lvl1pPr>
          </a:lstStyle>
          <a:p>
            <a:r>
              <a:rPr lang="ko-KR" altLang="en-US"/>
              <a:t>마스터 제목 스타일 편집</a:t>
            </a:r>
          </a:p>
        </p:txBody>
      </p:sp>
      <p:sp>
        <p:nvSpPr>
          <p:cNvPr id="3" name="부제목 2">
            <a:extLst>
              <a:ext uri="{FF2B5EF4-FFF2-40B4-BE49-F238E27FC236}">
                <a16:creationId xmlns="" xmlns:a16="http://schemas.microsoft.com/office/drawing/2014/main" id="{C5174E16-678B-CF43-4AB2-9DD1C5389EB6}"/>
              </a:ext>
            </a:extLst>
          </p:cNvPr>
          <p:cNvSpPr>
            <a:spLocks noGrp="1"/>
          </p:cNvSpPr>
          <p:nvPr>
            <p:ph type="subTitle" idx="1"/>
          </p:nvPr>
        </p:nvSpPr>
        <p:spPr>
          <a:xfrm>
            <a:off x="1524001" y="3602038"/>
            <a:ext cx="9144001" cy="1655762"/>
          </a:xfrm>
        </p:spPr>
        <p:txBody>
          <a:bodyPr/>
          <a:lstStyle>
            <a:lvl1pPr marL="0" indent="0" algn="ctr">
              <a:buNone/>
              <a:defRPr sz="1350"/>
            </a:lvl1pPr>
            <a:lvl2pPr marL="257170" indent="0" algn="ctr">
              <a:buNone/>
              <a:defRPr sz="1125"/>
            </a:lvl2pPr>
            <a:lvl3pPr marL="514340" indent="0" algn="ctr">
              <a:buNone/>
              <a:defRPr sz="1012"/>
            </a:lvl3pPr>
            <a:lvl4pPr marL="771510" indent="0" algn="ctr">
              <a:buNone/>
              <a:defRPr sz="900"/>
            </a:lvl4pPr>
            <a:lvl5pPr marL="1028682" indent="0" algn="ctr">
              <a:buNone/>
              <a:defRPr sz="900"/>
            </a:lvl5pPr>
            <a:lvl6pPr marL="1285851" indent="0" algn="ctr">
              <a:buNone/>
              <a:defRPr sz="900"/>
            </a:lvl6pPr>
            <a:lvl7pPr marL="1543021" indent="0" algn="ctr">
              <a:buNone/>
              <a:defRPr sz="900"/>
            </a:lvl7pPr>
            <a:lvl8pPr marL="1800192" indent="0" algn="ctr">
              <a:buNone/>
              <a:defRPr sz="900"/>
            </a:lvl8pPr>
            <a:lvl9pPr marL="2057361" indent="0" algn="ctr">
              <a:buNone/>
              <a:defRPr sz="900"/>
            </a:lvl9pPr>
          </a:lstStyle>
          <a:p>
            <a:r>
              <a:rPr lang="ko-KR" altLang="en-US"/>
              <a:t>클릭하여 마스터 부제목 스타일 편집</a:t>
            </a:r>
          </a:p>
        </p:txBody>
      </p:sp>
      <p:sp>
        <p:nvSpPr>
          <p:cNvPr id="4" name="날짜 개체 틀 3">
            <a:extLst>
              <a:ext uri="{FF2B5EF4-FFF2-40B4-BE49-F238E27FC236}">
                <a16:creationId xmlns="" xmlns:a16="http://schemas.microsoft.com/office/drawing/2014/main" id="{BBC47F7F-D4C4-FD27-D4EE-4F500D5E5C4E}"/>
              </a:ext>
            </a:extLst>
          </p:cNvPr>
          <p:cNvSpPr>
            <a:spLocks noGrp="1"/>
          </p:cNvSpPr>
          <p:nvPr>
            <p:ph type="dt" sz="half" idx="10"/>
          </p:nvPr>
        </p:nvSpPr>
        <p:spPr/>
        <p:txBody>
          <a:bodyPr/>
          <a:lstStyle/>
          <a:p>
            <a:fld id="{F5B30789-87F0-43A5-A2B9-66B163DF45AB}"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5" name="바닥글 개체 틀 4">
            <a:extLst>
              <a:ext uri="{FF2B5EF4-FFF2-40B4-BE49-F238E27FC236}">
                <a16:creationId xmlns="" xmlns:a16="http://schemas.microsoft.com/office/drawing/2014/main" id="{B0E648E6-92CD-7414-8F36-4AF6E5F7E415}"/>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6" name="슬라이드 번호 개체 틀 5">
            <a:extLst>
              <a:ext uri="{FF2B5EF4-FFF2-40B4-BE49-F238E27FC236}">
                <a16:creationId xmlns="" xmlns:a16="http://schemas.microsoft.com/office/drawing/2014/main" id="{E78C05BF-D0E8-885C-C985-0D07848734CE}"/>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2106381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E6FAFFB0-A9F5-9A9B-5701-ABD3690943A0}"/>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 xmlns:a16="http://schemas.microsoft.com/office/drawing/2014/main" id="{1D615A65-D415-C0AE-3A09-9A41C2F96B7E}"/>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A7CEED0B-2D60-40F6-C3F7-71563282A45E}"/>
              </a:ext>
            </a:extLst>
          </p:cNvPr>
          <p:cNvSpPr>
            <a:spLocks noGrp="1"/>
          </p:cNvSpPr>
          <p:nvPr>
            <p:ph type="dt" sz="half" idx="10"/>
          </p:nvPr>
        </p:nvSpPr>
        <p:spPr/>
        <p:txBody>
          <a:bodyPr/>
          <a:lstStyle/>
          <a:p>
            <a:fld id="{699F6E8F-F97A-4A47-AB24-E44CA33B4C6A}"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5" name="바닥글 개체 틀 4">
            <a:extLst>
              <a:ext uri="{FF2B5EF4-FFF2-40B4-BE49-F238E27FC236}">
                <a16:creationId xmlns="" xmlns:a16="http://schemas.microsoft.com/office/drawing/2014/main" id="{3C3F73C7-BBD3-07D0-5364-D9E7CEAB05B9}"/>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6" name="슬라이드 번호 개체 틀 5">
            <a:extLst>
              <a:ext uri="{FF2B5EF4-FFF2-40B4-BE49-F238E27FC236}">
                <a16:creationId xmlns="" xmlns:a16="http://schemas.microsoft.com/office/drawing/2014/main" id="{B70A2C67-B8FF-9EF3-CB0E-CC72E42D65F8}"/>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2755577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 xmlns:a16="http://schemas.microsoft.com/office/drawing/2014/main" id="{19140DA3-2369-7A22-1AC0-3EF2D2352DAB}"/>
              </a:ext>
            </a:extLst>
          </p:cNvPr>
          <p:cNvSpPr>
            <a:spLocks noGrp="1"/>
          </p:cNvSpPr>
          <p:nvPr>
            <p:ph type="title"/>
          </p:nvPr>
        </p:nvSpPr>
        <p:spPr>
          <a:xfrm>
            <a:off x="831851" y="1709738"/>
            <a:ext cx="10515600" cy="2852737"/>
          </a:xfrm>
        </p:spPr>
        <p:txBody>
          <a:bodyPr anchor="b"/>
          <a:lstStyle>
            <a:lvl1pPr>
              <a:defRPr sz="3375"/>
            </a:lvl1pPr>
          </a:lstStyle>
          <a:p>
            <a:r>
              <a:rPr lang="ko-KR" altLang="en-US"/>
              <a:t>마스터 제목 스타일 편집</a:t>
            </a:r>
          </a:p>
        </p:txBody>
      </p:sp>
      <p:sp>
        <p:nvSpPr>
          <p:cNvPr id="3" name="텍스트 개체 틀 2">
            <a:extLst>
              <a:ext uri="{FF2B5EF4-FFF2-40B4-BE49-F238E27FC236}">
                <a16:creationId xmlns="" xmlns:a16="http://schemas.microsoft.com/office/drawing/2014/main" id="{0AFDBC3C-F09D-9477-27BB-E4383BBDC2C8}"/>
              </a:ext>
            </a:extLst>
          </p:cNvPr>
          <p:cNvSpPr>
            <a:spLocks noGrp="1"/>
          </p:cNvSpPr>
          <p:nvPr>
            <p:ph type="body" idx="1"/>
          </p:nvPr>
        </p:nvSpPr>
        <p:spPr>
          <a:xfrm>
            <a:off x="831851" y="4589465"/>
            <a:ext cx="10515600" cy="1500187"/>
          </a:xfrm>
        </p:spPr>
        <p:txBody>
          <a:bodyPr/>
          <a:lstStyle>
            <a:lvl1pPr marL="0" indent="0">
              <a:buNone/>
              <a:defRPr sz="1350">
                <a:solidFill>
                  <a:schemeClr val="tx1">
                    <a:tint val="75000"/>
                  </a:schemeClr>
                </a:solidFill>
              </a:defRPr>
            </a:lvl1pPr>
            <a:lvl2pPr marL="257170" indent="0">
              <a:buNone/>
              <a:defRPr sz="1125">
                <a:solidFill>
                  <a:schemeClr val="tx1">
                    <a:tint val="75000"/>
                  </a:schemeClr>
                </a:solidFill>
              </a:defRPr>
            </a:lvl2pPr>
            <a:lvl3pPr marL="514340" indent="0">
              <a:buNone/>
              <a:defRPr sz="1012">
                <a:solidFill>
                  <a:schemeClr val="tx1">
                    <a:tint val="75000"/>
                  </a:schemeClr>
                </a:solidFill>
              </a:defRPr>
            </a:lvl3pPr>
            <a:lvl4pPr marL="771510" indent="0">
              <a:buNone/>
              <a:defRPr sz="900">
                <a:solidFill>
                  <a:schemeClr val="tx1">
                    <a:tint val="75000"/>
                  </a:schemeClr>
                </a:solidFill>
              </a:defRPr>
            </a:lvl4pPr>
            <a:lvl5pPr marL="1028682" indent="0">
              <a:buNone/>
              <a:defRPr sz="900">
                <a:solidFill>
                  <a:schemeClr val="tx1">
                    <a:tint val="75000"/>
                  </a:schemeClr>
                </a:solidFill>
              </a:defRPr>
            </a:lvl5pPr>
            <a:lvl6pPr marL="1285851" indent="0">
              <a:buNone/>
              <a:defRPr sz="900">
                <a:solidFill>
                  <a:schemeClr val="tx1">
                    <a:tint val="75000"/>
                  </a:schemeClr>
                </a:solidFill>
              </a:defRPr>
            </a:lvl6pPr>
            <a:lvl7pPr marL="1543021" indent="0">
              <a:buNone/>
              <a:defRPr sz="900">
                <a:solidFill>
                  <a:schemeClr val="tx1">
                    <a:tint val="75000"/>
                  </a:schemeClr>
                </a:solidFill>
              </a:defRPr>
            </a:lvl7pPr>
            <a:lvl8pPr marL="1800192" indent="0">
              <a:buNone/>
              <a:defRPr sz="900">
                <a:solidFill>
                  <a:schemeClr val="tx1">
                    <a:tint val="75000"/>
                  </a:schemeClr>
                </a:solidFill>
              </a:defRPr>
            </a:lvl8pPr>
            <a:lvl9pPr marL="2057361" indent="0">
              <a:buNone/>
              <a:defRPr sz="900">
                <a:solidFill>
                  <a:schemeClr val="tx1">
                    <a:tint val="75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 xmlns:a16="http://schemas.microsoft.com/office/drawing/2014/main" id="{C2133E8C-BE7D-209D-504B-CBA0866BF813}"/>
              </a:ext>
            </a:extLst>
          </p:cNvPr>
          <p:cNvSpPr>
            <a:spLocks noGrp="1"/>
          </p:cNvSpPr>
          <p:nvPr>
            <p:ph type="dt" sz="half" idx="10"/>
          </p:nvPr>
        </p:nvSpPr>
        <p:spPr/>
        <p:txBody>
          <a:bodyPr/>
          <a:lstStyle/>
          <a:p>
            <a:fld id="{D2B9FC5B-9CA1-4EDC-9F13-229E14B3D26D}" type="datetime1">
              <a:rPr lang="ko-KR" altLang="en-US" smtClean="0">
                <a:solidFill>
                  <a:prstClr val="black">
                    <a:tint val="75000"/>
                  </a:prstClr>
                </a:solidFill>
              </a:rPr>
              <a:pPr/>
              <a:t>2022-08-24</a:t>
            </a:fld>
            <a:endParaRPr lang="ko-KR" altLang="en-US">
              <a:solidFill>
                <a:prstClr val="black">
                  <a:tint val="75000"/>
                </a:prstClr>
              </a:solidFill>
            </a:endParaRPr>
          </a:p>
        </p:txBody>
      </p:sp>
      <p:sp>
        <p:nvSpPr>
          <p:cNvPr id="5" name="바닥글 개체 틀 4">
            <a:extLst>
              <a:ext uri="{FF2B5EF4-FFF2-40B4-BE49-F238E27FC236}">
                <a16:creationId xmlns="" xmlns:a16="http://schemas.microsoft.com/office/drawing/2014/main" id="{24672F23-ACE2-CC31-7C80-3C9DEC92B10A}"/>
              </a:ext>
            </a:extLst>
          </p:cNvPr>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6" name="슬라이드 번호 개체 틀 5">
            <a:extLst>
              <a:ext uri="{FF2B5EF4-FFF2-40B4-BE49-F238E27FC236}">
                <a16:creationId xmlns="" xmlns:a16="http://schemas.microsoft.com/office/drawing/2014/main" id="{C33E8B3C-AAE3-12F6-401E-916EB10ACD29}"/>
              </a:ext>
            </a:extLst>
          </p:cNvPr>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a:t>
            </a:fld>
            <a:endParaRPr lang="ko-KR" altLang="en-US">
              <a:solidFill>
                <a:prstClr val="black">
                  <a:tint val="75000"/>
                </a:prstClr>
              </a:solidFill>
            </a:endParaRPr>
          </a:p>
        </p:txBody>
      </p:sp>
    </p:spTree>
    <p:extLst>
      <p:ext uri="{BB962C8B-B14F-4D97-AF65-F5344CB8AC3E}">
        <p14:creationId xmlns:p14="http://schemas.microsoft.com/office/powerpoint/2010/main" val="12207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xmlns="" id="{7F293D9F-F076-4B18-A564-09C7EAF837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xmlns="" id="{801E3B40-DD20-B0DB-02AD-203A883C0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xmlns="" id="{1027A54A-08AF-DFCA-414E-CD4B280DC0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8F3FE0-8778-4A20-9E9F-1B94FD6F1116}" type="datetime1">
              <a:rPr lang="ko-KR" altLang="en-US" smtClean="0"/>
              <a:t>2022-08-24</a:t>
            </a:fld>
            <a:endParaRPr lang="ko-KR" altLang="en-US"/>
          </a:p>
        </p:txBody>
      </p:sp>
      <p:sp>
        <p:nvSpPr>
          <p:cNvPr id="5" name="바닥글 개체 틀 4">
            <a:extLst>
              <a:ext uri="{FF2B5EF4-FFF2-40B4-BE49-F238E27FC236}">
                <a16:creationId xmlns:a16="http://schemas.microsoft.com/office/drawing/2014/main" xmlns="" id="{624A5133-B13D-F8C2-276B-864985B403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xmlns="" id="{2F5E9F08-AB47-7280-77BB-0E0CD67C25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5E8A5A-CA94-4822-9441-BD0B7D3C58CA}" type="slidenum">
              <a:rPr lang="ko-KR" altLang="en-US" smtClean="0"/>
              <a:t>‹#›</a:t>
            </a:fld>
            <a:endParaRPr lang="ko-KR" altLang="en-US"/>
          </a:p>
        </p:txBody>
      </p:sp>
    </p:spTree>
    <p:extLst>
      <p:ext uri="{BB962C8B-B14F-4D97-AF65-F5344CB8AC3E}">
        <p14:creationId xmlns:p14="http://schemas.microsoft.com/office/powerpoint/2010/main" val="2012658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AC1CF-9FD9-4AF5-B6D3-1E5300960330}" type="datetime1">
              <a:rPr lang="ko-KR" altLang="en-US" smtClean="0"/>
              <a:t>2022-08-24</a:t>
            </a:fld>
            <a:endParaRPr lang="ko-KR"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2304996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19845B-1CAB-4E9C-80F4-33A857A0216F}" type="datetime1">
              <a:rPr lang="ko-KR" altLang="en-US" smtClean="0"/>
              <a:t>2022-08-24</a:t>
            </a:fld>
            <a:endParaRPr lang="ko-KR"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0FA72-B8D9-460C-8226-5FF4FD1DD601}" type="slidenum">
              <a:rPr lang="ko-KR" altLang="en-US" smtClean="0"/>
              <a:t>‹#›</a:t>
            </a:fld>
            <a:endParaRPr lang="ko-KR" altLang="en-US"/>
          </a:p>
        </p:txBody>
      </p:sp>
    </p:spTree>
    <p:extLst>
      <p:ext uri="{BB962C8B-B14F-4D97-AF65-F5344CB8AC3E}">
        <p14:creationId xmlns:p14="http://schemas.microsoft.com/office/powerpoint/2010/main" val="555104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914400" y="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B9FF5D80-C683-4AA4-A451-4415C351B209}" type="datetime1">
              <a:rPr lang="ko-KR" altLang="en-US" smtClean="0">
                <a:solidFill>
                  <a:srgbClr val="000000"/>
                </a:solidFill>
              </a:rPr>
              <a:t>2022-08-24</a:t>
            </a:fld>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4B8EBAE-E3F4-4524-BC2C-3611CE35C97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8902219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transition/>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fontAlgn="base">
        <a:spcBef>
          <a:spcPct val="0"/>
        </a:spcBef>
        <a:spcAft>
          <a:spcPct val="0"/>
        </a:spcAft>
        <a:defRPr sz="3600">
          <a:solidFill>
            <a:schemeClr val="tx2"/>
          </a:solidFill>
          <a:latin typeface="Times New Roman" pitchFamily="18" charset="0"/>
        </a:defRPr>
      </a:lvl6pPr>
      <a:lvl7pPr marL="914400" algn="ctr" rtl="0" fontAlgn="base">
        <a:spcBef>
          <a:spcPct val="0"/>
        </a:spcBef>
        <a:spcAft>
          <a:spcPct val="0"/>
        </a:spcAft>
        <a:defRPr sz="3600">
          <a:solidFill>
            <a:schemeClr val="tx2"/>
          </a:solidFill>
          <a:latin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914400" y="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093C36BB-0102-4922-8D6B-10A593861636}" type="datetime1">
              <a:rPr lang="ko-KR" altLang="en-US" smtClean="0">
                <a:solidFill>
                  <a:srgbClr val="000000"/>
                </a:solidFill>
              </a:rPr>
              <a:t>2022-08-24</a:t>
            </a:fld>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4B8EBAE-E3F4-4524-BC2C-3611CE35C9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6070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Lst>
  <p:transition/>
  <p:hf hdr="0" ftr="0" dt="0"/>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Times New Roman" pitchFamily="18" charset="0"/>
        </a:defRPr>
      </a:lvl2pPr>
      <a:lvl3pPr algn="ctr" rtl="0" eaLnBrk="0" fontAlgn="base" hangingPunct="0">
        <a:spcBef>
          <a:spcPct val="0"/>
        </a:spcBef>
        <a:spcAft>
          <a:spcPct val="0"/>
        </a:spcAft>
        <a:defRPr sz="3600">
          <a:solidFill>
            <a:schemeClr val="tx2"/>
          </a:solidFill>
          <a:latin typeface="Times New Roman" pitchFamily="18" charset="0"/>
        </a:defRPr>
      </a:lvl3pPr>
      <a:lvl4pPr algn="ctr" rtl="0" eaLnBrk="0" fontAlgn="base" hangingPunct="0">
        <a:spcBef>
          <a:spcPct val="0"/>
        </a:spcBef>
        <a:spcAft>
          <a:spcPct val="0"/>
        </a:spcAft>
        <a:defRPr sz="3600">
          <a:solidFill>
            <a:schemeClr val="tx2"/>
          </a:solidFill>
          <a:latin typeface="Times New Roman" pitchFamily="18" charset="0"/>
        </a:defRPr>
      </a:lvl4pPr>
      <a:lvl5pPr algn="ctr" rtl="0" eaLnBrk="0" fontAlgn="base" hangingPunct="0">
        <a:spcBef>
          <a:spcPct val="0"/>
        </a:spcBef>
        <a:spcAft>
          <a:spcPct val="0"/>
        </a:spcAft>
        <a:defRPr sz="3600">
          <a:solidFill>
            <a:schemeClr val="tx2"/>
          </a:solidFill>
          <a:latin typeface="Times New Roman" pitchFamily="18" charset="0"/>
        </a:defRPr>
      </a:lvl5pPr>
      <a:lvl6pPr marL="457200" algn="ctr" rtl="0" fontAlgn="base">
        <a:spcBef>
          <a:spcPct val="0"/>
        </a:spcBef>
        <a:spcAft>
          <a:spcPct val="0"/>
        </a:spcAft>
        <a:defRPr sz="3600">
          <a:solidFill>
            <a:schemeClr val="tx2"/>
          </a:solidFill>
          <a:latin typeface="Times New Roman" pitchFamily="18" charset="0"/>
        </a:defRPr>
      </a:lvl6pPr>
      <a:lvl7pPr marL="914400" algn="ctr" rtl="0" fontAlgn="base">
        <a:spcBef>
          <a:spcPct val="0"/>
        </a:spcBef>
        <a:spcAft>
          <a:spcPct val="0"/>
        </a:spcAft>
        <a:defRPr sz="3600">
          <a:solidFill>
            <a:schemeClr val="tx2"/>
          </a:solidFill>
          <a:latin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Segnaposto titolo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5363" name="Segnaposto testo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62817DD-2BED-4761-89F2-0E82EF31939A}" type="datetime1">
              <a:rPr lang="ko-KR" altLang="en-US" smtClean="0"/>
              <a:t>2022-08-24</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85D9165-CFC2-47FB-9827-8026C4AB5818}" type="slidenum">
              <a:rPr lang="it-IT"/>
              <a:pPr>
                <a:defRPr/>
              </a:pPr>
              <a:t>‹#›</a:t>
            </a:fld>
            <a:endParaRPr lang="it-IT"/>
          </a:p>
        </p:txBody>
      </p:sp>
    </p:spTree>
    <p:extLst>
      <p:ext uri="{BB962C8B-B14F-4D97-AF65-F5344CB8AC3E}">
        <p14:creationId xmlns:p14="http://schemas.microsoft.com/office/powerpoint/2010/main" val="411947560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xmlns="" id="{679F53BD-01FC-7D98-DAA7-93DC6D7C6D10}"/>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a16="http://schemas.microsoft.com/office/drawing/2014/main" xmlns="" id="{F7E7CDD2-FD1A-82CA-491A-48F86988E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xmlns="" id="{3B7AEDCD-3A57-F414-AD1E-FB3214E0212C}"/>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74E7F1-B163-4238-8BB9-C608551B46FD}" type="datetime1">
              <a:rPr lang="ko-KR" altLang="en-US" smtClean="0"/>
              <a:t>2022-08-24</a:t>
            </a:fld>
            <a:endParaRPr lang="ko-KR" altLang="en-US"/>
          </a:p>
        </p:txBody>
      </p:sp>
      <p:sp>
        <p:nvSpPr>
          <p:cNvPr id="5" name="바닥글 개체 틀 4">
            <a:extLst>
              <a:ext uri="{FF2B5EF4-FFF2-40B4-BE49-F238E27FC236}">
                <a16:creationId xmlns:a16="http://schemas.microsoft.com/office/drawing/2014/main" xmlns="" id="{7CA6C39B-90FC-C58F-6822-9148371E024E}"/>
              </a:ext>
            </a:extLst>
          </p:cNvPr>
          <p:cNvSpPr>
            <a:spLocks noGrp="1"/>
          </p:cNvSpPr>
          <p:nvPr>
            <p:ph type="ftr" sz="quarter" idx="3"/>
          </p:nvPr>
        </p:nvSpPr>
        <p:spPr>
          <a:xfrm>
            <a:off x="4038600" y="6356350"/>
            <a:ext cx="4114801"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xmlns="" id="{D710287B-ABBA-FAB6-E6E7-8E12D944EAE2}"/>
              </a:ext>
            </a:extLst>
          </p:cNvPr>
          <p:cNvSpPr>
            <a:spLocks noGrp="1"/>
          </p:cNvSpPr>
          <p:nvPr>
            <p:ph type="sldNum" sz="quarter" idx="4"/>
          </p:nvPr>
        </p:nvSpPr>
        <p:spPr>
          <a:xfrm>
            <a:off x="8610601"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BB45100-D70D-4FCD-AA37-8ED6C9A4DF9C}" type="slidenum">
              <a:rPr lang="ko-KR" altLang="en-US" smtClean="0"/>
              <a:t>‹#›</a:t>
            </a:fld>
            <a:endParaRPr lang="ko-KR" altLang="en-US"/>
          </a:p>
        </p:txBody>
      </p:sp>
    </p:spTree>
    <p:extLst>
      <p:ext uri="{BB962C8B-B14F-4D97-AF65-F5344CB8AC3E}">
        <p14:creationId xmlns:p14="http://schemas.microsoft.com/office/powerpoint/2010/main" val="269166334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hdr="0" ftr="0" dt="0"/>
  <p:txStyles>
    <p:titleStyle>
      <a:lvl1pPr algn="l" defTabSz="685793" rtl="0" eaLnBrk="1" latinLnBrk="1" hangingPunct="1">
        <a:lnSpc>
          <a:spcPct val="90000"/>
        </a:lnSpc>
        <a:spcBef>
          <a:spcPct val="0"/>
        </a:spcBef>
        <a:buNone/>
        <a:defRPr sz="3300" kern="1200">
          <a:solidFill>
            <a:schemeClr val="tx1"/>
          </a:solidFill>
          <a:latin typeface="+mj-lt"/>
          <a:ea typeface="+mj-ea"/>
          <a:cs typeface="+mj-cs"/>
        </a:defRPr>
      </a:lvl1pPr>
    </p:titleStyle>
    <p:bodyStyle>
      <a:lvl1pPr marL="171449" indent="-171449" algn="l" defTabSz="685793"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6" indent="-171449" algn="l" defTabSz="685793"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2" indent="-171449" algn="l" defTabSz="685793"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39" indent="-171449" algn="l" defTabSz="685793"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36" indent="-171449" algn="l" defTabSz="685793"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32" indent="-171449" algn="l" defTabSz="685793"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29" indent="-171449" algn="l" defTabSz="685793"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27" indent="-171449" algn="l" defTabSz="685793"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23" indent="-171449" algn="l" defTabSz="685793"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ko-KR"/>
      </a:defPPr>
      <a:lvl1pPr marL="0" algn="l" defTabSz="685793" rtl="0" eaLnBrk="1" latinLnBrk="1" hangingPunct="1">
        <a:defRPr sz="1350" kern="1200">
          <a:solidFill>
            <a:schemeClr val="tx1"/>
          </a:solidFill>
          <a:latin typeface="+mn-lt"/>
          <a:ea typeface="+mn-ea"/>
          <a:cs typeface="+mn-cs"/>
        </a:defRPr>
      </a:lvl1pPr>
      <a:lvl2pPr marL="342897" algn="l" defTabSz="685793" rtl="0" eaLnBrk="1" latinLnBrk="1" hangingPunct="1">
        <a:defRPr sz="1350" kern="1200">
          <a:solidFill>
            <a:schemeClr val="tx1"/>
          </a:solidFill>
          <a:latin typeface="+mn-lt"/>
          <a:ea typeface="+mn-ea"/>
          <a:cs typeface="+mn-cs"/>
        </a:defRPr>
      </a:lvl2pPr>
      <a:lvl3pPr marL="685793" algn="l" defTabSz="685793" rtl="0" eaLnBrk="1" latinLnBrk="1" hangingPunct="1">
        <a:defRPr sz="1350" kern="1200">
          <a:solidFill>
            <a:schemeClr val="tx1"/>
          </a:solidFill>
          <a:latin typeface="+mn-lt"/>
          <a:ea typeface="+mn-ea"/>
          <a:cs typeface="+mn-cs"/>
        </a:defRPr>
      </a:lvl3pPr>
      <a:lvl4pPr marL="1028690" algn="l" defTabSz="685793" rtl="0" eaLnBrk="1" latinLnBrk="1" hangingPunct="1">
        <a:defRPr sz="1350" kern="1200">
          <a:solidFill>
            <a:schemeClr val="tx1"/>
          </a:solidFill>
          <a:latin typeface="+mn-lt"/>
          <a:ea typeface="+mn-ea"/>
          <a:cs typeface="+mn-cs"/>
        </a:defRPr>
      </a:lvl4pPr>
      <a:lvl5pPr marL="1371588" algn="l" defTabSz="685793" rtl="0" eaLnBrk="1" latinLnBrk="1" hangingPunct="1">
        <a:defRPr sz="1350" kern="1200">
          <a:solidFill>
            <a:schemeClr val="tx1"/>
          </a:solidFill>
          <a:latin typeface="+mn-lt"/>
          <a:ea typeface="+mn-ea"/>
          <a:cs typeface="+mn-cs"/>
        </a:defRPr>
      </a:lvl5pPr>
      <a:lvl6pPr marL="1714484" algn="l" defTabSz="685793" rtl="0" eaLnBrk="1" latinLnBrk="1" hangingPunct="1">
        <a:defRPr sz="1350" kern="1200">
          <a:solidFill>
            <a:schemeClr val="tx1"/>
          </a:solidFill>
          <a:latin typeface="+mn-lt"/>
          <a:ea typeface="+mn-ea"/>
          <a:cs typeface="+mn-cs"/>
        </a:defRPr>
      </a:lvl6pPr>
      <a:lvl7pPr marL="2057381" algn="l" defTabSz="685793" rtl="0" eaLnBrk="1" latinLnBrk="1" hangingPunct="1">
        <a:defRPr sz="1350" kern="1200">
          <a:solidFill>
            <a:schemeClr val="tx1"/>
          </a:solidFill>
          <a:latin typeface="+mn-lt"/>
          <a:ea typeface="+mn-ea"/>
          <a:cs typeface="+mn-cs"/>
        </a:defRPr>
      </a:lvl7pPr>
      <a:lvl8pPr marL="2400278" algn="l" defTabSz="685793" rtl="0" eaLnBrk="1" latinLnBrk="1" hangingPunct="1">
        <a:defRPr sz="1350" kern="1200">
          <a:solidFill>
            <a:schemeClr val="tx1"/>
          </a:solidFill>
          <a:latin typeface="+mn-lt"/>
          <a:ea typeface="+mn-ea"/>
          <a:cs typeface="+mn-cs"/>
        </a:defRPr>
      </a:lvl8pPr>
      <a:lvl9pPr marL="2743174" algn="l" defTabSz="685793" rtl="0" eaLnBrk="1" latinLnBrk="1"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 xmlns:a16="http://schemas.microsoft.com/office/drawing/2014/main" id="{679F53BD-01FC-7D98-DAA7-93DC6D7C6D1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 xmlns:a16="http://schemas.microsoft.com/office/drawing/2014/main" id="{F7E7CDD2-FD1A-82CA-491A-48F86988E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3B7AEDCD-3A57-F414-AD1E-FB3214E0212C}"/>
              </a:ext>
            </a:extLst>
          </p:cNvPr>
          <p:cNvSpPr>
            <a:spLocks noGrp="1"/>
          </p:cNvSpPr>
          <p:nvPr>
            <p:ph type="dt" sz="half" idx="2"/>
          </p:nvPr>
        </p:nvSpPr>
        <p:spPr>
          <a:xfrm>
            <a:off x="838202" y="6356350"/>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431146" latinLnBrk="0"/>
            <a:fld id="{D502C522-8612-4AD8-B0CD-BEC2F8FCE440}" type="datetime1">
              <a:rPr lang="ko-KR" altLang="en-US" smtClean="0">
                <a:solidFill>
                  <a:prstClr val="black">
                    <a:tint val="75000"/>
                  </a:prstClr>
                </a:solidFill>
              </a:rPr>
              <a:pPr defTabSz="431146" latinLnBrk="0"/>
              <a:t>2022-08-24</a:t>
            </a:fld>
            <a:endParaRPr lang="ko-KR" altLang="en-US">
              <a:solidFill>
                <a:prstClr val="black">
                  <a:tint val="75000"/>
                </a:prstClr>
              </a:solidFill>
            </a:endParaRPr>
          </a:p>
        </p:txBody>
      </p:sp>
      <p:sp>
        <p:nvSpPr>
          <p:cNvPr id="5" name="바닥글 개체 틀 4">
            <a:extLst>
              <a:ext uri="{FF2B5EF4-FFF2-40B4-BE49-F238E27FC236}">
                <a16:creationId xmlns="" xmlns:a16="http://schemas.microsoft.com/office/drawing/2014/main" id="{7CA6C39B-90FC-C58F-6822-9148371E024E}"/>
              </a:ext>
            </a:extLst>
          </p:cNvPr>
          <p:cNvSpPr>
            <a:spLocks noGrp="1"/>
          </p:cNvSpPr>
          <p:nvPr>
            <p:ph type="ftr" sz="quarter" idx="3"/>
          </p:nvPr>
        </p:nvSpPr>
        <p:spPr>
          <a:xfrm>
            <a:off x="4038601" y="6356350"/>
            <a:ext cx="4114801"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431146" latinLnBrk="0"/>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6" name="슬라이드 번호 개체 틀 5">
            <a:extLst>
              <a:ext uri="{FF2B5EF4-FFF2-40B4-BE49-F238E27FC236}">
                <a16:creationId xmlns="" xmlns:a16="http://schemas.microsoft.com/office/drawing/2014/main" id="{D710287B-ABBA-FAB6-E6E7-8E12D944EAE2}"/>
              </a:ext>
            </a:extLst>
          </p:cNvPr>
          <p:cNvSpPr>
            <a:spLocks noGrp="1"/>
          </p:cNvSpPr>
          <p:nvPr>
            <p:ph type="sldNum" sz="quarter" idx="4"/>
          </p:nvPr>
        </p:nvSpPr>
        <p:spPr>
          <a:xfrm>
            <a:off x="8610602" y="6356350"/>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431146" latinLnBrk="0"/>
            <a:fld id="{1BB45100-D70D-4FCD-AA37-8ED6C9A4DF9C}" type="slidenum">
              <a:rPr lang="ko-KR" altLang="en-US" smtClean="0">
                <a:solidFill>
                  <a:prstClr val="black">
                    <a:tint val="75000"/>
                  </a:prstClr>
                </a:solidFill>
              </a:rPr>
              <a:pPr defTabSz="431146" latinLnBrk="0"/>
              <a:t>‹#›</a:t>
            </a:fld>
            <a:endParaRPr lang="ko-KR" altLang="en-US">
              <a:solidFill>
                <a:prstClr val="black">
                  <a:tint val="75000"/>
                </a:prstClr>
              </a:solidFill>
            </a:endParaRPr>
          </a:p>
        </p:txBody>
      </p:sp>
    </p:spTree>
    <p:extLst>
      <p:ext uri="{BB962C8B-B14F-4D97-AF65-F5344CB8AC3E}">
        <p14:creationId xmlns:p14="http://schemas.microsoft.com/office/powerpoint/2010/main" val="400284992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hf hdr="0" dt="0"/>
  <p:txStyles>
    <p:titleStyle>
      <a:lvl1pPr algn="l" defTabSz="514340" rtl="0" eaLnBrk="1" latinLnBrk="1" hangingPunct="1">
        <a:lnSpc>
          <a:spcPct val="90000"/>
        </a:lnSpc>
        <a:spcBef>
          <a:spcPct val="0"/>
        </a:spcBef>
        <a:buNone/>
        <a:defRPr sz="2475" kern="1200">
          <a:solidFill>
            <a:schemeClr val="tx1"/>
          </a:solidFill>
          <a:latin typeface="+mj-lt"/>
          <a:ea typeface="+mj-ea"/>
          <a:cs typeface="+mj-cs"/>
        </a:defRPr>
      </a:lvl1pPr>
    </p:titleStyle>
    <p:bodyStyle>
      <a:lvl1pPr marL="128585" indent="-128585" algn="l" defTabSz="514340" rtl="0" eaLnBrk="1" latinLnBrk="1"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5" indent="-128585" algn="l" defTabSz="514340" rtl="0" eaLnBrk="1" latinLnBrk="1"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5" indent="-128585" algn="l" defTabSz="514340" rtl="0" eaLnBrk="1" latinLnBrk="1"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5"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4pPr>
      <a:lvl5pPr marL="1157266"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5pPr>
      <a:lvl6pPr marL="1414436"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6pPr>
      <a:lvl7pPr marL="1671606"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7pPr>
      <a:lvl8pPr marL="1928777"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8pPr>
      <a:lvl9pPr marL="2185947"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9pPr>
    </p:bodyStyle>
    <p:otherStyle>
      <a:defPPr>
        <a:defRPr lang="ko-KR"/>
      </a:defPPr>
      <a:lvl1pPr marL="0" algn="l" defTabSz="514340" rtl="0" eaLnBrk="1" latinLnBrk="1" hangingPunct="1">
        <a:defRPr sz="1012" kern="1200">
          <a:solidFill>
            <a:schemeClr val="tx1"/>
          </a:solidFill>
          <a:latin typeface="+mn-lt"/>
          <a:ea typeface="+mn-ea"/>
          <a:cs typeface="+mn-cs"/>
        </a:defRPr>
      </a:lvl1pPr>
      <a:lvl2pPr marL="257170" algn="l" defTabSz="514340" rtl="0" eaLnBrk="1" latinLnBrk="1" hangingPunct="1">
        <a:defRPr sz="1012" kern="1200">
          <a:solidFill>
            <a:schemeClr val="tx1"/>
          </a:solidFill>
          <a:latin typeface="+mn-lt"/>
          <a:ea typeface="+mn-ea"/>
          <a:cs typeface="+mn-cs"/>
        </a:defRPr>
      </a:lvl2pPr>
      <a:lvl3pPr marL="514340" algn="l" defTabSz="514340" rtl="0" eaLnBrk="1" latinLnBrk="1" hangingPunct="1">
        <a:defRPr sz="1012" kern="1200">
          <a:solidFill>
            <a:schemeClr val="tx1"/>
          </a:solidFill>
          <a:latin typeface="+mn-lt"/>
          <a:ea typeface="+mn-ea"/>
          <a:cs typeface="+mn-cs"/>
        </a:defRPr>
      </a:lvl3pPr>
      <a:lvl4pPr marL="771510" algn="l" defTabSz="514340" rtl="0" eaLnBrk="1" latinLnBrk="1" hangingPunct="1">
        <a:defRPr sz="1012" kern="1200">
          <a:solidFill>
            <a:schemeClr val="tx1"/>
          </a:solidFill>
          <a:latin typeface="+mn-lt"/>
          <a:ea typeface="+mn-ea"/>
          <a:cs typeface="+mn-cs"/>
        </a:defRPr>
      </a:lvl4pPr>
      <a:lvl5pPr marL="1028682" algn="l" defTabSz="514340" rtl="0" eaLnBrk="1" latinLnBrk="1" hangingPunct="1">
        <a:defRPr sz="1012" kern="1200">
          <a:solidFill>
            <a:schemeClr val="tx1"/>
          </a:solidFill>
          <a:latin typeface="+mn-lt"/>
          <a:ea typeface="+mn-ea"/>
          <a:cs typeface="+mn-cs"/>
        </a:defRPr>
      </a:lvl5pPr>
      <a:lvl6pPr marL="1285851" algn="l" defTabSz="514340" rtl="0" eaLnBrk="1" latinLnBrk="1" hangingPunct="1">
        <a:defRPr sz="1012" kern="1200">
          <a:solidFill>
            <a:schemeClr val="tx1"/>
          </a:solidFill>
          <a:latin typeface="+mn-lt"/>
          <a:ea typeface="+mn-ea"/>
          <a:cs typeface="+mn-cs"/>
        </a:defRPr>
      </a:lvl6pPr>
      <a:lvl7pPr marL="1543021" algn="l" defTabSz="514340" rtl="0" eaLnBrk="1" latinLnBrk="1" hangingPunct="1">
        <a:defRPr sz="1012" kern="1200">
          <a:solidFill>
            <a:schemeClr val="tx1"/>
          </a:solidFill>
          <a:latin typeface="+mn-lt"/>
          <a:ea typeface="+mn-ea"/>
          <a:cs typeface="+mn-cs"/>
        </a:defRPr>
      </a:lvl7pPr>
      <a:lvl8pPr marL="1800192" algn="l" defTabSz="514340" rtl="0" eaLnBrk="1" latinLnBrk="1" hangingPunct="1">
        <a:defRPr sz="1012" kern="1200">
          <a:solidFill>
            <a:schemeClr val="tx1"/>
          </a:solidFill>
          <a:latin typeface="+mn-lt"/>
          <a:ea typeface="+mn-ea"/>
          <a:cs typeface="+mn-cs"/>
        </a:defRPr>
      </a:lvl8pPr>
      <a:lvl9pPr marL="2057361" algn="l" defTabSz="514340" rtl="0" eaLnBrk="1" latinLnBrk="1" hangingPunct="1">
        <a:defRPr sz="1012"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 xmlns:a16="http://schemas.microsoft.com/office/drawing/2014/main" id="{679F53BD-01FC-7D98-DAA7-93DC6D7C6D1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a:extLst>
              <a:ext uri="{FF2B5EF4-FFF2-40B4-BE49-F238E27FC236}">
                <a16:creationId xmlns="" xmlns:a16="http://schemas.microsoft.com/office/drawing/2014/main" id="{F7E7CDD2-FD1A-82CA-491A-48F86988E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 xmlns:a16="http://schemas.microsoft.com/office/drawing/2014/main" id="{3B7AEDCD-3A57-F414-AD1E-FB3214E0212C}"/>
              </a:ext>
            </a:extLst>
          </p:cNvPr>
          <p:cNvSpPr>
            <a:spLocks noGrp="1"/>
          </p:cNvSpPr>
          <p:nvPr>
            <p:ph type="dt" sz="half" idx="2"/>
          </p:nvPr>
        </p:nvSpPr>
        <p:spPr>
          <a:xfrm>
            <a:off x="838202" y="6356350"/>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431146" latinLnBrk="0"/>
            <a:fld id="{D502C522-8612-4AD8-B0CD-BEC2F8FCE440}" type="datetime1">
              <a:rPr lang="ko-KR" altLang="en-US" smtClean="0">
                <a:solidFill>
                  <a:prstClr val="black">
                    <a:tint val="75000"/>
                  </a:prstClr>
                </a:solidFill>
              </a:rPr>
              <a:pPr defTabSz="431146" latinLnBrk="0"/>
              <a:t>2022-08-24</a:t>
            </a:fld>
            <a:endParaRPr lang="ko-KR" altLang="en-US">
              <a:solidFill>
                <a:prstClr val="black">
                  <a:tint val="75000"/>
                </a:prstClr>
              </a:solidFill>
            </a:endParaRPr>
          </a:p>
        </p:txBody>
      </p:sp>
      <p:sp>
        <p:nvSpPr>
          <p:cNvPr id="5" name="바닥글 개체 틀 4">
            <a:extLst>
              <a:ext uri="{FF2B5EF4-FFF2-40B4-BE49-F238E27FC236}">
                <a16:creationId xmlns="" xmlns:a16="http://schemas.microsoft.com/office/drawing/2014/main" id="{7CA6C39B-90FC-C58F-6822-9148371E024E}"/>
              </a:ext>
            </a:extLst>
          </p:cNvPr>
          <p:cNvSpPr>
            <a:spLocks noGrp="1"/>
          </p:cNvSpPr>
          <p:nvPr>
            <p:ph type="ftr" sz="quarter" idx="3"/>
          </p:nvPr>
        </p:nvSpPr>
        <p:spPr>
          <a:xfrm>
            <a:off x="4038601" y="6356350"/>
            <a:ext cx="4114801"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431146" latinLnBrk="0"/>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6" name="슬라이드 번호 개체 틀 5">
            <a:extLst>
              <a:ext uri="{FF2B5EF4-FFF2-40B4-BE49-F238E27FC236}">
                <a16:creationId xmlns="" xmlns:a16="http://schemas.microsoft.com/office/drawing/2014/main" id="{D710287B-ABBA-FAB6-E6E7-8E12D944EAE2}"/>
              </a:ext>
            </a:extLst>
          </p:cNvPr>
          <p:cNvSpPr>
            <a:spLocks noGrp="1"/>
          </p:cNvSpPr>
          <p:nvPr>
            <p:ph type="sldNum" sz="quarter" idx="4"/>
          </p:nvPr>
        </p:nvSpPr>
        <p:spPr>
          <a:xfrm>
            <a:off x="8610602" y="6356350"/>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431146" latinLnBrk="0"/>
            <a:fld id="{1BB45100-D70D-4FCD-AA37-8ED6C9A4DF9C}" type="slidenum">
              <a:rPr lang="ko-KR" altLang="en-US" smtClean="0">
                <a:solidFill>
                  <a:prstClr val="black">
                    <a:tint val="75000"/>
                  </a:prstClr>
                </a:solidFill>
              </a:rPr>
              <a:pPr defTabSz="431146" latinLnBrk="0"/>
              <a:t>‹#›</a:t>
            </a:fld>
            <a:endParaRPr lang="ko-KR" altLang="en-US">
              <a:solidFill>
                <a:prstClr val="black">
                  <a:tint val="75000"/>
                </a:prstClr>
              </a:solidFill>
            </a:endParaRPr>
          </a:p>
        </p:txBody>
      </p:sp>
    </p:spTree>
    <p:extLst>
      <p:ext uri="{BB962C8B-B14F-4D97-AF65-F5344CB8AC3E}">
        <p14:creationId xmlns:p14="http://schemas.microsoft.com/office/powerpoint/2010/main" val="48510230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hf hdr="0" dt="0"/>
  <p:txStyles>
    <p:titleStyle>
      <a:lvl1pPr algn="l" defTabSz="514340" rtl="0" eaLnBrk="1" latinLnBrk="1" hangingPunct="1">
        <a:lnSpc>
          <a:spcPct val="90000"/>
        </a:lnSpc>
        <a:spcBef>
          <a:spcPct val="0"/>
        </a:spcBef>
        <a:buNone/>
        <a:defRPr sz="2475" kern="1200">
          <a:solidFill>
            <a:schemeClr val="tx1"/>
          </a:solidFill>
          <a:latin typeface="+mj-lt"/>
          <a:ea typeface="+mj-ea"/>
          <a:cs typeface="+mj-cs"/>
        </a:defRPr>
      </a:lvl1pPr>
    </p:titleStyle>
    <p:bodyStyle>
      <a:lvl1pPr marL="128585" indent="-128585" algn="l" defTabSz="514340" rtl="0" eaLnBrk="1" latinLnBrk="1"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5" indent="-128585" algn="l" defTabSz="514340" rtl="0" eaLnBrk="1" latinLnBrk="1"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5" indent="-128585" algn="l" defTabSz="514340" rtl="0" eaLnBrk="1" latinLnBrk="1"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5"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4pPr>
      <a:lvl5pPr marL="1157266"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5pPr>
      <a:lvl6pPr marL="1414436"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6pPr>
      <a:lvl7pPr marL="1671606"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7pPr>
      <a:lvl8pPr marL="1928777"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8pPr>
      <a:lvl9pPr marL="2185947" indent="-128585" algn="l" defTabSz="514340" rtl="0" eaLnBrk="1" latinLnBrk="1"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9pPr>
    </p:bodyStyle>
    <p:otherStyle>
      <a:defPPr>
        <a:defRPr lang="ko-KR"/>
      </a:defPPr>
      <a:lvl1pPr marL="0" algn="l" defTabSz="514340" rtl="0" eaLnBrk="1" latinLnBrk="1" hangingPunct="1">
        <a:defRPr sz="1012" kern="1200">
          <a:solidFill>
            <a:schemeClr val="tx1"/>
          </a:solidFill>
          <a:latin typeface="+mn-lt"/>
          <a:ea typeface="+mn-ea"/>
          <a:cs typeface="+mn-cs"/>
        </a:defRPr>
      </a:lvl1pPr>
      <a:lvl2pPr marL="257170" algn="l" defTabSz="514340" rtl="0" eaLnBrk="1" latinLnBrk="1" hangingPunct="1">
        <a:defRPr sz="1012" kern="1200">
          <a:solidFill>
            <a:schemeClr val="tx1"/>
          </a:solidFill>
          <a:latin typeface="+mn-lt"/>
          <a:ea typeface="+mn-ea"/>
          <a:cs typeface="+mn-cs"/>
        </a:defRPr>
      </a:lvl2pPr>
      <a:lvl3pPr marL="514340" algn="l" defTabSz="514340" rtl="0" eaLnBrk="1" latinLnBrk="1" hangingPunct="1">
        <a:defRPr sz="1012" kern="1200">
          <a:solidFill>
            <a:schemeClr val="tx1"/>
          </a:solidFill>
          <a:latin typeface="+mn-lt"/>
          <a:ea typeface="+mn-ea"/>
          <a:cs typeface="+mn-cs"/>
        </a:defRPr>
      </a:lvl3pPr>
      <a:lvl4pPr marL="771510" algn="l" defTabSz="514340" rtl="0" eaLnBrk="1" latinLnBrk="1" hangingPunct="1">
        <a:defRPr sz="1012" kern="1200">
          <a:solidFill>
            <a:schemeClr val="tx1"/>
          </a:solidFill>
          <a:latin typeface="+mn-lt"/>
          <a:ea typeface="+mn-ea"/>
          <a:cs typeface="+mn-cs"/>
        </a:defRPr>
      </a:lvl4pPr>
      <a:lvl5pPr marL="1028682" algn="l" defTabSz="514340" rtl="0" eaLnBrk="1" latinLnBrk="1" hangingPunct="1">
        <a:defRPr sz="1012" kern="1200">
          <a:solidFill>
            <a:schemeClr val="tx1"/>
          </a:solidFill>
          <a:latin typeface="+mn-lt"/>
          <a:ea typeface="+mn-ea"/>
          <a:cs typeface="+mn-cs"/>
        </a:defRPr>
      </a:lvl5pPr>
      <a:lvl6pPr marL="1285851" algn="l" defTabSz="514340" rtl="0" eaLnBrk="1" latinLnBrk="1" hangingPunct="1">
        <a:defRPr sz="1012" kern="1200">
          <a:solidFill>
            <a:schemeClr val="tx1"/>
          </a:solidFill>
          <a:latin typeface="+mn-lt"/>
          <a:ea typeface="+mn-ea"/>
          <a:cs typeface="+mn-cs"/>
        </a:defRPr>
      </a:lvl6pPr>
      <a:lvl7pPr marL="1543021" algn="l" defTabSz="514340" rtl="0" eaLnBrk="1" latinLnBrk="1" hangingPunct="1">
        <a:defRPr sz="1012" kern="1200">
          <a:solidFill>
            <a:schemeClr val="tx1"/>
          </a:solidFill>
          <a:latin typeface="+mn-lt"/>
          <a:ea typeface="+mn-ea"/>
          <a:cs typeface="+mn-cs"/>
        </a:defRPr>
      </a:lvl7pPr>
      <a:lvl8pPr marL="1800192" algn="l" defTabSz="514340" rtl="0" eaLnBrk="1" latinLnBrk="1" hangingPunct="1">
        <a:defRPr sz="1012" kern="1200">
          <a:solidFill>
            <a:schemeClr val="tx1"/>
          </a:solidFill>
          <a:latin typeface="+mn-lt"/>
          <a:ea typeface="+mn-ea"/>
          <a:cs typeface="+mn-cs"/>
        </a:defRPr>
      </a:lvl8pPr>
      <a:lvl9pPr marL="2057361" algn="l" defTabSz="514340" rtl="0" eaLnBrk="1" latinLnBrk="1" hangingPunct="1">
        <a:defRPr sz="101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3" Type="http://schemas.openxmlformats.org/officeDocument/2006/relationships/image" Target="../media/image126.png"/><Relationship Id="rId3" Type="http://schemas.openxmlformats.org/officeDocument/2006/relationships/image" Target="../media/image33.png"/><Relationship Id="rId12" Type="http://schemas.openxmlformats.org/officeDocument/2006/relationships/image" Target="../media/image125.png"/><Relationship Id="rId2" Type="http://schemas.openxmlformats.org/officeDocument/2006/relationships/notesSlide" Target="../notesSlides/notesSlide14.xml"/><Relationship Id="rId1" Type="http://schemas.openxmlformats.org/officeDocument/2006/relationships/slideLayout" Target="../slideLayouts/slideLayout24.xml"/><Relationship Id="rId11" Type="http://schemas.openxmlformats.org/officeDocument/2006/relationships/image" Target="../media/image124.png"/><Relationship Id="rId15" Type="http://schemas.openxmlformats.org/officeDocument/2006/relationships/image" Target="../media/image35.png"/><Relationship Id="rId10" Type="http://schemas.openxmlformats.org/officeDocument/2006/relationships/image" Target="../media/image123.png"/><Relationship Id="rId4" Type="http://schemas.openxmlformats.org/officeDocument/2006/relationships/image" Target="../media/image34.png"/><Relationship Id="rId14" Type="http://schemas.openxmlformats.org/officeDocument/2006/relationships/image" Target="../media/image1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6.xml"/><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75.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76.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75.xml"/><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7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emf"/><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321.png"/><Relationship Id="rId4" Type="http://schemas.openxmlformats.org/officeDocument/2006/relationships/image" Target="../media/image310.png"/></Relationships>
</file>

<file path=ppt/slides/_rels/slide42.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openxmlformats.org/officeDocument/2006/relationships/image" Target="../media/image86.png"/><Relationship Id="rId12"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800.png"/><Relationship Id="rId11" Type="http://schemas.openxmlformats.org/officeDocument/2006/relationships/image" Target="../media/image94.png"/><Relationship Id="rId5" Type="http://schemas.openxmlformats.org/officeDocument/2006/relationships/image" Target="../media/image213.PNG"/><Relationship Id="rId10" Type="http://schemas.openxmlformats.org/officeDocument/2006/relationships/image" Target="../media/image93.png"/><Relationship Id="rId4" Type="http://schemas.openxmlformats.org/officeDocument/2006/relationships/image" Target="../media/image850.PNG"/><Relationship Id="rId9"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97.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90.emf"/><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4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100.png"/><Relationship Id="rId4" Type="http://schemas.openxmlformats.org/officeDocument/2006/relationships/image" Target="../media/image93.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161.png"/><Relationship Id="rId5" Type="http://schemas.openxmlformats.org/officeDocument/2006/relationships/image" Target="../media/image151.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20.png"/><Relationship Id="rId7" Type="http://schemas.openxmlformats.org/officeDocument/2006/relationships/image" Target="../media/image231.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251.png"/><Relationship Id="rId5" Type="http://schemas.openxmlformats.org/officeDocument/2006/relationships/image" Target="../media/image241.png"/><Relationship Id="rId4" Type="http://schemas.openxmlformats.org/officeDocument/2006/relationships/image" Target="../media/image230.png"/><Relationship Id="rId9" Type="http://schemas.openxmlformats.org/officeDocument/2006/relationships/image" Target="../media/image250.png"/></Relationships>
</file>

<file path=ppt/slides/_rels/slide52.xml.rels><?xml version="1.0" encoding="UTF-8" standalone="yes"?>
<Relationships xmlns="http://schemas.openxmlformats.org/package/2006/relationships"><Relationship Id="rId8" Type="http://schemas.openxmlformats.org/officeDocument/2006/relationships/image" Target="../media/image280.png"/><Relationship Id="rId13" Type="http://schemas.openxmlformats.org/officeDocument/2006/relationships/image" Target="../media/image330.png"/><Relationship Id="rId3" Type="http://schemas.openxmlformats.org/officeDocument/2006/relationships/image" Target="../media/image260.png"/><Relationship Id="rId7" Type="http://schemas.openxmlformats.org/officeDocument/2006/relationships/image" Target="../media/image270.png"/><Relationship Id="rId12" Type="http://schemas.openxmlformats.org/officeDocument/2006/relationships/image" Target="../media/image320.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261.png"/><Relationship Id="rId11" Type="http://schemas.openxmlformats.org/officeDocument/2006/relationships/image" Target="../media/image311.png"/><Relationship Id="rId5" Type="http://schemas.openxmlformats.org/officeDocument/2006/relationships/image" Target="../media/image281.png"/><Relationship Id="rId10" Type="http://schemas.openxmlformats.org/officeDocument/2006/relationships/image" Target="../media/image300.png"/><Relationship Id="rId4" Type="http://schemas.openxmlformats.org/officeDocument/2006/relationships/image" Target="../media/image271.PNG"/><Relationship Id="rId9" Type="http://schemas.openxmlformats.org/officeDocument/2006/relationships/image" Target="../media/image290.png"/><Relationship Id="rId14" Type="http://schemas.openxmlformats.org/officeDocument/2006/relationships/image" Target="../media/image340.png"/></Relationships>
</file>

<file path=ppt/slides/_rels/slide53.xml.rels><?xml version="1.0" encoding="UTF-8" standalone="yes"?>
<Relationships xmlns="http://schemas.openxmlformats.org/package/2006/relationships"><Relationship Id="rId8" Type="http://schemas.openxmlformats.org/officeDocument/2006/relationships/image" Target="../media/image381.png"/><Relationship Id="rId13" Type="http://schemas.openxmlformats.org/officeDocument/2006/relationships/image" Target="../media/image470.png"/><Relationship Id="rId3" Type="http://schemas.openxmlformats.org/officeDocument/2006/relationships/image" Target="../media/image380.png"/><Relationship Id="rId7" Type="http://schemas.openxmlformats.org/officeDocument/2006/relationships/image" Target="../media/image420.png"/><Relationship Id="rId12" Type="http://schemas.openxmlformats.org/officeDocument/2006/relationships/image" Target="../media/image460.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105.svg"/><Relationship Id="rId11" Type="http://schemas.openxmlformats.org/officeDocument/2006/relationships/image" Target="../media/image450.png"/><Relationship Id="rId5" Type="http://schemas.openxmlformats.org/officeDocument/2006/relationships/image" Target="../media/image99.png"/><Relationship Id="rId10" Type="http://schemas.openxmlformats.org/officeDocument/2006/relationships/image" Target="../media/image440.png"/><Relationship Id="rId4" Type="http://schemas.openxmlformats.org/officeDocument/2006/relationships/image" Target="../media/image350.png"/><Relationship Id="rId9" Type="http://schemas.openxmlformats.org/officeDocument/2006/relationships/image" Target="../media/image430.png"/><Relationship Id="rId14" Type="http://schemas.openxmlformats.org/officeDocument/2006/relationships/image" Target="../media/image480.png"/></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0.png"/></Relationships>
</file>

<file path=ppt/slides/_rels/slide55.xml.rels><?xml version="1.0" encoding="UTF-8" standalone="yes"?>
<Relationships xmlns="http://schemas.openxmlformats.org/package/2006/relationships"><Relationship Id="rId8" Type="http://schemas.openxmlformats.org/officeDocument/2006/relationships/image" Target="../media/image431.png"/><Relationship Id="rId3" Type="http://schemas.openxmlformats.org/officeDocument/2006/relationships/image" Target="../media/image380.png"/><Relationship Id="rId7" Type="http://schemas.openxmlformats.org/officeDocument/2006/relationships/image" Target="../media/image105.sv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421.png"/><Relationship Id="rId10" Type="http://schemas.openxmlformats.org/officeDocument/2006/relationships/image" Target="../media/image103.png"/><Relationship Id="rId4" Type="http://schemas.openxmlformats.org/officeDocument/2006/relationships/image" Target="../media/image500.png"/><Relationship Id="rId9" Type="http://schemas.openxmlformats.org/officeDocument/2006/relationships/image" Target="../media/image490.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530.png"/><Relationship Id="rId4" Type="http://schemas.openxmlformats.org/officeDocument/2006/relationships/image" Target="../media/image103.png"/></Relationships>
</file>

<file path=ppt/slides/_rels/slide57.xml.rels><?xml version="1.0" encoding="UTF-8" standalone="yes"?>
<Relationships xmlns="http://schemas.openxmlformats.org/package/2006/relationships"><Relationship Id="rId8" Type="http://schemas.openxmlformats.org/officeDocument/2006/relationships/image" Target="../media/image550.png"/><Relationship Id="rId3" Type="http://schemas.openxmlformats.org/officeDocument/2006/relationships/image" Target="../media/image380.png"/><Relationship Id="rId7" Type="http://schemas.openxmlformats.org/officeDocument/2006/relationships/image" Target="../media/image105.sv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540.png"/><Relationship Id="rId4" Type="http://schemas.openxmlformats.org/officeDocument/2006/relationships/image" Target="../media/image500.png"/><Relationship Id="rId9" Type="http://schemas.openxmlformats.org/officeDocument/2006/relationships/image" Target="../media/image561.png"/></Relationships>
</file>

<file path=ppt/slides/_rels/slide58.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105.png"/><Relationship Id="rId7" Type="http://schemas.openxmlformats.org/officeDocument/2006/relationships/image" Target="../media/image252.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242.png"/><Relationship Id="rId5" Type="http://schemas.openxmlformats.org/officeDocument/2006/relationships/image" Target="../media/image107.png"/><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670.png"/><Relationship Id="rId5" Type="http://schemas.openxmlformats.org/officeDocument/2006/relationships/image" Target="../media/image114.png"/><Relationship Id="rId4" Type="http://schemas.openxmlformats.org/officeDocument/2006/relationships/image" Target="../media/image113.png"/></Relationships>
</file>

<file path=ppt/slides/_rels/slide61.xml.rels><?xml version="1.0" encoding="UTF-8" standalone="yes"?>
<Relationships xmlns="http://schemas.openxmlformats.org/package/2006/relationships"><Relationship Id="rId8" Type="http://schemas.openxmlformats.org/officeDocument/2006/relationships/image" Target="../media/image700.png"/><Relationship Id="rId13" Type="http://schemas.openxmlformats.org/officeDocument/2006/relationships/image" Target="../media/image103.png"/><Relationship Id="rId7" Type="http://schemas.openxmlformats.org/officeDocument/2006/relationships/image" Target="../media/image690.PNG"/><Relationship Id="rId12" Type="http://schemas.openxmlformats.org/officeDocument/2006/relationships/image" Target="../media/image720.pn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680.png"/><Relationship Id="rId11" Type="http://schemas.openxmlformats.org/officeDocument/2006/relationships/image" Target="../media/image710.png"/><Relationship Id="rId5" Type="http://schemas.openxmlformats.org/officeDocument/2006/relationships/image" Target="../media/image380.png"/><Relationship Id="rId10" Type="http://schemas.openxmlformats.org/officeDocument/2006/relationships/image" Target="../media/image281.png"/><Relationship Id="rId9" Type="http://schemas.openxmlformats.org/officeDocument/2006/relationships/image" Target="../media/image560.png"/></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9.xml"/><Relationship Id="rId1" Type="http://schemas.openxmlformats.org/officeDocument/2006/relationships/slideLayout" Target="../slideLayouts/slideLayout13.xml"/><Relationship Id="rId5" Type="http://schemas.openxmlformats.org/officeDocument/2006/relationships/image" Target="../media/image117.png"/><Relationship Id="rId4" Type="http://schemas.openxmlformats.org/officeDocument/2006/relationships/image" Target="../media/image740.png"/></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090.png"/><Relationship Id="rId5" Type="http://schemas.openxmlformats.org/officeDocument/2006/relationships/image" Target="../media/image1080.png"/><Relationship Id="rId4" Type="http://schemas.openxmlformats.org/officeDocument/2006/relationships/image" Target="../media/image118.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88D08F55-6253-E541-A72C-7B9663281C46}"/>
              </a:ext>
            </a:extLst>
          </p:cNvPr>
          <p:cNvSpPr>
            <a:spLocks noGrp="1"/>
          </p:cNvSpPr>
          <p:nvPr>
            <p:ph type="ctrTitle"/>
          </p:nvPr>
        </p:nvSpPr>
        <p:spPr>
          <a:xfrm>
            <a:off x="1524000" y="1778794"/>
            <a:ext cx="9144000" cy="2387600"/>
          </a:xfrm>
        </p:spPr>
        <p:txBody>
          <a:bodyPr>
            <a:normAutofit fontScale="90000"/>
          </a:bodyPr>
          <a:lstStyle/>
          <a:p>
            <a:r>
              <a:rPr lang="en-US" altLang="ko-KR" dirty="0"/>
              <a:t>Low Energy Nuclear Reactions for </a:t>
            </a:r>
            <a:r>
              <a:rPr lang="en-US" altLang="ko-KR" dirty="0" smtClean="0"/>
              <a:t>some </a:t>
            </a:r>
            <a:r>
              <a:rPr lang="en-US" altLang="ko-KR" dirty="0" smtClean="0">
                <a:solidFill>
                  <a:srgbClr val="00B050"/>
                </a:solidFill>
              </a:rPr>
              <a:t>Carbon and </a:t>
            </a:r>
            <a:r>
              <a:rPr lang="en-US" altLang="ko-KR" dirty="0" smtClean="0"/>
              <a:t>Be Isotopes</a:t>
            </a:r>
            <a:endParaRPr lang="ko-KR" altLang="en-US" dirty="0"/>
          </a:p>
        </p:txBody>
      </p:sp>
      <p:sp>
        <p:nvSpPr>
          <p:cNvPr id="3" name="부제목 2">
            <a:extLst>
              <a:ext uri="{FF2B5EF4-FFF2-40B4-BE49-F238E27FC236}">
                <a16:creationId xmlns:a16="http://schemas.microsoft.com/office/drawing/2014/main" xmlns="" id="{931BA054-936F-4B58-AD5D-3D773D6A71CF}"/>
              </a:ext>
            </a:extLst>
          </p:cNvPr>
          <p:cNvSpPr>
            <a:spLocks noGrp="1"/>
          </p:cNvSpPr>
          <p:nvPr>
            <p:ph type="subTitle" idx="1"/>
          </p:nvPr>
        </p:nvSpPr>
        <p:spPr>
          <a:xfrm>
            <a:off x="1523999" y="4402138"/>
            <a:ext cx="9946741" cy="1655762"/>
          </a:xfrm>
        </p:spPr>
        <p:txBody>
          <a:bodyPr>
            <a:normAutofit fontScale="92500" lnSpcReduction="10000"/>
          </a:bodyPr>
          <a:lstStyle/>
          <a:p>
            <a:r>
              <a:rPr lang="en-US" altLang="ko-KR" dirty="0" err="1" smtClean="0"/>
              <a:t>Kyongsu</a:t>
            </a:r>
            <a:r>
              <a:rPr lang="en-US" altLang="ko-KR" dirty="0" smtClean="0"/>
              <a:t> </a:t>
            </a:r>
            <a:r>
              <a:rPr lang="en-US" altLang="ko-KR" dirty="0" err="1" smtClean="0"/>
              <a:t>Heo</a:t>
            </a:r>
            <a:r>
              <a:rPr lang="en-US" altLang="ko-KR" dirty="0" smtClean="0"/>
              <a:t>, </a:t>
            </a:r>
            <a:r>
              <a:rPr lang="en-US" altLang="ko-KR" dirty="0"/>
              <a:t>K. S. Choi, W. Y. So, </a:t>
            </a:r>
            <a:r>
              <a:rPr lang="en-US" altLang="ko-KR" dirty="0" err="1"/>
              <a:t>Kyungsik</a:t>
            </a:r>
            <a:r>
              <a:rPr lang="en-US" altLang="ko-KR" dirty="0"/>
              <a:t> Kim, </a:t>
            </a:r>
            <a:r>
              <a:rPr lang="en-US" altLang="ko-KR" dirty="0" err="1" smtClean="0"/>
              <a:t>Eunja</a:t>
            </a:r>
            <a:r>
              <a:rPr lang="en-US" altLang="ko-KR" dirty="0" smtClean="0"/>
              <a:t> Ha, </a:t>
            </a:r>
            <a:r>
              <a:rPr lang="en-US" altLang="ko-KR" dirty="0" err="1" smtClean="0"/>
              <a:t>Heamin</a:t>
            </a:r>
            <a:r>
              <a:rPr lang="en-US" altLang="ko-KR" dirty="0" smtClean="0"/>
              <a:t> </a:t>
            </a:r>
            <a:r>
              <a:rPr lang="en-US" altLang="ko-KR" dirty="0" err="1" smtClean="0"/>
              <a:t>Ko</a:t>
            </a:r>
            <a:r>
              <a:rPr lang="en-US" altLang="ko-KR" dirty="0" smtClean="0"/>
              <a:t>, </a:t>
            </a:r>
            <a:endParaRPr lang="en-US" altLang="ko-KR" dirty="0"/>
          </a:p>
          <a:p>
            <a:r>
              <a:rPr lang="en-US" altLang="ko-KR" dirty="0"/>
              <a:t>K. Hagino, H. Sagawa</a:t>
            </a:r>
          </a:p>
          <a:p>
            <a:r>
              <a:rPr lang="en-US" altLang="ko-KR" dirty="0"/>
              <a:t> </a:t>
            </a:r>
          </a:p>
          <a:p>
            <a:r>
              <a:rPr lang="en-US" altLang="ko-KR" dirty="0"/>
              <a:t>Myung-Ki Cheoun </a:t>
            </a:r>
            <a:r>
              <a:rPr lang="en-US" altLang="ko-KR" dirty="0" smtClean="0"/>
              <a:t>(OMEG Institute, </a:t>
            </a:r>
            <a:r>
              <a:rPr lang="en-US" altLang="ko-KR" dirty="0" err="1" smtClean="0"/>
              <a:t>Soongsil</a:t>
            </a:r>
            <a:r>
              <a:rPr lang="en-US" altLang="ko-KR" dirty="0" smtClean="0"/>
              <a:t> Univ., Seoul)</a:t>
            </a:r>
            <a:endParaRPr lang="ko-KR" altLang="en-US" dirty="0"/>
          </a:p>
        </p:txBody>
      </p:sp>
      <p:pic>
        <p:nvPicPr>
          <p:cNvPr id="6" name="그림 5">
            <a:extLst>
              <a:ext uri="{FF2B5EF4-FFF2-40B4-BE49-F238E27FC236}">
                <a16:creationId xmlns:a16="http://schemas.microsoft.com/office/drawing/2014/main" xmlns="" id="{D27A764D-DC34-DEA0-40B8-2FA5493DE736}"/>
              </a:ext>
            </a:extLst>
          </p:cNvPr>
          <p:cNvPicPr>
            <a:picLocks noChangeAspect="1"/>
          </p:cNvPicPr>
          <p:nvPr/>
        </p:nvPicPr>
        <p:blipFill>
          <a:blip r:embed="rId3"/>
          <a:stretch>
            <a:fillRect/>
          </a:stretch>
        </p:blipFill>
        <p:spPr>
          <a:xfrm>
            <a:off x="0" y="-1"/>
            <a:ext cx="3343275" cy="1125415"/>
          </a:xfrm>
          <a:prstGeom prst="rect">
            <a:avLst/>
          </a:prstGeom>
        </p:spPr>
      </p:pic>
      <p:pic>
        <p:nvPicPr>
          <p:cNvPr id="7" name="Picture 9"/>
          <p:cNvPicPr>
            <a:picLocks noChangeAspect="1" noChangeArrowheads="1"/>
          </p:cNvPicPr>
          <p:nvPr/>
        </p:nvPicPr>
        <p:blipFill>
          <a:blip r:embed="rId4" cstate="print"/>
          <a:srcRect/>
          <a:stretch>
            <a:fillRect/>
          </a:stretch>
        </p:blipFill>
        <p:spPr bwMode="auto">
          <a:xfrm>
            <a:off x="6467381" y="-2"/>
            <a:ext cx="5724620" cy="1125415"/>
          </a:xfrm>
          <a:prstGeom prst="rect">
            <a:avLst/>
          </a:prstGeom>
          <a:noFill/>
          <a:ln w="9525">
            <a:noFill/>
            <a:miter lim="800000"/>
            <a:headEnd/>
            <a:tailEnd/>
          </a:ln>
        </p:spPr>
      </p:pic>
    </p:spTree>
    <p:extLst>
      <p:ext uri="{BB962C8B-B14F-4D97-AF65-F5344CB8AC3E}">
        <p14:creationId xmlns:p14="http://schemas.microsoft.com/office/powerpoint/2010/main" val="37034113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5A636791-6FF6-4AB6-57DC-017C97BC86D5}"/>
              </a:ext>
            </a:extLst>
          </p:cNvPr>
          <p:cNvPicPr>
            <a:picLocks noChangeAspect="1"/>
          </p:cNvPicPr>
          <p:nvPr/>
        </p:nvPicPr>
        <p:blipFill>
          <a:blip r:embed="rId3"/>
          <a:stretch>
            <a:fillRect/>
          </a:stretch>
        </p:blipFill>
        <p:spPr>
          <a:xfrm>
            <a:off x="5313045" y="0"/>
            <a:ext cx="6343650" cy="6143625"/>
          </a:xfrm>
          <a:prstGeom prst="rect">
            <a:avLst/>
          </a:prstGeom>
        </p:spPr>
      </p:pic>
      <p:sp>
        <p:nvSpPr>
          <p:cNvPr id="4" name="포인트가 4개인 별 3"/>
          <p:cNvSpPr/>
          <p:nvPr/>
        </p:nvSpPr>
        <p:spPr>
          <a:xfrm>
            <a:off x="6275497" y="263861"/>
            <a:ext cx="914400" cy="914400"/>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직사각형 4">
            <a:extLst>
              <a:ext uri="{FF2B5EF4-FFF2-40B4-BE49-F238E27FC236}">
                <a16:creationId xmlns:a16="http://schemas.microsoft.com/office/drawing/2014/main" xmlns="" id="{998692F6-03CE-4C48-9E70-B3094EE3B770}"/>
              </a:ext>
            </a:extLst>
          </p:cNvPr>
          <p:cNvSpPr/>
          <p:nvPr/>
        </p:nvSpPr>
        <p:spPr>
          <a:xfrm>
            <a:off x="0" y="-16158"/>
            <a:ext cx="5657850"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MingLiU" pitchFamily="49" charset="-120"/>
              </a:rPr>
              <a:t>  </a:t>
            </a:r>
            <a:r>
              <a:rPr lang="en-US" altLang="ko-KR" b="1" dirty="0" smtClean="0">
                <a:solidFill>
                  <a:prstClr val="white"/>
                </a:solidFill>
                <a:latin typeface="Helvetica LT Std" panose="020B0504020202020204" pitchFamily="34" charset="0"/>
                <a:ea typeface="MingLiU" pitchFamily="49" charset="-120"/>
              </a:rPr>
              <a:t>Elastic Scattering of C isotopes III</a:t>
            </a:r>
            <a:endParaRPr lang="ko-KR" altLang="en-US" dirty="0">
              <a:solidFill>
                <a:prstClr val="white"/>
              </a:solidFill>
              <a:latin typeface="Helvetica LT Std" panose="020B0504020202020204" pitchFamily="34" charset="0"/>
              <a:ea typeface="맑은 고딕" panose="020B0503020000020004" pitchFamily="50" charset="-127"/>
            </a:endParaRPr>
          </a:p>
        </p:txBody>
      </p:sp>
      <p:sp>
        <p:nvSpPr>
          <p:cNvPr id="6" name="TextBox 5"/>
          <p:cNvSpPr txBox="1"/>
          <p:nvPr/>
        </p:nvSpPr>
        <p:spPr>
          <a:xfrm>
            <a:off x="9414878" y="143681"/>
            <a:ext cx="1430905" cy="369332"/>
          </a:xfrm>
          <a:prstGeom prst="rect">
            <a:avLst/>
          </a:prstGeom>
          <a:noFill/>
        </p:spPr>
        <p:txBody>
          <a:bodyPr wrap="none" rtlCol="0">
            <a:spAutoFit/>
          </a:bodyPr>
          <a:lstStyle/>
          <a:p>
            <a:r>
              <a:rPr lang="en-US" altLang="ko-KR" dirty="0" smtClean="0"/>
              <a:t>@Texas A&amp;M</a:t>
            </a:r>
            <a:endParaRPr lang="ko-KR" altLang="en-US" dirty="0"/>
          </a:p>
        </p:txBody>
      </p:sp>
      <p:sp>
        <p:nvSpPr>
          <p:cNvPr id="2" name="슬라이드 번호 개체 틀 1"/>
          <p:cNvSpPr>
            <a:spLocks noGrp="1"/>
          </p:cNvSpPr>
          <p:nvPr>
            <p:ph type="sldNum" sz="quarter" idx="12"/>
          </p:nvPr>
        </p:nvSpPr>
        <p:spPr/>
        <p:txBody>
          <a:bodyPr/>
          <a:lstStyle/>
          <a:p>
            <a:fld id="{175E8A5A-CA94-4822-9441-BD0B7D3C58CA}" type="slidenum">
              <a:rPr lang="ko-KR" altLang="en-US" smtClean="0"/>
              <a:t>10</a:t>
            </a:fld>
            <a:endParaRPr lang="ko-KR" altLang="en-US"/>
          </a:p>
        </p:txBody>
      </p:sp>
    </p:spTree>
    <p:extLst>
      <p:ext uri="{BB962C8B-B14F-4D97-AF65-F5344CB8AC3E}">
        <p14:creationId xmlns:p14="http://schemas.microsoft.com/office/powerpoint/2010/main" val="22225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02C1136F-3BB5-D0EC-C599-5814938CED52}"/>
              </a:ext>
            </a:extLst>
          </p:cNvPr>
          <p:cNvPicPr>
            <a:picLocks noChangeAspect="1"/>
          </p:cNvPicPr>
          <p:nvPr/>
        </p:nvPicPr>
        <p:blipFill>
          <a:blip r:embed="rId3"/>
          <a:stretch>
            <a:fillRect/>
          </a:stretch>
        </p:blipFill>
        <p:spPr>
          <a:xfrm>
            <a:off x="0" y="257175"/>
            <a:ext cx="6032653" cy="6096733"/>
          </a:xfrm>
          <a:prstGeom prst="rect">
            <a:avLst/>
          </a:prstGeom>
        </p:spPr>
      </p:pic>
      <p:pic>
        <p:nvPicPr>
          <p:cNvPr id="5" name="그림 4">
            <a:extLst>
              <a:ext uri="{FF2B5EF4-FFF2-40B4-BE49-F238E27FC236}">
                <a16:creationId xmlns:a16="http://schemas.microsoft.com/office/drawing/2014/main" xmlns="" id="{92807F50-E139-49E3-D9A0-B0B0FBC5C25D}"/>
              </a:ext>
            </a:extLst>
          </p:cNvPr>
          <p:cNvPicPr>
            <a:picLocks noChangeAspect="1"/>
          </p:cNvPicPr>
          <p:nvPr/>
        </p:nvPicPr>
        <p:blipFill>
          <a:blip r:embed="rId4"/>
          <a:stretch>
            <a:fillRect/>
          </a:stretch>
        </p:blipFill>
        <p:spPr>
          <a:xfrm>
            <a:off x="5943600" y="257175"/>
            <a:ext cx="6153150" cy="2400300"/>
          </a:xfrm>
          <a:prstGeom prst="rect">
            <a:avLst/>
          </a:prstGeom>
        </p:spPr>
      </p:pic>
      <p:pic>
        <p:nvPicPr>
          <p:cNvPr id="7" name="그림 6">
            <a:extLst>
              <a:ext uri="{FF2B5EF4-FFF2-40B4-BE49-F238E27FC236}">
                <a16:creationId xmlns:a16="http://schemas.microsoft.com/office/drawing/2014/main" xmlns="" id="{CCEC3A7B-5967-0F12-2BFF-908C7EDCDB55}"/>
              </a:ext>
            </a:extLst>
          </p:cNvPr>
          <p:cNvPicPr>
            <a:picLocks noChangeAspect="1"/>
          </p:cNvPicPr>
          <p:nvPr/>
        </p:nvPicPr>
        <p:blipFill>
          <a:blip r:embed="rId5"/>
          <a:stretch>
            <a:fillRect/>
          </a:stretch>
        </p:blipFill>
        <p:spPr>
          <a:xfrm>
            <a:off x="5943600" y="3429000"/>
            <a:ext cx="6267450" cy="2581275"/>
          </a:xfrm>
          <a:prstGeom prst="rect">
            <a:avLst/>
          </a:prstGeom>
        </p:spPr>
      </p:pic>
      <p:sp>
        <p:nvSpPr>
          <p:cNvPr id="6" name="포인트가 4개인 별 5"/>
          <p:cNvSpPr/>
          <p:nvPr/>
        </p:nvSpPr>
        <p:spPr>
          <a:xfrm>
            <a:off x="5575453" y="4993023"/>
            <a:ext cx="914400" cy="914400"/>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포인트가 4개인 별 7"/>
          <p:cNvSpPr/>
          <p:nvPr/>
        </p:nvSpPr>
        <p:spPr>
          <a:xfrm>
            <a:off x="5742097" y="1380667"/>
            <a:ext cx="914400" cy="914400"/>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xmlns="" id="{998692F6-03CE-4C48-9E70-B3094EE3B770}"/>
              </a:ext>
            </a:extLst>
          </p:cNvPr>
          <p:cNvSpPr/>
          <p:nvPr/>
        </p:nvSpPr>
        <p:spPr>
          <a:xfrm>
            <a:off x="0" y="-1"/>
            <a:ext cx="5940152" cy="66436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Theoretical approach by extended Optical Model I</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10" name="포인트가 4개인 별 9"/>
          <p:cNvSpPr/>
          <p:nvPr/>
        </p:nvSpPr>
        <p:spPr>
          <a:xfrm>
            <a:off x="5118253" y="19782"/>
            <a:ext cx="914400" cy="914400"/>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12"/>
          </p:nvPr>
        </p:nvSpPr>
        <p:spPr/>
        <p:txBody>
          <a:bodyPr/>
          <a:lstStyle/>
          <a:p>
            <a:fld id="{175E8A5A-CA94-4822-9441-BD0B7D3C58CA}" type="slidenum">
              <a:rPr lang="ko-KR" altLang="en-US" smtClean="0"/>
              <a:t>11</a:t>
            </a:fld>
            <a:endParaRPr lang="ko-KR" altLang="en-US"/>
          </a:p>
        </p:txBody>
      </p:sp>
    </p:spTree>
    <p:extLst>
      <p:ext uri="{BB962C8B-B14F-4D97-AF65-F5344CB8AC3E}">
        <p14:creationId xmlns:p14="http://schemas.microsoft.com/office/powerpoint/2010/main" val="39103103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D9A87D58-2CC3-D203-5B61-0DFA0C3A65C5}"/>
              </a:ext>
            </a:extLst>
          </p:cNvPr>
          <p:cNvPicPr>
            <a:picLocks noChangeAspect="1"/>
          </p:cNvPicPr>
          <p:nvPr/>
        </p:nvPicPr>
        <p:blipFill>
          <a:blip r:embed="rId3"/>
          <a:stretch>
            <a:fillRect/>
          </a:stretch>
        </p:blipFill>
        <p:spPr>
          <a:xfrm>
            <a:off x="366712" y="1038225"/>
            <a:ext cx="6200775" cy="5819775"/>
          </a:xfrm>
          <a:prstGeom prst="rect">
            <a:avLst/>
          </a:prstGeom>
        </p:spPr>
      </p:pic>
      <p:sp>
        <p:nvSpPr>
          <p:cNvPr id="4" name="포인트가 4개인 별 3"/>
          <p:cNvSpPr/>
          <p:nvPr/>
        </p:nvSpPr>
        <p:spPr>
          <a:xfrm>
            <a:off x="-11003" y="1704518"/>
            <a:ext cx="914400" cy="914400"/>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포인트가 4개인 별 4"/>
          <p:cNvSpPr/>
          <p:nvPr/>
        </p:nvSpPr>
        <p:spPr>
          <a:xfrm>
            <a:off x="-90488" y="4850149"/>
            <a:ext cx="914400" cy="914400"/>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p:cNvPicPr>
            <a:picLocks noChangeAspect="1"/>
          </p:cNvPicPr>
          <p:nvPr/>
        </p:nvPicPr>
        <p:blipFill>
          <a:blip r:embed="rId4"/>
          <a:stretch>
            <a:fillRect/>
          </a:stretch>
        </p:blipFill>
        <p:spPr>
          <a:xfrm>
            <a:off x="6484496" y="1644893"/>
            <a:ext cx="5707504" cy="2623772"/>
          </a:xfrm>
          <a:prstGeom prst="rect">
            <a:avLst/>
          </a:prstGeom>
        </p:spPr>
      </p:pic>
      <p:pic>
        <p:nvPicPr>
          <p:cNvPr id="6" name="그림 5"/>
          <p:cNvPicPr>
            <a:picLocks noChangeAspect="1"/>
          </p:cNvPicPr>
          <p:nvPr/>
        </p:nvPicPr>
        <p:blipFill>
          <a:blip r:embed="rId5"/>
          <a:stretch>
            <a:fillRect/>
          </a:stretch>
        </p:blipFill>
        <p:spPr>
          <a:xfrm>
            <a:off x="6307773" y="4693443"/>
            <a:ext cx="5884227" cy="1190954"/>
          </a:xfrm>
          <a:prstGeom prst="rect">
            <a:avLst/>
          </a:prstGeom>
        </p:spPr>
      </p:pic>
      <p:sp>
        <p:nvSpPr>
          <p:cNvPr id="7" name="직사각형 6">
            <a:extLst>
              <a:ext uri="{FF2B5EF4-FFF2-40B4-BE49-F238E27FC236}">
                <a16:creationId xmlns:a16="http://schemas.microsoft.com/office/drawing/2014/main" xmlns="" id="{998692F6-03CE-4C48-9E70-B3094EE3B770}"/>
              </a:ext>
            </a:extLst>
          </p:cNvPr>
          <p:cNvSpPr/>
          <p:nvPr/>
        </p:nvSpPr>
        <p:spPr>
          <a:xfrm>
            <a:off x="0" y="-1"/>
            <a:ext cx="5940152" cy="66436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Theoretical approach by extended Optical Model II</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8" name="슬라이드 번호 개체 틀 7"/>
          <p:cNvSpPr>
            <a:spLocks noGrp="1"/>
          </p:cNvSpPr>
          <p:nvPr>
            <p:ph type="sldNum" sz="quarter" idx="12"/>
          </p:nvPr>
        </p:nvSpPr>
        <p:spPr/>
        <p:txBody>
          <a:bodyPr/>
          <a:lstStyle/>
          <a:p>
            <a:fld id="{175E8A5A-CA94-4822-9441-BD0B7D3C58CA}" type="slidenum">
              <a:rPr lang="ko-KR" altLang="en-US" smtClean="0"/>
              <a:t>12</a:t>
            </a:fld>
            <a:endParaRPr lang="ko-KR" altLang="en-US"/>
          </a:p>
        </p:txBody>
      </p:sp>
    </p:spTree>
    <p:extLst>
      <p:ext uri="{BB962C8B-B14F-4D97-AF65-F5344CB8AC3E}">
        <p14:creationId xmlns:p14="http://schemas.microsoft.com/office/powerpoint/2010/main" val="1497731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ABD8AC46-14A1-4B2E-2ED7-627902A7AA50}"/>
              </a:ext>
            </a:extLst>
          </p:cNvPr>
          <p:cNvPicPr>
            <a:picLocks noChangeAspect="1"/>
          </p:cNvPicPr>
          <p:nvPr/>
        </p:nvPicPr>
        <p:blipFill>
          <a:blip r:embed="rId3"/>
          <a:stretch>
            <a:fillRect/>
          </a:stretch>
        </p:blipFill>
        <p:spPr>
          <a:xfrm>
            <a:off x="0" y="620590"/>
            <a:ext cx="6276975" cy="6048375"/>
          </a:xfrm>
          <a:prstGeom prst="rect">
            <a:avLst/>
          </a:prstGeom>
        </p:spPr>
      </p:pic>
      <p:pic>
        <p:nvPicPr>
          <p:cNvPr id="5" name="그림 4">
            <a:extLst>
              <a:ext uri="{FF2B5EF4-FFF2-40B4-BE49-F238E27FC236}">
                <a16:creationId xmlns:a16="http://schemas.microsoft.com/office/drawing/2014/main" xmlns="" id="{F97C6820-7293-1F68-D01F-F3793D80C585}"/>
              </a:ext>
            </a:extLst>
          </p:cNvPr>
          <p:cNvPicPr>
            <a:picLocks noChangeAspect="1"/>
          </p:cNvPicPr>
          <p:nvPr/>
        </p:nvPicPr>
        <p:blipFill>
          <a:blip r:embed="rId4"/>
          <a:stretch>
            <a:fillRect/>
          </a:stretch>
        </p:blipFill>
        <p:spPr>
          <a:xfrm>
            <a:off x="6009542" y="611065"/>
            <a:ext cx="6229350" cy="6057900"/>
          </a:xfrm>
          <a:prstGeom prst="rect">
            <a:avLst/>
          </a:prstGeom>
        </p:spPr>
      </p:pic>
      <p:sp>
        <p:nvSpPr>
          <p:cNvPr id="4" name="직사각형 3">
            <a:extLst>
              <a:ext uri="{FF2B5EF4-FFF2-40B4-BE49-F238E27FC236}">
                <a16:creationId xmlns:a16="http://schemas.microsoft.com/office/drawing/2014/main" xmlns="" id="{998692F6-03CE-4C48-9E70-B3094EE3B770}"/>
              </a:ext>
            </a:extLst>
          </p:cNvPr>
          <p:cNvSpPr/>
          <p:nvPr/>
        </p:nvSpPr>
        <p:spPr>
          <a:xfrm>
            <a:off x="0" y="-1"/>
            <a:ext cx="5940152" cy="66436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Theoretical approach by extended Optical Model III</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2" name="슬라이드 번호 개체 틀 1"/>
          <p:cNvSpPr>
            <a:spLocks noGrp="1"/>
          </p:cNvSpPr>
          <p:nvPr>
            <p:ph type="sldNum" sz="quarter" idx="12"/>
          </p:nvPr>
        </p:nvSpPr>
        <p:spPr/>
        <p:txBody>
          <a:bodyPr/>
          <a:lstStyle/>
          <a:p>
            <a:fld id="{175E8A5A-CA94-4822-9441-BD0B7D3C58CA}" type="slidenum">
              <a:rPr lang="ko-KR" altLang="en-US" smtClean="0"/>
              <a:t>13</a:t>
            </a:fld>
            <a:endParaRPr lang="ko-KR" altLang="en-US"/>
          </a:p>
        </p:txBody>
      </p:sp>
    </p:spTree>
    <p:extLst>
      <p:ext uri="{BB962C8B-B14F-4D97-AF65-F5344CB8AC3E}">
        <p14:creationId xmlns:p14="http://schemas.microsoft.com/office/powerpoint/2010/main" val="27441040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83CB7A72-F42A-4004-AF83-5FC2177C3225}"/>
              </a:ext>
            </a:extLst>
          </p:cNvPr>
          <p:cNvPicPr>
            <a:picLocks noChangeAspect="1"/>
          </p:cNvPicPr>
          <p:nvPr/>
        </p:nvPicPr>
        <p:blipFill>
          <a:blip r:embed="rId3"/>
          <a:stretch>
            <a:fillRect/>
          </a:stretch>
        </p:blipFill>
        <p:spPr>
          <a:xfrm>
            <a:off x="1354393" y="575260"/>
            <a:ext cx="4608414" cy="3210412"/>
          </a:xfrm>
          <a:prstGeom prst="rect">
            <a:avLst/>
          </a:prstGeom>
        </p:spPr>
      </p:pic>
      <p:pic>
        <p:nvPicPr>
          <p:cNvPr id="10" name="그림 9">
            <a:extLst>
              <a:ext uri="{FF2B5EF4-FFF2-40B4-BE49-F238E27FC236}">
                <a16:creationId xmlns:a16="http://schemas.microsoft.com/office/drawing/2014/main" xmlns="" id="{3CD29E55-D990-4805-BB99-04BEAF191FDD}"/>
              </a:ext>
            </a:extLst>
          </p:cNvPr>
          <p:cNvPicPr>
            <a:picLocks noChangeAspect="1"/>
          </p:cNvPicPr>
          <p:nvPr/>
        </p:nvPicPr>
        <p:blipFill>
          <a:blip r:embed="rId4"/>
          <a:stretch>
            <a:fillRect/>
          </a:stretch>
        </p:blipFill>
        <p:spPr>
          <a:xfrm>
            <a:off x="5822643" y="575260"/>
            <a:ext cx="4675750" cy="3250146"/>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59010A5D-4792-4A96-94AA-8B878AD4FEE9}"/>
                  </a:ext>
                </a:extLst>
              </p:cNvPr>
              <p:cNvSpPr txBox="1"/>
              <p:nvPr/>
            </p:nvSpPr>
            <p:spPr>
              <a:xfrm>
                <a:off x="2540958" y="3770870"/>
                <a:ext cx="2563070" cy="410112"/>
              </a:xfrm>
              <a:prstGeom prst="rect">
                <a:avLst/>
              </a:prstGeom>
              <a:noFill/>
            </p:spPr>
            <p:txBody>
              <a:bodyPr wrap="square">
                <a:spAutoFit/>
              </a:bodyPr>
              <a:lstStyle/>
              <a:p>
                <a:pPr defTabSz="457200" latinLnBrk="0"/>
                <a14:m>
                  <m:oMathPara xmlns:m="http://schemas.openxmlformats.org/officeDocument/2006/math">
                    <m:oMathParaPr>
                      <m:jc m:val="centerGroup"/>
                    </m:oMathParaPr>
                    <m:oMath xmlns:m="http://schemas.openxmlformats.org/officeDocument/2006/math">
                      <m:sPre>
                        <m:sPrePr>
                          <m:ctrlPr>
                            <a:rPr lang="en-US" altLang="ko-KR" b="1" i="1">
                              <a:solidFill>
                                <a:prstClr val="black"/>
                              </a:solidFill>
                              <a:latin typeface="Cambria Math" panose="02040503050406030204" pitchFamily="18" charset="0"/>
                            </a:rPr>
                          </m:ctrlPr>
                        </m:sPrePr>
                        <m:sub/>
                        <m:sup>
                          <m:r>
                            <a:rPr lang="en-US" altLang="ko-KR" b="1">
                              <a:solidFill>
                                <a:prstClr val="black"/>
                              </a:solidFill>
                              <a:latin typeface="Cambria Math" panose="02040503050406030204" pitchFamily="18" charset="0"/>
                            </a:rPr>
                            <m:t>𝟏𝟎</m:t>
                          </m:r>
                        </m:sup>
                        <m:e>
                          <m:r>
                            <a:rPr lang="en-US" altLang="ko-KR" b="1">
                              <a:solidFill>
                                <a:prstClr val="black"/>
                              </a:solidFill>
                              <a:latin typeface="Cambria Math" panose="02040503050406030204" pitchFamily="18" charset="0"/>
                            </a:rPr>
                            <m:t>𝐂</m:t>
                          </m:r>
                        </m:e>
                      </m:sPre>
                      <m:r>
                        <a:rPr lang="en-US" altLang="ko-KR" b="1">
                          <a:solidFill>
                            <a:prstClr val="black"/>
                          </a:solidFill>
                          <a:latin typeface="Cambria Math" panose="02040503050406030204" pitchFamily="18" charset="0"/>
                        </a:rPr>
                        <m:t>+</m:t>
                      </m:r>
                      <m:sPre>
                        <m:sPrePr>
                          <m:ctrlPr>
                            <a:rPr lang="en-US" altLang="ko-KR" b="1" i="1">
                              <a:solidFill>
                                <a:prstClr val="black"/>
                              </a:solidFill>
                              <a:latin typeface="Cambria Math" panose="02040503050406030204" pitchFamily="18" charset="0"/>
                            </a:rPr>
                          </m:ctrlPr>
                        </m:sPrePr>
                        <m:sub/>
                        <m:sup>
                          <m:r>
                            <a:rPr lang="en-US" altLang="ko-KR" b="1" i="1">
                              <a:solidFill>
                                <a:prstClr val="black"/>
                              </a:solidFill>
                              <a:latin typeface="Cambria Math" panose="02040503050406030204" pitchFamily="18" charset="0"/>
                            </a:rPr>
                            <m:t>𝟓𝟖</m:t>
                          </m:r>
                        </m:sup>
                        <m:e>
                          <m:r>
                            <a:rPr lang="en-US" altLang="ko-KR" b="1">
                              <a:solidFill>
                                <a:prstClr val="black"/>
                              </a:solidFill>
                              <a:latin typeface="Cambria Math" panose="02040503050406030204" pitchFamily="18" charset="0"/>
                            </a:rPr>
                            <m:t>𝐍𝐢</m:t>
                          </m:r>
                        </m:e>
                      </m:sPre>
                      <m:r>
                        <a:rPr lang="en-US" altLang="ko-KR" b="1" i="1">
                          <a:solidFill>
                            <a:prstClr val="black"/>
                          </a:solidFill>
                          <a:latin typeface="Cambria Math" panose="02040503050406030204" pitchFamily="18" charset="0"/>
                        </a:rPr>
                        <m:t> </m:t>
                      </m:r>
                      <m:r>
                        <a:rPr lang="en-US" altLang="ko-KR" b="1">
                          <a:solidFill>
                            <a:prstClr val="black"/>
                          </a:solidFill>
                          <a:latin typeface="Cambria Math" panose="02040503050406030204" pitchFamily="18" charset="0"/>
                        </a:rPr>
                        <m:t>@ </m:t>
                      </m:r>
                      <m:r>
                        <a:rPr lang="en-US" altLang="ko-KR" b="1">
                          <a:solidFill>
                            <a:prstClr val="black"/>
                          </a:solidFill>
                          <a:latin typeface="Cambria Math" panose="02040503050406030204" pitchFamily="18" charset="0"/>
                        </a:rPr>
                        <m:t>𝟑𝟓</m:t>
                      </m:r>
                      <m:r>
                        <a:rPr lang="en-US" altLang="ko-KR" b="1">
                          <a:solidFill>
                            <a:prstClr val="black"/>
                          </a:solidFill>
                          <a:latin typeface="Cambria Math" panose="02040503050406030204" pitchFamily="18" charset="0"/>
                        </a:rPr>
                        <m:t>.</m:t>
                      </m:r>
                      <m:r>
                        <a:rPr lang="en-US" altLang="ko-KR" b="1">
                          <a:solidFill>
                            <a:prstClr val="black"/>
                          </a:solidFill>
                          <a:latin typeface="Cambria Math" panose="02040503050406030204" pitchFamily="18" charset="0"/>
                        </a:rPr>
                        <m:t>𝟑𝐌𝐞𝐕</m:t>
                      </m:r>
                    </m:oMath>
                  </m:oMathPara>
                </a14:m>
                <a:endParaRPr lang="ko-KR" altLang="en-US" b="1" dirty="0">
                  <a:solidFill>
                    <a:prstClr val="black"/>
                  </a:solidFill>
                  <a:latin typeface="Calibri" panose="020F0502020204030204"/>
                  <a:ea typeface="맑은 고딕" panose="020B0503020000020004" pitchFamily="50" charset="-127"/>
                </a:endParaRPr>
              </a:p>
            </p:txBody>
          </p:sp>
        </mc:Choice>
        <mc:Fallback xmlns="">
          <p:sp>
            <p:nvSpPr>
              <p:cNvPr id="13" name="TextBox 12">
                <a:extLst>
                  <a:ext uri="{FF2B5EF4-FFF2-40B4-BE49-F238E27FC236}">
                    <a16:creationId xmlns:a16="http://schemas.microsoft.com/office/drawing/2014/main" xmlns="" xmlns:a14="http://schemas.microsoft.com/office/drawing/2010/main" id="{59010A5D-4792-4A96-94AA-8B878AD4FEE9}"/>
                  </a:ext>
                </a:extLst>
              </p:cNvPr>
              <p:cNvSpPr txBox="1">
                <a:spLocks noRot="1" noChangeAspect="1" noMove="1" noResize="1" noEditPoints="1" noAdjustHandles="1" noChangeArrowheads="1" noChangeShapeType="1" noTextEdit="1"/>
              </p:cNvSpPr>
              <p:nvPr/>
            </p:nvSpPr>
            <p:spPr>
              <a:xfrm>
                <a:off x="2540958" y="3770870"/>
                <a:ext cx="2563070" cy="410112"/>
              </a:xfrm>
              <a:prstGeom prst="rect">
                <a:avLst/>
              </a:prstGeom>
              <a:blipFill rotWithShape="0">
                <a:blip r:embed="rId10"/>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B9CED17E-D960-4706-BEA5-A68561BC5DEE}"/>
                  </a:ext>
                </a:extLst>
              </p:cNvPr>
              <p:cNvSpPr txBox="1"/>
              <p:nvPr/>
            </p:nvSpPr>
            <p:spPr>
              <a:xfrm>
                <a:off x="7294545" y="3913653"/>
                <a:ext cx="2709939" cy="719684"/>
              </a:xfrm>
              <a:prstGeom prst="rect">
                <a:avLst/>
              </a:prstGeom>
              <a:noFill/>
            </p:spPr>
            <p:txBody>
              <a:bodyPr wrap="square">
                <a:spAutoFit/>
              </a:bodyPr>
              <a:lstStyle/>
              <a:p>
                <a:pPr defTabSz="457200" latinLnBrk="0"/>
                <a14:m>
                  <m:oMathPara xmlns:m="http://schemas.openxmlformats.org/officeDocument/2006/math">
                    <m:oMathParaPr>
                      <m:jc m:val="centerGroup"/>
                    </m:oMathParaPr>
                    <m:oMath xmlns:m="http://schemas.openxmlformats.org/officeDocument/2006/math">
                      <m:sPre>
                        <m:sPrePr>
                          <m:ctrlPr>
                            <a:rPr lang="en-US" altLang="ko-KR" b="1" i="1">
                              <a:solidFill>
                                <a:prstClr val="black"/>
                              </a:solidFill>
                              <a:latin typeface="Cambria Math" panose="02040503050406030204" pitchFamily="18" charset="0"/>
                            </a:rPr>
                          </m:ctrlPr>
                        </m:sPrePr>
                        <m:sub/>
                        <m:sup>
                          <m:r>
                            <a:rPr lang="en-US" altLang="ko-KR" b="1">
                              <a:solidFill>
                                <a:prstClr val="black"/>
                              </a:solidFill>
                              <a:latin typeface="Cambria Math" panose="02040503050406030204" pitchFamily="18" charset="0"/>
                            </a:rPr>
                            <m:t>𝟏𝟎</m:t>
                          </m:r>
                        </m:sup>
                        <m:e>
                          <m:r>
                            <a:rPr lang="en-US" altLang="ko-KR" b="1">
                              <a:solidFill>
                                <a:prstClr val="black"/>
                              </a:solidFill>
                              <a:latin typeface="Cambria Math" panose="02040503050406030204" pitchFamily="18" charset="0"/>
                            </a:rPr>
                            <m:t>𝐂</m:t>
                          </m:r>
                        </m:e>
                      </m:sPre>
                      <m:r>
                        <a:rPr lang="en-US" altLang="ko-KR" b="1">
                          <a:solidFill>
                            <a:prstClr val="black"/>
                          </a:solidFill>
                          <a:latin typeface="Cambria Math" panose="02040503050406030204" pitchFamily="18" charset="0"/>
                        </a:rPr>
                        <m:t>+</m:t>
                      </m:r>
                      <m:sPre>
                        <m:sPrePr>
                          <m:ctrlPr>
                            <a:rPr lang="en-US" altLang="ko-KR" b="1" i="1">
                              <a:solidFill>
                                <a:prstClr val="black"/>
                              </a:solidFill>
                              <a:latin typeface="Cambria Math" panose="02040503050406030204" pitchFamily="18" charset="0"/>
                            </a:rPr>
                          </m:ctrlPr>
                        </m:sPrePr>
                        <m:sub/>
                        <m:sup>
                          <m:r>
                            <a:rPr lang="en-US" altLang="ko-KR" b="1" i="1">
                              <a:solidFill>
                                <a:prstClr val="black"/>
                              </a:solidFill>
                              <a:latin typeface="Cambria Math" panose="02040503050406030204" pitchFamily="18" charset="0"/>
                            </a:rPr>
                            <m:t>𝟐𝟎𝟖</m:t>
                          </m:r>
                        </m:sup>
                        <m:e>
                          <m:r>
                            <a:rPr lang="en-US" altLang="ko-KR" b="1">
                              <a:solidFill>
                                <a:prstClr val="black"/>
                              </a:solidFill>
                              <a:latin typeface="Cambria Math" panose="02040503050406030204" pitchFamily="18" charset="0"/>
                            </a:rPr>
                            <m:t>𝐏𝐛</m:t>
                          </m:r>
                          <m:r>
                            <a:rPr lang="en-US" altLang="ko-KR" b="1">
                              <a:solidFill>
                                <a:prstClr val="black"/>
                              </a:solidFill>
                              <a:latin typeface="Cambria Math" panose="02040503050406030204" pitchFamily="18" charset="0"/>
                            </a:rPr>
                            <m:t> @ </m:t>
                          </m:r>
                          <m:r>
                            <a:rPr lang="en-US" altLang="ko-KR" b="1">
                              <a:solidFill>
                                <a:prstClr val="black"/>
                              </a:solidFill>
                              <a:latin typeface="Cambria Math" panose="02040503050406030204" pitchFamily="18" charset="0"/>
                            </a:rPr>
                            <m:t>𝟔𝟔𝐌𝐞𝐕</m:t>
                          </m:r>
                        </m:e>
                      </m:sPre>
                      <m:r>
                        <a:rPr lang="en-US" altLang="ko-KR" b="1" i="1">
                          <a:solidFill>
                            <a:prstClr val="black"/>
                          </a:solidFill>
                          <a:latin typeface="Cambria Math" panose="02040503050406030204" pitchFamily="18" charset="0"/>
                        </a:rPr>
                        <m:t> </m:t>
                      </m:r>
                    </m:oMath>
                  </m:oMathPara>
                </a14:m>
                <a:endParaRPr lang="en-US" altLang="ko-KR" b="1" dirty="0">
                  <a:solidFill>
                    <a:prstClr val="black"/>
                  </a:solidFill>
                  <a:latin typeface="Calibri" panose="020F0502020204030204"/>
                  <a:ea typeface="맑은 고딕" panose="020B0503020000020004" pitchFamily="50" charset="-127"/>
                </a:endParaRPr>
              </a:p>
              <a:p>
                <a:pPr defTabSz="457200" latinLnBrk="0"/>
                <a14:m>
                  <m:oMathPara xmlns:m="http://schemas.openxmlformats.org/officeDocument/2006/math">
                    <m:oMathParaPr>
                      <m:jc m:val="centerGroup"/>
                    </m:oMathParaPr>
                    <m:oMath xmlns:m="http://schemas.openxmlformats.org/officeDocument/2006/math">
                      <m:sPre>
                        <m:sPrePr>
                          <m:ctrlPr>
                            <a:rPr lang="en-US" altLang="ko-KR" b="1" i="1">
                              <a:solidFill>
                                <a:srgbClr val="3838FF"/>
                              </a:solidFill>
                              <a:latin typeface="Cambria Math" panose="02040503050406030204" pitchFamily="18" charset="0"/>
                            </a:rPr>
                          </m:ctrlPr>
                        </m:sPrePr>
                        <m:sub/>
                        <m:sup>
                          <m:r>
                            <a:rPr lang="en-US" altLang="ko-KR" b="1">
                              <a:solidFill>
                                <a:srgbClr val="3838FF"/>
                              </a:solidFill>
                              <a:latin typeface="Cambria Math" panose="02040503050406030204" pitchFamily="18" charset="0"/>
                            </a:rPr>
                            <m:t>𝟏</m:t>
                          </m:r>
                          <m:r>
                            <a:rPr lang="en-US" altLang="ko-KR" b="1" i="1">
                              <a:solidFill>
                                <a:srgbClr val="3838FF"/>
                              </a:solidFill>
                              <a:latin typeface="Cambria Math" panose="02040503050406030204" pitchFamily="18" charset="0"/>
                            </a:rPr>
                            <m:t>𝟐</m:t>
                          </m:r>
                        </m:sup>
                        <m:e>
                          <m:r>
                            <a:rPr lang="en-US" altLang="ko-KR" b="1">
                              <a:solidFill>
                                <a:srgbClr val="3838FF"/>
                              </a:solidFill>
                              <a:latin typeface="Cambria Math" panose="02040503050406030204" pitchFamily="18" charset="0"/>
                            </a:rPr>
                            <m:t>𝐂</m:t>
                          </m:r>
                        </m:e>
                      </m:sPre>
                      <m:r>
                        <a:rPr lang="en-US" altLang="ko-KR" b="1">
                          <a:solidFill>
                            <a:srgbClr val="3838FF"/>
                          </a:solidFill>
                          <a:latin typeface="Cambria Math" panose="02040503050406030204" pitchFamily="18" charset="0"/>
                        </a:rPr>
                        <m:t>+</m:t>
                      </m:r>
                      <m:sPre>
                        <m:sPrePr>
                          <m:ctrlPr>
                            <a:rPr lang="en-US" altLang="ko-KR" b="1" i="1">
                              <a:solidFill>
                                <a:srgbClr val="3838FF"/>
                              </a:solidFill>
                              <a:latin typeface="Cambria Math" panose="02040503050406030204" pitchFamily="18" charset="0"/>
                            </a:rPr>
                          </m:ctrlPr>
                        </m:sPrePr>
                        <m:sub/>
                        <m:sup>
                          <m:r>
                            <a:rPr lang="en-US" altLang="ko-KR" b="1" i="1">
                              <a:solidFill>
                                <a:srgbClr val="3838FF"/>
                              </a:solidFill>
                              <a:latin typeface="Cambria Math" panose="02040503050406030204" pitchFamily="18" charset="0"/>
                            </a:rPr>
                            <m:t>𝟐𝟎𝟖</m:t>
                          </m:r>
                        </m:sup>
                        <m:e>
                          <m:r>
                            <a:rPr lang="en-US" altLang="ko-KR" b="1">
                              <a:solidFill>
                                <a:srgbClr val="3838FF"/>
                              </a:solidFill>
                              <a:latin typeface="Cambria Math" panose="02040503050406030204" pitchFamily="18" charset="0"/>
                            </a:rPr>
                            <m:t>𝐏𝐛</m:t>
                          </m:r>
                          <m:r>
                            <a:rPr lang="en-US" altLang="ko-KR" b="1">
                              <a:solidFill>
                                <a:srgbClr val="3838FF"/>
                              </a:solidFill>
                              <a:latin typeface="Cambria Math" panose="02040503050406030204" pitchFamily="18" charset="0"/>
                            </a:rPr>
                            <m:t> @ </m:t>
                          </m:r>
                          <m:r>
                            <a:rPr lang="en-US" altLang="ko-KR" b="1">
                              <a:solidFill>
                                <a:srgbClr val="3838FF"/>
                              </a:solidFill>
                              <a:latin typeface="Cambria Math" panose="02040503050406030204" pitchFamily="18" charset="0"/>
                            </a:rPr>
                            <m:t>𝟔𝟒</m:t>
                          </m:r>
                          <m:r>
                            <a:rPr lang="en-US" altLang="ko-KR" b="1">
                              <a:solidFill>
                                <a:srgbClr val="3838FF"/>
                              </a:solidFill>
                              <a:latin typeface="Cambria Math" panose="02040503050406030204" pitchFamily="18" charset="0"/>
                            </a:rPr>
                            <m:t>.</m:t>
                          </m:r>
                          <m:r>
                            <a:rPr lang="en-US" altLang="ko-KR" b="1">
                              <a:solidFill>
                                <a:srgbClr val="3838FF"/>
                              </a:solidFill>
                              <a:latin typeface="Cambria Math" panose="02040503050406030204" pitchFamily="18" charset="0"/>
                            </a:rPr>
                            <m:t>𝟗𝐌𝐞𝐕</m:t>
                          </m:r>
                        </m:e>
                      </m:sPre>
                    </m:oMath>
                  </m:oMathPara>
                </a14:m>
                <a:endParaRPr lang="ko-KR" altLang="en-US" b="1" dirty="0">
                  <a:solidFill>
                    <a:srgbClr val="3838FF"/>
                  </a:solidFill>
                  <a:latin typeface="Calibri" panose="020F0502020204030204"/>
                  <a:ea typeface="맑은 고딕" panose="020B0503020000020004" pitchFamily="50" charset="-127"/>
                </a:endParaRPr>
              </a:p>
            </p:txBody>
          </p:sp>
        </mc:Choice>
        <mc:Fallback xmlns="">
          <p:sp>
            <p:nvSpPr>
              <p:cNvPr id="14" name="TextBox 13">
                <a:extLst>
                  <a:ext uri="{FF2B5EF4-FFF2-40B4-BE49-F238E27FC236}">
                    <a16:creationId xmlns:a16="http://schemas.microsoft.com/office/drawing/2014/main" xmlns="" xmlns:a14="http://schemas.microsoft.com/office/drawing/2010/main" id="{B9CED17E-D960-4706-BEA5-A68561BC5DEE}"/>
                  </a:ext>
                </a:extLst>
              </p:cNvPr>
              <p:cNvSpPr txBox="1">
                <a:spLocks noRot="1" noChangeAspect="1" noMove="1" noResize="1" noEditPoints="1" noAdjustHandles="1" noChangeArrowheads="1" noChangeShapeType="1" noTextEdit="1"/>
              </p:cNvSpPr>
              <p:nvPr/>
            </p:nvSpPr>
            <p:spPr>
              <a:xfrm>
                <a:off x="7294545" y="3913653"/>
                <a:ext cx="2709939" cy="719684"/>
              </a:xfrm>
              <a:prstGeom prst="rect">
                <a:avLst/>
              </a:prstGeom>
              <a:blipFill rotWithShape="0">
                <a:blip r:embed="rId1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xmlns="" id="{8FBA696B-32C4-4405-84F4-9D39B695A35A}"/>
                  </a:ext>
                </a:extLst>
              </p:cNvPr>
              <p:cNvSpPr txBox="1"/>
              <p:nvPr/>
            </p:nvSpPr>
            <p:spPr>
              <a:xfrm>
                <a:off x="1604076" y="2728386"/>
                <a:ext cx="1984442" cy="656205"/>
              </a:xfrm>
              <a:prstGeom prst="rect">
                <a:avLst/>
              </a:prstGeom>
              <a:noFill/>
            </p:spPr>
            <p:txBody>
              <a:bodyPr wrap="square" rtlCol="0">
                <a:spAutoFit/>
              </a:bodyPr>
              <a:lstStyle/>
              <a:p>
                <a:pPr defTabSz="457200" latinLnBrk="0"/>
                <a14:m>
                  <m:oMathPara xmlns:m="http://schemas.openxmlformats.org/officeDocument/2006/math">
                    <m:oMathParaPr>
                      <m:jc m:val="centerGroup"/>
                    </m:oMathParaPr>
                    <m:oMath xmlns:m="http://schemas.openxmlformats.org/officeDocument/2006/math">
                      <m:f>
                        <m:fPr>
                          <m:ctrlPr>
                            <a:rPr lang="en-US" altLang="ko-KR" i="1">
                              <a:solidFill>
                                <a:prstClr val="black"/>
                              </a:solidFill>
                              <a:latin typeface="Cambria Math" panose="02040503050406030204" pitchFamily="18" charset="0"/>
                            </a:rPr>
                          </m:ctrlPr>
                        </m:fPr>
                        <m:num>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𝐸</m:t>
                              </m:r>
                            </m:e>
                            <m:sub>
                              <m:r>
                                <a:rPr lang="en-US" altLang="ko-KR" i="1">
                                  <a:solidFill>
                                    <a:prstClr val="black"/>
                                  </a:solidFill>
                                  <a:latin typeface="Cambria Math" panose="02040503050406030204" pitchFamily="18" charset="0"/>
                                </a:rPr>
                                <m:t>𝑙𝑎𝑏</m:t>
                              </m:r>
                            </m:sub>
                          </m:sSub>
                        </m:num>
                        <m:den>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𝐵</m:t>
                              </m:r>
                            </m:sub>
                          </m:sSub>
                        </m:den>
                      </m:f>
                      <m:r>
                        <a:rPr lang="en-US" altLang="ko-KR" i="1">
                          <a:solidFill>
                            <a:prstClr val="black"/>
                          </a:solidFill>
                          <a:latin typeface="Cambria Math" panose="02040503050406030204" pitchFamily="18" charset="0"/>
                          <a:ea typeface="Cambria Math" panose="02040503050406030204" pitchFamily="18" charset="0"/>
                        </a:rPr>
                        <m:t>≈1.26</m:t>
                      </m:r>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15" name="TextBox 14">
                <a:extLst>
                  <a:ext uri="{FF2B5EF4-FFF2-40B4-BE49-F238E27FC236}">
                    <a16:creationId xmlns:a16="http://schemas.microsoft.com/office/drawing/2014/main" xmlns="" xmlns:a14="http://schemas.microsoft.com/office/drawing/2010/main" id="{8FBA696B-32C4-4405-84F4-9D39B695A35A}"/>
                  </a:ext>
                </a:extLst>
              </p:cNvPr>
              <p:cNvSpPr txBox="1">
                <a:spLocks noRot="1" noChangeAspect="1" noMove="1" noResize="1" noEditPoints="1" noAdjustHandles="1" noChangeArrowheads="1" noChangeShapeType="1" noTextEdit="1"/>
              </p:cNvSpPr>
              <p:nvPr/>
            </p:nvSpPr>
            <p:spPr>
              <a:xfrm>
                <a:off x="1604076" y="2728386"/>
                <a:ext cx="1984442" cy="656205"/>
              </a:xfrm>
              <a:prstGeom prst="rect">
                <a:avLst/>
              </a:prstGeom>
              <a:blipFill rotWithShape="0">
                <a:blip r:embed="rId12"/>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6FFD4A84-37F3-4D65-96C0-CE05AE594278}"/>
                  </a:ext>
                </a:extLst>
              </p:cNvPr>
              <p:cNvSpPr txBox="1"/>
              <p:nvPr/>
            </p:nvSpPr>
            <p:spPr>
              <a:xfrm>
                <a:off x="8611138" y="925171"/>
                <a:ext cx="1984442" cy="656205"/>
              </a:xfrm>
              <a:prstGeom prst="rect">
                <a:avLst/>
              </a:prstGeom>
              <a:noFill/>
            </p:spPr>
            <p:txBody>
              <a:bodyPr wrap="square" rtlCol="0">
                <a:spAutoFit/>
              </a:bodyPr>
              <a:lstStyle/>
              <a:p>
                <a:pPr defTabSz="457200" latinLnBrk="0"/>
                <a14:m>
                  <m:oMathPara xmlns:m="http://schemas.openxmlformats.org/officeDocument/2006/math">
                    <m:oMathParaPr>
                      <m:jc m:val="centerGroup"/>
                    </m:oMathParaPr>
                    <m:oMath xmlns:m="http://schemas.openxmlformats.org/officeDocument/2006/math">
                      <m:f>
                        <m:fPr>
                          <m:ctrlPr>
                            <a:rPr lang="en-US" altLang="ko-KR" i="1">
                              <a:solidFill>
                                <a:prstClr val="black"/>
                              </a:solidFill>
                              <a:latin typeface="Cambria Math" panose="02040503050406030204" pitchFamily="18" charset="0"/>
                            </a:rPr>
                          </m:ctrlPr>
                        </m:fPr>
                        <m:num>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𝐸</m:t>
                              </m:r>
                            </m:e>
                            <m:sub>
                              <m:r>
                                <a:rPr lang="en-US" altLang="ko-KR" i="1">
                                  <a:solidFill>
                                    <a:prstClr val="black"/>
                                  </a:solidFill>
                                  <a:latin typeface="Cambria Math" panose="02040503050406030204" pitchFamily="18" charset="0"/>
                                </a:rPr>
                                <m:t>𝑙𝑎𝑏</m:t>
                              </m:r>
                            </m:sub>
                          </m:sSub>
                        </m:num>
                        <m:den>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𝐵</m:t>
                              </m:r>
                            </m:sub>
                          </m:sSub>
                        </m:den>
                      </m:f>
                      <m:r>
                        <a:rPr lang="en-US" altLang="ko-KR" i="1">
                          <a:solidFill>
                            <a:prstClr val="black"/>
                          </a:solidFill>
                          <a:latin typeface="Cambria Math" panose="02040503050406030204" pitchFamily="18" charset="0"/>
                          <a:ea typeface="Cambria Math" panose="02040503050406030204" pitchFamily="18" charset="0"/>
                        </a:rPr>
                        <m:t>≈1.08</m:t>
                      </m:r>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16" name="TextBox 15">
                <a:extLst>
                  <a:ext uri="{FF2B5EF4-FFF2-40B4-BE49-F238E27FC236}">
                    <a16:creationId xmlns:a16="http://schemas.microsoft.com/office/drawing/2014/main" xmlns="" xmlns:a14="http://schemas.microsoft.com/office/drawing/2010/main" id="{6FFD4A84-37F3-4D65-96C0-CE05AE594278}"/>
                  </a:ext>
                </a:extLst>
              </p:cNvPr>
              <p:cNvSpPr txBox="1">
                <a:spLocks noRot="1" noChangeAspect="1" noMove="1" noResize="1" noEditPoints="1" noAdjustHandles="1" noChangeArrowheads="1" noChangeShapeType="1" noTextEdit="1"/>
              </p:cNvSpPr>
              <p:nvPr/>
            </p:nvSpPr>
            <p:spPr>
              <a:xfrm>
                <a:off x="8611138" y="925171"/>
                <a:ext cx="1984442" cy="656205"/>
              </a:xfrm>
              <a:prstGeom prst="rect">
                <a:avLst/>
              </a:prstGeom>
              <a:blipFill rotWithShape="0">
                <a:blip r:embed="rId1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xmlns="" id="{608EF62D-E748-4738-8619-737F753D7610}"/>
                  </a:ext>
                </a:extLst>
              </p:cNvPr>
              <p:cNvSpPr txBox="1"/>
              <p:nvPr/>
            </p:nvSpPr>
            <p:spPr>
              <a:xfrm>
                <a:off x="499592" y="4176777"/>
                <a:ext cx="7139996" cy="517001"/>
              </a:xfrm>
              <a:prstGeom prst="rect">
                <a:avLst/>
              </a:prstGeom>
              <a:noFill/>
            </p:spPr>
            <p:txBody>
              <a:bodyPr wrap="square">
                <a:spAutoFit/>
              </a:bodyPr>
              <a:lstStyle/>
              <a:p>
                <a:pPr defTabSz="457200" latinLnBrk="0"/>
                <a14:m>
                  <m:oMath xmlns:m="http://schemas.openxmlformats.org/officeDocument/2006/math">
                    <m:sPre>
                      <m:sPrePr>
                        <m:ctrlPr>
                          <a:rPr lang="en-US" altLang="ko-KR" sz="1200" b="1" i="1">
                            <a:solidFill>
                              <a:prstClr val="black"/>
                            </a:solidFill>
                            <a:latin typeface="Cambria Math" panose="02040503050406030204" pitchFamily="18" charset="0"/>
                          </a:rPr>
                        </m:ctrlPr>
                      </m:sPrePr>
                      <m:sub/>
                      <m:sup>
                        <m:r>
                          <a:rPr lang="en-US" altLang="ko-KR" sz="1200" b="1">
                            <a:solidFill>
                              <a:prstClr val="black"/>
                            </a:solidFill>
                            <a:latin typeface="Cambria Math" panose="02040503050406030204" pitchFamily="18" charset="0"/>
                          </a:rPr>
                          <m:t>𝟏𝟎</m:t>
                        </m:r>
                      </m:sup>
                      <m:e>
                        <m:r>
                          <a:rPr lang="en-US" altLang="ko-KR" sz="1200" b="1">
                            <a:solidFill>
                              <a:prstClr val="black"/>
                            </a:solidFill>
                            <a:latin typeface="Cambria Math" panose="02040503050406030204" pitchFamily="18" charset="0"/>
                          </a:rPr>
                          <m:t>𝐂</m:t>
                        </m:r>
                      </m:e>
                    </m:sPre>
                    <m:r>
                      <a:rPr lang="en-US" altLang="ko-KR" sz="1200" b="1">
                        <a:solidFill>
                          <a:prstClr val="black"/>
                        </a:solidFill>
                        <a:latin typeface="Cambria Math" panose="02040503050406030204" pitchFamily="18" charset="0"/>
                      </a:rPr>
                      <m:t>+</m:t>
                    </m:r>
                    <m:sPre>
                      <m:sPrePr>
                        <m:ctrlPr>
                          <a:rPr lang="en-US" altLang="ko-KR" sz="1200" b="1" i="1">
                            <a:solidFill>
                              <a:prstClr val="black"/>
                            </a:solidFill>
                            <a:latin typeface="Cambria Math" panose="02040503050406030204" pitchFamily="18" charset="0"/>
                          </a:rPr>
                        </m:ctrlPr>
                      </m:sPrePr>
                      <m:sub/>
                      <m:sup>
                        <m:r>
                          <a:rPr lang="en-US" altLang="ko-KR" sz="1200" b="1" i="1">
                            <a:solidFill>
                              <a:prstClr val="black"/>
                            </a:solidFill>
                            <a:latin typeface="Cambria Math" panose="02040503050406030204" pitchFamily="18" charset="0"/>
                          </a:rPr>
                          <m:t>𝟓𝟖</m:t>
                        </m:r>
                      </m:sup>
                      <m:e>
                        <m:r>
                          <a:rPr lang="en-US" altLang="ko-KR" sz="1200" b="1">
                            <a:solidFill>
                              <a:prstClr val="black"/>
                            </a:solidFill>
                            <a:latin typeface="Cambria Math" panose="02040503050406030204" pitchFamily="18" charset="0"/>
                          </a:rPr>
                          <m:t>𝐍𝐢</m:t>
                        </m:r>
                      </m:e>
                    </m:sPre>
                  </m:oMath>
                </a14:m>
                <a:r>
                  <a:rPr lang="en-US" altLang="ko-KR" sz="1200" dirty="0">
                    <a:solidFill>
                      <a:prstClr val="black"/>
                    </a:solidFill>
                    <a:latin typeface="Times-Roman"/>
                    <a:ea typeface="맑은 고딕" panose="020B0503020000020004" pitchFamily="50" charset="-127"/>
                  </a:rPr>
                  <a:t> : PHYSICAL REVIEW C </a:t>
                </a:r>
                <a:r>
                  <a:rPr lang="en-US" altLang="ko-KR" sz="1200" b="1" dirty="0">
                    <a:solidFill>
                      <a:prstClr val="black"/>
                    </a:solidFill>
                    <a:latin typeface="Times-Bold"/>
                    <a:ea typeface="맑은 고딕" panose="020B0503020000020004" pitchFamily="50" charset="-127"/>
                  </a:rPr>
                  <a:t>100</a:t>
                </a:r>
                <a:r>
                  <a:rPr lang="en-US" altLang="ko-KR" sz="1200" dirty="0">
                    <a:solidFill>
                      <a:prstClr val="black"/>
                    </a:solidFill>
                    <a:latin typeface="Times-Roman"/>
                    <a:ea typeface="맑은 고딕" panose="020B0503020000020004" pitchFamily="50" charset="-127"/>
                  </a:rPr>
                  <a:t>, 034603 (2019) V. </a:t>
                </a:r>
                <a:r>
                  <a:rPr lang="en-US" altLang="ko-KR" sz="1200" dirty="0" err="1">
                    <a:solidFill>
                      <a:prstClr val="black"/>
                    </a:solidFill>
                    <a:latin typeface="Times-Roman"/>
                    <a:ea typeface="맑은 고딕" panose="020B0503020000020004" pitchFamily="50" charset="-127"/>
                  </a:rPr>
                  <a:t>Guimarães</a:t>
                </a:r>
                <a:r>
                  <a:rPr lang="en-US" altLang="ko-KR" sz="1200" dirty="0">
                    <a:solidFill>
                      <a:prstClr val="black"/>
                    </a:solidFill>
                    <a:latin typeface="Times-Roman"/>
                    <a:ea typeface="맑은 고딕" panose="020B0503020000020004" pitchFamily="50" charset="-127"/>
                  </a:rPr>
                  <a:t> </a:t>
                </a:r>
                <a:r>
                  <a:rPr lang="en-US" altLang="ko-KR" sz="1200" i="1" dirty="0">
                    <a:solidFill>
                      <a:prstClr val="black"/>
                    </a:solidFill>
                    <a:latin typeface="Times-Roman"/>
                    <a:ea typeface="맑은 고딕" panose="020B0503020000020004" pitchFamily="50" charset="-127"/>
                  </a:rPr>
                  <a:t>et al.</a:t>
                </a:r>
              </a:p>
              <a:p>
                <a:pPr defTabSz="457200" latinLnBrk="0"/>
                <a14:m>
                  <m:oMath xmlns:m="http://schemas.openxmlformats.org/officeDocument/2006/math">
                    <m:sPre>
                      <m:sPrePr>
                        <m:ctrlPr>
                          <a:rPr lang="en-US" altLang="ko-KR" sz="1200" b="1" i="1">
                            <a:solidFill>
                              <a:prstClr val="black"/>
                            </a:solidFill>
                            <a:latin typeface="Cambria Math" panose="02040503050406030204" pitchFamily="18" charset="0"/>
                          </a:rPr>
                        </m:ctrlPr>
                      </m:sPrePr>
                      <m:sub/>
                      <m:sup>
                        <m:r>
                          <a:rPr lang="en-US" altLang="ko-KR" sz="1200" b="1">
                            <a:solidFill>
                              <a:prstClr val="black"/>
                            </a:solidFill>
                            <a:latin typeface="Cambria Math" panose="02040503050406030204" pitchFamily="18" charset="0"/>
                          </a:rPr>
                          <m:t>𝟏𝟎</m:t>
                        </m:r>
                      </m:sup>
                      <m:e>
                        <m:r>
                          <a:rPr lang="en-US" altLang="ko-KR" sz="1200" b="1">
                            <a:solidFill>
                              <a:prstClr val="black"/>
                            </a:solidFill>
                            <a:latin typeface="Cambria Math" panose="02040503050406030204" pitchFamily="18" charset="0"/>
                          </a:rPr>
                          <m:t>𝐂</m:t>
                        </m:r>
                      </m:e>
                    </m:sPre>
                    <m:r>
                      <a:rPr lang="en-US" altLang="ko-KR" sz="1200" b="1">
                        <a:solidFill>
                          <a:prstClr val="black"/>
                        </a:solidFill>
                        <a:latin typeface="Cambria Math" panose="02040503050406030204" pitchFamily="18" charset="0"/>
                      </a:rPr>
                      <m:t>+</m:t>
                    </m:r>
                    <m:sPre>
                      <m:sPrePr>
                        <m:ctrlPr>
                          <a:rPr lang="en-US" altLang="ko-KR" sz="1200" b="1" i="1">
                            <a:solidFill>
                              <a:prstClr val="black"/>
                            </a:solidFill>
                            <a:latin typeface="Cambria Math" panose="02040503050406030204" pitchFamily="18" charset="0"/>
                          </a:rPr>
                        </m:ctrlPr>
                      </m:sPrePr>
                      <m:sub/>
                      <m:sup>
                        <m:r>
                          <a:rPr lang="en-US" altLang="ko-KR" sz="1200" b="1" i="1">
                            <a:solidFill>
                              <a:prstClr val="black"/>
                            </a:solidFill>
                            <a:latin typeface="Cambria Math" panose="02040503050406030204" pitchFamily="18" charset="0"/>
                          </a:rPr>
                          <m:t>𝟐𝟎𝟖</m:t>
                        </m:r>
                      </m:sup>
                      <m:e>
                        <m:r>
                          <a:rPr lang="en-US" altLang="ko-KR" sz="1200" b="1">
                            <a:solidFill>
                              <a:prstClr val="black"/>
                            </a:solidFill>
                            <a:latin typeface="Cambria Math" panose="02040503050406030204" pitchFamily="18" charset="0"/>
                          </a:rPr>
                          <m:t>𝐏𝐛</m:t>
                        </m:r>
                        <m:r>
                          <a:rPr lang="en-US" altLang="ko-KR" sz="1200" b="1">
                            <a:solidFill>
                              <a:prstClr val="black"/>
                            </a:solidFill>
                            <a:latin typeface="Cambria Math" panose="02040503050406030204" pitchFamily="18" charset="0"/>
                          </a:rPr>
                          <m:t> </m:t>
                        </m:r>
                      </m:e>
                    </m:sPre>
                  </m:oMath>
                </a14:m>
                <a:r>
                  <a:rPr lang="en-US" altLang="ko-KR" sz="1200" dirty="0">
                    <a:solidFill>
                      <a:prstClr val="black"/>
                    </a:solidFill>
                    <a:latin typeface="Calibri" panose="020F0502020204030204"/>
                    <a:ea typeface="맑은 고딕" panose="020B0503020000020004" pitchFamily="50" charset="-127"/>
                  </a:rPr>
                  <a:t>: </a:t>
                </a:r>
                <a:r>
                  <a:rPr lang="en-US" altLang="ko-KR" sz="1200" dirty="0">
                    <a:solidFill>
                      <a:prstClr val="black"/>
                    </a:solidFill>
                    <a:latin typeface="Times-Roman"/>
                    <a:ea typeface="맑은 고딕" panose="020B0503020000020004" pitchFamily="50" charset="-127"/>
                  </a:rPr>
                  <a:t>PHYSICAL REVIEW C </a:t>
                </a:r>
                <a:r>
                  <a:rPr lang="en-US" altLang="ko-KR" sz="1200" b="1" dirty="0">
                    <a:solidFill>
                      <a:prstClr val="black"/>
                    </a:solidFill>
                    <a:latin typeface="Times-Bold"/>
                    <a:ea typeface="맑은 고딕" panose="020B0503020000020004" pitchFamily="50" charset="-127"/>
                  </a:rPr>
                  <a:t>103</a:t>
                </a:r>
                <a:r>
                  <a:rPr lang="en-US" altLang="ko-KR" sz="1200" dirty="0">
                    <a:solidFill>
                      <a:prstClr val="black"/>
                    </a:solidFill>
                    <a:latin typeface="Times-Roman"/>
                    <a:ea typeface="맑은 고딕" panose="020B0503020000020004" pitchFamily="50" charset="-127"/>
                  </a:rPr>
                  <a:t>, 044613 (2021) </a:t>
                </a:r>
                <a:r>
                  <a:rPr lang="en-US" altLang="ko-KR" sz="1200" dirty="0" err="1">
                    <a:solidFill>
                      <a:prstClr val="black"/>
                    </a:solidFill>
                    <a:latin typeface="Times-Roman"/>
                    <a:ea typeface="맑은 고딕" panose="020B0503020000020004" pitchFamily="50" charset="-127"/>
                  </a:rPr>
                  <a:t>R.Linares</a:t>
                </a:r>
                <a:r>
                  <a:rPr lang="en-US" altLang="ko-KR" sz="1200" dirty="0">
                    <a:solidFill>
                      <a:prstClr val="black"/>
                    </a:solidFill>
                    <a:latin typeface="Times-Roman"/>
                    <a:ea typeface="맑은 고딕" panose="020B0503020000020004" pitchFamily="50" charset="-127"/>
                  </a:rPr>
                  <a:t> </a:t>
                </a:r>
                <a:r>
                  <a:rPr lang="en-US" altLang="ko-KR" sz="1200" i="1" dirty="0">
                    <a:solidFill>
                      <a:prstClr val="black"/>
                    </a:solidFill>
                    <a:latin typeface="Times-Roman"/>
                    <a:ea typeface="맑은 고딕" panose="020B0503020000020004" pitchFamily="50" charset="-127"/>
                  </a:rPr>
                  <a:t>et al.</a:t>
                </a:r>
                <a:endParaRPr lang="ko-KR" altLang="en-US" sz="1200" dirty="0">
                  <a:solidFill>
                    <a:prstClr val="black"/>
                  </a:solidFill>
                  <a:latin typeface="Calibri" panose="020F0502020204030204"/>
                  <a:ea typeface="맑은 고딕" panose="020B0503020000020004" pitchFamily="50" charset="-127"/>
                </a:endParaRPr>
              </a:p>
            </p:txBody>
          </p:sp>
        </mc:Choice>
        <mc:Fallback xmlns="">
          <p:sp>
            <p:nvSpPr>
              <p:cNvPr id="18" name="TextBox 17">
                <a:extLst>
                  <a:ext uri="{FF2B5EF4-FFF2-40B4-BE49-F238E27FC236}">
                    <a16:creationId xmlns:a16="http://schemas.microsoft.com/office/drawing/2014/main" xmlns="" xmlns:a14="http://schemas.microsoft.com/office/drawing/2010/main" id="{608EF62D-E748-4738-8619-737F753D7610}"/>
                  </a:ext>
                </a:extLst>
              </p:cNvPr>
              <p:cNvSpPr txBox="1">
                <a:spLocks noRot="1" noChangeAspect="1" noMove="1" noResize="1" noEditPoints="1" noAdjustHandles="1" noChangeArrowheads="1" noChangeShapeType="1" noTextEdit="1"/>
              </p:cNvSpPr>
              <p:nvPr/>
            </p:nvSpPr>
            <p:spPr>
              <a:xfrm>
                <a:off x="499592" y="4176777"/>
                <a:ext cx="7139996" cy="517001"/>
              </a:xfrm>
              <a:prstGeom prst="rect">
                <a:avLst/>
              </a:prstGeom>
              <a:blipFill rotWithShape="0">
                <a:blip r:embed="rId14"/>
                <a:stretch>
                  <a:fillRect b="-7059"/>
                </a:stretch>
              </a:blipFill>
            </p:spPr>
            <p:txBody>
              <a:bodyPr/>
              <a:lstStyle/>
              <a:p>
                <a:r>
                  <a:rPr lang="ko-KR" altLang="en-US">
                    <a:noFill/>
                  </a:rPr>
                  <a:t> </a:t>
                </a:r>
              </a:p>
            </p:txBody>
          </p:sp>
        </mc:Fallback>
      </mc:AlternateContent>
      <p:sp>
        <p:nvSpPr>
          <p:cNvPr id="2" name="TextBox 1">
            <a:extLst>
              <a:ext uri="{FF2B5EF4-FFF2-40B4-BE49-F238E27FC236}">
                <a16:creationId xmlns:a16="http://schemas.microsoft.com/office/drawing/2014/main" xmlns="" id="{3BACA854-436F-AAF0-E12F-0E21B1B9A8B0}"/>
              </a:ext>
            </a:extLst>
          </p:cNvPr>
          <p:cNvSpPr txBox="1"/>
          <p:nvPr/>
        </p:nvSpPr>
        <p:spPr>
          <a:xfrm>
            <a:off x="9705870" y="6453204"/>
            <a:ext cx="2462534" cy="369332"/>
          </a:xfrm>
          <a:prstGeom prst="rect">
            <a:avLst/>
          </a:prstGeom>
          <a:noFill/>
        </p:spPr>
        <p:txBody>
          <a:bodyPr wrap="none" rtlCol="0">
            <a:spAutoFit/>
          </a:bodyPr>
          <a:lstStyle/>
          <a:p>
            <a:r>
              <a:rPr lang="en-US" altLang="ko-KR" dirty="0"/>
              <a:t>Submitted to </a:t>
            </a:r>
            <a:r>
              <a:rPr lang="en-US" altLang="ko-KR" dirty="0" smtClean="0"/>
              <a:t>PLB </a:t>
            </a:r>
            <a:r>
              <a:rPr lang="en-US" altLang="ko-KR" dirty="0"/>
              <a:t>(2022)</a:t>
            </a:r>
            <a:endParaRPr lang="ko-KR" altLang="en-US" dirty="0"/>
          </a:p>
        </p:txBody>
      </p:sp>
      <p:sp>
        <p:nvSpPr>
          <p:cNvPr id="4" name="TextBox 3"/>
          <p:cNvSpPr txBox="1"/>
          <p:nvPr/>
        </p:nvSpPr>
        <p:spPr>
          <a:xfrm>
            <a:off x="1987806" y="647364"/>
            <a:ext cx="1537793" cy="369332"/>
          </a:xfrm>
          <a:prstGeom prst="rect">
            <a:avLst/>
          </a:prstGeom>
          <a:noFill/>
        </p:spPr>
        <p:txBody>
          <a:bodyPr wrap="none" rtlCol="0">
            <a:spAutoFit/>
          </a:bodyPr>
          <a:lstStyle/>
          <a:p>
            <a:r>
              <a:rPr lang="en-US" altLang="ko-KR" dirty="0" smtClean="0"/>
              <a:t>@Notre Dame</a:t>
            </a:r>
            <a:endParaRPr lang="ko-KR" altLang="en-US" dirty="0"/>
          </a:p>
        </p:txBody>
      </p:sp>
      <p:sp>
        <p:nvSpPr>
          <p:cNvPr id="5" name="TextBox 4"/>
          <p:cNvSpPr txBox="1"/>
          <p:nvPr/>
        </p:nvSpPr>
        <p:spPr>
          <a:xfrm>
            <a:off x="8820810" y="1669623"/>
            <a:ext cx="1430905" cy="369332"/>
          </a:xfrm>
          <a:prstGeom prst="rect">
            <a:avLst/>
          </a:prstGeom>
          <a:noFill/>
        </p:spPr>
        <p:txBody>
          <a:bodyPr wrap="none" rtlCol="0">
            <a:spAutoFit/>
          </a:bodyPr>
          <a:lstStyle/>
          <a:p>
            <a:r>
              <a:rPr lang="en-US" altLang="ko-KR" dirty="0" smtClean="0"/>
              <a:t>@Texas A&amp;M</a:t>
            </a:r>
            <a:endParaRPr lang="ko-KR" altLang="en-US" dirty="0"/>
          </a:p>
        </p:txBody>
      </p:sp>
      <p:pic>
        <p:nvPicPr>
          <p:cNvPr id="6" name="그림 5"/>
          <p:cNvPicPr>
            <a:picLocks noChangeAspect="1"/>
          </p:cNvPicPr>
          <p:nvPr/>
        </p:nvPicPr>
        <p:blipFill>
          <a:blip r:embed="rId15"/>
          <a:stretch>
            <a:fillRect/>
          </a:stretch>
        </p:blipFill>
        <p:spPr>
          <a:xfrm>
            <a:off x="1302090" y="4657480"/>
            <a:ext cx="7898606" cy="2252408"/>
          </a:xfrm>
          <a:prstGeom prst="rect">
            <a:avLst/>
          </a:prstGeom>
          <a:ln w="31750">
            <a:solidFill>
              <a:srgbClr val="FF0000"/>
            </a:solidFill>
          </a:ln>
        </p:spPr>
      </p:pic>
      <p:sp>
        <p:nvSpPr>
          <p:cNvPr id="17" name="직사각형 16">
            <a:extLst>
              <a:ext uri="{FF2B5EF4-FFF2-40B4-BE49-F238E27FC236}">
                <a16:creationId xmlns:a16="http://schemas.microsoft.com/office/drawing/2014/main" xmlns="" id="{998692F6-03CE-4C48-9E70-B3094EE3B770}"/>
              </a:ext>
            </a:extLst>
          </p:cNvPr>
          <p:cNvSpPr/>
          <p:nvPr/>
        </p:nvSpPr>
        <p:spPr>
          <a:xfrm>
            <a:off x="0" y="-1"/>
            <a:ext cx="59401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Theoretical approach by extended Optical Model IV</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7" name="슬라이드 번호 개체 틀 6"/>
          <p:cNvSpPr>
            <a:spLocks noGrp="1"/>
          </p:cNvSpPr>
          <p:nvPr>
            <p:ph type="sldNum" sz="quarter" idx="12"/>
          </p:nvPr>
        </p:nvSpPr>
        <p:spPr/>
        <p:txBody>
          <a:bodyPr/>
          <a:lstStyle/>
          <a:p>
            <a:fld id="{DA90FA72-B8D9-460C-8226-5FF4FD1DD601}" type="slidenum">
              <a:rPr lang="ko-KR" altLang="en-US" smtClean="0"/>
              <a:t>14</a:t>
            </a:fld>
            <a:endParaRPr lang="ko-KR" altLang="en-US"/>
          </a:p>
        </p:txBody>
      </p:sp>
    </p:spTree>
    <p:extLst>
      <p:ext uri="{BB962C8B-B14F-4D97-AF65-F5344CB8AC3E}">
        <p14:creationId xmlns:p14="http://schemas.microsoft.com/office/powerpoint/2010/main" val="33879003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5D9F2B-522D-A54D-6A33-18E382128E29}"/>
              </a:ext>
            </a:extLst>
          </p:cNvPr>
          <p:cNvSpPr txBox="1"/>
          <p:nvPr/>
        </p:nvSpPr>
        <p:spPr>
          <a:xfrm>
            <a:off x="1043940" y="88823"/>
            <a:ext cx="8483220" cy="6370975"/>
          </a:xfrm>
          <a:prstGeom prst="rect">
            <a:avLst/>
          </a:prstGeom>
          <a:noFill/>
        </p:spPr>
        <p:txBody>
          <a:bodyPr wrap="none" rtlCol="0">
            <a:spAutoFit/>
          </a:bodyPr>
          <a:lstStyle/>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Motivation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 Exotic Light Nuclei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1-2. Low Energy Nuclear Reactions (LENR) for Exotic Nuclei</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 LENR for Carbon isotopes</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2-1. Quasi-elastic scattering of C isotopes</a:t>
            </a:r>
          </a:p>
          <a:p>
            <a:pPr lvl="0">
              <a:defRPr/>
            </a:pPr>
            <a:r>
              <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2-2. </a:t>
            </a:r>
            <a:r>
              <a:rPr lang="en-US" altLang="ko-KR" sz="2400" dirty="0">
                <a:solidFill>
                  <a:srgbClr val="FF0000"/>
                </a:solidFill>
              </a:rPr>
              <a:t>Two nucleon </a:t>
            </a:r>
            <a:r>
              <a:rPr lang="en-US" altLang="ko-KR" sz="2400" dirty="0" smtClean="0">
                <a:solidFill>
                  <a:srgbClr val="FF0000"/>
                </a:solidFill>
              </a:rPr>
              <a:t>knockout in </a:t>
            </a:r>
            <a:r>
              <a:rPr lang="en-US" altLang="ko-KR" sz="2400" dirty="0">
                <a:solidFill>
                  <a:srgbClr val="FF0000"/>
                </a:solidFill>
              </a:rPr>
              <a:t>12C </a:t>
            </a:r>
            <a:r>
              <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+ 12C scattering</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 LENR for </a:t>
            </a:r>
            <a:r>
              <a:rPr kumimoji="0" lang="en-US" altLang="ko-KR" sz="2400" b="0" i="0" u="none" strike="noStrike" kern="1200" cap="none" spc="0" normalizeH="0" baseline="0" noProof="0" dirty="0" smtClean="0">
                <a:ln>
                  <a:noFill/>
                </a:ln>
                <a:solidFill>
                  <a:prstClr val="black"/>
                </a:solidFill>
                <a:effectLst/>
                <a:uLnTx/>
                <a:uFillTx/>
                <a:latin typeface="맑은 고딕" panose="020F0502020204030204"/>
                <a:ea typeface="맑은 고딕" panose="020B0503020000020004" pitchFamily="50" charset="-127"/>
                <a:cs typeface="+mn-cs"/>
              </a:rPr>
              <a:t>10Be</a:t>
            </a: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3-1. Cosmological Origin of </a:t>
            </a:r>
            <a:r>
              <a:rPr kumimoji="0" lang="en-US" altLang="ko-KR" sz="2400" b="0" i="0" u="none" strike="noStrike" kern="1200" cap="none" spc="0" normalizeH="0" baseline="0" noProof="0" dirty="0" smtClean="0">
                <a:ln>
                  <a:noFill/>
                </a:ln>
                <a:solidFill>
                  <a:prstClr val="black"/>
                </a:solidFill>
                <a:effectLst/>
                <a:uLnTx/>
                <a:uFillTx/>
                <a:latin typeface="맑은 고딕" panose="020F0502020204030204"/>
                <a:ea typeface="맑은 고딕" panose="020B0503020000020004" pitchFamily="50" charset="-127"/>
                <a:cs typeface="+mn-cs"/>
              </a:rPr>
              <a:t>10Be</a:t>
            </a: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3-2. Elastic and non-elastic scattering</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 LENR 6He, 17F and 17O for mirror nuclei</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 LENR for Li isotopes </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6. Summary and Conclusion</a:t>
            </a:r>
            <a:endParaRPr kumimoji="0" lang="ko-KR" altLang="en-US"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3" name="TextBox 2">
            <a:extLst>
              <a:ext uri="{FF2B5EF4-FFF2-40B4-BE49-F238E27FC236}">
                <a16:creationId xmlns:a16="http://schemas.microsoft.com/office/drawing/2014/main" xmlns="" id="{9B583CB2-5DDD-4D0A-723E-9629A5C25E55}"/>
              </a:ext>
            </a:extLst>
          </p:cNvPr>
          <p:cNvSpPr txBox="1"/>
          <p:nvPr/>
        </p:nvSpPr>
        <p:spPr>
          <a:xfrm>
            <a:off x="7892416" y="5298296"/>
            <a:ext cx="3440109" cy="1477328"/>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89</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57601</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11Li</a:t>
            </a:r>
            <a:endPar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9</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0</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54615</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11Li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PLB 780, 455 (2018) Fusion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JKPS 70, 42 (2017) Fusion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103, 034611 (2021) Fusion</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TextBox 4">
            <a:extLst>
              <a:ext uri="{FF2B5EF4-FFF2-40B4-BE49-F238E27FC236}">
                <a16:creationId xmlns:a16="http://schemas.microsoft.com/office/drawing/2014/main" xmlns="" id="{3A935DE4-7838-EECF-2816-4AFB97CD55B3}"/>
              </a:ext>
            </a:extLst>
          </p:cNvPr>
          <p:cNvSpPr txBox="1"/>
          <p:nvPr/>
        </p:nvSpPr>
        <p:spPr>
          <a:xfrm>
            <a:off x="7892416" y="4767827"/>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105, 014601 (2022)</a:t>
            </a:r>
            <a:endParaRPr lang="ko-KR" altLang="en-US" dirty="0"/>
          </a:p>
        </p:txBody>
      </p:sp>
      <p:sp>
        <p:nvSpPr>
          <p:cNvPr id="6" name="TextBox 5">
            <a:extLst>
              <a:ext uri="{FF2B5EF4-FFF2-40B4-BE49-F238E27FC236}">
                <a16:creationId xmlns:a16="http://schemas.microsoft.com/office/drawing/2014/main" xmlns="" id="{D16E782A-9C4D-52F9-1975-6A175501E012}"/>
              </a:ext>
            </a:extLst>
          </p:cNvPr>
          <p:cNvSpPr txBox="1"/>
          <p:nvPr/>
        </p:nvSpPr>
        <p:spPr>
          <a:xfrm>
            <a:off x="7831528" y="3614557"/>
            <a:ext cx="4233275" cy="1200329"/>
          </a:xfrm>
          <a:prstGeom prst="rect">
            <a:avLst/>
          </a:prstGeom>
          <a:noFill/>
        </p:spPr>
        <p:txBody>
          <a:bodyPr wrap="none" rtlCol="0">
            <a:spAutoFit/>
          </a:bodyPr>
          <a:lstStyle/>
          <a:p>
            <a:r>
              <a:rPr lang="pl-PL" altLang="ko-KR" dirty="0"/>
              <a:t>EPJA 56, 42 (2020),</a:t>
            </a:r>
            <a:r>
              <a:rPr lang="en-US" altLang="ko-KR" dirty="0"/>
              <a:t> LRN for 197Au</a:t>
            </a:r>
            <a:r>
              <a:rPr lang="pl-PL" altLang="ko-KR" dirty="0"/>
              <a:t> </a:t>
            </a:r>
          </a:p>
          <a:p>
            <a:r>
              <a:rPr lang="pl-PL" altLang="ko-KR" dirty="0"/>
              <a:t>PRC 92, 014627 (2015)</a:t>
            </a:r>
            <a:r>
              <a:rPr lang="en-US" altLang="ko-KR" dirty="0"/>
              <a:t> LRN potential</a:t>
            </a:r>
            <a:r>
              <a:rPr lang="pl-PL" altLang="ko-KR" dirty="0"/>
              <a:t> </a:t>
            </a:r>
          </a:p>
          <a:p>
            <a:r>
              <a:rPr lang="pl-PL" altLang="ko-KR" dirty="0"/>
              <a:t>PRC 92, 044618 (2015)</a:t>
            </a:r>
            <a:r>
              <a:rPr lang="en-US" altLang="ko-KR" dirty="0"/>
              <a:t> LRN potential</a:t>
            </a:r>
          </a:p>
          <a:p>
            <a:r>
              <a:rPr lang="en-US" altLang="ko-KR" dirty="0"/>
              <a:t>PRC 93, 954624 (2016) Radius</a:t>
            </a:r>
            <a:endParaRPr lang="ko-KR" altLang="en-US" dirty="0"/>
          </a:p>
        </p:txBody>
      </p:sp>
      <p:sp>
        <p:nvSpPr>
          <p:cNvPr id="7" name="TextBox 6">
            <a:extLst>
              <a:ext uri="{FF2B5EF4-FFF2-40B4-BE49-F238E27FC236}">
                <a16:creationId xmlns:a16="http://schemas.microsoft.com/office/drawing/2014/main" xmlns="" id="{E6453A62-1D98-D5BE-AEC4-EB8EDDF8B63E}"/>
              </a:ext>
            </a:extLst>
          </p:cNvPr>
          <p:cNvSpPr txBox="1"/>
          <p:nvPr/>
        </p:nvSpPr>
        <p:spPr>
          <a:xfrm>
            <a:off x="8515387" y="2384479"/>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104, 034306 (2021)</a:t>
            </a:r>
            <a:endParaRPr lang="ko-KR" altLang="en-US" dirty="0"/>
          </a:p>
        </p:txBody>
      </p:sp>
      <p:sp>
        <p:nvSpPr>
          <p:cNvPr id="8" name="TextBox 7">
            <a:extLst>
              <a:ext uri="{FF2B5EF4-FFF2-40B4-BE49-F238E27FC236}">
                <a16:creationId xmlns:a16="http://schemas.microsoft.com/office/drawing/2014/main" xmlns="" id="{6B51186F-BB14-3D24-0CA1-1964A9E18FEC}"/>
              </a:ext>
            </a:extLst>
          </p:cNvPr>
          <p:cNvSpPr txBox="1"/>
          <p:nvPr/>
        </p:nvSpPr>
        <p:spPr>
          <a:xfrm>
            <a:off x="7831528" y="3089645"/>
            <a:ext cx="4360472" cy="369332"/>
          </a:xfrm>
          <a:prstGeom prst="rect">
            <a:avLst/>
          </a:prstGeom>
          <a:noFill/>
        </p:spPr>
        <p:txBody>
          <a:bodyPr wrap="square">
            <a:spAutoFit/>
          </a:bodyPr>
          <a:lstStyle/>
          <a:p>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ArXiv</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2203.13365: </a:t>
            </a:r>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ApJS</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in press, (2022)</a:t>
            </a:r>
            <a:endParaRPr lang="ko-KR" altLang="en-US" dirty="0"/>
          </a:p>
        </p:txBody>
      </p:sp>
      <p:sp>
        <p:nvSpPr>
          <p:cNvPr id="9" name="TextBox 8">
            <a:extLst>
              <a:ext uri="{FF2B5EF4-FFF2-40B4-BE49-F238E27FC236}">
                <a16:creationId xmlns:a16="http://schemas.microsoft.com/office/drawing/2014/main" xmlns="" id="{F1F188B5-B42F-16E9-354B-75110E915940}"/>
              </a:ext>
            </a:extLst>
          </p:cNvPr>
          <p:cNvSpPr txBox="1"/>
          <p:nvPr/>
        </p:nvSpPr>
        <p:spPr>
          <a:xfrm>
            <a:off x="7831528" y="1982216"/>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Submitted to </a:t>
            </a:r>
            <a:r>
              <a:rPr kumimoji="0" lang="en-US" altLang="ko-KR" b="0" i="0" u="none" strike="noStrike" kern="1200" cap="none" spc="0" normalizeH="0" baseline="0" noProof="0" dirty="0" smtClean="0">
                <a:ln>
                  <a:noFill/>
                </a:ln>
                <a:solidFill>
                  <a:srgbClr val="00B050"/>
                </a:solidFill>
                <a:effectLst/>
                <a:uLnTx/>
                <a:uFillTx/>
                <a:latin typeface="맑은 고딕" panose="020F0502020204030204"/>
                <a:ea typeface="맑은 고딕" panose="020B0503020000020004" pitchFamily="50" charset="-127"/>
                <a:cs typeface="+mn-cs"/>
              </a:rPr>
              <a:t>PLB </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(2022)</a:t>
            </a:r>
            <a:endParaRPr lang="ko-KR" altLang="en-US" dirty="0"/>
          </a:p>
        </p:txBody>
      </p:sp>
      <p:sp>
        <p:nvSpPr>
          <p:cNvPr id="10" name="직사각형 9">
            <a:extLst>
              <a:ext uri="{FF2B5EF4-FFF2-40B4-BE49-F238E27FC236}">
                <a16:creationId xmlns:a16="http://schemas.microsoft.com/office/drawing/2014/main" xmlns="" id="{929064B5-1E15-9DEB-5957-6B9291E707BB}"/>
              </a:ext>
            </a:extLst>
          </p:cNvPr>
          <p:cNvSpPr/>
          <p:nvPr/>
        </p:nvSpPr>
        <p:spPr>
          <a:xfrm>
            <a:off x="777240" y="2834379"/>
            <a:ext cx="11414760" cy="3866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12"/>
          </p:nvPr>
        </p:nvSpPr>
        <p:spPr/>
        <p:txBody>
          <a:bodyPr/>
          <a:lstStyle/>
          <a:p>
            <a:fld id="{175E8A5A-CA94-4822-9441-BD0B7D3C58CA}" type="slidenum">
              <a:rPr lang="ko-KR" altLang="en-US" smtClean="0"/>
              <a:t>15</a:t>
            </a:fld>
            <a:endParaRPr lang="ko-KR" altLang="en-US"/>
          </a:p>
        </p:txBody>
      </p:sp>
    </p:spTree>
    <p:extLst>
      <p:ext uri="{BB962C8B-B14F-4D97-AF65-F5344CB8AC3E}">
        <p14:creationId xmlns:p14="http://schemas.microsoft.com/office/powerpoint/2010/main" val="708776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E1909E73-DA53-4F6C-A6F4-4892D6DD506C}"/>
              </a:ext>
            </a:extLst>
          </p:cNvPr>
          <p:cNvPicPr>
            <a:picLocks noChangeAspect="1"/>
          </p:cNvPicPr>
          <p:nvPr/>
        </p:nvPicPr>
        <p:blipFill>
          <a:blip r:embed="rId3"/>
          <a:stretch>
            <a:fillRect/>
          </a:stretch>
        </p:blipFill>
        <p:spPr>
          <a:xfrm>
            <a:off x="-181973" y="258620"/>
            <a:ext cx="8799174" cy="6599380"/>
          </a:xfrm>
          <a:prstGeom prst="rect">
            <a:avLst/>
          </a:prstGeom>
        </p:spPr>
      </p:pic>
      <p:pic>
        <p:nvPicPr>
          <p:cNvPr id="4" name="그림 3">
            <a:extLst>
              <a:ext uri="{FF2B5EF4-FFF2-40B4-BE49-F238E27FC236}">
                <a16:creationId xmlns:a16="http://schemas.microsoft.com/office/drawing/2014/main" xmlns="" id="{57822565-40DA-452F-828A-CBE970015395}"/>
              </a:ext>
            </a:extLst>
          </p:cNvPr>
          <p:cNvPicPr>
            <a:picLocks noChangeAspect="1"/>
          </p:cNvPicPr>
          <p:nvPr/>
        </p:nvPicPr>
        <p:blipFill>
          <a:blip r:embed="rId4"/>
          <a:stretch>
            <a:fillRect/>
          </a:stretch>
        </p:blipFill>
        <p:spPr>
          <a:xfrm>
            <a:off x="8717111" y="651989"/>
            <a:ext cx="3286125" cy="5172075"/>
          </a:xfrm>
          <a:prstGeom prst="rect">
            <a:avLst/>
          </a:prstGeom>
        </p:spPr>
      </p:pic>
      <p:cxnSp>
        <p:nvCxnSpPr>
          <p:cNvPr id="6" name="직선 화살표 연결선 5">
            <a:extLst>
              <a:ext uri="{FF2B5EF4-FFF2-40B4-BE49-F238E27FC236}">
                <a16:creationId xmlns:a16="http://schemas.microsoft.com/office/drawing/2014/main" xmlns="" id="{F51BACBA-4193-44FB-AD99-09F9CD237850}"/>
              </a:ext>
            </a:extLst>
          </p:cNvPr>
          <p:cNvCxnSpPr>
            <a:cxnSpLocks/>
          </p:cNvCxnSpPr>
          <p:nvPr/>
        </p:nvCxnSpPr>
        <p:spPr>
          <a:xfrm flipV="1">
            <a:off x="2590800" y="1992923"/>
            <a:ext cx="6292646" cy="320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직선 화살표 연결선 7">
            <a:extLst>
              <a:ext uri="{FF2B5EF4-FFF2-40B4-BE49-F238E27FC236}">
                <a16:creationId xmlns:a16="http://schemas.microsoft.com/office/drawing/2014/main" xmlns="" id="{9DE434B4-43B9-4B40-93F8-229220E3EA3C}"/>
              </a:ext>
            </a:extLst>
          </p:cNvPr>
          <p:cNvCxnSpPr/>
          <p:nvPr/>
        </p:nvCxnSpPr>
        <p:spPr>
          <a:xfrm>
            <a:off x="4806462" y="2286000"/>
            <a:ext cx="4255476" cy="5627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2E4C43CE-C24E-046C-3396-68D46BE64503}"/>
              </a:ext>
            </a:extLst>
          </p:cNvPr>
          <p:cNvSpPr txBox="1"/>
          <p:nvPr/>
        </p:nvSpPr>
        <p:spPr>
          <a:xfrm>
            <a:off x="10310753" y="6488668"/>
            <a:ext cx="1877437" cy="369332"/>
          </a:xfrm>
          <a:prstGeom prst="rect">
            <a:avLst/>
          </a:prstGeom>
          <a:noFill/>
        </p:spPr>
        <p:txBody>
          <a:bodyPr wrap="none" rtlCol="0">
            <a:spAutoFit/>
          </a:bodyPr>
          <a:lstStyle/>
          <a:p>
            <a:r>
              <a:rPr lang="en-US" altLang="ko-KR" dirty="0">
                <a:solidFill>
                  <a:srgbClr val="000000"/>
                </a:solidFill>
                <a:latin typeface="Times New Roman"/>
              </a:rPr>
              <a:t>Courtesy of J. Lee</a:t>
            </a:r>
            <a:endParaRPr lang="ko-KR" altLang="en-US" dirty="0">
              <a:solidFill>
                <a:srgbClr val="000000"/>
              </a:solidFill>
              <a:latin typeface="Times New Roman"/>
            </a:endParaRPr>
          </a:p>
        </p:txBody>
      </p:sp>
      <p:sp>
        <p:nvSpPr>
          <p:cNvPr id="9" name="직사각형 8">
            <a:extLst>
              <a:ext uri="{FF2B5EF4-FFF2-40B4-BE49-F238E27FC236}">
                <a16:creationId xmlns:a16="http://schemas.microsoft.com/office/drawing/2014/main" xmlns="" id="{998692F6-03CE-4C48-9E70-B3094EE3B770}"/>
              </a:ext>
            </a:extLst>
          </p:cNvPr>
          <p:cNvSpPr/>
          <p:nvPr/>
        </p:nvSpPr>
        <p:spPr>
          <a:xfrm>
            <a:off x="-181973" y="-29011"/>
            <a:ext cx="59401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err="1" smtClean="0">
                <a:solidFill>
                  <a:prstClr val="white"/>
                </a:solidFill>
                <a:latin typeface="Helvetica LT Std" panose="020B0504020202020204" pitchFamily="34" charset="0"/>
                <a:ea typeface="맑은 고딕" panose="020B0503020000020004" pitchFamily="50" charset="-127"/>
              </a:rPr>
              <a:t>Dineutron</a:t>
            </a:r>
            <a:r>
              <a:rPr lang="en-US" altLang="ko-KR" b="1" dirty="0" smtClean="0">
                <a:solidFill>
                  <a:prstClr val="white"/>
                </a:solidFill>
                <a:latin typeface="Helvetica LT Std" panose="020B0504020202020204" pitchFamily="34" charset="0"/>
                <a:ea typeface="맑은 고딕" panose="020B0503020000020004" pitchFamily="50" charset="-127"/>
              </a:rPr>
              <a:t> in Nuclei</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2" name="TextBox 1"/>
          <p:cNvSpPr txBox="1"/>
          <p:nvPr/>
        </p:nvSpPr>
        <p:spPr>
          <a:xfrm>
            <a:off x="11656219" y="3053360"/>
            <a:ext cx="598241" cy="369332"/>
          </a:xfrm>
          <a:prstGeom prst="rect">
            <a:avLst/>
          </a:prstGeom>
          <a:noFill/>
        </p:spPr>
        <p:txBody>
          <a:bodyPr wrap="none" rtlCol="0">
            <a:spAutoFit/>
          </a:bodyPr>
          <a:lstStyle/>
          <a:p>
            <a:r>
              <a:rPr lang="en-US" altLang="ko-KR" dirty="0" smtClean="0"/>
              <a:t>S=0</a:t>
            </a:r>
            <a:endParaRPr lang="ko-KR" altLang="en-US" dirty="0"/>
          </a:p>
        </p:txBody>
      </p:sp>
      <p:sp>
        <p:nvSpPr>
          <p:cNvPr id="10" name="TextBox 9"/>
          <p:cNvSpPr txBox="1"/>
          <p:nvPr/>
        </p:nvSpPr>
        <p:spPr>
          <a:xfrm>
            <a:off x="11656219" y="4254046"/>
            <a:ext cx="614271" cy="369332"/>
          </a:xfrm>
          <a:prstGeom prst="rect">
            <a:avLst/>
          </a:prstGeom>
          <a:noFill/>
        </p:spPr>
        <p:txBody>
          <a:bodyPr wrap="none" rtlCol="0">
            <a:spAutoFit/>
          </a:bodyPr>
          <a:lstStyle/>
          <a:p>
            <a:r>
              <a:rPr lang="en-US" altLang="ko-KR" b="1" dirty="0" smtClean="0">
                <a:solidFill>
                  <a:srgbClr val="FF0000"/>
                </a:solidFill>
              </a:rPr>
              <a:t>S=1</a:t>
            </a:r>
            <a:endParaRPr lang="ko-KR" altLang="en-US" b="1" dirty="0">
              <a:solidFill>
                <a:srgbClr val="FF0000"/>
              </a:solidFill>
            </a:endParaRPr>
          </a:p>
        </p:txBody>
      </p:sp>
      <p:pic>
        <p:nvPicPr>
          <p:cNvPr id="11" name="그림 10"/>
          <p:cNvPicPr>
            <a:picLocks noChangeAspect="1"/>
          </p:cNvPicPr>
          <p:nvPr/>
        </p:nvPicPr>
        <p:blipFill>
          <a:blip r:embed="rId5"/>
          <a:stretch>
            <a:fillRect/>
          </a:stretch>
        </p:blipFill>
        <p:spPr>
          <a:xfrm>
            <a:off x="3608363" y="4147212"/>
            <a:ext cx="5546056" cy="2710788"/>
          </a:xfrm>
          <a:prstGeom prst="rect">
            <a:avLst/>
          </a:prstGeom>
        </p:spPr>
      </p:pic>
    </p:spTree>
    <p:extLst>
      <p:ext uri="{BB962C8B-B14F-4D97-AF65-F5344CB8AC3E}">
        <p14:creationId xmlns:p14="http://schemas.microsoft.com/office/powerpoint/2010/main" val="27701127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noChangeAspect="1"/>
          </p:cNvGrpSpPr>
          <p:nvPr/>
        </p:nvGrpSpPr>
        <p:grpSpPr>
          <a:xfrm>
            <a:off x="1676401" y="1078468"/>
            <a:ext cx="3655275" cy="1635964"/>
            <a:chOff x="569730" y="953103"/>
            <a:chExt cx="5602470" cy="2507456"/>
          </a:xfrm>
        </p:grpSpPr>
        <p:pic>
          <p:nvPicPr>
            <p:cNvPr id="1026" name="Picture 2"/>
            <p:cNvPicPr>
              <a:picLocks noChangeAspect="1" noChangeArrowheads="1"/>
            </p:cNvPicPr>
            <p:nvPr/>
          </p:nvPicPr>
          <p:blipFill>
            <a:blip r:embed="rId3" cstate="print"/>
            <a:srcRect/>
            <a:stretch>
              <a:fillRect/>
            </a:stretch>
          </p:blipFill>
          <p:spPr bwMode="auto">
            <a:xfrm>
              <a:off x="569730" y="953103"/>
              <a:ext cx="5578316" cy="2507456"/>
            </a:xfrm>
            <a:prstGeom prst="rect">
              <a:avLst/>
            </a:prstGeom>
            <a:noFill/>
            <a:ln w="9525">
              <a:noFill/>
              <a:miter lim="800000"/>
              <a:headEnd/>
              <a:tailEnd/>
            </a:ln>
          </p:spPr>
        </p:pic>
        <p:sp>
          <p:nvSpPr>
            <p:cNvPr id="9" name="Rectangle 8"/>
            <p:cNvSpPr/>
            <p:nvPr/>
          </p:nvSpPr>
          <p:spPr>
            <a:xfrm>
              <a:off x="4572000" y="2667000"/>
              <a:ext cx="16002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sp>
        <p:nvSpPr>
          <p:cNvPr id="30" name="TextBox 29"/>
          <p:cNvSpPr txBox="1"/>
          <p:nvPr/>
        </p:nvSpPr>
        <p:spPr>
          <a:xfrm>
            <a:off x="3352800" y="762000"/>
            <a:ext cx="9144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Times New Roman" pitchFamily="18" charset="0"/>
                <a:ea typeface="+mn-ea"/>
                <a:cs typeface="+mn-cs"/>
              </a:rPr>
              <a:t>Target</a:t>
            </a:r>
            <a:endParaRPr kumimoji="1" lang="ja-JP" altLang="en-US" sz="1800" b="1" i="0" u="none" strike="noStrike" kern="1200" cap="none" spc="0" normalizeH="0" baseline="0" noProof="0">
              <a:ln>
                <a:noFill/>
              </a:ln>
              <a:solidFill>
                <a:srgbClr val="002060"/>
              </a:solidFill>
              <a:effectLst/>
              <a:uLnTx/>
              <a:uFillTx/>
              <a:latin typeface="Times New Roman" pitchFamily="18" charset="0"/>
              <a:ea typeface="+mn-ea"/>
              <a:cs typeface="+mn-cs"/>
            </a:endParaRPr>
          </a:p>
        </p:txBody>
      </p:sp>
      <p:sp>
        <p:nvSpPr>
          <p:cNvPr id="31" name="TextBox 30"/>
          <p:cNvSpPr txBox="1"/>
          <p:nvPr/>
        </p:nvSpPr>
        <p:spPr>
          <a:xfrm>
            <a:off x="3581400" y="2438400"/>
            <a:ext cx="22860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2060"/>
                </a:solidFill>
                <a:effectLst/>
                <a:uLnTx/>
                <a:uFillTx/>
                <a:latin typeface="Times New Roman" pitchFamily="18" charset="0"/>
                <a:ea typeface="+mn-ea"/>
                <a:cs typeface="+mn-cs"/>
              </a:rPr>
              <a:t>Projectile (fast beam)</a:t>
            </a:r>
            <a:endParaRPr kumimoji="1" lang="ja-JP" altLang="en-US" sz="1800" b="1" i="0" u="none" strike="noStrike" kern="1200" cap="none" spc="0" normalizeH="0" baseline="0" noProof="0">
              <a:ln>
                <a:noFill/>
              </a:ln>
              <a:solidFill>
                <a:srgbClr val="002060"/>
              </a:solidFill>
              <a:effectLst/>
              <a:uLnTx/>
              <a:uFillTx/>
              <a:latin typeface="Times New Roman" pitchFamily="18" charset="0"/>
              <a:ea typeface="+mn-ea"/>
              <a:cs typeface="+mn-cs"/>
            </a:endParaRPr>
          </a:p>
        </p:txBody>
      </p:sp>
      <p:sp>
        <p:nvSpPr>
          <p:cNvPr id="21" name="TextBox 20"/>
          <p:cNvSpPr txBox="1"/>
          <p:nvPr/>
        </p:nvSpPr>
        <p:spPr>
          <a:xfrm>
            <a:off x="4572000" y="1066800"/>
            <a:ext cx="1143000" cy="36933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30000" noProof="0" dirty="0">
                <a:ln>
                  <a:noFill/>
                </a:ln>
                <a:solidFill>
                  <a:srgbClr val="000000"/>
                </a:solidFill>
                <a:effectLst/>
                <a:uLnTx/>
                <a:uFillTx/>
                <a:latin typeface="Arial Unicode MS" pitchFamily="50" charset="-128"/>
                <a:ea typeface="Arial Unicode MS" pitchFamily="50" charset="-128"/>
                <a:cs typeface="Arial Unicode MS" pitchFamily="50" charset="-128"/>
              </a:rPr>
              <a:t>9</a:t>
            </a:r>
            <a:r>
              <a:rPr kumimoji="1" lang="en-US" altLang="ja-JP" sz="1800" b="0" i="0" u="none" strike="noStrike" kern="1200" cap="none" spc="0" normalizeH="0" baseline="0" noProof="0" dirty="0">
                <a:ln>
                  <a:noFill/>
                </a:ln>
                <a:solidFill>
                  <a:srgbClr val="000000"/>
                </a:solidFill>
                <a:effectLst/>
                <a:uLnTx/>
                <a:uFillTx/>
                <a:latin typeface="Arial Unicode MS" pitchFamily="50" charset="-128"/>
                <a:ea typeface="Arial Unicode MS" pitchFamily="50" charset="-128"/>
                <a:cs typeface="Arial Unicode MS" pitchFamily="50" charset="-128"/>
              </a:rPr>
              <a:t>Be/ </a:t>
            </a:r>
            <a:r>
              <a:rPr kumimoji="1" lang="en-US" altLang="ja-JP" sz="1800" b="0" i="0" u="none" strike="noStrike" kern="1200" cap="none" spc="0" normalizeH="0" baseline="30000" noProof="0" dirty="0">
                <a:ln>
                  <a:noFill/>
                </a:ln>
                <a:solidFill>
                  <a:srgbClr val="000000"/>
                </a:solidFill>
                <a:effectLst/>
                <a:uLnTx/>
                <a:uFillTx/>
                <a:latin typeface="Arial Unicode MS" pitchFamily="50" charset="-128"/>
                <a:ea typeface="Arial Unicode MS" pitchFamily="50" charset="-128"/>
                <a:cs typeface="Arial Unicode MS" pitchFamily="50" charset="-128"/>
              </a:rPr>
              <a:t>12</a:t>
            </a:r>
            <a:r>
              <a:rPr kumimoji="1" lang="en-US" altLang="ja-JP" sz="1800" b="0" i="0" u="none" strike="noStrike" kern="1200" cap="none" spc="0" normalizeH="0" baseline="0" noProof="0" dirty="0">
                <a:ln>
                  <a:noFill/>
                </a:ln>
                <a:solidFill>
                  <a:srgbClr val="000000"/>
                </a:solidFill>
                <a:effectLst/>
                <a:uLnTx/>
                <a:uFillTx/>
                <a:latin typeface="Arial Unicode MS" pitchFamily="50" charset="-128"/>
                <a:ea typeface="Arial Unicode MS" pitchFamily="50" charset="-128"/>
                <a:cs typeface="Arial Unicode MS" pitchFamily="50" charset="-128"/>
              </a:rPr>
              <a:t>C</a:t>
            </a:r>
            <a:endParaRPr kumimoji="1" lang="ja-JP" altLang="en-US" sz="1800" b="0" i="0" u="none" strike="noStrike" kern="1200" cap="none" spc="0" normalizeH="0" baseline="0" noProof="0">
              <a:ln>
                <a:noFill/>
              </a:ln>
              <a:solidFill>
                <a:srgbClr val="000000"/>
              </a:solidFill>
              <a:effectLst/>
              <a:uLnTx/>
              <a:uFillTx/>
              <a:latin typeface="Arial Unicode MS" pitchFamily="50" charset="-128"/>
              <a:ea typeface="Arial Unicode MS" pitchFamily="50" charset="-128"/>
              <a:cs typeface="Arial Unicode MS" pitchFamily="50" charset="-128"/>
            </a:endParaRPr>
          </a:p>
        </p:txBody>
      </p:sp>
      <p:grpSp>
        <p:nvGrpSpPr>
          <p:cNvPr id="3" name="Group 59"/>
          <p:cNvGrpSpPr/>
          <p:nvPr/>
        </p:nvGrpSpPr>
        <p:grpSpPr>
          <a:xfrm>
            <a:off x="5867400" y="866002"/>
            <a:ext cx="4724400" cy="1724799"/>
            <a:chOff x="4343400" y="990600"/>
            <a:chExt cx="4724400" cy="1724799"/>
          </a:xfrm>
        </p:grpSpPr>
        <p:sp>
          <p:nvSpPr>
            <p:cNvPr id="18" name="Text Box 43"/>
            <p:cNvSpPr txBox="1">
              <a:spLocks noChangeArrowheads="1"/>
            </p:cNvSpPr>
            <p:nvPr/>
          </p:nvSpPr>
          <p:spPr bwMode="auto">
            <a:xfrm>
              <a:off x="4495800" y="2438400"/>
              <a:ext cx="4114800" cy="27699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rPr>
                <a:t>E.C. Simpson and J. </a:t>
              </a:r>
              <a:r>
                <a:rPr kumimoji="0" lang="en-GB" sz="1200" b="0" i="0" u="none" strike="noStrike" kern="1200" cap="none" spc="0" normalizeH="0" baseline="0" noProof="0" dirty="0" err="1">
                  <a:ln>
                    <a:noFill/>
                  </a:ln>
                  <a:solidFill>
                    <a:srgbClr val="000000"/>
                  </a:solidFill>
                  <a:effectLst/>
                  <a:uLnTx/>
                  <a:uFillTx/>
                  <a:latin typeface="Times New Roman" pitchFamily="18" charset="0"/>
                  <a:ea typeface="+mn-ea"/>
                  <a:cs typeface="+mn-cs"/>
                </a:rPr>
                <a:t>Tostevin</a:t>
              </a:r>
              <a:r>
                <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rPr>
                <a:t> et al., </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a:t>
              </a:r>
              <a:r>
                <a:rPr kumimoji="0" lang="en-US" altLang="ja-JP" sz="1200" b="0" i="0" u="none" strike="noStrike" kern="1200" cap="none" spc="0" normalizeH="0" baseline="0" noProof="0" dirty="0">
                  <a:ln>
                    <a:noFill/>
                  </a:ln>
                  <a:solidFill>
                    <a:srgbClr val="000000"/>
                  </a:solidFill>
                  <a:effectLst/>
                  <a:uLnTx/>
                  <a:uFillTx/>
                  <a:latin typeface="Times New Roman" pitchFamily="18" charset="0"/>
                  <a:ea typeface="+mn-ea"/>
                  <a:cs typeface="+mn-cs"/>
                </a:rPr>
                <a:t>RL </a:t>
              </a:r>
              <a:r>
                <a:rPr kumimoji="0" lang="en-US" altLang="ja-JP" sz="1200" b="1" i="0" u="none" strike="noStrike" kern="1200" cap="none" spc="0" normalizeH="0" baseline="0" noProof="0" dirty="0">
                  <a:ln>
                    <a:noFill/>
                  </a:ln>
                  <a:solidFill>
                    <a:srgbClr val="000000"/>
                  </a:solidFill>
                  <a:effectLst/>
                  <a:uLnTx/>
                  <a:uFillTx/>
                  <a:latin typeface="Times New Roman" pitchFamily="18" charset="0"/>
                  <a:ea typeface="+mn-ea"/>
                  <a:cs typeface="+mn-cs"/>
                </a:rPr>
                <a:t>102</a:t>
              </a:r>
              <a:r>
                <a:rPr kumimoji="0" lang="en-US" altLang="ja-JP" sz="1200" b="0" i="0" u="none" strike="noStrike" kern="1200" cap="none" spc="0" normalizeH="0" baseline="0" noProof="0" dirty="0">
                  <a:ln>
                    <a:noFill/>
                  </a:ln>
                  <a:solidFill>
                    <a:srgbClr val="000000"/>
                  </a:solidFill>
                  <a:effectLst/>
                  <a:uLnTx/>
                  <a:uFillTx/>
                  <a:latin typeface="Times New Roman" pitchFamily="18" charset="0"/>
                  <a:ea typeface="+mn-ea"/>
                  <a:cs typeface="+mn-cs"/>
                </a:rPr>
                <a:t>, 132502 (2009)</a:t>
              </a:r>
            </a:p>
          </p:txBody>
        </p:sp>
        <p:sp>
          <p:nvSpPr>
            <p:cNvPr id="19" name="Text Box 43"/>
            <p:cNvSpPr txBox="1">
              <a:spLocks noChangeArrowheads="1"/>
            </p:cNvSpPr>
            <p:nvPr/>
          </p:nvSpPr>
          <p:spPr bwMode="auto">
            <a:xfrm>
              <a:off x="4495800" y="2161401"/>
              <a:ext cx="4114800" cy="27699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rPr>
                <a:t>J. </a:t>
              </a:r>
              <a:r>
                <a:rPr kumimoji="0" lang="en-GB" sz="1200" b="0" i="0" u="none" strike="noStrike" kern="1200" cap="none" spc="0" normalizeH="0" baseline="0" noProof="0" dirty="0" err="1">
                  <a:ln>
                    <a:noFill/>
                  </a:ln>
                  <a:solidFill>
                    <a:srgbClr val="000000"/>
                  </a:solidFill>
                  <a:effectLst/>
                  <a:uLnTx/>
                  <a:uFillTx/>
                  <a:latin typeface="Times New Roman" pitchFamily="18" charset="0"/>
                  <a:ea typeface="+mn-ea"/>
                  <a:cs typeface="+mn-cs"/>
                </a:rPr>
                <a:t>Tostevin</a:t>
              </a:r>
              <a:r>
                <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rPr>
                <a:t>, B.A. Brown, </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a:t>
              </a:r>
              <a:r>
                <a:rPr kumimoji="0" lang="en-US" altLang="ja-JP" sz="1200" b="0" i="0" u="none" strike="noStrike" kern="1200" cap="none" spc="0" normalizeH="0" baseline="0" noProof="0" dirty="0">
                  <a:ln>
                    <a:noFill/>
                  </a:ln>
                  <a:solidFill>
                    <a:srgbClr val="000000"/>
                  </a:solidFill>
                  <a:effectLst/>
                  <a:uLnTx/>
                  <a:uFillTx/>
                  <a:latin typeface="Times New Roman" pitchFamily="18" charset="0"/>
                  <a:ea typeface="+mn-ea"/>
                  <a:cs typeface="+mn-cs"/>
                </a:rPr>
                <a:t>RC </a:t>
              </a:r>
              <a:r>
                <a:rPr kumimoji="0" lang="en-US" altLang="ja-JP" sz="1200" b="1" i="0" u="none" strike="noStrike" kern="1200" cap="none" spc="0" normalizeH="0" baseline="0" noProof="0" dirty="0">
                  <a:ln>
                    <a:noFill/>
                  </a:ln>
                  <a:solidFill>
                    <a:srgbClr val="000000"/>
                  </a:solidFill>
                  <a:effectLst/>
                  <a:uLnTx/>
                  <a:uFillTx/>
                  <a:latin typeface="Times New Roman" pitchFamily="18" charset="0"/>
                  <a:ea typeface="+mn-ea"/>
                  <a:cs typeface="+mn-cs"/>
                </a:rPr>
                <a:t>74</a:t>
              </a:r>
              <a:r>
                <a:rPr kumimoji="0" lang="en-US" altLang="ja-JP" sz="1200" b="0" i="0" u="none" strike="noStrike" kern="1200" cap="none" spc="0" normalizeH="0" baseline="0" noProof="0" dirty="0">
                  <a:ln>
                    <a:noFill/>
                  </a:ln>
                  <a:solidFill>
                    <a:srgbClr val="000000"/>
                  </a:solidFill>
                  <a:effectLst/>
                  <a:uLnTx/>
                  <a:uFillTx/>
                  <a:latin typeface="Times New Roman" pitchFamily="18" charset="0"/>
                  <a:ea typeface="+mn-ea"/>
                  <a:cs typeface="+mn-cs"/>
                </a:rPr>
                <a:t>, 064604 (2006)</a:t>
              </a:r>
              <a:r>
                <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rPr>
                <a:t> </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3" name="Rectangle 22"/>
            <p:cNvSpPr/>
            <p:nvPr/>
          </p:nvSpPr>
          <p:spPr>
            <a:xfrm>
              <a:off x="4343400" y="990600"/>
              <a:ext cx="4724400"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sng" strike="noStrike" kern="1200" cap="none" spc="0" normalizeH="0" baseline="0" noProof="0" dirty="0">
                  <a:ln>
                    <a:noFill/>
                  </a:ln>
                  <a:solidFill>
                    <a:srgbClr val="000000"/>
                  </a:solidFill>
                  <a:effectLst/>
                  <a:uLnTx/>
                  <a:uFillTx/>
                  <a:latin typeface="Times New Roman" pitchFamily="18" charset="0"/>
                  <a:ea typeface="+mn-ea"/>
                  <a:cs typeface="+mn-cs"/>
                  <a:sym typeface="Wingdings" pitchFamily="2" charset="2"/>
                </a:rPr>
                <a:t>Theoretical Cross sections:</a:t>
              </a:r>
            </a:p>
          </p:txBody>
        </p:sp>
        <p:sp>
          <p:nvSpPr>
            <p:cNvPr id="45" name="Rectangle 44"/>
            <p:cNvSpPr/>
            <p:nvPr/>
          </p:nvSpPr>
          <p:spPr>
            <a:xfrm>
              <a:off x="4343400" y="1371600"/>
              <a:ext cx="4724400"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FF"/>
                  </a:solidFill>
                  <a:effectLst/>
                  <a:uLnTx/>
                  <a:uFillTx/>
                  <a:latin typeface="Times New Roman" pitchFamily="18" charset="0"/>
                  <a:ea typeface="+mn-ea"/>
                  <a:cs typeface="+mn-cs"/>
                </a:rPr>
                <a:t>Reaction: </a:t>
              </a:r>
              <a:r>
                <a:rPr kumimoji="1" lang="en-US" altLang="ja-JP" sz="2000" b="0" i="0" u="none" strike="noStrike" kern="1200" cap="none" spc="0" normalizeH="0" baseline="0" noProof="0" dirty="0" err="1">
                  <a:ln>
                    <a:noFill/>
                  </a:ln>
                  <a:solidFill>
                    <a:srgbClr val="0000FF"/>
                  </a:solidFill>
                  <a:effectLst/>
                  <a:uLnTx/>
                  <a:uFillTx/>
                  <a:latin typeface="Times New Roman" pitchFamily="18" charset="0"/>
                  <a:ea typeface="+mn-ea"/>
                  <a:cs typeface="+mn-cs"/>
                </a:rPr>
                <a:t>Eikonal</a:t>
              </a:r>
              <a:r>
                <a:rPr kumimoji="1" lang="en-US" altLang="ja-JP" sz="2000" b="0" i="0" u="none" strike="noStrike" kern="1200" cap="none" spc="0" normalizeH="0" baseline="0" noProof="0" dirty="0">
                  <a:ln>
                    <a:noFill/>
                  </a:ln>
                  <a:solidFill>
                    <a:srgbClr val="0000FF"/>
                  </a:solidFill>
                  <a:effectLst/>
                  <a:uLnTx/>
                  <a:uFillTx/>
                  <a:latin typeface="Times New Roman" pitchFamily="18" charset="0"/>
                  <a:ea typeface="+mn-ea"/>
                  <a:cs typeface="+mn-cs"/>
                </a:rPr>
                <a:t> &amp; </a:t>
              </a:r>
              <a:r>
                <a:rPr kumimoji="1" lang="en-US" altLang="ja-JP" sz="2000" b="0" i="0" u="none" strike="noStrike" kern="1200" cap="none" spc="0" normalizeH="0" baseline="0" noProof="0" dirty="0">
                  <a:ln>
                    <a:noFill/>
                  </a:ln>
                  <a:solidFill>
                    <a:srgbClr val="0000FF"/>
                  </a:solidFill>
                  <a:effectLst/>
                  <a:uLnTx/>
                  <a:uFillTx/>
                  <a:latin typeface="Times New Roman" pitchFamily="18" charset="0"/>
                  <a:ea typeface="+mn-ea"/>
                  <a:cs typeface="+mn-cs"/>
                  <a:sym typeface="Wingdings" pitchFamily="2" charset="2"/>
                </a:rPr>
                <a:t>S</a:t>
              </a:r>
              <a:r>
                <a:rPr kumimoji="1" lang="en-US" altLang="ja-JP" sz="2000" b="0" i="0" u="none" strike="noStrike" kern="1200" cap="none" spc="0" normalizeH="0" baseline="0" noProof="0" dirty="0">
                  <a:ln>
                    <a:noFill/>
                  </a:ln>
                  <a:solidFill>
                    <a:srgbClr val="0000FF"/>
                  </a:solidFill>
                  <a:effectLst/>
                  <a:uLnTx/>
                  <a:uFillTx/>
                  <a:latin typeface="Times New Roman" pitchFamily="18" charset="0"/>
                  <a:ea typeface="+mn-ea"/>
                  <a:cs typeface="+mn-cs"/>
                </a:rPr>
                <a:t>udden approximation</a:t>
              </a:r>
              <a:endParaRPr kumimoji="0" lang="ja-JP" alt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6" name="Rectangle 45"/>
            <p:cNvSpPr/>
            <p:nvPr/>
          </p:nvSpPr>
          <p:spPr>
            <a:xfrm>
              <a:off x="4343400" y="1733490"/>
              <a:ext cx="4724400"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660033"/>
                  </a:solidFill>
                  <a:effectLst/>
                  <a:uLnTx/>
                  <a:uFillTx/>
                  <a:latin typeface="Times New Roman" pitchFamily="18" charset="0"/>
                  <a:ea typeface="+mn-ea"/>
                  <a:cs typeface="+mn-cs"/>
                </a:rPr>
                <a:t>Structure: 2</a:t>
              </a:r>
              <a:r>
                <a:rPr kumimoji="1" lang="en-US" altLang="ja-JP" sz="2000" b="0" i="1" u="none" strike="noStrike" kern="1200" cap="none" spc="0" normalizeH="0" baseline="0" noProof="0" dirty="0">
                  <a:ln>
                    <a:noFill/>
                  </a:ln>
                  <a:solidFill>
                    <a:srgbClr val="660033"/>
                  </a:solidFill>
                  <a:effectLst/>
                  <a:uLnTx/>
                  <a:uFillTx/>
                  <a:latin typeface="Times New Roman" pitchFamily="18" charset="0"/>
                  <a:ea typeface="+mn-ea"/>
                  <a:cs typeface="+mn-cs"/>
                </a:rPr>
                <a:t>N</a:t>
              </a:r>
              <a:r>
                <a:rPr kumimoji="1" lang="en-US" altLang="ja-JP" sz="2000" b="0" i="0" u="none" strike="noStrike" kern="1200" cap="none" spc="0" normalizeH="0" baseline="0" noProof="0" dirty="0">
                  <a:ln>
                    <a:noFill/>
                  </a:ln>
                  <a:solidFill>
                    <a:srgbClr val="660033"/>
                  </a:solidFill>
                  <a:effectLst/>
                  <a:uLnTx/>
                  <a:uFillTx/>
                  <a:latin typeface="Times New Roman" pitchFamily="18" charset="0"/>
                  <a:ea typeface="+mn-ea"/>
                  <a:cs typeface="+mn-cs"/>
                </a:rPr>
                <a:t> Overlap from Shell Model</a:t>
              </a:r>
              <a:endParaRPr kumimoji="0" lang="ja-JP" altLang="en-US" sz="2400" b="0" i="0" u="none" strike="noStrike" kern="1200" cap="none" spc="0" normalizeH="0" baseline="0" noProof="0">
                <a:ln>
                  <a:noFill/>
                </a:ln>
                <a:solidFill>
                  <a:srgbClr val="660033"/>
                </a:solidFill>
                <a:effectLst/>
                <a:uLnTx/>
                <a:uFillTx/>
                <a:latin typeface="Times New Roman" pitchFamily="18" charset="0"/>
                <a:ea typeface="+mn-ea"/>
                <a:cs typeface="+mn-cs"/>
              </a:endParaRPr>
            </a:p>
          </p:txBody>
        </p:sp>
      </p:grpSp>
      <p:grpSp>
        <p:nvGrpSpPr>
          <p:cNvPr id="4" name="Group 67"/>
          <p:cNvGrpSpPr/>
          <p:nvPr/>
        </p:nvGrpSpPr>
        <p:grpSpPr>
          <a:xfrm>
            <a:off x="2133600" y="3212068"/>
            <a:ext cx="8382000" cy="3417332"/>
            <a:chOff x="609600" y="3212068"/>
            <a:chExt cx="8382000" cy="3417332"/>
          </a:xfrm>
        </p:grpSpPr>
        <p:pic>
          <p:nvPicPr>
            <p:cNvPr id="37" name="Picture 36" descr="1000_800.png"/>
            <p:cNvPicPr>
              <a:picLocks noChangeAspect="1"/>
            </p:cNvPicPr>
            <p:nvPr/>
          </p:nvPicPr>
          <p:blipFill>
            <a:blip r:embed="rId4" cstate="print"/>
            <a:stretch>
              <a:fillRect/>
            </a:stretch>
          </p:blipFill>
          <p:spPr>
            <a:xfrm>
              <a:off x="609600" y="3924299"/>
              <a:ext cx="3048000" cy="2705101"/>
            </a:xfrm>
            <a:prstGeom prst="rect">
              <a:avLst/>
            </a:prstGeom>
          </p:spPr>
        </p:pic>
        <p:grpSp>
          <p:nvGrpSpPr>
            <p:cNvPr id="5" name="Group 40"/>
            <p:cNvGrpSpPr/>
            <p:nvPr/>
          </p:nvGrpSpPr>
          <p:grpSpPr>
            <a:xfrm>
              <a:off x="609600" y="3212068"/>
              <a:ext cx="8382000" cy="2982218"/>
              <a:chOff x="609600" y="3212068"/>
              <a:chExt cx="8382000" cy="2982218"/>
            </a:xfrm>
          </p:grpSpPr>
          <p:grpSp>
            <p:nvGrpSpPr>
              <p:cNvPr id="6" name="Group 62"/>
              <p:cNvGrpSpPr/>
              <p:nvPr/>
            </p:nvGrpSpPr>
            <p:grpSpPr>
              <a:xfrm>
                <a:off x="685800" y="3257490"/>
                <a:ext cx="8305800" cy="2936796"/>
                <a:chOff x="685800" y="3257490"/>
                <a:chExt cx="8305800" cy="2936796"/>
              </a:xfrm>
            </p:grpSpPr>
            <p:grpSp>
              <p:nvGrpSpPr>
                <p:cNvPr id="7" name="Group 58"/>
                <p:cNvGrpSpPr/>
                <p:nvPr/>
              </p:nvGrpSpPr>
              <p:grpSpPr>
                <a:xfrm>
                  <a:off x="685800" y="3257490"/>
                  <a:ext cx="8305800" cy="2936796"/>
                  <a:chOff x="685800" y="3257490"/>
                  <a:chExt cx="8305800" cy="2936796"/>
                </a:xfrm>
              </p:grpSpPr>
              <p:grpSp>
                <p:nvGrpSpPr>
                  <p:cNvPr id="8" name="Group 57"/>
                  <p:cNvGrpSpPr/>
                  <p:nvPr/>
                </p:nvGrpSpPr>
                <p:grpSpPr>
                  <a:xfrm>
                    <a:off x="685800" y="3257490"/>
                    <a:ext cx="7391400" cy="1085910"/>
                    <a:chOff x="685800" y="3333690"/>
                    <a:chExt cx="7391400" cy="1085910"/>
                  </a:xfrm>
                </p:grpSpPr>
                <p:sp>
                  <p:nvSpPr>
                    <p:cNvPr id="61" name="TextBox 60"/>
                    <p:cNvSpPr txBox="1"/>
                    <p:nvPr/>
                  </p:nvSpPr>
                  <p:spPr>
                    <a:xfrm>
                      <a:off x="4876800" y="3333690"/>
                      <a:ext cx="2895600" cy="400110"/>
                    </a:xfrm>
                    <a:prstGeom prst="rect">
                      <a:avLst/>
                    </a:prstGeom>
                    <a:noFill/>
                    <a:ln>
                      <a:solidFill>
                        <a:srgbClr val="0000FF"/>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2060"/>
                          </a:solidFill>
                          <a:effectLst/>
                          <a:uLnTx/>
                          <a:uFillTx/>
                          <a:latin typeface="Times New Roman" pitchFamily="18" charset="0"/>
                          <a:ea typeface="+mn-ea"/>
                          <a:cs typeface="+mn-cs"/>
                        </a:rPr>
                        <a:t>2</a:t>
                      </a:r>
                      <a:r>
                        <a:rPr kumimoji="1" lang="en-US" altLang="ja-JP" sz="2000" b="1" i="1" u="none" strike="noStrike" kern="1200" cap="none" spc="0" normalizeH="0" baseline="0" noProof="0" dirty="0">
                          <a:ln>
                            <a:noFill/>
                          </a:ln>
                          <a:solidFill>
                            <a:srgbClr val="002060"/>
                          </a:solidFill>
                          <a:effectLst/>
                          <a:uLnTx/>
                          <a:uFillTx/>
                          <a:latin typeface="Times New Roman" pitchFamily="18" charset="0"/>
                          <a:ea typeface="+mn-ea"/>
                          <a:cs typeface="+mn-cs"/>
                        </a:rPr>
                        <a:t>n </a:t>
                      </a:r>
                      <a:r>
                        <a:rPr kumimoji="1" lang="en-US" altLang="ja-JP" sz="2000" b="1" i="0" u="none" strike="noStrike" kern="1200" cap="none" spc="0" normalizeH="0" baseline="0" noProof="0" dirty="0">
                          <a:ln>
                            <a:noFill/>
                          </a:ln>
                          <a:solidFill>
                            <a:srgbClr val="002060"/>
                          </a:solidFill>
                          <a:effectLst/>
                          <a:uLnTx/>
                          <a:uFillTx/>
                          <a:latin typeface="Times New Roman" pitchFamily="18" charset="0"/>
                          <a:ea typeface="+mn-ea"/>
                          <a:cs typeface="+mn-cs"/>
                        </a:rPr>
                        <a:t>or 2</a:t>
                      </a:r>
                      <a:r>
                        <a:rPr kumimoji="1" lang="en-US" altLang="ja-JP" sz="2000" b="1" i="1" u="none" strike="noStrike" kern="1200" cap="none" spc="0" normalizeH="0" baseline="0" noProof="0" dirty="0">
                          <a:ln>
                            <a:noFill/>
                          </a:ln>
                          <a:solidFill>
                            <a:srgbClr val="002060"/>
                          </a:solidFill>
                          <a:effectLst/>
                          <a:uLnTx/>
                          <a:uFillTx/>
                          <a:latin typeface="Times New Roman" pitchFamily="18" charset="0"/>
                          <a:ea typeface="+mn-ea"/>
                          <a:cs typeface="+mn-cs"/>
                        </a:rPr>
                        <a:t>p</a:t>
                      </a:r>
                      <a:r>
                        <a:rPr kumimoji="1" lang="en-US" altLang="ja-JP" sz="2000" b="1" i="0" u="none" strike="noStrike" kern="1200" cap="none" spc="0" normalizeH="0" baseline="0" noProof="0" dirty="0">
                          <a:ln>
                            <a:noFill/>
                          </a:ln>
                          <a:solidFill>
                            <a:srgbClr val="002060"/>
                          </a:solidFill>
                          <a:effectLst/>
                          <a:uLnTx/>
                          <a:uFillTx/>
                          <a:latin typeface="Times New Roman" pitchFamily="18" charset="0"/>
                          <a:ea typeface="+mn-ea"/>
                          <a:cs typeface="+mn-cs"/>
                        </a:rPr>
                        <a:t> knockout (T=1)</a:t>
                      </a:r>
                      <a:endParaRPr kumimoji="1" lang="ja-JP" altLang="en-US" sz="2000" b="1" i="0" u="none" strike="noStrike" kern="1200" cap="none" spc="0" normalizeH="0" baseline="0" noProof="0">
                        <a:ln>
                          <a:noFill/>
                        </a:ln>
                        <a:solidFill>
                          <a:srgbClr val="002060"/>
                        </a:solidFill>
                        <a:effectLst/>
                        <a:uLnTx/>
                        <a:uFillTx/>
                        <a:latin typeface="Times New Roman" pitchFamily="18" charset="0"/>
                        <a:ea typeface="+mn-ea"/>
                        <a:cs typeface="+mn-cs"/>
                      </a:endParaRPr>
                    </a:p>
                  </p:txBody>
                </p:sp>
                <p:grpSp>
                  <p:nvGrpSpPr>
                    <p:cNvPr id="10" name="Group 50"/>
                    <p:cNvGrpSpPr/>
                    <p:nvPr/>
                  </p:nvGrpSpPr>
                  <p:grpSpPr>
                    <a:xfrm>
                      <a:off x="685800" y="3685401"/>
                      <a:ext cx="7391400" cy="734199"/>
                      <a:chOff x="533400" y="3609201"/>
                      <a:chExt cx="7391400" cy="734199"/>
                    </a:xfrm>
                  </p:grpSpPr>
                  <p:sp>
                    <p:nvSpPr>
                      <p:cNvPr id="65" name="Text Box 14"/>
                      <p:cNvSpPr txBox="1">
                        <a:spLocks noChangeArrowheads="1"/>
                      </p:cNvSpPr>
                      <p:nvPr/>
                    </p:nvSpPr>
                    <p:spPr bwMode="auto">
                      <a:xfrm>
                        <a:off x="4572000" y="4066401"/>
                        <a:ext cx="3352800" cy="27699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Gade</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et al., Phys. Rev. C 74 , 021302(R) (2006)</a:t>
                        </a:r>
                      </a:p>
                    </p:txBody>
                  </p:sp>
                  <p:sp>
                    <p:nvSpPr>
                      <p:cNvPr id="66" name="Text Box 14"/>
                      <p:cNvSpPr txBox="1">
                        <a:spLocks noChangeArrowheads="1"/>
                      </p:cNvSpPr>
                      <p:nvPr/>
                    </p:nvSpPr>
                    <p:spPr bwMode="auto">
                      <a:xfrm>
                        <a:off x="4572000" y="3837801"/>
                        <a:ext cx="3352800" cy="27699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D.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Bazin</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et al., Phys. Rev. Lett. 91, 012501 (2003)</a:t>
                        </a:r>
                      </a:p>
                    </p:txBody>
                  </p:sp>
                  <p:sp>
                    <p:nvSpPr>
                      <p:cNvPr id="67" name="Text Box 14"/>
                      <p:cNvSpPr txBox="1">
                        <a:spLocks noChangeArrowheads="1"/>
                      </p:cNvSpPr>
                      <p:nvPr/>
                    </p:nvSpPr>
                    <p:spPr bwMode="auto">
                      <a:xfrm>
                        <a:off x="533400" y="3609201"/>
                        <a:ext cx="3505200" cy="27699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K. </a:t>
                        </a:r>
                        <a:r>
                          <a:rPr kumimoji="0" lang="en-US" sz="1200" b="0" i="0" u="none" strike="noStrike" kern="1200" cap="none" spc="0" normalizeH="0" baseline="0" noProof="0" dirty="0" err="1">
                            <a:ln>
                              <a:noFill/>
                            </a:ln>
                            <a:solidFill>
                              <a:srgbClr val="000000"/>
                            </a:solidFill>
                            <a:effectLst/>
                            <a:uLnTx/>
                            <a:uFillTx/>
                            <a:latin typeface="Times New Roman" pitchFamily="18" charset="0"/>
                            <a:ea typeface="+mn-ea"/>
                            <a:cs typeface="+mn-cs"/>
                          </a:rPr>
                          <a:t>Yoneda</a:t>
                        </a: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et al., Phys. Rev. C 74 , 021303(R) (2006)</a:t>
                        </a:r>
                      </a:p>
                    </p:txBody>
                  </p:sp>
                </p:grpSp>
              </p:grpSp>
              <p:sp>
                <p:nvSpPr>
                  <p:cNvPr id="56" name="Text Box 3"/>
                  <p:cNvSpPr txBox="1">
                    <a:spLocks noChangeArrowheads="1"/>
                  </p:cNvSpPr>
                  <p:nvPr/>
                </p:nvSpPr>
                <p:spPr bwMode="auto">
                  <a:xfrm>
                    <a:off x="4419600" y="5486400"/>
                    <a:ext cx="4572000" cy="707886"/>
                  </a:xfrm>
                  <a:prstGeom prst="rect">
                    <a:avLst/>
                  </a:prstGeom>
                  <a:solidFill>
                    <a:srgbClr val="FFFF99"/>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sym typeface="Wingdings" pitchFamily="2" charset="2"/>
                      </a:rPr>
                      <a:t>Framework to </a:t>
                    </a:r>
                    <a:r>
                      <a:rPr kumimoji="1" lang="en-US" sz="2000" b="1" i="0" u="none" strike="noStrike" kern="1200" cap="none" spc="0" normalizeH="0" baseline="0" noProof="0" dirty="0">
                        <a:ln>
                          <a:noFill/>
                        </a:ln>
                        <a:solidFill>
                          <a:srgbClr val="000000"/>
                        </a:solidFill>
                        <a:effectLst/>
                        <a:uLnTx/>
                        <a:uFillTx/>
                        <a:latin typeface="Times New Roman" pitchFamily="18" charset="0"/>
                        <a:ea typeface="+mn-ea"/>
                        <a:cs typeface="+mn-cs"/>
                        <a:sym typeface="Wingdings" pitchFamily="2" charset="2"/>
                      </a:rPr>
                      <a:t>q</a:t>
                    </a:r>
                    <a:r>
                      <a:rPr kumimoji="1" lang="en-US" altLang="ja-JP" sz="2000" b="1" i="0" u="none" strike="noStrike" kern="1200" cap="none" spc="0" normalizeH="0" baseline="0" noProof="0" dirty="0">
                        <a:ln>
                          <a:noFill/>
                        </a:ln>
                        <a:solidFill>
                          <a:srgbClr val="000000"/>
                        </a:solidFill>
                        <a:effectLst/>
                        <a:uLnTx/>
                        <a:uFillTx/>
                        <a:latin typeface="Times New Roman" pitchFamily="18" charset="0"/>
                        <a:ea typeface="+mn-ea"/>
                        <a:cs typeface="+mn-cs"/>
                      </a:rPr>
                      <a:t>uantitatively assess </a:t>
                    </a:r>
                    <a:r>
                      <a:rPr kumimoji="0" lang="en-US" altLang="ja-JP" sz="2000" b="1" i="0" u="none" strike="noStrike" kern="1200" cap="none" spc="0" normalizeH="0" baseline="0" noProof="0" dirty="0">
                        <a:ln>
                          <a:noFill/>
                        </a:ln>
                        <a:solidFill>
                          <a:srgbClr val="000000"/>
                        </a:solidFill>
                        <a:effectLst/>
                        <a:uLnTx/>
                        <a:uFillTx/>
                        <a:latin typeface="Times New Roman" pitchFamily="18" charset="0"/>
                        <a:ea typeface="+mn-ea"/>
                        <a:cs typeface="+mn-cs"/>
                        <a:sym typeface="Wingdings" pitchFamily="2" charset="2"/>
                      </a:rPr>
                      <a:t>descriptions of </a:t>
                    </a:r>
                    <a:r>
                      <a:rPr kumimoji="0" lang="en-US" sz="2000" b="1" i="1" u="none" strike="noStrike" kern="1200" cap="none" spc="0" normalizeH="0" baseline="0" noProof="0" dirty="0">
                        <a:ln>
                          <a:noFill/>
                        </a:ln>
                        <a:solidFill>
                          <a:srgbClr val="000000"/>
                        </a:solidFill>
                        <a:effectLst/>
                        <a:uLnTx/>
                        <a:uFillTx/>
                        <a:latin typeface="Times New Roman" pitchFamily="18" charset="0"/>
                        <a:ea typeface="+mn-ea"/>
                        <a:cs typeface="+mn-cs"/>
                        <a:sym typeface="Wingdings" pitchFamily="2" charset="2"/>
                      </a:rPr>
                      <a:t>2n &amp; 2p</a:t>
                    </a: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sym typeface="Wingdings" pitchFamily="2" charset="2"/>
                      </a:rPr>
                      <a:t> </a:t>
                    </a:r>
                    <a:r>
                      <a:rPr kumimoji="0" lang="en-US" altLang="ja-JP" sz="2000" b="1" i="0" u="none" strike="noStrike" kern="1200" cap="none" spc="0" normalizeH="0" baseline="0" noProof="0" dirty="0">
                        <a:ln>
                          <a:noFill/>
                        </a:ln>
                        <a:solidFill>
                          <a:srgbClr val="000000"/>
                        </a:solidFill>
                        <a:effectLst/>
                        <a:uLnTx/>
                        <a:uFillTx/>
                        <a:latin typeface="Times New Roman" pitchFamily="18" charset="0"/>
                        <a:ea typeface="+mn-ea"/>
                        <a:cs typeface="+mn-cs"/>
                        <a:sym typeface="Wingdings" pitchFamily="2" charset="2"/>
                      </a:rPr>
                      <a:t>T=1 </a:t>
                    </a: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sym typeface="Wingdings" pitchFamily="2" charset="2"/>
                      </a:rPr>
                      <a:t>correlations</a:t>
                    </a:r>
                    <a:endPar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sp>
              <p:nvSpPr>
                <p:cNvPr id="54" name="Text Box 14"/>
                <p:cNvSpPr txBox="1">
                  <a:spLocks noChangeArrowheads="1"/>
                </p:cNvSpPr>
                <p:nvPr/>
              </p:nvSpPr>
              <p:spPr bwMode="auto">
                <a:xfrm>
                  <a:off x="4724400" y="4295001"/>
                  <a:ext cx="2819400" cy="27699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 Fallon et al., PRC 81, 041302(R) (2010)</a:t>
                  </a:r>
                </a:p>
              </p:txBody>
            </p:sp>
          </p:grpSp>
          <p:sp>
            <p:nvSpPr>
              <p:cNvPr id="43" name="TextBox 42"/>
              <p:cNvSpPr txBox="1"/>
              <p:nvPr/>
            </p:nvSpPr>
            <p:spPr>
              <a:xfrm>
                <a:off x="609600" y="3212068"/>
                <a:ext cx="396240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1" u="none" strike="noStrike" kern="1200" cap="none" spc="0" normalizeH="0" baseline="0" noProof="0" dirty="0">
                    <a:ln>
                      <a:noFill/>
                    </a:ln>
                    <a:solidFill>
                      <a:srgbClr val="0000FF"/>
                    </a:solidFill>
                    <a:effectLst/>
                    <a:uLnTx/>
                    <a:uFillTx/>
                    <a:latin typeface="Times New Roman" pitchFamily="18" charset="0"/>
                    <a:ea typeface="+mn-ea"/>
                    <a:cs typeface="+mn-cs"/>
                  </a:rPr>
                  <a:t>- 2n knockout from </a:t>
                </a:r>
                <a:r>
                  <a:rPr kumimoji="1" lang="en-US" altLang="ja-JP" sz="2000" b="1" i="1" u="none" strike="noStrike" kern="1200" cap="none" spc="0" normalizeH="0" baseline="30000" noProof="0" dirty="0">
                    <a:ln>
                      <a:noFill/>
                    </a:ln>
                    <a:solidFill>
                      <a:srgbClr val="0000FF"/>
                    </a:solidFill>
                    <a:effectLst/>
                    <a:uLnTx/>
                    <a:uFillTx/>
                    <a:latin typeface="Times New Roman" pitchFamily="18" charset="0"/>
                    <a:ea typeface="+mn-ea"/>
                    <a:cs typeface="+mn-cs"/>
                  </a:rPr>
                  <a:t>34</a:t>
                </a:r>
                <a:r>
                  <a:rPr kumimoji="1" lang="en-US" altLang="ja-JP" sz="2000" b="1" i="1" u="none" strike="noStrike" kern="1200" cap="none" spc="0" normalizeH="0" baseline="0" noProof="0" dirty="0">
                    <a:ln>
                      <a:noFill/>
                    </a:ln>
                    <a:solidFill>
                      <a:srgbClr val="0000FF"/>
                    </a:solidFill>
                    <a:effectLst/>
                    <a:uLnTx/>
                    <a:uFillTx/>
                    <a:latin typeface="Times New Roman" pitchFamily="18" charset="0"/>
                    <a:ea typeface="+mn-ea"/>
                    <a:cs typeface="+mn-cs"/>
                  </a:rPr>
                  <a:t>Ar, </a:t>
                </a:r>
                <a:r>
                  <a:rPr kumimoji="1" lang="en-US" altLang="ja-JP" sz="2000" b="1" i="1" u="none" strike="noStrike" kern="1200" cap="none" spc="0" normalizeH="0" baseline="30000" noProof="0" dirty="0">
                    <a:ln>
                      <a:noFill/>
                    </a:ln>
                    <a:solidFill>
                      <a:srgbClr val="0000FF"/>
                    </a:solidFill>
                    <a:effectLst/>
                    <a:uLnTx/>
                    <a:uFillTx/>
                    <a:latin typeface="Times New Roman" pitchFamily="18" charset="0"/>
                    <a:ea typeface="+mn-ea"/>
                    <a:cs typeface="+mn-cs"/>
                  </a:rPr>
                  <a:t>30</a:t>
                </a:r>
                <a:r>
                  <a:rPr kumimoji="1" lang="en-US" altLang="ja-JP" sz="2000" b="1" i="1" u="none" strike="noStrike" kern="1200" cap="none" spc="0" normalizeH="0" baseline="0" noProof="0" dirty="0">
                    <a:ln>
                      <a:noFill/>
                    </a:ln>
                    <a:solidFill>
                      <a:srgbClr val="0000FF"/>
                    </a:solidFill>
                    <a:effectLst/>
                    <a:uLnTx/>
                    <a:uFillTx/>
                    <a:latin typeface="Times New Roman" pitchFamily="18" charset="0"/>
                    <a:ea typeface="+mn-ea"/>
                    <a:cs typeface="+mn-cs"/>
                  </a:rPr>
                  <a:t>S, </a:t>
                </a:r>
                <a:r>
                  <a:rPr kumimoji="1" lang="en-US" altLang="ja-JP" sz="2000" b="1" i="1" u="none" strike="noStrike" kern="1200" cap="none" spc="0" normalizeH="0" baseline="30000" noProof="0" dirty="0">
                    <a:ln>
                      <a:noFill/>
                    </a:ln>
                    <a:solidFill>
                      <a:srgbClr val="0000FF"/>
                    </a:solidFill>
                    <a:effectLst/>
                    <a:uLnTx/>
                    <a:uFillTx/>
                    <a:latin typeface="Times New Roman" pitchFamily="18" charset="0"/>
                    <a:ea typeface="+mn-ea"/>
                    <a:cs typeface="+mn-cs"/>
                  </a:rPr>
                  <a:t>26</a:t>
                </a:r>
                <a:r>
                  <a:rPr kumimoji="1" lang="en-US" altLang="ja-JP" sz="2000" b="1" i="1" u="none" strike="noStrike" kern="1200" cap="none" spc="0" normalizeH="0" baseline="0" noProof="0" dirty="0">
                    <a:ln>
                      <a:noFill/>
                    </a:ln>
                    <a:solidFill>
                      <a:srgbClr val="0000FF"/>
                    </a:solidFill>
                    <a:effectLst/>
                    <a:uLnTx/>
                    <a:uFillTx/>
                    <a:latin typeface="Times New Roman" pitchFamily="18" charset="0"/>
                    <a:ea typeface="+mn-ea"/>
                    <a:cs typeface="+mn-cs"/>
                  </a:rPr>
                  <a:t>Si</a:t>
                </a:r>
              </a:p>
            </p:txBody>
          </p:sp>
          <p:sp>
            <p:nvSpPr>
              <p:cNvPr id="44" name="Text Box 3"/>
              <p:cNvSpPr txBox="1">
                <a:spLocks noChangeArrowheads="1"/>
              </p:cNvSpPr>
              <p:nvPr/>
            </p:nvSpPr>
            <p:spPr bwMode="auto">
              <a:xfrm>
                <a:off x="4495800" y="4648200"/>
                <a:ext cx="4343400" cy="70788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660066"/>
                    </a:solidFill>
                    <a:effectLst/>
                    <a:uLnTx/>
                    <a:uFillTx/>
                    <a:latin typeface="Times New Roman" pitchFamily="18" charset="0"/>
                    <a:ea typeface="+mn-ea"/>
                    <a:cs typeface="+mn-cs"/>
                  </a:rPr>
                  <a:t>  2N knockout cross sections </a:t>
                </a:r>
                <a:r>
                  <a:rPr kumimoji="0" lang="ja-JP" altLang="en-US" sz="2000" b="1" i="1" u="none" strike="noStrike" kern="1200" cap="none" spc="0" normalizeH="0" baseline="0" noProof="0">
                    <a:ln>
                      <a:noFill/>
                    </a:ln>
                    <a:solidFill>
                      <a:srgbClr val="660066"/>
                    </a:solidFill>
                    <a:effectLst/>
                    <a:uLnTx/>
                    <a:uFillTx/>
                    <a:latin typeface="Times New Roman" pitchFamily="18" charset="0"/>
                    <a:ea typeface="+mn-ea"/>
                    <a:cs typeface="+mn-cs"/>
                  </a:rPr>
                  <a:t>　　　　　　　　　　</a:t>
                </a:r>
                <a:r>
                  <a:rPr kumimoji="0" lang="en-US" sz="2000" b="1" i="1" u="none" strike="noStrike" kern="1200" cap="none" spc="0" normalizeH="0" baseline="0" noProof="0" dirty="0">
                    <a:ln>
                      <a:noFill/>
                    </a:ln>
                    <a:solidFill>
                      <a:srgbClr val="660066"/>
                    </a:solidFill>
                    <a:effectLst/>
                    <a:uLnTx/>
                    <a:uFillTx/>
                    <a:latin typeface="Times New Roman" pitchFamily="18" charset="0"/>
                    <a:ea typeface="+mn-ea"/>
                    <a:cs typeface="+mn-cs"/>
                    <a:sym typeface="Wingdings" pitchFamily="2" charset="2"/>
                  </a:rPr>
                  <a:t></a:t>
                </a:r>
                <a:r>
                  <a:rPr kumimoji="0" lang="en-US" sz="2000" b="1" i="1" u="none" strike="noStrike" kern="1200" cap="none" spc="0" normalizeH="0" baseline="0" noProof="0" dirty="0">
                    <a:ln>
                      <a:noFill/>
                    </a:ln>
                    <a:solidFill>
                      <a:srgbClr val="660066"/>
                    </a:solidFill>
                    <a:effectLst/>
                    <a:uLnTx/>
                    <a:uFillTx/>
                    <a:latin typeface="Times New Roman" pitchFamily="18" charset="0"/>
                    <a:ea typeface="+mn-ea"/>
                    <a:cs typeface="+mn-cs"/>
                  </a:rPr>
                  <a:t> carry information of 2N correlations </a:t>
                </a:r>
              </a:p>
            </p:txBody>
          </p:sp>
        </p:grpSp>
      </p:grpSp>
      <p:sp>
        <p:nvSpPr>
          <p:cNvPr id="11" name="TextBox 10">
            <a:extLst>
              <a:ext uri="{FF2B5EF4-FFF2-40B4-BE49-F238E27FC236}">
                <a16:creationId xmlns:a16="http://schemas.microsoft.com/office/drawing/2014/main" xmlns="" id="{FA7AE7EA-F663-E0EC-B645-F142EA2F4A1A}"/>
              </a:ext>
            </a:extLst>
          </p:cNvPr>
          <p:cNvSpPr txBox="1"/>
          <p:nvPr/>
        </p:nvSpPr>
        <p:spPr>
          <a:xfrm>
            <a:off x="10310753" y="6488668"/>
            <a:ext cx="1877437" cy="369332"/>
          </a:xfrm>
          <a:prstGeom prst="rect">
            <a:avLst/>
          </a:prstGeom>
          <a:noFill/>
        </p:spPr>
        <p:txBody>
          <a:bodyPr wrap="none" rtlCol="0">
            <a:spAutoFit/>
          </a:bodyPr>
          <a:lstStyle/>
          <a:p>
            <a:r>
              <a:rPr lang="en-US" altLang="ko-KR" dirty="0"/>
              <a:t>Courtesy of J. Lee</a:t>
            </a:r>
            <a:endParaRPr lang="ko-KR" altLang="en-US" dirty="0"/>
          </a:p>
        </p:txBody>
      </p:sp>
      <p:sp>
        <p:nvSpPr>
          <p:cNvPr id="32" name="직사각형 31">
            <a:extLst>
              <a:ext uri="{FF2B5EF4-FFF2-40B4-BE49-F238E27FC236}">
                <a16:creationId xmlns:a16="http://schemas.microsoft.com/office/drawing/2014/main" xmlns="" id="{998692F6-03CE-4C48-9E70-B3094EE3B770}"/>
              </a:ext>
            </a:extLst>
          </p:cNvPr>
          <p:cNvSpPr/>
          <p:nvPr/>
        </p:nvSpPr>
        <p:spPr>
          <a:xfrm>
            <a:off x="3448" y="0"/>
            <a:ext cx="59401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Two-nucleon knockout reactions I</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12" name="위쪽 화살표 11"/>
          <p:cNvSpPr/>
          <p:nvPr/>
        </p:nvSpPr>
        <p:spPr>
          <a:xfrm>
            <a:off x="1229868" y="4295001"/>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p:cNvSpPr txBox="1"/>
          <p:nvPr/>
        </p:nvSpPr>
        <p:spPr>
          <a:xfrm>
            <a:off x="2811356" y="5824954"/>
            <a:ext cx="684803" cy="369332"/>
          </a:xfrm>
          <a:prstGeom prst="rect">
            <a:avLst/>
          </a:prstGeom>
          <a:noFill/>
        </p:spPr>
        <p:txBody>
          <a:bodyPr wrap="none" rtlCol="0">
            <a:spAutoFit/>
          </a:bodyPr>
          <a:lstStyle/>
          <a:p>
            <a:r>
              <a:rPr lang="en-US" altLang="ko-KR" dirty="0" smtClean="0"/>
              <a:t>MSU</a:t>
            </a:r>
            <a:endParaRPr lang="ko-KR" altLang="en-US" dirty="0"/>
          </a:p>
        </p:txBody>
      </p:sp>
      <p:sp>
        <p:nvSpPr>
          <p:cNvPr id="14" name="슬라이드 번호 개체 틀 13"/>
          <p:cNvSpPr>
            <a:spLocks noGrp="1"/>
          </p:cNvSpPr>
          <p:nvPr>
            <p:ph type="sldNum" sz="quarter" idx="12"/>
          </p:nvPr>
        </p:nvSpPr>
        <p:spPr/>
        <p:txBody>
          <a:bodyPr/>
          <a:lstStyle/>
          <a:p>
            <a:pPr>
              <a:defRPr/>
            </a:pPr>
            <a:fld id="{60687E33-398A-4B57-8E98-3D3E37634AE9}" type="slidenum">
              <a:rPr lang="en-US" smtClean="0">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2042555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3863EE97-7B70-4E0F-99BB-D07FD92868C6}"/>
              </a:ext>
            </a:extLst>
          </p:cNvPr>
          <p:cNvPicPr>
            <a:picLocks noChangeAspect="1"/>
          </p:cNvPicPr>
          <p:nvPr/>
        </p:nvPicPr>
        <p:blipFill>
          <a:blip r:embed="rId3"/>
          <a:stretch>
            <a:fillRect/>
          </a:stretch>
        </p:blipFill>
        <p:spPr>
          <a:xfrm>
            <a:off x="-7078" y="475623"/>
            <a:ext cx="6755130" cy="3590226"/>
          </a:xfrm>
          <a:prstGeom prst="rect">
            <a:avLst/>
          </a:prstGeom>
        </p:spPr>
      </p:pic>
      <p:pic>
        <p:nvPicPr>
          <p:cNvPr id="7" name="그림 6">
            <a:extLst>
              <a:ext uri="{FF2B5EF4-FFF2-40B4-BE49-F238E27FC236}">
                <a16:creationId xmlns:a16="http://schemas.microsoft.com/office/drawing/2014/main" xmlns="" id="{DD1DAFAD-6BD6-4517-863F-85DBAED4BE5F}"/>
              </a:ext>
            </a:extLst>
          </p:cNvPr>
          <p:cNvPicPr>
            <a:picLocks noChangeAspect="1"/>
          </p:cNvPicPr>
          <p:nvPr/>
        </p:nvPicPr>
        <p:blipFill>
          <a:blip r:embed="rId4"/>
          <a:stretch>
            <a:fillRect/>
          </a:stretch>
        </p:blipFill>
        <p:spPr>
          <a:xfrm>
            <a:off x="5205002" y="3115025"/>
            <a:ext cx="7047571" cy="3736622"/>
          </a:xfrm>
          <a:prstGeom prst="rect">
            <a:avLst/>
          </a:prstGeom>
        </p:spPr>
      </p:pic>
      <p:sp>
        <p:nvSpPr>
          <p:cNvPr id="2" name="직사각형 1">
            <a:extLst>
              <a:ext uri="{FF2B5EF4-FFF2-40B4-BE49-F238E27FC236}">
                <a16:creationId xmlns:a16="http://schemas.microsoft.com/office/drawing/2014/main" xmlns="" id="{9C5417A9-EEA6-AA9A-5F66-C4744DFF74BF}"/>
              </a:ext>
            </a:extLst>
          </p:cNvPr>
          <p:cNvSpPr/>
          <p:nvPr/>
        </p:nvSpPr>
        <p:spPr>
          <a:xfrm>
            <a:off x="5936522" y="3115025"/>
            <a:ext cx="1623060" cy="33365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xmlns="" id="{D6296EBE-2AA2-D34A-BB0C-866401347329}"/>
              </a:ext>
            </a:extLst>
          </p:cNvPr>
          <p:cNvSpPr/>
          <p:nvPr/>
        </p:nvSpPr>
        <p:spPr>
          <a:xfrm>
            <a:off x="9243602" y="3103595"/>
            <a:ext cx="1623060" cy="333657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TextBox 2">
            <a:extLst>
              <a:ext uri="{FF2B5EF4-FFF2-40B4-BE49-F238E27FC236}">
                <a16:creationId xmlns:a16="http://schemas.microsoft.com/office/drawing/2014/main" xmlns="" id="{48ECF8F2-3863-DA63-02D5-BCFAD28B0695}"/>
              </a:ext>
            </a:extLst>
          </p:cNvPr>
          <p:cNvSpPr txBox="1"/>
          <p:nvPr/>
        </p:nvSpPr>
        <p:spPr>
          <a:xfrm>
            <a:off x="6606540" y="1165860"/>
            <a:ext cx="5646033" cy="1200329"/>
          </a:xfrm>
          <a:prstGeom prst="rect">
            <a:avLst/>
          </a:prstGeom>
          <a:noFill/>
        </p:spPr>
        <p:txBody>
          <a:bodyPr wrap="none" rtlCol="0">
            <a:spAutoFit/>
          </a:bodyPr>
          <a:lstStyle/>
          <a:p>
            <a:r>
              <a:rPr lang="en-US" altLang="ko-KR" dirty="0"/>
              <a:t>1. Use the carbon beam from fragmentation by HIC</a:t>
            </a:r>
          </a:p>
          <a:p>
            <a:r>
              <a:rPr lang="en-US" altLang="ko-KR" dirty="0"/>
              <a:t>and scatter off Carbon target. </a:t>
            </a:r>
          </a:p>
          <a:p>
            <a:endParaRPr lang="en-US" altLang="ko-KR" dirty="0"/>
          </a:p>
          <a:p>
            <a:r>
              <a:rPr lang="en-US" altLang="ko-KR" dirty="0"/>
              <a:t>2. Measure light ion and collect A=10 nuclei.</a:t>
            </a:r>
            <a:endParaRPr lang="ko-KR" altLang="en-US" dirty="0"/>
          </a:p>
        </p:txBody>
      </p:sp>
      <p:pic>
        <p:nvPicPr>
          <p:cNvPr id="8" name="그림 7">
            <a:extLst>
              <a:ext uri="{FF2B5EF4-FFF2-40B4-BE49-F238E27FC236}">
                <a16:creationId xmlns:a16="http://schemas.microsoft.com/office/drawing/2014/main" xmlns="" id="{E7399482-E39B-9D82-00A7-E406D3399E6E}"/>
              </a:ext>
            </a:extLst>
          </p:cNvPr>
          <p:cNvPicPr>
            <a:picLocks noChangeAspect="1"/>
          </p:cNvPicPr>
          <p:nvPr/>
        </p:nvPicPr>
        <p:blipFill>
          <a:blip r:embed="rId5"/>
          <a:stretch>
            <a:fillRect/>
          </a:stretch>
        </p:blipFill>
        <p:spPr>
          <a:xfrm>
            <a:off x="146606" y="4246215"/>
            <a:ext cx="4904713" cy="2425065"/>
          </a:xfrm>
          <a:prstGeom prst="rect">
            <a:avLst/>
          </a:prstGeom>
        </p:spPr>
      </p:pic>
      <p:sp>
        <p:nvSpPr>
          <p:cNvPr id="9" name="직사각형 8">
            <a:extLst>
              <a:ext uri="{FF2B5EF4-FFF2-40B4-BE49-F238E27FC236}">
                <a16:creationId xmlns:a16="http://schemas.microsoft.com/office/drawing/2014/main" xmlns="" id="{998692F6-03CE-4C48-9E70-B3094EE3B770}"/>
              </a:ext>
            </a:extLst>
          </p:cNvPr>
          <p:cNvSpPr/>
          <p:nvPr/>
        </p:nvSpPr>
        <p:spPr>
          <a:xfrm>
            <a:off x="3448" y="0"/>
            <a:ext cx="59401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Two-nucleon knockout reactions II</a:t>
            </a:r>
            <a:endParaRPr lang="ko-KR" altLang="en-US" b="1" dirty="0">
              <a:solidFill>
                <a:prstClr val="white"/>
              </a:solidFill>
              <a:latin typeface="Helvetica LT Std" panose="020B0504020202020204" pitchFamily="34" charset="0"/>
              <a:ea typeface="맑은 고딕" panose="020B0503020000020004" pitchFamily="50" charset="-127"/>
            </a:endParaRPr>
          </a:p>
        </p:txBody>
      </p:sp>
    </p:spTree>
    <p:extLst>
      <p:ext uri="{BB962C8B-B14F-4D97-AF65-F5344CB8AC3E}">
        <p14:creationId xmlns:p14="http://schemas.microsoft.com/office/powerpoint/2010/main" val="29139403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p:nvPr/>
        </p:nvGrpSpPr>
        <p:grpSpPr>
          <a:xfrm>
            <a:off x="1770952" y="602158"/>
            <a:ext cx="8370348" cy="6049328"/>
            <a:chOff x="12333" y="602158"/>
            <a:chExt cx="8370348" cy="6049328"/>
          </a:xfrm>
        </p:grpSpPr>
        <p:grpSp>
          <p:nvGrpSpPr>
            <p:cNvPr id="3" name="Group 38"/>
            <p:cNvGrpSpPr/>
            <p:nvPr/>
          </p:nvGrpSpPr>
          <p:grpSpPr>
            <a:xfrm>
              <a:off x="12333" y="602158"/>
              <a:ext cx="8370348" cy="6049328"/>
              <a:chOff x="12333" y="392668"/>
              <a:chExt cx="8370348" cy="6049328"/>
            </a:xfrm>
          </p:grpSpPr>
          <p:grpSp>
            <p:nvGrpSpPr>
              <p:cNvPr id="4" name="Group 52"/>
              <p:cNvGrpSpPr/>
              <p:nvPr/>
            </p:nvGrpSpPr>
            <p:grpSpPr>
              <a:xfrm>
                <a:off x="76200" y="392668"/>
                <a:ext cx="8306481" cy="6049328"/>
                <a:chOff x="76200" y="345757"/>
                <a:chExt cx="8306481" cy="6049328"/>
              </a:xfrm>
            </p:grpSpPr>
            <p:grpSp>
              <p:nvGrpSpPr>
                <p:cNvPr id="5" name="Group 43"/>
                <p:cNvGrpSpPr/>
                <p:nvPr/>
              </p:nvGrpSpPr>
              <p:grpSpPr>
                <a:xfrm>
                  <a:off x="76200" y="345757"/>
                  <a:ext cx="8306481" cy="6049328"/>
                  <a:chOff x="76200" y="193357"/>
                  <a:chExt cx="8306481" cy="6049328"/>
                </a:xfrm>
              </p:grpSpPr>
              <p:grpSp>
                <p:nvGrpSpPr>
                  <p:cNvPr id="7" name="Group 20"/>
                  <p:cNvGrpSpPr/>
                  <p:nvPr/>
                </p:nvGrpSpPr>
                <p:grpSpPr>
                  <a:xfrm>
                    <a:off x="381000" y="5534799"/>
                    <a:ext cx="4038600" cy="707886"/>
                    <a:chOff x="381000" y="5610999"/>
                    <a:chExt cx="4038600" cy="707886"/>
                  </a:xfrm>
                </p:grpSpPr>
                <p:sp>
                  <p:nvSpPr>
                    <p:cNvPr id="22" name="Rectangle 21"/>
                    <p:cNvSpPr/>
                    <p:nvPr/>
                  </p:nvSpPr>
                  <p:spPr>
                    <a:xfrm>
                      <a:off x="381000" y="5610999"/>
                      <a:ext cx="3886200" cy="685800"/>
                    </a:xfrm>
                    <a:prstGeom prst="rect">
                      <a:avLst/>
                    </a:prstGeom>
                    <a:solidFill>
                      <a:srgbClr val="FFFF66"/>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Text Box 3"/>
                    <p:cNvSpPr txBox="1">
                      <a:spLocks noChangeArrowheads="1"/>
                    </p:cNvSpPr>
                    <p:nvPr/>
                  </p:nvSpPr>
                  <p:spPr bwMode="auto">
                    <a:xfrm>
                      <a:off x="381000" y="5610999"/>
                      <a:ext cx="4038600" cy="70788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000" b="1" i="0" u="none" strike="noStrike" kern="1200" cap="none" spc="0" normalizeH="0" baseline="0" noProof="0" dirty="0">
                          <a:ln>
                            <a:noFill/>
                          </a:ln>
                          <a:solidFill>
                            <a:srgbClr val="000099"/>
                          </a:solidFill>
                          <a:effectLst/>
                          <a:uLnTx/>
                          <a:uFillTx/>
                          <a:latin typeface="Times New Roman"/>
                          <a:ea typeface="+mn-ea"/>
                          <a:cs typeface="+mn-cs"/>
                        </a:rPr>
                        <a:t>T=0 </a:t>
                      </a:r>
                      <a:r>
                        <a:rPr kumimoji="0" lang="en-US" altLang="ja-JP" sz="2000" b="1" i="1" u="none" strike="noStrike" kern="1200" cap="none" spc="0" normalizeH="0" baseline="0" noProof="0" dirty="0">
                          <a:ln>
                            <a:noFill/>
                          </a:ln>
                          <a:solidFill>
                            <a:srgbClr val="000099"/>
                          </a:solidFill>
                          <a:effectLst/>
                          <a:uLnTx/>
                          <a:uFillTx/>
                          <a:latin typeface="Times New Roman"/>
                          <a:ea typeface="+mn-ea"/>
                          <a:cs typeface="+mn-cs"/>
                        </a:rPr>
                        <a:t>np</a:t>
                      </a:r>
                      <a:r>
                        <a:rPr kumimoji="0" lang="en-US" altLang="ja-JP" sz="2000" b="1" i="0" u="none" strike="noStrike" kern="1200" cap="none" spc="0" normalizeH="0" baseline="0" noProof="0" dirty="0">
                          <a:ln>
                            <a:noFill/>
                          </a:ln>
                          <a:solidFill>
                            <a:srgbClr val="000099"/>
                          </a:solidFill>
                          <a:effectLst/>
                          <a:uLnTx/>
                          <a:uFillTx/>
                          <a:latin typeface="Times New Roman"/>
                          <a:ea typeface="+mn-ea"/>
                          <a:cs typeface="+mn-cs"/>
                        </a:rPr>
                        <a:t>-</a:t>
                      </a:r>
                      <a:r>
                        <a:rPr kumimoji="0" lang="en-US" altLang="ja-JP" sz="2000" b="1" i="0" u="sng" strike="noStrike" kern="1200" cap="none" spc="0" normalizeH="0" baseline="0" noProof="0" dirty="0">
                          <a:ln>
                            <a:noFill/>
                          </a:ln>
                          <a:solidFill>
                            <a:srgbClr val="000099"/>
                          </a:solidFill>
                          <a:effectLst/>
                          <a:uLnTx/>
                          <a:uFillTx/>
                          <a:latin typeface="Times New Roman"/>
                          <a:ea typeface="+mn-ea"/>
                          <a:cs typeface="+mn-cs"/>
                        </a:rPr>
                        <a:t>spatial </a:t>
                      </a:r>
                      <a:r>
                        <a:rPr kumimoji="0" lang="en-US" altLang="ja-JP" sz="2000" b="1" i="0" u="none" strike="noStrike" kern="1200" cap="none" spc="0" normalizeH="0" baseline="0" noProof="0" dirty="0">
                          <a:ln>
                            <a:noFill/>
                          </a:ln>
                          <a:solidFill>
                            <a:srgbClr val="000099"/>
                          </a:solidFill>
                          <a:effectLst/>
                          <a:uLnTx/>
                          <a:uFillTx/>
                          <a:latin typeface="Times New Roman"/>
                          <a:ea typeface="+mn-ea"/>
                          <a:cs typeface="+mn-cs"/>
                        </a:rPr>
                        <a:t>correlations in the wave functions are insufficient</a:t>
                      </a:r>
                      <a:endParaRPr kumimoji="0" lang="en-US" sz="2000" b="1" i="0" u="none" strike="noStrike" kern="1200" cap="none" spc="0" normalizeH="0" baseline="0" noProof="0" dirty="0">
                        <a:ln>
                          <a:noFill/>
                        </a:ln>
                        <a:solidFill>
                          <a:srgbClr val="000099"/>
                        </a:solidFill>
                        <a:effectLst/>
                        <a:uLnTx/>
                        <a:uFillTx/>
                        <a:latin typeface="Times New Roman"/>
                        <a:ea typeface="+mn-ea"/>
                        <a:cs typeface="+mn-cs"/>
                      </a:endParaRPr>
                    </a:p>
                  </p:txBody>
                </p:sp>
              </p:grpSp>
              <p:grpSp>
                <p:nvGrpSpPr>
                  <p:cNvPr id="11" name="Group 42"/>
                  <p:cNvGrpSpPr/>
                  <p:nvPr/>
                </p:nvGrpSpPr>
                <p:grpSpPr>
                  <a:xfrm>
                    <a:off x="76200" y="193357"/>
                    <a:ext cx="8306481" cy="5213748"/>
                    <a:chOff x="76200" y="193357"/>
                    <a:chExt cx="8306481" cy="5213748"/>
                  </a:xfrm>
                </p:grpSpPr>
                <p:grpSp>
                  <p:nvGrpSpPr>
                    <p:cNvPr id="12" name="Group 10"/>
                    <p:cNvGrpSpPr/>
                    <p:nvPr/>
                  </p:nvGrpSpPr>
                  <p:grpSpPr>
                    <a:xfrm>
                      <a:off x="304800" y="1283732"/>
                      <a:ext cx="3771900" cy="4123373"/>
                      <a:chOff x="5181600" y="1055132"/>
                      <a:chExt cx="3771900" cy="4123373"/>
                    </a:xfrm>
                  </p:grpSpPr>
                  <p:pic>
                    <p:nvPicPr>
                      <p:cNvPr id="6146" name="Picture 2"/>
                      <p:cNvPicPr>
                        <a:picLocks noChangeAspect="1" noChangeArrowheads="1"/>
                      </p:cNvPicPr>
                      <p:nvPr/>
                    </p:nvPicPr>
                    <p:blipFill>
                      <a:blip r:embed="rId3" cstate="print"/>
                      <a:srcRect/>
                      <a:stretch>
                        <a:fillRect/>
                      </a:stretch>
                    </p:blipFill>
                    <p:spPr bwMode="auto">
                      <a:xfrm>
                        <a:off x="5181600" y="1055132"/>
                        <a:ext cx="3771900" cy="4123373"/>
                      </a:xfrm>
                      <a:prstGeom prst="rect">
                        <a:avLst/>
                      </a:prstGeom>
                      <a:noFill/>
                      <a:ln w="9525">
                        <a:noFill/>
                        <a:miter lim="800000"/>
                        <a:headEnd/>
                        <a:tailEnd/>
                      </a:ln>
                    </p:spPr>
                  </p:pic>
                  <p:sp>
                    <p:nvSpPr>
                      <p:cNvPr id="8" name="Rectangle 7"/>
                      <p:cNvSpPr/>
                      <p:nvPr/>
                    </p:nvSpPr>
                    <p:spPr>
                      <a:xfrm>
                        <a:off x="7543800" y="1828800"/>
                        <a:ext cx="1295400" cy="381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9" name="Rectangle 8"/>
                      <p:cNvSpPr/>
                      <p:nvPr/>
                    </p:nvSpPr>
                    <p:spPr>
                      <a:xfrm>
                        <a:off x="7543800" y="2895600"/>
                        <a:ext cx="1295400" cy="381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0" name="Rectangle 9"/>
                      <p:cNvSpPr/>
                      <p:nvPr/>
                    </p:nvSpPr>
                    <p:spPr>
                      <a:xfrm>
                        <a:off x="7543800" y="4724400"/>
                        <a:ext cx="1295400" cy="381000"/>
                      </a:xfrm>
                      <a:prstGeom prst="rect">
                        <a:avLst/>
                      </a:prstGeom>
                      <a:noFill/>
                      <a:ln w="127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sp>
                  <p:nvSpPr>
                    <p:cNvPr id="13" name="Rectangle 12"/>
                    <p:cNvSpPr/>
                    <p:nvPr/>
                  </p:nvSpPr>
                  <p:spPr>
                    <a:xfrm>
                      <a:off x="152399" y="593467"/>
                      <a:ext cx="8230282" cy="369332"/>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1800" b="1" i="1" u="none" strike="noStrike" kern="1200" cap="none" spc="0" normalizeH="0" baseline="0" noProof="0" dirty="0">
                          <a:ln>
                            <a:noFill/>
                          </a:ln>
                          <a:solidFill>
                            <a:srgbClr val="660066"/>
                          </a:solidFill>
                          <a:effectLst/>
                          <a:uLnTx/>
                          <a:uFillTx/>
                          <a:latin typeface="Times New Roman" pitchFamily="18" charset="0"/>
                          <a:ea typeface="+mn-ea"/>
                          <a:cs typeface="+mn-cs"/>
                        </a:rPr>
                        <a:t>First Calculations : np removal from </a:t>
                      </a:r>
                      <a:r>
                        <a:rPr kumimoji="0" lang="en-US" altLang="ja-JP" sz="1800" b="1" i="1" u="none" strike="noStrike" kern="1200" cap="none" spc="0" normalizeH="0" baseline="30000" noProof="0" dirty="0">
                          <a:ln>
                            <a:noFill/>
                          </a:ln>
                          <a:solidFill>
                            <a:srgbClr val="660066"/>
                          </a:solidFill>
                          <a:effectLst/>
                          <a:uLnTx/>
                          <a:uFillTx/>
                          <a:latin typeface="Times New Roman" pitchFamily="18" charset="0"/>
                          <a:ea typeface="+mn-ea"/>
                          <a:cs typeface="+mn-cs"/>
                        </a:rPr>
                        <a:t>12</a:t>
                      </a:r>
                      <a:r>
                        <a:rPr kumimoji="0" lang="en-US" altLang="ja-JP" sz="1800" b="1" i="1" u="none" strike="noStrike" kern="1200" cap="none" spc="0" normalizeH="0" baseline="0" noProof="0" dirty="0">
                          <a:ln>
                            <a:noFill/>
                          </a:ln>
                          <a:solidFill>
                            <a:srgbClr val="660066"/>
                          </a:solidFill>
                          <a:effectLst/>
                          <a:uLnTx/>
                          <a:uFillTx/>
                          <a:latin typeface="Times New Roman" pitchFamily="18" charset="0"/>
                          <a:ea typeface="+mn-ea"/>
                          <a:cs typeface="+mn-cs"/>
                        </a:rPr>
                        <a:t>C </a:t>
                      </a:r>
                      <a:r>
                        <a:rPr kumimoji="0" lang="en-US" altLang="ja-JP" sz="1600" b="1" i="1" u="none" strike="noStrike" kern="1200" cap="none" spc="0" normalizeH="0" baseline="0" noProof="0" dirty="0">
                          <a:ln>
                            <a:noFill/>
                          </a:ln>
                          <a:solidFill>
                            <a:srgbClr val="660066"/>
                          </a:solidFill>
                          <a:effectLst/>
                          <a:uLnTx/>
                          <a:uFillTx/>
                          <a:latin typeface="Times New Roman" pitchFamily="18" charset="0"/>
                          <a:ea typeface="+mn-ea"/>
                          <a:cs typeface="+mn-cs"/>
                        </a:rPr>
                        <a:t>(with Shell Model Calc. from B.A. Brown)</a:t>
                      </a:r>
                    </a:p>
                  </p:txBody>
                </p:sp>
                <p:sp>
                  <p:nvSpPr>
                    <p:cNvPr id="30" name="Rectangle 29"/>
                    <p:cNvSpPr/>
                    <p:nvPr/>
                  </p:nvSpPr>
                  <p:spPr>
                    <a:xfrm>
                      <a:off x="76200" y="193357"/>
                      <a:ext cx="4413581"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sng" strike="noStrike" kern="1200" cap="none" spc="0" normalizeH="0" baseline="0" noProof="0" dirty="0">
                          <a:ln>
                            <a:noFill/>
                          </a:ln>
                          <a:solidFill>
                            <a:srgbClr val="0000FF"/>
                          </a:solidFill>
                          <a:effectLst/>
                          <a:uLnTx/>
                          <a:uFillTx/>
                          <a:latin typeface="Times New Roman" pitchFamily="18" charset="0"/>
                          <a:ea typeface="+mn-ea"/>
                          <a:cs typeface="+mn-cs"/>
                        </a:rPr>
                        <a:t>Advanced Model </a:t>
                      </a:r>
                      <a:r>
                        <a:rPr kumimoji="0" lang="en-US" altLang="ja-JP" sz="2000" b="1" i="1" u="sng" strike="noStrike" kern="1200" cap="none" spc="0" normalizeH="0" baseline="0" noProof="0" dirty="0">
                          <a:ln>
                            <a:noFill/>
                          </a:ln>
                          <a:solidFill>
                            <a:srgbClr val="0000FF"/>
                          </a:solidFill>
                          <a:effectLst/>
                          <a:uLnTx/>
                          <a:uFillTx/>
                          <a:latin typeface="Times New Roman" pitchFamily="18" charset="0"/>
                          <a:ea typeface="+mn-ea"/>
                          <a:cs typeface="+mn-cs"/>
                        </a:rPr>
                        <a:t>np </a:t>
                      </a:r>
                      <a:r>
                        <a:rPr kumimoji="0" lang="en-US" altLang="ja-JP" sz="2000" b="1" i="0" u="sng" strike="noStrike" kern="1200" cap="none" spc="0" normalizeH="0" baseline="0" noProof="0" dirty="0">
                          <a:ln>
                            <a:noFill/>
                          </a:ln>
                          <a:solidFill>
                            <a:srgbClr val="0000FF"/>
                          </a:solidFill>
                          <a:effectLst/>
                          <a:uLnTx/>
                          <a:uFillTx/>
                          <a:latin typeface="Times New Roman" pitchFamily="18" charset="0"/>
                          <a:ea typeface="+mn-ea"/>
                          <a:cs typeface="+mn-cs"/>
                        </a:rPr>
                        <a:t>removal with T=0 </a:t>
                      </a:r>
                      <a:endParaRPr kumimoji="0" lang="ja-JP" altLang="en-US" sz="2000" b="0" i="0" u="sng" strike="noStrike" kern="1200" cap="none" spc="0" normalizeH="0" baseline="0" noProof="0">
                        <a:ln>
                          <a:noFill/>
                        </a:ln>
                        <a:solidFill>
                          <a:srgbClr val="0000FF"/>
                        </a:solidFill>
                        <a:effectLst/>
                        <a:uLnTx/>
                        <a:uFillTx/>
                        <a:latin typeface="Times New Roman" pitchFamily="18" charset="0"/>
                        <a:ea typeface="+mn-ea"/>
                        <a:cs typeface="+mn-cs"/>
                      </a:endParaRPr>
                    </a:p>
                  </p:txBody>
                </p:sp>
              </p:grpSp>
            </p:grpSp>
            <p:sp>
              <p:nvSpPr>
                <p:cNvPr id="50" name="TextBox 49"/>
                <p:cNvSpPr txBox="1"/>
                <p:nvPr/>
              </p:nvSpPr>
              <p:spPr>
                <a:xfrm>
                  <a:off x="228600" y="2791599"/>
                  <a:ext cx="990600" cy="3810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1" u="none" strike="noStrike" kern="1200" cap="none" spc="0" normalizeH="0" baseline="0" noProof="0" dirty="0">
                      <a:ln>
                        <a:noFill/>
                      </a:ln>
                      <a:solidFill>
                        <a:srgbClr val="800000"/>
                      </a:solidFill>
                      <a:effectLst/>
                      <a:uLnTx/>
                      <a:uFillTx/>
                      <a:latin typeface="Times New Roman" pitchFamily="18" charset="0"/>
                      <a:ea typeface="+mn-ea"/>
                      <a:cs typeface="+mn-cs"/>
                    </a:rPr>
                    <a:t>-2p</a:t>
                  </a:r>
                  <a:endParaRPr kumimoji="1" lang="ja-JP" altLang="en-US" sz="1800" b="1" i="1" u="none" strike="noStrike" kern="1200" cap="none" spc="0" normalizeH="0" baseline="0" noProof="0">
                    <a:ln>
                      <a:noFill/>
                    </a:ln>
                    <a:solidFill>
                      <a:srgbClr val="800000"/>
                    </a:solidFill>
                    <a:effectLst/>
                    <a:uLnTx/>
                    <a:uFillTx/>
                    <a:latin typeface="Times New Roman" pitchFamily="18" charset="0"/>
                    <a:ea typeface="+mn-ea"/>
                    <a:cs typeface="+mn-cs"/>
                  </a:endParaRPr>
                </a:p>
              </p:txBody>
            </p:sp>
            <p:sp>
              <p:nvSpPr>
                <p:cNvPr id="51" name="TextBox 50"/>
                <p:cNvSpPr txBox="1"/>
                <p:nvPr/>
              </p:nvSpPr>
              <p:spPr>
                <a:xfrm>
                  <a:off x="228600" y="2057400"/>
                  <a:ext cx="990600" cy="3810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1" u="none" strike="noStrike" kern="1200" cap="none" spc="0" normalizeH="0" baseline="0" noProof="0" dirty="0">
                      <a:ln>
                        <a:noFill/>
                      </a:ln>
                      <a:solidFill>
                        <a:srgbClr val="800000"/>
                      </a:solidFill>
                      <a:effectLst/>
                      <a:uLnTx/>
                      <a:uFillTx/>
                      <a:latin typeface="Times New Roman" pitchFamily="18" charset="0"/>
                      <a:ea typeface="+mn-ea"/>
                      <a:cs typeface="+mn-cs"/>
                    </a:rPr>
                    <a:t>-2n</a:t>
                  </a:r>
                  <a:endParaRPr kumimoji="1" lang="ja-JP" altLang="en-US" sz="1800" b="1" i="1" u="none" strike="noStrike" kern="1200" cap="none" spc="0" normalizeH="0" baseline="0" noProof="0">
                    <a:ln>
                      <a:noFill/>
                    </a:ln>
                    <a:solidFill>
                      <a:srgbClr val="800000"/>
                    </a:solidFill>
                    <a:effectLst/>
                    <a:uLnTx/>
                    <a:uFillTx/>
                    <a:latin typeface="Times New Roman" pitchFamily="18" charset="0"/>
                    <a:ea typeface="+mn-ea"/>
                    <a:cs typeface="+mn-cs"/>
                  </a:endParaRPr>
                </a:p>
              </p:txBody>
            </p:sp>
            <p:sp>
              <p:nvSpPr>
                <p:cNvPr id="52" name="TextBox 51"/>
                <p:cNvSpPr txBox="1"/>
                <p:nvPr/>
              </p:nvSpPr>
              <p:spPr>
                <a:xfrm>
                  <a:off x="228600" y="3962400"/>
                  <a:ext cx="990600" cy="3810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1" u="none" strike="noStrike" kern="1200" cap="none" spc="0" normalizeH="0" baseline="0" noProof="0" dirty="0">
                      <a:ln>
                        <a:noFill/>
                      </a:ln>
                      <a:solidFill>
                        <a:srgbClr val="800000"/>
                      </a:solidFill>
                      <a:effectLst/>
                      <a:uLnTx/>
                      <a:uFillTx/>
                      <a:latin typeface="Times New Roman" pitchFamily="18" charset="0"/>
                      <a:ea typeface="+mn-ea"/>
                      <a:cs typeface="+mn-cs"/>
                    </a:rPr>
                    <a:t>-np</a:t>
                  </a:r>
                  <a:endParaRPr kumimoji="1" lang="ja-JP" altLang="en-US" sz="1800" b="1" i="1" u="none" strike="noStrike" kern="1200" cap="none" spc="0" normalizeH="0" baseline="0" noProof="0">
                    <a:ln>
                      <a:noFill/>
                    </a:ln>
                    <a:solidFill>
                      <a:srgbClr val="800000"/>
                    </a:solidFill>
                    <a:effectLst/>
                    <a:uLnTx/>
                    <a:uFillTx/>
                    <a:latin typeface="Times New Roman" pitchFamily="18" charset="0"/>
                    <a:ea typeface="+mn-ea"/>
                    <a:cs typeface="+mn-cs"/>
                  </a:endParaRPr>
                </a:p>
              </p:txBody>
            </p:sp>
          </p:grpSp>
          <p:sp>
            <p:nvSpPr>
              <p:cNvPr id="38" name="Rectangle 37"/>
              <p:cNvSpPr/>
              <p:nvPr/>
            </p:nvSpPr>
            <p:spPr>
              <a:xfrm>
                <a:off x="12333" y="4972110"/>
                <a:ext cx="825867" cy="369332"/>
              </a:xfrm>
              <a:prstGeom prst="rect">
                <a:avLst/>
              </a:prstGeom>
              <a:solidFill>
                <a:srgbClr val="CCFF99"/>
              </a:solidFill>
            </p:spPr>
            <p:txBody>
              <a:bodyPr wrap="non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1800" b="1" i="1" u="none" strike="noStrike" kern="1200" cap="none" spc="0" normalizeH="0" baseline="0" noProof="0" dirty="0">
                    <a:ln>
                      <a:noFill/>
                    </a:ln>
                    <a:solidFill>
                      <a:srgbClr val="000000"/>
                    </a:solidFill>
                    <a:effectLst/>
                    <a:uLnTx/>
                    <a:uFillTx/>
                    <a:latin typeface="Times New Roman" pitchFamily="18" charset="0"/>
                    <a:ea typeface="+mn-ea"/>
                    <a:cs typeface="+mn-cs"/>
                  </a:rPr>
                  <a:t>p-shell</a:t>
                </a:r>
              </a:p>
            </p:txBody>
          </p:sp>
        </p:grpSp>
        <p:sp>
          <p:nvSpPr>
            <p:cNvPr id="62" name="Text Box 43"/>
            <p:cNvSpPr txBox="1">
              <a:spLocks noChangeArrowheads="1"/>
            </p:cNvSpPr>
            <p:nvPr/>
          </p:nvSpPr>
          <p:spPr bwMode="auto">
            <a:xfrm>
              <a:off x="304800" y="1371600"/>
              <a:ext cx="4038600" cy="276999"/>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rPr>
                <a:t>E.C. Simpson and J.A. </a:t>
              </a:r>
              <a:r>
                <a:rPr kumimoji="0" lang="en-GB" sz="1200" b="0" i="0" u="none" strike="noStrike" kern="1200" cap="none" spc="0" normalizeH="0" baseline="0" noProof="0" dirty="0" err="1">
                  <a:ln>
                    <a:noFill/>
                  </a:ln>
                  <a:solidFill>
                    <a:srgbClr val="000000"/>
                  </a:solidFill>
                  <a:effectLst/>
                  <a:uLnTx/>
                  <a:uFillTx/>
                  <a:latin typeface="Times New Roman" pitchFamily="18" charset="0"/>
                  <a:ea typeface="+mn-ea"/>
                  <a:cs typeface="+mn-cs"/>
                </a:rPr>
                <a:t>Tostevin</a:t>
              </a:r>
              <a:r>
                <a:rPr kumimoji="0" lang="en-GB" sz="1200" b="0" i="0" u="none" strike="noStrike" kern="1200" cap="none" spc="0" normalizeH="0" baseline="0" noProof="0" dirty="0">
                  <a:ln>
                    <a:noFill/>
                  </a:ln>
                  <a:solidFill>
                    <a:srgbClr val="000000"/>
                  </a:solidFill>
                  <a:effectLst/>
                  <a:uLnTx/>
                  <a:uFillTx/>
                  <a:latin typeface="Times New Roman" pitchFamily="18" charset="0"/>
                  <a:ea typeface="+mn-ea"/>
                  <a:cs typeface="+mn-cs"/>
                </a:rPr>
                <a:t>, PRC 83, 014605 (2011).</a:t>
              </a:r>
              <a:endParaRPr kumimoji="0" 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grpSp>
        <p:nvGrpSpPr>
          <p:cNvPr id="15" name="Group 86"/>
          <p:cNvGrpSpPr/>
          <p:nvPr/>
        </p:nvGrpSpPr>
        <p:grpSpPr>
          <a:xfrm>
            <a:off x="6324600" y="2105960"/>
            <a:ext cx="4038600" cy="3837641"/>
            <a:chOff x="4800600" y="2105959"/>
            <a:chExt cx="4038600" cy="3837641"/>
          </a:xfrm>
        </p:grpSpPr>
        <p:grpSp>
          <p:nvGrpSpPr>
            <p:cNvPr id="16" name="Group 71"/>
            <p:cNvGrpSpPr/>
            <p:nvPr/>
          </p:nvGrpSpPr>
          <p:grpSpPr>
            <a:xfrm>
              <a:off x="4800600" y="2105959"/>
              <a:ext cx="4038600" cy="3837641"/>
              <a:chOff x="4720591" y="685801"/>
              <a:chExt cx="3432429" cy="3281686"/>
            </a:xfrm>
          </p:grpSpPr>
          <p:grpSp>
            <p:nvGrpSpPr>
              <p:cNvPr id="17" name="Group 35"/>
              <p:cNvGrpSpPr>
                <a:grpSpLocks noChangeAspect="1"/>
              </p:cNvGrpSpPr>
              <p:nvPr/>
            </p:nvGrpSpPr>
            <p:grpSpPr>
              <a:xfrm>
                <a:off x="4720591" y="685801"/>
                <a:ext cx="3432429" cy="3281686"/>
                <a:chOff x="4686300" y="3505200"/>
                <a:chExt cx="3467100" cy="3314834"/>
              </a:xfrm>
            </p:grpSpPr>
            <p:grpSp>
              <p:nvGrpSpPr>
                <p:cNvPr id="18" name="Group 30"/>
                <p:cNvGrpSpPr/>
                <p:nvPr/>
              </p:nvGrpSpPr>
              <p:grpSpPr>
                <a:xfrm>
                  <a:off x="4686300" y="3505200"/>
                  <a:ext cx="3467100" cy="3314834"/>
                  <a:chOff x="4686300" y="3505200"/>
                  <a:chExt cx="3467100" cy="3314834"/>
                </a:xfrm>
              </p:grpSpPr>
              <p:grpSp>
                <p:nvGrpSpPr>
                  <p:cNvPr id="19" name="Group 28"/>
                  <p:cNvGrpSpPr/>
                  <p:nvPr/>
                </p:nvGrpSpPr>
                <p:grpSpPr>
                  <a:xfrm>
                    <a:off x="4686300" y="3505200"/>
                    <a:ext cx="3390900" cy="2590800"/>
                    <a:chOff x="4686300" y="3886200"/>
                    <a:chExt cx="3390900" cy="2590800"/>
                  </a:xfrm>
                </p:grpSpPr>
                <p:grpSp>
                  <p:nvGrpSpPr>
                    <p:cNvPr id="20" name="Group 19"/>
                    <p:cNvGrpSpPr/>
                    <p:nvPr/>
                  </p:nvGrpSpPr>
                  <p:grpSpPr>
                    <a:xfrm>
                      <a:off x="4686300" y="3886200"/>
                      <a:ext cx="3390900" cy="2590800"/>
                      <a:chOff x="4495800" y="1066800"/>
                      <a:chExt cx="3390900" cy="2590800"/>
                    </a:xfrm>
                  </p:grpSpPr>
                  <p:grpSp>
                    <p:nvGrpSpPr>
                      <p:cNvPr id="21" name="Group 16"/>
                      <p:cNvGrpSpPr/>
                      <p:nvPr/>
                    </p:nvGrpSpPr>
                    <p:grpSpPr>
                      <a:xfrm>
                        <a:off x="4495800" y="1066800"/>
                        <a:ext cx="3390900" cy="2590800"/>
                        <a:chOff x="4191000" y="838200"/>
                        <a:chExt cx="3390900" cy="2590800"/>
                      </a:xfrm>
                    </p:grpSpPr>
                    <p:pic>
                      <p:nvPicPr>
                        <p:cNvPr id="57" name="Picture 3"/>
                        <p:cNvPicPr>
                          <a:picLocks noChangeAspect="1" noChangeArrowheads="1"/>
                        </p:cNvPicPr>
                        <p:nvPr/>
                      </p:nvPicPr>
                      <p:blipFill>
                        <a:blip r:embed="rId4" cstate="print"/>
                        <a:srcRect/>
                        <a:stretch>
                          <a:fillRect/>
                        </a:stretch>
                      </p:blipFill>
                      <p:spPr bwMode="auto">
                        <a:xfrm>
                          <a:off x="4191000" y="838200"/>
                          <a:ext cx="3390900" cy="2125980"/>
                        </a:xfrm>
                        <a:prstGeom prst="rect">
                          <a:avLst/>
                        </a:prstGeom>
                        <a:noFill/>
                        <a:ln w="9525">
                          <a:noFill/>
                          <a:miter lim="800000"/>
                          <a:headEnd/>
                          <a:tailEnd/>
                        </a:ln>
                      </p:spPr>
                    </p:pic>
                    <p:pic>
                      <p:nvPicPr>
                        <p:cNvPr id="58" name="Picture 4"/>
                        <p:cNvPicPr>
                          <a:picLocks noChangeAspect="1" noChangeArrowheads="1"/>
                        </p:cNvPicPr>
                        <p:nvPr/>
                      </p:nvPicPr>
                      <p:blipFill>
                        <a:blip r:embed="rId5" cstate="print"/>
                        <a:srcRect/>
                        <a:stretch>
                          <a:fillRect/>
                        </a:stretch>
                      </p:blipFill>
                      <p:spPr bwMode="auto">
                        <a:xfrm>
                          <a:off x="4655820" y="2987040"/>
                          <a:ext cx="2811780" cy="441960"/>
                        </a:xfrm>
                        <a:prstGeom prst="rect">
                          <a:avLst/>
                        </a:prstGeom>
                        <a:noFill/>
                        <a:ln w="9525">
                          <a:noFill/>
                          <a:miter lim="800000"/>
                          <a:headEnd/>
                          <a:tailEnd/>
                        </a:ln>
                      </p:spPr>
                    </p:pic>
                  </p:grpSp>
                  <p:sp>
                    <p:nvSpPr>
                      <p:cNvPr id="55" name="TextBox 54"/>
                      <p:cNvSpPr txBox="1"/>
                      <p:nvPr/>
                    </p:nvSpPr>
                    <p:spPr>
                      <a:xfrm>
                        <a:off x="5029200" y="2438400"/>
                        <a:ext cx="914400" cy="34560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C00000"/>
                            </a:solidFill>
                            <a:effectLst/>
                            <a:uLnTx/>
                            <a:uFillTx/>
                            <a:latin typeface="Times New Roman" pitchFamily="18" charset="0"/>
                            <a:ea typeface="+mn-ea"/>
                            <a:cs typeface="+mn-cs"/>
                          </a:rPr>
                          <a:t>WBP</a:t>
                        </a:r>
                        <a:endParaRPr kumimoji="1" lang="ja-JP" altLang="en-US" sz="2000" b="1" i="0" u="none" strike="noStrike" kern="1200" cap="none" spc="0" normalizeH="0" baseline="0" noProof="0">
                          <a:ln>
                            <a:noFill/>
                          </a:ln>
                          <a:solidFill>
                            <a:srgbClr val="C00000"/>
                          </a:solidFill>
                          <a:effectLst/>
                          <a:uLnTx/>
                          <a:uFillTx/>
                          <a:latin typeface="Times New Roman" pitchFamily="18" charset="0"/>
                          <a:ea typeface="+mn-ea"/>
                          <a:cs typeface="+mn-cs"/>
                        </a:endParaRPr>
                      </a:p>
                    </p:txBody>
                  </p:sp>
                  <p:sp>
                    <p:nvSpPr>
                      <p:cNvPr id="56" name="TextBox 55"/>
                      <p:cNvSpPr txBox="1"/>
                      <p:nvPr/>
                    </p:nvSpPr>
                    <p:spPr>
                      <a:xfrm>
                        <a:off x="5867399" y="1805449"/>
                        <a:ext cx="2018914" cy="34560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6600"/>
                            </a:solidFill>
                            <a:effectLst/>
                            <a:uLnTx/>
                            <a:uFillTx/>
                            <a:latin typeface="Times New Roman" pitchFamily="18" charset="0"/>
                            <a:ea typeface="+mn-ea"/>
                            <a:cs typeface="+mn-cs"/>
                          </a:rPr>
                          <a:t>PJT interaction</a:t>
                        </a:r>
                        <a:endParaRPr kumimoji="1" lang="ja-JP" altLang="en-US" sz="2000" b="1" i="0" u="none" strike="noStrike" kern="1200" cap="none" spc="0" normalizeH="0" baseline="0" noProof="0">
                          <a:ln>
                            <a:noFill/>
                          </a:ln>
                          <a:solidFill>
                            <a:srgbClr val="006600"/>
                          </a:solidFill>
                          <a:effectLst/>
                          <a:uLnTx/>
                          <a:uFillTx/>
                          <a:latin typeface="Times New Roman" pitchFamily="18" charset="0"/>
                          <a:ea typeface="+mn-ea"/>
                          <a:cs typeface="+mn-cs"/>
                        </a:endParaRPr>
                      </a:p>
                    </p:txBody>
                  </p:sp>
                </p:grpSp>
                <p:sp>
                  <p:nvSpPr>
                    <p:cNvPr id="49" name="Rectangle 48"/>
                    <p:cNvSpPr/>
                    <p:nvPr/>
                  </p:nvSpPr>
                  <p:spPr>
                    <a:xfrm>
                      <a:off x="5257800" y="4038600"/>
                      <a:ext cx="304800" cy="22860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53" name="Rectangle 52"/>
                    <p:cNvSpPr/>
                    <p:nvPr/>
                  </p:nvSpPr>
                  <p:spPr>
                    <a:xfrm>
                      <a:off x="5425200" y="4392000"/>
                      <a:ext cx="304800" cy="228600"/>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sp>
                <p:nvSpPr>
                  <p:cNvPr id="47" name="TextBox 46"/>
                  <p:cNvSpPr txBox="1"/>
                  <p:nvPr/>
                </p:nvSpPr>
                <p:spPr>
                  <a:xfrm>
                    <a:off x="4882551" y="6208584"/>
                    <a:ext cx="3270849" cy="6114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800000"/>
                        </a:solidFill>
                        <a:effectLst/>
                        <a:uLnTx/>
                        <a:uFillTx/>
                        <a:latin typeface="Times New Roman" pitchFamily="18" charset="0"/>
                        <a:ea typeface="+mn-ea"/>
                        <a:cs typeface="+mn-cs"/>
                      </a:rPr>
                      <a:t>T = 0 cross-sections – sensitive to different effective interactions !</a:t>
                    </a:r>
                    <a:endParaRPr kumimoji="1" lang="ja-JP" altLang="en-US" sz="2000" b="1" i="0" u="none" strike="noStrike" kern="1200" cap="none" spc="0" normalizeH="0" baseline="0" noProof="0">
                      <a:ln>
                        <a:noFill/>
                      </a:ln>
                      <a:solidFill>
                        <a:srgbClr val="800000"/>
                      </a:solidFill>
                      <a:effectLst/>
                      <a:uLnTx/>
                      <a:uFillTx/>
                      <a:latin typeface="Times New Roman" pitchFamily="18" charset="0"/>
                      <a:ea typeface="+mn-ea"/>
                      <a:cs typeface="+mn-cs"/>
                    </a:endParaRPr>
                  </a:p>
                </p:txBody>
              </p:sp>
            </p:grpSp>
            <p:sp>
              <p:nvSpPr>
                <p:cNvPr id="45" name="TextBox 44"/>
                <p:cNvSpPr txBox="1"/>
                <p:nvPr/>
              </p:nvSpPr>
              <p:spPr>
                <a:xfrm>
                  <a:off x="7315200" y="3733800"/>
                  <a:ext cx="609600" cy="34560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30000" noProof="0" dirty="0">
                      <a:ln>
                        <a:noFill/>
                      </a:ln>
                      <a:solidFill>
                        <a:srgbClr val="000000"/>
                      </a:solidFill>
                      <a:effectLst/>
                      <a:uLnTx/>
                      <a:uFillTx/>
                      <a:latin typeface="Times New Roman" pitchFamily="18" charset="0"/>
                      <a:ea typeface="+mn-ea"/>
                      <a:cs typeface="+mn-cs"/>
                    </a:rPr>
                    <a:t>10</a:t>
                  </a:r>
                  <a:r>
                    <a:rPr kumimoji="1" lang="en-US" altLang="ja-JP" sz="2000" b="1" i="0" u="none" strike="noStrike" kern="1200" cap="none" spc="0" normalizeH="0" baseline="0" noProof="0" dirty="0">
                      <a:ln>
                        <a:noFill/>
                      </a:ln>
                      <a:solidFill>
                        <a:srgbClr val="000000"/>
                      </a:solidFill>
                      <a:effectLst/>
                      <a:uLnTx/>
                      <a:uFillTx/>
                      <a:latin typeface="Times New Roman" pitchFamily="18" charset="0"/>
                      <a:ea typeface="+mn-ea"/>
                      <a:cs typeface="+mn-cs"/>
                    </a:rPr>
                    <a:t>B</a:t>
                  </a:r>
                  <a:endParaRPr kumimoji="1" lang="ja-JP" altLang="en-US" sz="20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70" name="Rectangle 69"/>
              <p:cNvSpPr/>
              <p:nvPr/>
            </p:nvSpPr>
            <p:spPr>
              <a:xfrm>
                <a:off x="6175248" y="2440686"/>
                <a:ext cx="301752" cy="226314"/>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1" name="Rectangle 70"/>
              <p:cNvSpPr/>
              <p:nvPr/>
            </p:nvSpPr>
            <p:spPr>
              <a:xfrm>
                <a:off x="6883200" y="1972800"/>
                <a:ext cx="301752" cy="226314"/>
              </a:xfrm>
              <a:prstGeom prst="rect">
                <a:avLst/>
              </a:prstGeom>
              <a:noFill/>
              <a:ln w="12700">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sp>
          <p:nvSpPr>
            <p:cNvPr id="86" name="TextBox 85"/>
            <p:cNvSpPr txBox="1"/>
            <p:nvPr/>
          </p:nvSpPr>
          <p:spPr>
            <a:xfrm>
              <a:off x="6629400" y="2602468"/>
              <a:ext cx="12954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1" u="none" strike="noStrike" kern="1200" cap="none" spc="0" normalizeH="0" baseline="0" noProof="0" dirty="0">
                  <a:ln>
                    <a:noFill/>
                  </a:ln>
                  <a:solidFill>
                    <a:srgbClr val="660066"/>
                  </a:solidFill>
                  <a:effectLst/>
                  <a:uLnTx/>
                  <a:uFillTx/>
                  <a:latin typeface="Times New Roman" pitchFamily="18" charset="0"/>
                  <a:ea typeface="+mn-ea"/>
                  <a:cs typeface="+mn-cs"/>
                </a:rPr>
                <a:t>Shell model</a:t>
              </a:r>
              <a:endParaRPr kumimoji="1" lang="ja-JP" altLang="en-US" sz="1800" b="1" i="1" u="none" strike="noStrike" kern="1200" cap="none" spc="0" normalizeH="0" baseline="0" noProof="0">
                <a:ln>
                  <a:noFill/>
                </a:ln>
                <a:solidFill>
                  <a:srgbClr val="660066"/>
                </a:solidFill>
                <a:effectLst/>
                <a:uLnTx/>
                <a:uFillTx/>
                <a:latin typeface="Times New Roman" pitchFamily="18" charset="0"/>
                <a:ea typeface="+mn-ea"/>
                <a:cs typeface="+mn-cs"/>
              </a:endParaRPr>
            </a:p>
          </p:txBody>
        </p:sp>
      </p:grpSp>
      <p:sp>
        <p:nvSpPr>
          <p:cNvPr id="41" name="직사각형 40">
            <a:extLst>
              <a:ext uri="{FF2B5EF4-FFF2-40B4-BE49-F238E27FC236}">
                <a16:creationId xmlns:a16="http://schemas.microsoft.com/office/drawing/2014/main" xmlns="" id="{128E97CE-8D10-30F6-B30E-1183856CF884}"/>
              </a:ext>
            </a:extLst>
          </p:cNvPr>
          <p:cNvSpPr/>
          <p:nvPr/>
        </p:nvSpPr>
        <p:spPr>
          <a:xfrm>
            <a:off x="4346498" y="1671728"/>
            <a:ext cx="1623060" cy="4184003"/>
          </a:xfrm>
          <a:prstGeom prst="rect">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3" name="별: 꼭짓점 5개 22">
            <a:extLst>
              <a:ext uri="{FF2B5EF4-FFF2-40B4-BE49-F238E27FC236}">
                <a16:creationId xmlns:a16="http://schemas.microsoft.com/office/drawing/2014/main" xmlns="" id="{3C7319BD-85D6-CA5F-31B9-A4E9C60E5F21}"/>
              </a:ext>
            </a:extLst>
          </p:cNvPr>
          <p:cNvSpPr/>
          <p:nvPr/>
        </p:nvSpPr>
        <p:spPr>
          <a:xfrm>
            <a:off x="662940" y="5105374"/>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별: 꼭짓점 5개 43">
            <a:extLst>
              <a:ext uri="{FF2B5EF4-FFF2-40B4-BE49-F238E27FC236}">
                <a16:creationId xmlns:a16="http://schemas.microsoft.com/office/drawing/2014/main" xmlns="" id="{61CF1371-AD22-5A7B-1C6B-772260C352F1}"/>
              </a:ext>
            </a:extLst>
          </p:cNvPr>
          <p:cNvSpPr/>
          <p:nvPr/>
        </p:nvSpPr>
        <p:spPr>
          <a:xfrm>
            <a:off x="10331139" y="5235715"/>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6" name="TextBox 45">
            <a:extLst>
              <a:ext uri="{FF2B5EF4-FFF2-40B4-BE49-F238E27FC236}">
                <a16:creationId xmlns:a16="http://schemas.microsoft.com/office/drawing/2014/main" xmlns="" id="{A23FB10B-DFAA-EB73-81C3-845C486DF2D0}"/>
              </a:ext>
            </a:extLst>
          </p:cNvPr>
          <p:cNvSpPr txBox="1"/>
          <p:nvPr/>
        </p:nvSpPr>
        <p:spPr>
          <a:xfrm>
            <a:off x="10310753" y="6488668"/>
            <a:ext cx="1877437" cy="369332"/>
          </a:xfrm>
          <a:prstGeom prst="rect">
            <a:avLst/>
          </a:prstGeom>
          <a:noFill/>
        </p:spPr>
        <p:txBody>
          <a:bodyPr wrap="none" rtlCol="0">
            <a:spAutoFit/>
          </a:bodyPr>
          <a:lstStyle/>
          <a:p>
            <a:r>
              <a:rPr lang="en-US" altLang="ko-KR" dirty="0"/>
              <a:t>Courtesy of J. Lee</a:t>
            </a:r>
            <a:endParaRPr lang="ko-KR" altLang="en-US" dirty="0"/>
          </a:p>
        </p:txBody>
      </p:sp>
      <p:sp>
        <p:nvSpPr>
          <p:cNvPr id="48" name="직사각형 47">
            <a:extLst>
              <a:ext uri="{FF2B5EF4-FFF2-40B4-BE49-F238E27FC236}">
                <a16:creationId xmlns:a16="http://schemas.microsoft.com/office/drawing/2014/main" xmlns="" id="{998692F6-03CE-4C48-9E70-B3094EE3B770}"/>
              </a:ext>
            </a:extLst>
          </p:cNvPr>
          <p:cNvSpPr/>
          <p:nvPr/>
        </p:nvSpPr>
        <p:spPr>
          <a:xfrm>
            <a:off x="3448" y="0"/>
            <a:ext cx="59401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Two-nucleon knockout reactions III</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6" name="슬라이드 번호 개체 틀 5"/>
          <p:cNvSpPr>
            <a:spLocks noGrp="1"/>
          </p:cNvSpPr>
          <p:nvPr>
            <p:ph type="sldNum" sz="quarter" idx="12"/>
          </p:nvPr>
        </p:nvSpPr>
        <p:spPr/>
        <p:txBody>
          <a:bodyPr/>
          <a:lstStyle/>
          <a:p>
            <a:pPr>
              <a:defRPr/>
            </a:pPr>
            <a:fld id="{60687E33-398A-4B57-8E98-3D3E37634AE9}" type="slidenum">
              <a:rPr lang="en-US" smtClean="0">
                <a:solidFill>
                  <a:srgbClr val="000000"/>
                </a:solidFill>
              </a:rPr>
              <a:pPr>
                <a:defRPr/>
              </a:pPr>
              <a:t>19</a:t>
            </a:fld>
            <a:endParaRPr lang="en-US" dirty="0">
              <a:solidFill>
                <a:srgbClr val="000000"/>
              </a:solidFill>
            </a:endParaRPr>
          </a:p>
        </p:txBody>
      </p:sp>
    </p:spTree>
    <p:extLst>
      <p:ext uri="{BB962C8B-B14F-4D97-AF65-F5344CB8AC3E}">
        <p14:creationId xmlns:p14="http://schemas.microsoft.com/office/powerpoint/2010/main" val="3207863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5D9F2B-522D-A54D-6A33-18E382128E29}"/>
              </a:ext>
            </a:extLst>
          </p:cNvPr>
          <p:cNvSpPr txBox="1"/>
          <p:nvPr/>
        </p:nvSpPr>
        <p:spPr>
          <a:xfrm>
            <a:off x="1367718" y="243512"/>
            <a:ext cx="8483220" cy="6370975"/>
          </a:xfrm>
          <a:prstGeom prst="rect">
            <a:avLst/>
          </a:prstGeom>
          <a:noFill/>
        </p:spPr>
        <p:txBody>
          <a:bodyPr wrap="none" rtlCol="0">
            <a:spAutoFit/>
          </a:bodyPr>
          <a:lstStyle/>
          <a:p>
            <a:pPr marL="342900" indent="-342900">
              <a:buAutoNum type="arabicPeriod"/>
            </a:pPr>
            <a:r>
              <a:rPr lang="en-US" altLang="ko-KR" sz="2400" dirty="0"/>
              <a:t>Motivation </a:t>
            </a:r>
          </a:p>
          <a:p>
            <a:r>
              <a:rPr lang="en-US" altLang="ko-KR" sz="2400" dirty="0"/>
              <a:t>1-1. Exotic Light Nuclei</a:t>
            </a:r>
          </a:p>
          <a:p>
            <a:r>
              <a:rPr lang="en-US" altLang="ko-KR" sz="2400" dirty="0"/>
              <a:t>1-2. Low Energy Nuclear Reactions (LENR) for Exotic Nuclei</a:t>
            </a:r>
          </a:p>
          <a:p>
            <a:endParaRPr lang="en-US" altLang="ko-KR" sz="2400" dirty="0"/>
          </a:p>
          <a:p>
            <a:r>
              <a:rPr lang="en-US" altLang="ko-KR" sz="2400" dirty="0"/>
              <a:t>2. LENR for Carbon isotopes</a:t>
            </a:r>
          </a:p>
          <a:p>
            <a:r>
              <a:rPr lang="en-US" altLang="ko-KR" sz="2400" dirty="0"/>
              <a:t>2-1. Quasi-elastic scattering of C isotopes</a:t>
            </a:r>
          </a:p>
          <a:p>
            <a:r>
              <a:rPr lang="en-US" altLang="ko-KR" sz="2400" dirty="0"/>
              <a:t>2-2. </a:t>
            </a:r>
            <a:r>
              <a:rPr lang="en-US" altLang="ko-KR" sz="2400" dirty="0" smtClean="0"/>
              <a:t>Two nucleon knockout in 12C </a:t>
            </a:r>
            <a:r>
              <a:rPr lang="en-US" altLang="ko-KR" sz="2400" dirty="0"/>
              <a:t>+ 12C scattering</a:t>
            </a:r>
          </a:p>
          <a:p>
            <a:r>
              <a:rPr lang="en-US" altLang="ko-KR" sz="2400" dirty="0"/>
              <a:t>  </a:t>
            </a:r>
          </a:p>
          <a:p>
            <a:r>
              <a:rPr lang="en-US" altLang="ko-KR" sz="2400" dirty="0"/>
              <a:t>3. LENR for 11Be</a:t>
            </a:r>
          </a:p>
          <a:p>
            <a:r>
              <a:rPr lang="en-US" altLang="ko-KR" sz="2400" dirty="0"/>
              <a:t>3-1. Cosmological Origin of </a:t>
            </a:r>
            <a:r>
              <a:rPr lang="en-US" altLang="ko-KR" sz="2400" dirty="0" smtClean="0"/>
              <a:t>10Be</a:t>
            </a:r>
            <a:endParaRPr lang="en-US" altLang="ko-KR" sz="2400" dirty="0"/>
          </a:p>
          <a:p>
            <a:r>
              <a:rPr lang="en-US" altLang="ko-KR" sz="2400" dirty="0"/>
              <a:t>3-2. Elastic and non-elastic </a:t>
            </a:r>
            <a:r>
              <a:rPr lang="en-US" altLang="ko-KR" sz="2400" dirty="0" smtClean="0"/>
              <a:t>scattering of 11Be</a:t>
            </a:r>
            <a:endParaRPr lang="en-US" altLang="ko-KR" sz="2400" dirty="0"/>
          </a:p>
          <a:p>
            <a:r>
              <a:rPr lang="en-US" altLang="ko-KR" sz="2400" dirty="0"/>
              <a:t> </a:t>
            </a:r>
          </a:p>
          <a:p>
            <a:r>
              <a:rPr lang="en-US" altLang="ko-KR" sz="2400" dirty="0"/>
              <a:t>4. LENR 6He, 17F and 17O for mirror nuclei</a:t>
            </a:r>
          </a:p>
          <a:p>
            <a:endParaRPr lang="en-US" altLang="ko-KR" sz="2400" dirty="0"/>
          </a:p>
          <a:p>
            <a:r>
              <a:rPr lang="en-US" altLang="ko-KR" sz="2400" dirty="0"/>
              <a:t>5. LENR for Li isotopes </a:t>
            </a:r>
          </a:p>
          <a:p>
            <a:endParaRPr lang="en-US" altLang="ko-KR" sz="2400" dirty="0"/>
          </a:p>
          <a:p>
            <a:r>
              <a:rPr lang="en-US" altLang="ko-KR" sz="2400" dirty="0"/>
              <a:t>6. Summary and Conclusion</a:t>
            </a:r>
            <a:endParaRPr lang="ko-KR" altLang="en-US" sz="2400" dirty="0"/>
          </a:p>
        </p:txBody>
      </p:sp>
      <p:sp>
        <p:nvSpPr>
          <p:cNvPr id="3" name="TextBox 2">
            <a:extLst>
              <a:ext uri="{FF2B5EF4-FFF2-40B4-BE49-F238E27FC236}">
                <a16:creationId xmlns:a16="http://schemas.microsoft.com/office/drawing/2014/main" xmlns="" id="{33D54BCA-A6E2-5422-69FC-BB142E494BB1}"/>
              </a:ext>
            </a:extLst>
          </p:cNvPr>
          <p:cNvSpPr txBox="1"/>
          <p:nvPr/>
        </p:nvSpPr>
        <p:spPr>
          <a:xfrm>
            <a:off x="7892416" y="5298296"/>
            <a:ext cx="3440109" cy="1477328"/>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89</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57601</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11Li</a:t>
            </a:r>
            <a:endPar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9</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0</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54615</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11Li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PLB 780, 455 (2018) Fusion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JKPS 70, 42 (2017) Fusion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103, 034611 (2021) Fusion</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TextBox 4">
            <a:extLst>
              <a:ext uri="{FF2B5EF4-FFF2-40B4-BE49-F238E27FC236}">
                <a16:creationId xmlns:a16="http://schemas.microsoft.com/office/drawing/2014/main" xmlns="" id="{3B356476-70C1-EDA4-919A-046E33C04A33}"/>
              </a:ext>
            </a:extLst>
          </p:cNvPr>
          <p:cNvSpPr txBox="1"/>
          <p:nvPr/>
        </p:nvSpPr>
        <p:spPr>
          <a:xfrm>
            <a:off x="7892416" y="4767827"/>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105, 014601 (2022)</a:t>
            </a:r>
            <a:endParaRPr lang="ko-KR" altLang="en-US" dirty="0"/>
          </a:p>
        </p:txBody>
      </p:sp>
      <p:sp>
        <p:nvSpPr>
          <p:cNvPr id="6" name="TextBox 5">
            <a:extLst>
              <a:ext uri="{FF2B5EF4-FFF2-40B4-BE49-F238E27FC236}">
                <a16:creationId xmlns:a16="http://schemas.microsoft.com/office/drawing/2014/main" xmlns="" id="{10619718-1B69-0A9E-D4EE-F61BFB008289}"/>
              </a:ext>
            </a:extLst>
          </p:cNvPr>
          <p:cNvSpPr txBox="1"/>
          <p:nvPr/>
        </p:nvSpPr>
        <p:spPr>
          <a:xfrm>
            <a:off x="7831528" y="3614557"/>
            <a:ext cx="4233275" cy="1200329"/>
          </a:xfrm>
          <a:prstGeom prst="rect">
            <a:avLst/>
          </a:prstGeom>
          <a:noFill/>
        </p:spPr>
        <p:txBody>
          <a:bodyPr wrap="none" rtlCol="0">
            <a:spAutoFit/>
          </a:bodyPr>
          <a:lstStyle/>
          <a:p>
            <a:r>
              <a:rPr lang="pl-PL" altLang="ko-KR" dirty="0"/>
              <a:t>EPJA 56, 42 (2020),</a:t>
            </a:r>
            <a:r>
              <a:rPr lang="en-US" altLang="ko-KR" dirty="0"/>
              <a:t> LRN for 197Au</a:t>
            </a:r>
            <a:r>
              <a:rPr lang="pl-PL" altLang="ko-KR" dirty="0"/>
              <a:t> </a:t>
            </a:r>
          </a:p>
          <a:p>
            <a:r>
              <a:rPr lang="pl-PL" altLang="ko-KR" dirty="0"/>
              <a:t>PRC 92, 014627 (2015)</a:t>
            </a:r>
            <a:r>
              <a:rPr lang="en-US" altLang="ko-KR" dirty="0"/>
              <a:t> LRN potential</a:t>
            </a:r>
            <a:r>
              <a:rPr lang="pl-PL" altLang="ko-KR" dirty="0"/>
              <a:t> </a:t>
            </a:r>
          </a:p>
          <a:p>
            <a:r>
              <a:rPr lang="pl-PL" altLang="ko-KR" dirty="0"/>
              <a:t>PRC 92, 044618 (2015)</a:t>
            </a:r>
            <a:r>
              <a:rPr lang="en-US" altLang="ko-KR" dirty="0"/>
              <a:t> LRN potential</a:t>
            </a:r>
          </a:p>
          <a:p>
            <a:r>
              <a:rPr lang="en-US" altLang="ko-KR" dirty="0"/>
              <a:t>PRC 93, 954624 (2016) Radius</a:t>
            </a:r>
            <a:endParaRPr lang="ko-KR" altLang="en-US" dirty="0"/>
          </a:p>
        </p:txBody>
      </p:sp>
      <p:sp>
        <p:nvSpPr>
          <p:cNvPr id="7" name="TextBox 6">
            <a:extLst>
              <a:ext uri="{FF2B5EF4-FFF2-40B4-BE49-F238E27FC236}">
                <a16:creationId xmlns:a16="http://schemas.microsoft.com/office/drawing/2014/main" xmlns="" id="{83A83737-5855-6540-2C56-1E33EBDE9AF0}"/>
              </a:ext>
            </a:extLst>
          </p:cNvPr>
          <p:cNvSpPr txBox="1"/>
          <p:nvPr/>
        </p:nvSpPr>
        <p:spPr>
          <a:xfrm>
            <a:off x="8945039" y="2489299"/>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104, 034306 (2021)</a:t>
            </a:r>
            <a:endParaRPr lang="ko-KR" altLang="en-US" dirty="0"/>
          </a:p>
        </p:txBody>
      </p:sp>
      <p:sp>
        <p:nvSpPr>
          <p:cNvPr id="8" name="TextBox 7">
            <a:extLst>
              <a:ext uri="{FF2B5EF4-FFF2-40B4-BE49-F238E27FC236}">
                <a16:creationId xmlns:a16="http://schemas.microsoft.com/office/drawing/2014/main" xmlns="" id="{4B1EEEF6-B1E0-7E8A-1F1D-AF87CEB0D2F3}"/>
              </a:ext>
            </a:extLst>
          </p:cNvPr>
          <p:cNvSpPr txBox="1"/>
          <p:nvPr/>
        </p:nvSpPr>
        <p:spPr>
          <a:xfrm>
            <a:off x="7831528" y="3089645"/>
            <a:ext cx="4360472" cy="369332"/>
          </a:xfrm>
          <a:prstGeom prst="rect">
            <a:avLst/>
          </a:prstGeom>
          <a:noFill/>
        </p:spPr>
        <p:txBody>
          <a:bodyPr wrap="square">
            <a:spAutoFit/>
          </a:bodyPr>
          <a:lstStyle/>
          <a:p>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ArXiv</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2203.13365: </a:t>
            </a:r>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ApJS</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in press, (2022)</a:t>
            </a:r>
            <a:endParaRPr lang="ko-KR" altLang="en-US" dirty="0"/>
          </a:p>
        </p:txBody>
      </p:sp>
      <p:sp>
        <p:nvSpPr>
          <p:cNvPr id="9" name="TextBox 8">
            <a:extLst>
              <a:ext uri="{FF2B5EF4-FFF2-40B4-BE49-F238E27FC236}">
                <a16:creationId xmlns:a16="http://schemas.microsoft.com/office/drawing/2014/main" xmlns="" id="{4CA28F35-1E16-753E-0507-6AAF008C7424}"/>
              </a:ext>
            </a:extLst>
          </p:cNvPr>
          <p:cNvSpPr txBox="1"/>
          <p:nvPr/>
        </p:nvSpPr>
        <p:spPr>
          <a:xfrm>
            <a:off x="7831528" y="2138362"/>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Submitted to </a:t>
            </a:r>
            <a:r>
              <a:rPr kumimoji="0" lang="en-US" altLang="ko-KR" b="0" i="0" u="none" strike="noStrike" kern="1200" cap="none" spc="0" normalizeH="0" baseline="0" noProof="0" dirty="0" smtClean="0">
                <a:ln>
                  <a:noFill/>
                </a:ln>
                <a:solidFill>
                  <a:srgbClr val="00B050"/>
                </a:solidFill>
                <a:effectLst/>
                <a:uLnTx/>
                <a:uFillTx/>
                <a:latin typeface="맑은 고딕" panose="020F0502020204030204"/>
                <a:ea typeface="맑은 고딕" panose="020B0503020000020004" pitchFamily="50" charset="-127"/>
                <a:cs typeface="+mn-cs"/>
              </a:rPr>
              <a:t>PLB </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(2022)</a:t>
            </a:r>
            <a:endParaRPr lang="ko-KR" altLang="en-US" dirty="0"/>
          </a:p>
        </p:txBody>
      </p:sp>
      <p:sp>
        <p:nvSpPr>
          <p:cNvPr id="2" name="직사각형 1">
            <a:extLst>
              <a:ext uri="{FF2B5EF4-FFF2-40B4-BE49-F238E27FC236}">
                <a16:creationId xmlns:a16="http://schemas.microsoft.com/office/drawing/2014/main" xmlns="" id="{2B4741AE-8DAD-77DE-5451-C6251ED89177}"/>
              </a:ext>
            </a:extLst>
          </p:cNvPr>
          <p:cNvSpPr/>
          <p:nvPr/>
        </p:nvSpPr>
        <p:spPr>
          <a:xfrm>
            <a:off x="777240" y="1485900"/>
            <a:ext cx="11414760" cy="537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사각형 9">
            <a:extLst>
              <a:ext uri="{FF2B5EF4-FFF2-40B4-BE49-F238E27FC236}">
                <a16:creationId xmlns:a16="http://schemas.microsoft.com/office/drawing/2014/main" xmlns="" id="{2B4741AE-8DAD-77DE-5451-C6251ED89177}"/>
              </a:ext>
            </a:extLst>
          </p:cNvPr>
          <p:cNvSpPr/>
          <p:nvPr/>
        </p:nvSpPr>
        <p:spPr>
          <a:xfrm>
            <a:off x="205817" y="4601497"/>
            <a:ext cx="11414760" cy="1216742"/>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슬라이드 번호 개체 틀 10"/>
          <p:cNvSpPr>
            <a:spLocks noGrp="1"/>
          </p:cNvSpPr>
          <p:nvPr>
            <p:ph type="sldNum" sz="quarter" idx="12"/>
          </p:nvPr>
        </p:nvSpPr>
        <p:spPr/>
        <p:txBody>
          <a:bodyPr/>
          <a:lstStyle/>
          <a:p>
            <a:fld id="{175E8A5A-CA94-4822-9441-BD0B7D3C58CA}" type="slidenum">
              <a:rPr lang="ko-KR" altLang="en-US" smtClean="0"/>
              <a:t>2</a:t>
            </a:fld>
            <a:endParaRPr lang="ko-KR" altLang="en-US"/>
          </a:p>
        </p:txBody>
      </p:sp>
      <p:sp>
        <p:nvSpPr>
          <p:cNvPr id="12" name="포인트가 4개인 별 11"/>
          <p:cNvSpPr/>
          <p:nvPr/>
        </p:nvSpPr>
        <p:spPr>
          <a:xfrm>
            <a:off x="866572" y="2037834"/>
            <a:ext cx="501146" cy="472742"/>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포인트가 4개인 별 13"/>
          <p:cNvSpPr/>
          <p:nvPr/>
        </p:nvSpPr>
        <p:spPr>
          <a:xfrm>
            <a:off x="884196" y="2509498"/>
            <a:ext cx="501801" cy="472928"/>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포인트가 4개인 별 14"/>
          <p:cNvSpPr/>
          <p:nvPr/>
        </p:nvSpPr>
        <p:spPr>
          <a:xfrm>
            <a:off x="835287" y="3298014"/>
            <a:ext cx="550710" cy="633085"/>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06365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exit"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19400" y="476816"/>
            <a:ext cx="6858000" cy="482600"/>
          </a:xfrm>
          <a:prstGeom prst="rect">
            <a:avLst/>
          </a:prstGeom>
        </p:spPr>
        <p:txBody>
          <a:bodyPr lIns="0" tIns="37036" rIns="0" bIns="0"/>
          <a:lstStyle/>
          <a:p>
            <a:pPr marL="0" marR="0" lvl="0" indent="0" algn="ctr" defTabSz="414338" rtl="0" eaLnBrk="1" fontAlgn="base" latinLnBrk="0" hangingPunct="0">
              <a:lnSpc>
                <a:spcPct val="93000"/>
              </a:lnSpc>
              <a:spcBef>
                <a:spcPct val="0"/>
              </a:spcBef>
              <a:spcAft>
                <a:spcPct val="0"/>
              </a:spcAft>
              <a:buClr>
                <a:srgbClr val="000000"/>
              </a:buClr>
              <a:buSzTx/>
              <a:buFontTx/>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kumimoji="0" lang="en-US" altLang="ja-JP" sz="3000" b="1" i="1" u="none" strike="noStrike" kern="0" cap="none" spc="0" normalizeH="0" baseline="0" noProof="0" dirty="0">
                <a:ln>
                  <a:noFill/>
                </a:ln>
                <a:solidFill>
                  <a:srgbClr val="000000"/>
                </a:solidFill>
                <a:effectLst/>
                <a:uLnTx/>
                <a:uFillTx/>
                <a:latin typeface="Times New Roman" pitchFamily="18" charset="0"/>
                <a:ea typeface="Arial Unicode MS" pitchFamily="34" charset="-128"/>
                <a:cs typeface="Arial Unicode MS" pitchFamily="34" charset="-128"/>
              </a:rPr>
              <a:t>np</a:t>
            </a:r>
            <a:r>
              <a:rPr kumimoji="0" lang="en-US" altLang="ja-JP" sz="3000" b="1" i="0" u="none" strike="noStrike" kern="0" cap="none" spc="0" normalizeH="0" baseline="0" noProof="0" dirty="0">
                <a:ln>
                  <a:noFill/>
                </a:ln>
                <a:solidFill>
                  <a:srgbClr val="000000"/>
                </a:solidFill>
                <a:effectLst/>
                <a:uLnTx/>
                <a:uFillTx/>
                <a:latin typeface="Times New Roman" pitchFamily="18" charset="0"/>
                <a:ea typeface="Arial Unicode MS" pitchFamily="34" charset="-128"/>
                <a:cs typeface="Arial Unicode MS" pitchFamily="34" charset="-128"/>
              </a:rPr>
              <a:t>-Correlations &amp; 3-body Force</a:t>
            </a:r>
            <a:endParaRPr kumimoji="0" lang="en-US" sz="3000" b="1" i="0" u="none" strike="noStrike" kern="0" cap="none" spc="0" normalizeH="0" baseline="0" noProof="0" dirty="0">
              <a:ln>
                <a:noFill/>
              </a:ln>
              <a:solidFill>
                <a:srgbClr val="000000"/>
              </a:solidFill>
              <a:effectLst/>
              <a:uLnTx/>
              <a:uFillTx/>
              <a:latin typeface="Times New Roman"/>
              <a:ea typeface="Arial Unicode MS" pitchFamily="34" charset="-128"/>
              <a:cs typeface="Arial Unicode MS" pitchFamily="34" charset="-128"/>
            </a:endParaRPr>
          </a:p>
        </p:txBody>
      </p:sp>
      <p:sp>
        <p:nvSpPr>
          <p:cNvPr id="79" name="TextBox 78"/>
          <p:cNvSpPr txBox="1"/>
          <p:nvPr/>
        </p:nvSpPr>
        <p:spPr>
          <a:xfrm>
            <a:off x="1676400" y="5543490"/>
            <a:ext cx="8610600" cy="400110"/>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Times New Roman" pitchFamily="18" charset="0"/>
                <a:ea typeface="+mn-ea"/>
                <a:cs typeface="+mn-cs"/>
              </a:rPr>
              <a:t>TOSM </a:t>
            </a:r>
            <a:r>
              <a:rPr kumimoji="1" lang="en-US" altLang="ja-JP" sz="2000" b="0" i="0" u="none" strike="noStrike" kern="1200" cap="none" spc="0" normalizeH="0" baseline="0" noProof="0" dirty="0">
                <a:ln>
                  <a:noFill/>
                </a:ln>
                <a:solidFill>
                  <a:srgbClr val="000000"/>
                </a:solidFill>
                <a:effectLst/>
                <a:uLnTx/>
                <a:uFillTx/>
                <a:latin typeface="Times New Roman" pitchFamily="18" charset="0"/>
                <a:ea typeface="+mn-ea"/>
                <a:cs typeface="+mn-cs"/>
              </a:rPr>
              <a:t>(tensor-optimized shell model) T. </a:t>
            </a:r>
            <a:r>
              <a:rPr kumimoji="1" lang="en-US" altLang="ja-JP" sz="2000" b="0" i="0" u="none" strike="noStrike" kern="1200" cap="none" spc="0" normalizeH="0" baseline="0" noProof="0" dirty="0" err="1">
                <a:ln>
                  <a:noFill/>
                </a:ln>
                <a:solidFill>
                  <a:srgbClr val="000000"/>
                </a:solidFill>
                <a:effectLst/>
                <a:uLnTx/>
                <a:uFillTx/>
                <a:latin typeface="Times New Roman" pitchFamily="18" charset="0"/>
                <a:ea typeface="+mn-ea"/>
                <a:cs typeface="+mn-cs"/>
              </a:rPr>
              <a:t>Myo</a:t>
            </a:r>
            <a:r>
              <a:rPr kumimoji="1" lang="en-US" altLang="ja-JP" sz="2000" b="0" i="0" u="none" strike="noStrike" kern="1200" cap="none" spc="0" normalizeH="0" baseline="0" noProof="0" dirty="0">
                <a:ln>
                  <a:noFill/>
                </a:ln>
                <a:solidFill>
                  <a:srgbClr val="000000"/>
                </a:solidFill>
                <a:effectLst/>
                <a:uLnTx/>
                <a:uFillTx/>
                <a:latin typeface="Times New Roman" pitchFamily="18" charset="0"/>
                <a:ea typeface="+mn-ea"/>
                <a:cs typeface="+mn-cs"/>
              </a:rPr>
              <a:t> (Osaka Tech)</a:t>
            </a:r>
            <a:endParaRPr kumimoji="1" lang="ja-JP" altLang="en-US" sz="20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46" name="Down Arrow 45"/>
          <p:cNvSpPr/>
          <p:nvPr/>
        </p:nvSpPr>
        <p:spPr>
          <a:xfrm>
            <a:off x="3657600" y="3777228"/>
            <a:ext cx="228600" cy="337572"/>
          </a:xfrm>
          <a:prstGeom prst="downArrow">
            <a:avLst/>
          </a:prstGeom>
          <a:solidFill>
            <a:srgbClr val="000099"/>
          </a:solidFill>
          <a:ln w="63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3" name="Group 134"/>
          <p:cNvGrpSpPr/>
          <p:nvPr/>
        </p:nvGrpSpPr>
        <p:grpSpPr>
          <a:xfrm>
            <a:off x="1295400" y="2069901"/>
            <a:ext cx="9525000" cy="3313748"/>
            <a:chOff x="-228600" y="1791652"/>
            <a:chExt cx="9525000" cy="3313748"/>
          </a:xfrm>
        </p:grpSpPr>
        <p:grpSp>
          <p:nvGrpSpPr>
            <p:cNvPr id="5" name="Group 133"/>
            <p:cNvGrpSpPr/>
            <p:nvPr/>
          </p:nvGrpSpPr>
          <p:grpSpPr>
            <a:xfrm>
              <a:off x="4648200" y="1791652"/>
              <a:ext cx="4648200" cy="3313748"/>
              <a:chOff x="4648200" y="1791652"/>
              <a:chExt cx="4648200" cy="3313748"/>
            </a:xfrm>
          </p:grpSpPr>
          <p:grpSp>
            <p:nvGrpSpPr>
              <p:cNvPr id="6" name="Group 123"/>
              <p:cNvGrpSpPr/>
              <p:nvPr/>
            </p:nvGrpSpPr>
            <p:grpSpPr>
              <a:xfrm>
                <a:off x="4648200" y="1791652"/>
                <a:ext cx="4419600" cy="3313748"/>
                <a:chOff x="4648200" y="1791652"/>
                <a:chExt cx="4419600" cy="3313748"/>
              </a:xfrm>
            </p:grpSpPr>
            <p:pic>
              <p:nvPicPr>
                <p:cNvPr id="3074" name="Picture 2"/>
                <p:cNvPicPr>
                  <a:picLocks noChangeAspect="1" noChangeArrowheads="1"/>
                </p:cNvPicPr>
                <p:nvPr/>
              </p:nvPicPr>
              <p:blipFill>
                <a:blip r:embed="rId3" cstate="print"/>
                <a:srcRect/>
                <a:stretch>
                  <a:fillRect/>
                </a:stretch>
              </p:blipFill>
              <p:spPr bwMode="auto">
                <a:xfrm>
                  <a:off x="4850130" y="1791652"/>
                  <a:ext cx="4217670" cy="3008948"/>
                </a:xfrm>
                <a:prstGeom prst="rect">
                  <a:avLst/>
                </a:prstGeom>
                <a:noFill/>
                <a:ln w="9525">
                  <a:noFill/>
                  <a:miter lim="800000"/>
                  <a:headEnd/>
                  <a:tailEnd/>
                </a:ln>
              </p:spPr>
            </p:pic>
            <p:sp>
              <p:nvSpPr>
                <p:cNvPr id="123" name="Rectangle 122"/>
                <p:cNvSpPr/>
                <p:nvPr/>
              </p:nvSpPr>
              <p:spPr>
                <a:xfrm>
                  <a:off x="4648200" y="4648200"/>
                  <a:ext cx="914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sp>
            <p:nvSpPr>
              <p:cNvPr id="130" name="TextBox 129"/>
              <p:cNvSpPr txBox="1"/>
              <p:nvPr/>
            </p:nvSpPr>
            <p:spPr>
              <a:xfrm>
                <a:off x="5486400" y="3760351"/>
                <a:ext cx="14478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1" u="none" strike="noStrike" kern="1200" cap="none" spc="0" normalizeH="0" baseline="0" noProof="0" dirty="0">
                    <a:ln>
                      <a:noFill/>
                    </a:ln>
                    <a:solidFill>
                      <a:srgbClr val="003300"/>
                    </a:solidFill>
                    <a:effectLst/>
                    <a:uLnTx/>
                    <a:uFillTx/>
                    <a:latin typeface="Times New Roman" pitchFamily="18" charset="0"/>
                    <a:ea typeface="+mn-ea"/>
                    <a:cs typeface="+mn-cs"/>
                  </a:rPr>
                  <a:t>■ </a:t>
                </a:r>
                <a:r>
                  <a:rPr kumimoji="1" lang="en-US" altLang="ja-JP" sz="1600" b="1" i="1" u="none" strike="noStrike" kern="1200" cap="none" spc="0" normalizeH="0" baseline="0" noProof="0" dirty="0">
                    <a:ln>
                      <a:noFill/>
                    </a:ln>
                    <a:solidFill>
                      <a:srgbClr val="003300"/>
                    </a:solidFill>
                    <a:effectLst/>
                    <a:uLnTx/>
                    <a:uFillTx/>
                    <a:latin typeface="Times New Roman" pitchFamily="18" charset="0"/>
                    <a:ea typeface="+mn-ea"/>
                    <a:cs typeface="+mn-cs"/>
                  </a:rPr>
                  <a:t>Conventional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1" u="none" strike="noStrike" kern="1200" cap="none" spc="0" normalizeH="0" baseline="0" noProof="0" dirty="0">
                    <a:ln>
                      <a:noFill/>
                    </a:ln>
                    <a:solidFill>
                      <a:srgbClr val="003300"/>
                    </a:solidFill>
                    <a:effectLst/>
                    <a:uLnTx/>
                    <a:uFillTx/>
                    <a:latin typeface="Times New Roman" pitchFamily="18" charset="0"/>
                    <a:ea typeface="+mn-ea"/>
                    <a:cs typeface="+mn-cs"/>
                  </a:rPr>
                  <a:t>   Shell model</a:t>
                </a:r>
                <a:endParaRPr kumimoji="1" lang="ja-JP" altLang="en-US" sz="1600" b="1" i="1" u="none" strike="noStrike" kern="1200" cap="none" spc="0" normalizeH="0" baseline="0" noProof="0" dirty="0">
                  <a:ln>
                    <a:noFill/>
                  </a:ln>
                  <a:solidFill>
                    <a:srgbClr val="003300"/>
                  </a:solidFill>
                  <a:effectLst/>
                  <a:uLnTx/>
                  <a:uFillTx/>
                  <a:latin typeface="Times New Roman" pitchFamily="18" charset="0"/>
                  <a:ea typeface="+mn-ea"/>
                  <a:cs typeface="+mn-cs"/>
                </a:endParaRPr>
              </a:p>
            </p:txBody>
          </p:sp>
          <p:sp>
            <p:nvSpPr>
              <p:cNvPr id="131" name="TextBox 130"/>
              <p:cNvSpPr txBox="1"/>
              <p:nvPr/>
            </p:nvSpPr>
            <p:spPr>
              <a:xfrm>
                <a:off x="6629400" y="2209800"/>
                <a:ext cx="26670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l-GR" altLang="ja-JP" sz="1200" b="1" i="0" u="none" strike="noStrike" kern="1200" cap="none" spc="0" normalizeH="0" baseline="0" noProof="0" dirty="0">
                    <a:ln>
                      <a:noFill/>
                    </a:ln>
                    <a:solidFill>
                      <a:srgbClr val="000099"/>
                    </a:solidFill>
                    <a:effectLst/>
                    <a:uLnTx/>
                    <a:uFillTx/>
                    <a:latin typeface="Times New Roman" pitchFamily="18" charset="0"/>
                    <a:ea typeface="+mn-ea"/>
                    <a:cs typeface="+mn-cs"/>
                  </a:rPr>
                  <a:t>Ο</a:t>
                </a:r>
                <a:r>
                  <a:rPr kumimoji="1" lang="en-US" altLang="ja-JP" sz="1600" b="1" i="1" u="none" strike="noStrike" kern="1200" cap="none" spc="0" normalizeH="0" baseline="0" noProof="0" dirty="0">
                    <a:ln>
                      <a:noFill/>
                    </a:ln>
                    <a:solidFill>
                      <a:srgbClr val="000099"/>
                    </a:solidFill>
                    <a:effectLst/>
                    <a:uLnTx/>
                    <a:uFillTx/>
                    <a:latin typeface="Times New Roman" pitchFamily="18" charset="0"/>
                    <a:ea typeface="+mn-ea"/>
                    <a:cs typeface="+mn-cs"/>
                  </a:rPr>
                  <a:t> NCSM (NN+3N)</a:t>
                </a:r>
                <a:endParaRPr kumimoji="1" lang="ja-JP" altLang="en-US" sz="1600" b="1" i="1" u="none" strike="noStrike" kern="1200" cap="none" spc="0" normalizeH="0" baseline="0" noProof="0">
                  <a:ln>
                    <a:noFill/>
                  </a:ln>
                  <a:solidFill>
                    <a:srgbClr val="000099"/>
                  </a:solidFill>
                  <a:effectLst/>
                  <a:uLnTx/>
                  <a:uFillTx/>
                  <a:latin typeface="Times New Roman" pitchFamily="18" charset="0"/>
                  <a:ea typeface="+mn-ea"/>
                  <a:cs typeface="+mn-cs"/>
                </a:endParaRPr>
              </a:p>
            </p:txBody>
          </p:sp>
          <p:sp>
            <p:nvSpPr>
              <p:cNvPr id="132" name="TextBox 131"/>
              <p:cNvSpPr txBox="1"/>
              <p:nvPr/>
            </p:nvSpPr>
            <p:spPr>
              <a:xfrm>
                <a:off x="6629400" y="2557046"/>
                <a:ext cx="26670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1" u="none" strike="noStrike" kern="1200" cap="none" spc="0" normalizeH="0" baseline="0" noProof="0" dirty="0">
                    <a:ln>
                      <a:noFill/>
                    </a:ln>
                    <a:solidFill>
                      <a:srgbClr val="A50021"/>
                    </a:solidFill>
                    <a:effectLst/>
                    <a:uLnTx/>
                    <a:uFillTx/>
                    <a:latin typeface="Times New Roman" pitchFamily="18" charset="0"/>
                    <a:ea typeface="+mn-ea"/>
                    <a:cs typeface="+mn-cs"/>
                  </a:rPr>
                  <a:t>∆</a:t>
                </a:r>
                <a:r>
                  <a:rPr kumimoji="1" lang="en-US" altLang="ja-JP" sz="1200" b="1" i="1" u="none" strike="noStrike" kern="1200" cap="none" spc="0" normalizeH="0" baseline="0" noProof="0" dirty="0">
                    <a:ln>
                      <a:noFill/>
                    </a:ln>
                    <a:solidFill>
                      <a:srgbClr val="A50021"/>
                    </a:solidFill>
                    <a:effectLst/>
                    <a:uLnTx/>
                    <a:uFillTx/>
                    <a:latin typeface="Times New Roman" pitchFamily="18" charset="0"/>
                    <a:ea typeface="+mn-ea"/>
                    <a:cs typeface="+mn-cs"/>
                  </a:rPr>
                  <a:t> </a:t>
                </a:r>
                <a:r>
                  <a:rPr kumimoji="1" lang="en-US" altLang="ja-JP" sz="1600" b="1" i="1" u="none" strike="noStrike" kern="1200" cap="none" spc="0" normalizeH="0" baseline="0" noProof="0" dirty="0">
                    <a:ln>
                      <a:noFill/>
                    </a:ln>
                    <a:solidFill>
                      <a:srgbClr val="A50021"/>
                    </a:solidFill>
                    <a:effectLst/>
                    <a:uLnTx/>
                    <a:uFillTx/>
                    <a:latin typeface="Times New Roman" pitchFamily="18" charset="0"/>
                    <a:ea typeface="+mn-ea"/>
                    <a:cs typeface="+mn-cs"/>
                  </a:rPr>
                  <a:t>NCSM (NN, w/o3N)</a:t>
                </a:r>
                <a:endParaRPr kumimoji="1" lang="ja-JP" altLang="en-US" sz="1600" b="1" i="1" u="none" strike="noStrike" kern="1200" cap="none" spc="0" normalizeH="0" baseline="0" noProof="0" dirty="0">
                  <a:ln>
                    <a:noFill/>
                  </a:ln>
                  <a:solidFill>
                    <a:srgbClr val="A50021"/>
                  </a:solidFill>
                  <a:effectLst/>
                  <a:uLnTx/>
                  <a:uFillTx/>
                  <a:latin typeface="Times New Roman" pitchFamily="18" charset="0"/>
                  <a:ea typeface="+mn-ea"/>
                  <a:cs typeface="+mn-cs"/>
                </a:endParaRPr>
              </a:p>
            </p:txBody>
          </p:sp>
        </p:grpSp>
        <p:sp>
          <p:nvSpPr>
            <p:cNvPr id="45" name="Rectangle 44"/>
            <p:cNvSpPr/>
            <p:nvPr/>
          </p:nvSpPr>
          <p:spPr>
            <a:xfrm>
              <a:off x="-228600" y="3779222"/>
              <a:ext cx="5029200"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000099"/>
                  </a:solidFill>
                  <a:effectLst/>
                  <a:uLnTx/>
                  <a:uFillTx/>
                  <a:latin typeface="Times New Roman" pitchFamily="18" charset="0"/>
                  <a:ea typeface="+mn-ea"/>
                  <a:cs typeface="+mn-cs"/>
                  <a:sym typeface="Wingdings" pitchFamily="2" charset="2"/>
                </a:rPr>
                <a:t>Significant Increase in the T=0                  Cross Sections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500" b="1" i="0" u="none" strike="noStrike" kern="1200" cap="none" spc="0" normalizeH="0" baseline="0" noProof="0" dirty="0">
                <a:ln>
                  <a:noFill/>
                </a:ln>
                <a:solidFill>
                  <a:srgbClr val="000099"/>
                </a:solidFill>
                <a:effectLst/>
                <a:uLnTx/>
                <a:uFillTx/>
                <a:latin typeface="Times New Roman" pitchFamily="18" charset="0"/>
                <a:ea typeface="+mn-ea"/>
                <a:cs typeface="+mn-cs"/>
                <a:sym typeface="Wingdings" pitchFamily="2" charset="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000099"/>
                  </a:solidFill>
                  <a:effectLst/>
                  <a:uLnTx/>
                  <a:uFillTx/>
                  <a:latin typeface="Times New Roman" pitchFamily="18" charset="0"/>
                  <a:ea typeface="+mn-ea"/>
                  <a:cs typeface="+mn-cs"/>
                  <a:sym typeface="Wingdings" pitchFamily="2" charset="2"/>
                </a:rPr>
                <a:t>T=0 cross section Sensitive to 3</a:t>
              </a:r>
              <a:r>
                <a:rPr kumimoji="0" lang="en-US" altLang="ja-JP" sz="2000" b="1" i="1" u="none" strike="noStrike" kern="1200" cap="none" spc="0" normalizeH="0" baseline="0" noProof="0" dirty="0">
                  <a:ln>
                    <a:noFill/>
                  </a:ln>
                  <a:solidFill>
                    <a:srgbClr val="000099"/>
                  </a:solidFill>
                  <a:effectLst/>
                  <a:uLnTx/>
                  <a:uFillTx/>
                  <a:latin typeface="Times New Roman" pitchFamily="18" charset="0"/>
                  <a:ea typeface="+mn-ea"/>
                  <a:cs typeface="+mn-cs"/>
                  <a:sym typeface="Wingdings" pitchFamily="2" charset="2"/>
                </a:rPr>
                <a:t>N</a:t>
              </a:r>
              <a:r>
                <a:rPr kumimoji="0" lang="en-US" altLang="ja-JP" sz="2000" b="1" i="0" u="none" strike="noStrike" kern="1200" cap="none" spc="0" normalizeH="0" baseline="0" noProof="0" dirty="0">
                  <a:ln>
                    <a:noFill/>
                  </a:ln>
                  <a:solidFill>
                    <a:srgbClr val="000099"/>
                  </a:solidFill>
                  <a:effectLst/>
                  <a:uLnTx/>
                  <a:uFillTx/>
                  <a:latin typeface="Times New Roman" pitchFamily="18" charset="0"/>
                  <a:ea typeface="+mn-ea"/>
                  <a:cs typeface="+mn-cs"/>
                  <a:sym typeface="Wingdings" pitchFamily="2" charset="2"/>
                </a:rPr>
                <a:t>-force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5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pSp>
      <p:sp>
        <p:nvSpPr>
          <p:cNvPr id="24" name="TextBox 23"/>
          <p:cNvSpPr txBox="1"/>
          <p:nvPr/>
        </p:nvSpPr>
        <p:spPr>
          <a:xfrm>
            <a:off x="2209800" y="6019801"/>
            <a:ext cx="7543800" cy="430887"/>
          </a:xfrm>
          <a:prstGeom prst="rect">
            <a:avLst/>
          </a:prstGeom>
          <a:solidFill>
            <a:schemeClr val="bg1"/>
          </a:solidFill>
          <a:ln>
            <a:solidFill>
              <a:srgbClr val="C0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200" b="1" i="0" u="none" strike="noStrike" kern="1200" cap="none" spc="0" normalizeH="0" baseline="0" noProof="0" dirty="0">
                <a:ln>
                  <a:noFill/>
                </a:ln>
                <a:solidFill>
                  <a:srgbClr val="C00000"/>
                </a:solidFill>
                <a:effectLst/>
                <a:uLnTx/>
                <a:uFillTx/>
                <a:latin typeface="Times New Roman" pitchFamily="18" charset="0"/>
                <a:ea typeface="+mn-ea"/>
                <a:cs typeface="+mn-cs"/>
              </a:rPr>
              <a:t>Final-State-Exclusive Data needed to pin-point the physics !</a:t>
            </a:r>
          </a:p>
        </p:txBody>
      </p:sp>
      <p:sp>
        <p:nvSpPr>
          <p:cNvPr id="7" name="Rectangle 6"/>
          <p:cNvSpPr/>
          <p:nvPr/>
        </p:nvSpPr>
        <p:spPr>
          <a:xfrm>
            <a:off x="1676400" y="2671228"/>
            <a:ext cx="5257800" cy="113877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300" b="0" i="0" u="none" strike="noStrike" kern="1200" cap="none" spc="0" normalizeH="0" baseline="0" noProof="0" dirty="0">
              <a:ln>
                <a:noFill/>
              </a:ln>
              <a:solidFill>
                <a:srgbClr val="660033"/>
              </a:solidFill>
              <a:effectLst/>
              <a:uLnTx/>
              <a:uFillTx/>
              <a:latin typeface="Times New Roman" pitchFamily="18"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defRPr/>
            </a:pPr>
            <a:r>
              <a:rPr kumimoji="0" lang="en-US" altLang="ja-JP" sz="2000" b="1" i="0" u="none" strike="noStrike" kern="1200" cap="none" spc="0" normalizeH="0" baseline="0" noProof="0" dirty="0">
                <a:ln>
                  <a:noFill/>
                </a:ln>
                <a:solidFill>
                  <a:srgbClr val="000099"/>
                </a:solidFill>
                <a:effectLst/>
                <a:uLnTx/>
                <a:uFillTx/>
                <a:latin typeface="Times New Roman" pitchFamily="18" charset="0"/>
                <a:ea typeface="+mn-ea"/>
                <a:cs typeface="+mn-cs"/>
              </a:rPr>
              <a:t> No-core Shell Model (NCSM)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000099"/>
                </a:solidFill>
                <a:effectLst/>
                <a:uLnTx/>
                <a:uFillTx/>
                <a:latin typeface="Times New Roman" pitchFamily="18" charset="0"/>
                <a:ea typeface="+mn-ea"/>
                <a:cs typeface="+mn-cs"/>
              </a:rPr>
              <a:t>(realistic 2-body and 3-body forces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0" i="0" u="none" strike="noStrike" kern="1200" cap="none" spc="0" normalizeH="0" baseline="0" noProof="0" dirty="0">
                <a:ln>
                  <a:noFill/>
                </a:ln>
                <a:solidFill>
                  <a:srgbClr val="660033"/>
                </a:solidFill>
                <a:effectLst/>
                <a:uLnTx/>
                <a:uFillTx/>
                <a:latin typeface="Times New Roman" pitchFamily="18" charset="0"/>
                <a:ea typeface="+mn-ea"/>
                <a:cs typeface="+mn-cs"/>
              </a:rPr>
              <a:t>              </a:t>
            </a:r>
            <a:r>
              <a:rPr kumimoji="0" lang="en-US" altLang="ja-JP" sz="2000" b="0" i="0" u="none" strike="noStrike" kern="1200" cap="none" spc="0" normalizeH="0" baseline="0" noProof="0" dirty="0">
                <a:ln>
                  <a:noFill/>
                </a:ln>
                <a:solidFill>
                  <a:srgbClr val="000099"/>
                </a:solidFill>
                <a:effectLst/>
                <a:uLnTx/>
                <a:uFillTx/>
                <a:latin typeface="Times New Roman" pitchFamily="18" charset="0"/>
                <a:ea typeface="+mn-ea"/>
                <a:cs typeface="+mn-cs"/>
              </a:rPr>
              <a:t>P. </a:t>
            </a:r>
            <a:r>
              <a:rPr kumimoji="0" lang="en-US" altLang="ja-JP" sz="2000" b="0" i="0" u="none" strike="noStrike" kern="1200" cap="none" spc="0" normalizeH="0" baseline="0" noProof="0" dirty="0" err="1">
                <a:ln>
                  <a:noFill/>
                </a:ln>
                <a:solidFill>
                  <a:srgbClr val="000099"/>
                </a:solidFill>
                <a:effectLst/>
                <a:uLnTx/>
                <a:uFillTx/>
                <a:latin typeface="Times New Roman" pitchFamily="18" charset="0"/>
                <a:ea typeface="+mn-ea"/>
                <a:cs typeface="+mn-cs"/>
              </a:rPr>
              <a:t>Navratil</a:t>
            </a:r>
            <a:r>
              <a:rPr kumimoji="0" lang="en-US" altLang="ja-JP" sz="2000" b="0" i="0" u="none" strike="noStrike" kern="1200" cap="none" spc="0" normalizeH="0" baseline="0" noProof="0" dirty="0">
                <a:ln>
                  <a:noFill/>
                </a:ln>
                <a:solidFill>
                  <a:srgbClr val="000099"/>
                </a:solidFill>
                <a:effectLst/>
                <a:uLnTx/>
                <a:uFillTx/>
                <a:latin typeface="Times New Roman" pitchFamily="18" charset="0"/>
                <a:ea typeface="+mn-ea"/>
                <a:cs typeface="+mn-cs"/>
              </a:rPr>
              <a:t> (TRIUMF)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ja-JP" sz="5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28" name="Rectangle 27"/>
          <p:cNvSpPr/>
          <p:nvPr/>
        </p:nvSpPr>
        <p:spPr>
          <a:xfrm>
            <a:off x="1676400" y="1806714"/>
            <a:ext cx="4572000" cy="707886"/>
          </a:xfrm>
          <a:prstGeom prst="rect">
            <a:avLst/>
          </a:prstGeom>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defRPr/>
            </a:pPr>
            <a:r>
              <a:rPr kumimoji="0" lang="en-US" altLang="ja-JP" sz="2000" b="1" i="0" u="none" strike="noStrike" kern="1200" cap="none" spc="0" normalizeH="0" baseline="0" noProof="0" dirty="0">
                <a:ln>
                  <a:noFill/>
                </a:ln>
                <a:solidFill>
                  <a:srgbClr val="003300"/>
                </a:solidFill>
                <a:effectLst/>
                <a:uLnTx/>
                <a:uFillTx/>
                <a:latin typeface="Times New Roman" pitchFamily="18" charset="0"/>
                <a:ea typeface="+mn-ea"/>
                <a:cs typeface="+mn-cs"/>
              </a:rPr>
              <a:t>Conventional Shell Model                          </a:t>
            </a:r>
            <a:r>
              <a:rPr kumimoji="0" lang="en-US" altLang="ja-JP" sz="2000" b="0" i="0" u="none" strike="noStrike" kern="1200" cap="none" spc="0" normalizeH="0" baseline="0" noProof="0" dirty="0">
                <a:ln>
                  <a:noFill/>
                </a:ln>
                <a:solidFill>
                  <a:srgbClr val="003300"/>
                </a:solidFill>
                <a:effectLst/>
                <a:uLnTx/>
                <a:uFillTx/>
                <a:latin typeface="Times New Roman" pitchFamily="18" charset="0"/>
                <a:ea typeface="+mn-ea"/>
                <a:cs typeface="+mn-cs"/>
              </a:rPr>
              <a:t>B.A. Brown (MSU)</a:t>
            </a:r>
          </a:p>
        </p:txBody>
      </p:sp>
      <p:grpSp>
        <p:nvGrpSpPr>
          <p:cNvPr id="8" name="Group 1"/>
          <p:cNvGrpSpPr/>
          <p:nvPr/>
        </p:nvGrpSpPr>
        <p:grpSpPr>
          <a:xfrm>
            <a:off x="2667000" y="945990"/>
            <a:ext cx="6629400" cy="762000"/>
            <a:chOff x="-114300" y="762000"/>
            <a:chExt cx="6629400" cy="762000"/>
          </a:xfrm>
        </p:grpSpPr>
        <p:sp>
          <p:nvSpPr>
            <p:cNvPr id="39" name="Oval 38"/>
            <p:cNvSpPr/>
            <p:nvPr/>
          </p:nvSpPr>
          <p:spPr>
            <a:xfrm>
              <a:off x="-114300" y="762000"/>
              <a:ext cx="1638300" cy="76200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8" name="Oval 37"/>
            <p:cNvSpPr/>
            <p:nvPr/>
          </p:nvSpPr>
          <p:spPr>
            <a:xfrm>
              <a:off x="2019300" y="762000"/>
              <a:ext cx="2324100" cy="72782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2" name="Oval 11"/>
            <p:cNvSpPr/>
            <p:nvPr/>
          </p:nvSpPr>
          <p:spPr>
            <a:xfrm>
              <a:off x="5029200" y="872372"/>
              <a:ext cx="1485900" cy="575428"/>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2" name="Right Arrow 31"/>
            <p:cNvSpPr/>
            <p:nvPr/>
          </p:nvSpPr>
          <p:spPr>
            <a:xfrm>
              <a:off x="4524375" y="1066800"/>
              <a:ext cx="352425" cy="179457"/>
            </a:xfrm>
            <a:prstGeom prst="rightArrow">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3" name="Right Arrow 32"/>
            <p:cNvSpPr/>
            <p:nvPr/>
          </p:nvSpPr>
          <p:spPr>
            <a:xfrm>
              <a:off x="1638300" y="1066800"/>
              <a:ext cx="352425" cy="179457"/>
            </a:xfrm>
            <a:prstGeom prst="rightArrow">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sp>
        <p:nvSpPr>
          <p:cNvPr id="31" name="Rectangle 30"/>
          <p:cNvSpPr/>
          <p:nvPr/>
        </p:nvSpPr>
        <p:spPr>
          <a:xfrm>
            <a:off x="2899512" y="955239"/>
            <a:ext cx="1333500"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800000"/>
                </a:solidFill>
                <a:effectLst/>
                <a:uLnTx/>
                <a:uFillTx/>
                <a:latin typeface="Times New Roman" pitchFamily="18" charset="0"/>
                <a:ea typeface="+mn-ea"/>
                <a:cs typeface="+mn-cs"/>
              </a:rPr>
              <a:t>Structure Model</a:t>
            </a:r>
            <a:endParaRPr kumimoji="0" lang="ja-JP" altLang="en-US" sz="2000" b="1" i="0" u="none" strike="noStrike" kern="1200" cap="none" spc="0" normalizeH="0" baseline="0" noProof="0" dirty="0">
              <a:ln>
                <a:noFill/>
              </a:ln>
              <a:solidFill>
                <a:srgbClr val="800000"/>
              </a:solidFill>
              <a:effectLst/>
              <a:uLnTx/>
              <a:uFillTx/>
              <a:latin typeface="Times New Roman" pitchFamily="18" charset="0"/>
              <a:ea typeface="+mn-ea"/>
              <a:cs typeface="+mn-cs"/>
            </a:endParaRPr>
          </a:p>
        </p:txBody>
      </p:sp>
      <p:sp>
        <p:nvSpPr>
          <p:cNvPr id="34" name="Rectangle 33"/>
          <p:cNvSpPr/>
          <p:nvPr/>
        </p:nvSpPr>
        <p:spPr>
          <a:xfrm>
            <a:off x="4893469" y="965932"/>
            <a:ext cx="2133600" cy="70788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err="1">
                <a:ln>
                  <a:noFill/>
                </a:ln>
                <a:solidFill>
                  <a:srgbClr val="800000"/>
                </a:solidFill>
                <a:effectLst/>
                <a:uLnTx/>
                <a:uFillTx/>
                <a:latin typeface="Times New Roman" pitchFamily="18" charset="0"/>
                <a:ea typeface="+mn-ea"/>
                <a:cs typeface="+mn-cs"/>
              </a:rPr>
              <a:t>Eikonal</a:t>
            </a:r>
            <a:r>
              <a:rPr kumimoji="1" lang="en-US" altLang="ja-JP" sz="2000" b="1" i="0" u="none" strike="noStrike" kern="1200" cap="none" spc="0" normalizeH="0" baseline="0" noProof="0" dirty="0">
                <a:ln>
                  <a:noFill/>
                </a:ln>
                <a:solidFill>
                  <a:srgbClr val="800000"/>
                </a:solidFill>
                <a:effectLst/>
                <a:uLnTx/>
                <a:uFillTx/>
                <a:latin typeface="Times New Roman" pitchFamily="18" charset="0"/>
                <a:ea typeface="+mn-ea"/>
                <a:cs typeface="+mn-cs"/>
              </a:rPr>
              <a:t>-Theory Reaction Model</a:t>
            </a:r>
            <a:endParaRPr kumimoji="0" lang="ja-JP" altLang="en-US" sz="2000" b="1" i="0" u="none" strike="noStrike" kern="1200" cap="none" spc="0" normalizeH="0" baseline="0" noProof="0" dirty="0">
              <a:ln>
                <a:noFill/>
              </a:ln>
              <a:solidFill>
                <a:srgbClr val="800000"/>
              </a:solidFill>
              <a:effectLst/>
              <a:uLnTx/>
              <a:uFillTx/>
              <a:latin typeface="Times New Roman" pitchFamily="18" charset="0"/>
              <a:ea typeface="+mn-ea"/>
              <a:cs typeface="+mn-cs"/>
            </a:endParaRPr>
          </a:p>
        </p:txBody>
      </p:sp>
      <p:sp>
        <p:nvSpPr>
          <p:cNvPr id="35" name="Rectangle 34"/>
          <p:cNvSpPr/>
          <p:nvPr/>
        </p:nvSpPr>
        <p:spPr>
          <a:xfrm>
            <a:off x="8077201" y="990600"/>
            <a:ext cx="963725"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altLang="ja-JP" sz="2000" b="1" i="0" u="none" strike="noStrike" kern="1200" cap="none" spc="0" normalizeH="0" baseline="0" noProof="0" dirty="0">
                <a:ln>
                  <a:noFill/>
                </a:ln>
                <a:solidFill>
                  <a:srgbClr val="800000"/>
                </a:solidFill>
                <a:effectLst/>
                <a:uLnTx/>
                <a:uFillTx/>
                <a:latin typeface="Times New Roman" pitchFamily="18" charset="0"/>
                <a:ea typeface="+mn-ea"/>
                <a:cs typeface="+mn-cs"/>
              </a:rPr>
              <a:t>σ</a:t>
            </a:r>
            <a:r>
              <a:rPr kumimoji="0" lang="en-US" altLang="ja-JP" sz="2000" b="1" i="0" u="none" strike="noStrike" kern="1200" cap="none" spc="0" normalizeH="0" baseline="0" noProof="0" dirty="0">
                <a:ln>
                  <a:noFill/>
                </a:ln>
                <a:solidFill>
                  <a:srgbClr val="800000"/>
                </a:solidFill>
                <a:effectLst/>
                <a:uLnTx/>
                <a:uFillTx/>
                <a:latin typeface="Times New Roman" pitchFamily="18" charset="0"/>
                <a:ea typeface="+mn-ea"/>
                <a:cs typeface="+mn-cs"/>
              </a:rPr>
              <a:t>(</a:t>
            </a:r>
            <a:r>
              <a:rPr kumimoji="0" lang="en-US" altLang="ja-JP" sz="2000" b="1" i="0" u="none" strike="noStrike" kern="1200" cap="none" spc="0" normalizeH="0" baseline="0" noProof="0" dirty="0" err="1">
                <a:ln>
                  <a:noFill/>
                </a:ln>
                <a:solidFill>
                  <a:srgbClr val="800000"/>
                </a:solidFill>
                <a:effectLst/>
                <a:uLnTx/>
                <a:uFillTx/>
                <a:latin typeface="Times New Roman" pitchFamily="18" charset="0"/>
                <a:ea typeface="+mn-ea"/>
                <a:cs typeface="+mn-cs"/>
              </a:rPr>
              <a:t>theo</a:t>
            </a:r>
            <a:r>
              <a:rPr kumimoji="0" lang="en-US" altLang="ja-JP" sz="2000" b="1" i="0" u="none" strike="noStrike" kern="1200" cap="none" spc="0" normalizeH="0" baseline="0" noProof="0" dirty="0">
                <a:ln>
                  <a:noFill/>
                </a:ln>
                <a:solidFill>
                  <a:srgbClr val="800000"/>
                </a:solidFill>
                <a:effectLst/>
                <a:uLnTx/>
                <a:uFillTx/>
                <a:latin typeface="Times New Roman" pitchFamily="18" charset="0"/>
                <a:ea typeface="+mn-ea"/>
                <a:cs typeface="+mn-cs"/>
              </a:rPr>
              <a:t>)</a:t>
            </a:r>
            <a:endParaRPr kumimoji="0" lang="zh-CN" altLang="en-US" sz="2000" b="0" i="0" u="none" strike="noStrike" kern="1200" cap="none" spc="0" normalizeH="0" baseline="0" noProof="0" dirty="0">
              <a:ln>
                <a:noFill/>
              </a:ln>
              <a:solidFill>
                <a:srgbClr val="800000"/>
              </a:solidFill>
              <a:effectLst/>
              <a:uLnTx/>
              <a:uFillTx/>
              <a:latin typeface="Times New Roman" pitchFamily="18" charset="0"/>
              <a:ea typeface="+mn-ea"/>
              <a:cs typeface="+mn-cs"/>
            </a:endParaRPr>
          </a:p>
        </p:txBody>
      </p:sp>
      <p:sp>
        <p:nvSpPr>
          <p:cNvPr id="30" name="Rectangle 29"/>
          <p:cNvSpPr/>
          <p:nvPr/>
        </p:nvSpPr>
        <p:spPr>
          <a:xfrm rot="16200000">
            <a:off x="5587541" y="3210841"/>
            <a:ext cx="1874231" cy="400110"/>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0" i="0" u="none" strike="noStrike" kern="1200" cap="none" spc="0" normalizeH="0" baseline="0" noProof="0" dirty="0" err="1">
                <a:ln>
                  <a:noFill/>
                </a:ln>
                <a:solidFill>
                  <a:srgbClr val="000000"/>
                </a:solidFill>
                <a:effectLst/>
                <a:uLnTx/>
                <a:uFillTx/>
                <a:latin typeface="Arial Unicode MS" pitchFamily="50" charset="-128"/>
                <a:ea typeface="Arial Unicode MS" pitchFamily="50" charset="-128"/>
                <a:cs typeface="Arial Unicode MS" pitchFamily="50" charset="-128"/>
              </a:rPr>
              <a:t>theo</a:t>
            </a:r>
            <a:r>
              <a:rPr kumimoji="0" lang="en-US" altLang="ja-JP" sz="2000" b="0" i="0" u="none" strike="noStrike" kern="1200" cap="none" spc="0" normalizeH="0" baseline="0" noProof="0" dirty="0">
                <a:ln>
                  <a:noFill/>
                </a:ln>
                <a:solidFill>
                  <a:srgbClr val="000000"/>
                </a:solidFill>
                <a:effectLst/>
                <a:uLnTx/>
                <a:uFillTx/>
                <a:latin typeface="Arial Unicode MS" pitchFamily="50" charset="-128"/>
                <a:ea typeface="Arial Unicode MS" pitchFamily="50" charset="-128"/>
                <a:cs typeface="Arial Unicode MS" pitchFamily="50" charset="-128"/>
              </a:rPr>
              <a:t>.  </a:t>
            </a:r>
            <a:r>
              <a:rPr kumimoji="0" lang="el-GR" altLang="ja-JP" sz="2000" b="0" i="0" u="none" strike="noStrike" kern="1200" cap="none" spc="0" normalizeH="0" baseline="0" noProof="0" dirty="0">
                <a:ln>
                  <a:noFill/>
                </a:ln>
                <a:solidFill>
                  <a:srgbClr val="000000"/>
                </a:solidFill>
                <a:effectLst/>
                <a:uLnTx/>
                <a:uFillTx/>
                <a:latin typeface="Arial Unicode MS" pitchFamily="50" charset="-128"/>
                <a:ea typeface="Arial Unicode MS" pitchFamily="50" charset="-128"/>
                <a:cs typeface="Arial Unicode MS" pitchFamily="50" charset="-128"/>
              </a:rPr>
              <a:t>σ</a:t>
            </a:r>
            <a:r>
              <a:rPr kumimoji="0" lang="en-US" altLang="ja-JP" sz="2000" b="0" i="0" u="none" strike="noStrike" kern="1200" cap="none" spc="0" normalizeH="0" baseline="-25000" noProof="0" dirty="0">
                <a:ln>
                  <a:noFill/>
                </a:ln>
                <a:solidFill>
                  <a:srgbClr val="000000"/>
                </a:solidFill>
                <a:effectLst/>
                <a:uLnTx/>
                <a:uFillTx/>
                <a:latin typeface="Arial Unicode MS" pitchFamily="50" charset="-128"/>
                <a:ea typeface="Arial Unicode MS" pitchFamily="50" charset="-128"/>
                <a:cs typeface="Arial Unicode MS" pitchFamily="50" charset="-128"/>
              </a:rPr>
              <a:t>-np </a:t>
            </a:r>
            <a:r>
              <a:rPr kumimoji="0" lang="en-US" altLang="ja-JP" sz="2000" b="0" i="0" u="none" strike="noStrike" kern="1200" cap="none" spc="0" normalizeH="0" baseline="0" noProof="0" dirty="0">
                <a:ln>
                  <a:noFill/>
                </a:ln>
                <a:solidFill>
                  <a:srgbClr val="000000"/>
                </a:solidFill>
                <a:effectLst/>
                <a:uLnTx/>
                <a:uFillTx/>
                <a:latin typeface="Arial Unicode MS" pitchFamily="50" charset="-128"/>
                <a:ea typeface="Arial Unicode MS" pitchFamily="50" charset="-128"/>
                <a:cs typeface="Arial Unicode MS" pitchFamily="50" charset="-128"/>
              </a:rPr>
              <a:t>(</a:t>
            </a:r>
            <a:r>
              <a:rPr kumimoji="0" lang="en-US" altLang="ja-JP" sz="2000" b="0" i="0" u="none" strike="noStrike" kern="1200" cap="none" spc="0" normalizeH="0" baseline="0" noProof="0" dirty="0" err="1">
                <a:ln>
                  <a:noFill/>
                </a:ln>
                <a:solidFill>
                  <a:srgbClr val="000000"/>
                </a:solidFill>
                <a:effectLst/>
                <a:uLnTx/>
                <a:uFillTx/>
                <a:latin typeface="Arial Unicode MS" pitchFamily="50" charset="-128"/>
                <a:ea typeface="Arial Unicode MS" pitchFamily="50" charset="-128"/>
                <a:cs typeface="Arial Unicode MS" pitchFamily="50" charset="-128"/>
              </a:rPr>
              <a:t>mb</a:t>
            </a:r>
            <a:r>
              <a:rPr kumimoji="0" lang="en-US" altLang="ja-JP" sz="2000" b="0" i="0" u="none" strike="noStrike" kern="1200" cap="none" spc="0" normalizeH="0" baseline="0" noProof="0" dirty="0">
                <a:ln>
                  <a:noFill/>
                </a:ln>
                <a:solidFill>
                  <a:srgbClr val="000000"/>
                </a:solidFill>
                <a:effectLst/>
                <a:uLnTx/>
                <a:uFillTx/>
                <a:latin typeface="Arial Unicode MS" pitchFamily="50" charset="-128"/>
                <a:ea typeface="Arial Unicode MS" pitchFamily="50" charset="-128"/>
                <a:cs typeface="Arial Unicode MS" pitchFamily="50" charset="-128"/>
              </a:rPr>
              <a:t>)</a:t>
            </a:r>
            <a:endParaRPr kumimoji="0" lang="zh-CN" altLang="en-US" sz="2000" b="0" i="0" u="none" strike="noStrike" kern="1200" cap="none" spc="0" normalizeH="0" baseline="0" noProof="0" dirty="0">
              <a:ln>
                <a:noFill/>
              </a:ln>
              <a:solidFill>
                <a:srgbClr val="000000"/>
              </a:solidFill>
              <a:effectLst/>
              <a:uLnTx/>
              <a:uFillTx/>
              <a:latin typeface="Arial Unicode MS" pitchFamily="50" charset="-128"/>
              <a:ea typeface="Arial Unicode MS" pitchFamily="50" charset="-128"/>
              <a:cs typeface="Arial Unicode MS" pitchFamily="50" charset="-128"/>
            </a:endParaRPr>
          </a:p>
        </p:txBody>
      </p:sp>
      <p:sp>
        <p:nvSpPr>
          <p:cNvPr id="36" name="Rectangle 35"/>
          <p:cNvSpPr/>
          <p:nvPr/>
        </p:nvSpPr>
        <p:spPr>
          <a:xfrm>
            <a:off x="6943712" y="1676400"/>
            <a:ext cx="3724289"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1" u="none" strike="noStrike" kern="1200" cap="none" spc="0" normalizeH="0" baseline="0" noProof="0" dirty="0">
                <a:ln>
                  <a:noFill/>
                </a:ln>
                <a:solidFill>
                  <a:srgbClr val="000000"/>
                </a:solidFill>
                <a:effectLst/>
                <a:uLnTx/>
                <a:uFillTx/>
                <a:latin typeface="Times New Roman" pitchFamily="18" charset="0"/>
                <a:ea typeface="+mn-ea"/>
                <a:cs typeface="+mn-cs"/>
              </a:rPr>
              <a:t>np</a:t>
            </a:r>
            <a:r>
              <a:rPr kumimoji="0" lang="en-US" altLang="ja-JP" sz="2000" b="1" i="0" u="none" strike="noStrike" kern="1200" cap="none" spc="0" normalizeH="0" baseline="0" noProof="0" dirty="0">
                <a:ln>
                  <a:noFill/>
                </a:ln>
                <a:solidFill>
                  <a:srgbClr val="000000"/>
                </a:solidFill>
                <a:effectLst/>
                <a:uLnTx/>
                <a:uFillTx/>
                <a:latin typeface="Times New Roman" pitchFamily="18" charset="0"/>
                <a:ea typeface="+mn-ea"/>
                <a:cs typeface="+mn-cs"/>
              </a:rPr>
              <a:t>-removal of</a:t>
            </a:r>
            <a:r>
              <a:rPr kumimoji="0" lang="en-US" altLang="ja-JP" sz="2000" b="1" i="0" u="none" strike="noStrike" kern="1200" cap="none" spc="0" normalizeH="0" baseline="30000" noProof="0" dirty="0">
                <a:ln>
                  <a:noFill/>
                </a:ln>
                <a:solidFill>
                  <a:srgbClr val="000000"/>
                </a:solidFill>
                <a:effectLst/>
                <a:uLnTx/>
                <a:uFillTx/>
                <a:latin typeface="Times New Roman" pitchFamily="18" charset="0"/>
                <a:ea typeface="+mn-ea"/>
                <a:cs typeface="+mn-cs"/>
              </a:rPr>
              <a:t> 12</a:t>
            </a:r>
            <a:r>
              <a:rPr kumimoji="0" lang="en-US" altLang="ja-JP" sz="2000" b="1" i="0" u="none" strike="noStrike" kern="1200" cap="none" spc="0" normalizeH="0" baseline="0" noProof="0" dirty="0">
                <a:ln>
                  <a:noFill/>
                </a:ln>
                <a:solidFill>
                  <a:srgbClr val="000000"/>
                </a:solidFill>
                <a:effectLst/>
                <a:uLnTx/>
                <a:uFillTx/>
                <a:latin typeface="Times New Roman" pitchFamily="18" charset="0"/>
                <a:ea typeface="+mn-ea"/>
                <a:cs typeface="+mn-cs"/>
              </a:rPr>
              <a:t>C on </a:t>
            </a:r>
            <a:r>
              <a:rPr kumimoji="0" lang="en-US" altLang="ja-JP" sz="2000" b="1" i="0" u="none" strike="noStrike" kern="1200" cap="none" spc="0" normalizeH="0" baseline="30000" noProof="0" dirty="0">
                <a:ln>
                  <a:noFill/>
                </a:ln>
                <a:solidFill>
                  <a:srgbClr val="000000"/>
                </a:solidFill>
                <a:effectLst/>
                <a:uLnTx/>
                <a:uFillTx/>
                <a:latin typeface="Times New Roman" pitchFamily="18" charset="0"/>
                <a:ea typeface="+mn-ea"/>
                <a:cs typeface="+mn-cs"/>
              </a:rPr>
              <a:t>12</a:t>
            </a:r>
            <a:r>
              <a:rPr kumimoji="0" lang="en-US" altLang="ja-JP" sz="2000" b="1" i="0" u="none" strike="noStrike" kern="1200" cap="none" spc="0" normalizeH="0" baseline="0" noProof="0" dirty="0">
                <a:ln>
                  <a:noFill/>
                </a:ln>
                <a:solidFill>
                  <a:srgbClr val="000000"/>
                </a:solidFill>
                <a:effectLst/>
                <a:uLnTx/>
                <a:uFillTx/>
                <a:latin typeface="Times New Roman" pitchFamily="18" charset="0"/>
                <a:ea typeface="+mn-ea"/>
                <a:cs typeface="+mn-cs"/>
              </a:rPr>
              <a:t>C target  </a:t>
            </a:r>
            <a:endParaRPr kumimoji="0" lang="ja-JP" altLang="en-US" sz="20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7" name="Rectangle 36"/>
          <p:cNvSpPr/>
          <p:nvPr/>
        </p:nvSpPr>
        <p:spPr>
          <a:xfrm>
            <a:off x="9067800" y="3276600"/>
            <a:ext cx="526106" cy="4001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30000" noProof="0" dirty="0">
                <a:ln>
                  <a:noFill/>
                </a:ln>
                <a:solidFill>
                  <a:srgbClr val="000000"/>
                </a:solidFill>
                <a:effectLst/>
                <a:uLnTx/>
                <a:uFillTx/>
                <a:latin typeface="Times New Roman" pitchFamily="18" charset="0"/>
                <a:ea typeface="+mn-ea"/>
                <a:cs typeface="+mn-cs"/>
              </a:rPr>
              <a:t>10</a:t>
            </a:r>
            <a:r>
              <a:rPr kumimoji="0" lang="en-US" altLang="ja-JP" sz="2000" b="1" i="0" u="none" strike="noStrike" kern="1200" cap="none" spc="0" normalizeH="0" baseline="0" noProof="0" dirty="0">
                <a:ln>
                  <a:noFill/>
                </a:ln>
                <a:solidFill>
                  <a:srgbClr val="000000"/>
                </a:solidFill>
                <a:effectLst/>
                <a:uLnTx/>
                <a:uFillTx/>
                <a:latin typeface="Times New Roman" pitchFamily="18" charset="0"/>
                <a:ea typeface="+mn-ea"/>
                <a:cs typeface="+mn-cs"/>
              </a:rPr>
              <a:t>B</a:t>
            </a:r>
            <a:endParaRPr kumimoji="0" lang="ja-JP" altLang="en-US" sz="20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ectangle 8"/>
          <p:cNvSpPr/>
          <p:nvPr/>
        </p:nvSpPr>
        <p:spPr>
          <a:xfrm>
            <a:off x="6477000" y="5039380"/>
            <a:ext cx="4572000" cy="523220"/>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pitchFamily="18" charset="0"/>
                <a:ea typeface="+mn-ea"/>
                <a:cs typeface="+mn-cs"/>
              </a:rPr>
              <a:t>E. C. Simpson, P. </a:t>
            </a:r>
            <a:r>
              <a:rPr kumimoji="0" lang="en-US" altLang="zh-CN" sz="1400" b="0" i="0" u="none" strike="noStrike" kern="1200" cap="none" spc="0" normalizeH="0" baseline="0" noProof="0" dirty="0" err="1">
                <a:ln>
                  <a:noFill/>
                </a:ln>
                <a:solidFill>
                  <a:srgbClr val="000000"/>
                </a:solidFill>
                <a:effectLst/>
                <a:uLnTx/>
                <a:uFillTx/>
                <a:latin typeface="Times New Roman" pitchFamily="18" charset="0"/>
                <a:ea typeface="+mn-ea"/>
                <a:cs typeface="+mn-cs"/>
              </a:rPr>
              <a:t>Navrátil</a:t>
            </a:r>
            <a:r>
              <a:rPr kumimoji="0" lang="en-US" altLang="zh-CN" sz="1400" b="0" i="0" u="none" strike="noStrike" kern="1200" cap="none" spc="0" normalizeH="0" baseline="0" noProof="0" dirty="0">
                <a:ln>
                  <a:noFill/>
                </a:ln>
                <a:solidFill>
                  <a:srgbClr val="000000"/>
                </a:solidFill>
                <a:effectLst/>
                <a:uLnTx/>
                <a:uFillTx/>
                <a:latin typeface="Times New Roman" pitchFamily="18" charset="0"/>
                <a:ea typeface="+mn-ea"/>
                <a:cs typeface="+mn-cs"/>
              </a:rPr>
              <a:t>, R. Roth, and J. A. </a:t>
            </a:r>
            <a:r>
              <a:rPr kumimoji="0" lang="en-US" altLang="zh-CN" sz="1400" b="0" i="0" u="none" strike="noStrike" kern="1200" cap="none" spc="0" normalizeH="0" baseline="0" noProof="0" dirty="0" err="1">
                <a:ln>
                  <a:noFill/>
                </a:ln>
                <a:solidFill>
                  <a:srgbClr val="000000"/>
                </a:solidFill>
                <a:effectLst/>
                <a:uLnTx/>
                <a:uFillTx/>
                <a:latin typeface="Times New Roman" pitchFamily="18" charset="0"/>
                <a:ea typeface="+mn-ea"/>
                <a:cs typeface="+mn-cs"/>
              </a:rPr>
              <a:t>Tostevin</a:t>
            </a:r>
            <a:endParaRPr kumimoji="0" lang="en-US" altLang="zh-CN"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Times New Roman" pitchFamily="18" charset="0"/>
                <a:ea typeface="+mn-ea"/>
                <a:cs typeface="+mn-cs"/>
              </a:rPr>
              <a:t>Phys. Rev. C </a:t>
            </a:r>
            <a:r>
              <a:rPr kumimoji="0" lang="en-US" altLang="zh-CN" sz="1400" b="1" i="0" u="none" strike="noStrike" kern="1200" cap="none" spc="0" normalizeH="0" baseline="0" noProof="0" dirty="0">
                <a:ln>
                  <a:noFill/>
                </a:ln>
                <a:solidFill>
                  <a:srgbClr val="000000"/>
                </a:solidFill>
                <a:effectLst/>
                <a:uLnTx/>
                <a:uFillTx/>
                <a:latin typeface="Times New Roman" pitchFamily="18" charset="0"/>
                <a:ea typeface="+mn-ea"/>
                <a:cs typeface="+mn-cs"/>
              </a:rPr>
              <a:t>86</a:t>
            </a:r>
            <a:r>
              <a:rPr kumimoji="0" lang="en-US" altLang="zh-CN" sz="1400" b="0" i="0" u="none" strike="noStrike" kern="1200" cap="none" spc="0" normalizeH="0" baseline="0" noProof="0" dirty="0">
                <a:ln>
                  <a:noFill/>
                </a:ln>
                <a:solidFill>
                  <a:srgbClr val="000000"/>
                </a:solidFill>
                <a:effectLst/>
                <a:uLnTx/>
                <a:uFillTx/>
                <a:latin typeface="Times New Roman" pitchFamily="18" charset="0"/>
                <a:ea typeface="+mn-ea"/>
                <a:cs typeface="+mn-cs"/>
              </a:rPr>
              <a:t>, 054609 </a:t>
            </a:r>
          </a:p>
        </p:txBody>
      </p:sp>
      <p:sp>
        <p:nvSpPr>
          <p:cNvPr id="40" name="별: 꼭짓점 5개 39">
            <a:extLst>
              <a:ext uri="{FF2B5EF4-FFF2-40B4-BE49-F238E27FC236}">
                <a16:creationId xmlns:a16="http://schemas.microsoft.com/office/drawing/2014/main" xmlns="" id="{4C5063E0-CFF8-3AB2-CAB5-5C6E5C9BC65A}"/>
              </a:ext>
            </a:extLst>
          </p:cNvPr>
          <p:cNvSpPr/>
          <p:nvPr/>
        </p:nvSpPr>
        <p:spPr>
          <a:xfrm>
            <a:off x="10751820" y="1143000"/>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1" name="별: 꼭짓점 5개 40">
            <a:extLst>
              <a:ext uri="{FF2B5EF4-FFF2-40B4-BE49-F238E27FC236}">
                <a16:creationId xmlns:a16="http://schemas.microsoft.com/office/drawing/2014/main" xmlns="" id="{6C364EBF-AFF6-FD88-C547-692A58567CAE}"/>
              </a:ext>
            </a:extLst>
          </p:cNvPr>
          <p:cNvSpPr/>
          <p:nvPr/>
        </p:nvSpPr>
        <p:spPr>
          <a:xfrm>
            <a:off x="499110" y="2671228"/>
            <a:ext cx="914400" cy="914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TextBox 41">
            <a:extLst>
              <a:ext uri="{FF2B5EF4-FFF2-40B4-BE49-F238E27FC236}">
                <a16:creationId xmlns:a16="http://schemas.microsoft.com/office/drawing/2014/main" xmlns="" id="{05BA9971-C00D-D838-B348-31A34B45ADDE}"/>
              </a:ext>
            </a:extLst>
          </p:cNvPr>
          <p:cNvSpPr txBox="1"/>
          <p:nvPr/>
        </p:nvSpPr>
        <p:spPr>
          <a:xfrm>
            <a:off x="10310753" y="6488668"/>
            <a:ext cx="1877437" cy="369332"/>
          </a:xfrm>
          <a:prstGeom prst="rect">
            <a:avLst/>
          </a:prstGeom>
          <a:noFill/>
        </p:spPr>
        <p:txBody>
          <a:bodyPr wrap="none" rtlCol="0">
            <a:spAutoFit/>
          </a:bodyPr>
          <a:lstStyle/>
          <a:p>
            <a:r>
              <a:rPr lang="en-US" altLang="ko-KR" dirty="0"/>
              <a:t>Courtesy of J. Lee</a:t>
            </a:r>
            <a:endParaRPr lang="ko-KR" altLang="en-US" dirty="0"/>
          </a:p>
        </p:txBody>
      </p:sp>
      <p:sp>
        <p:nvSpPr>
          <p:cNvPr id="43" name="직사각형 42">
            <a:extLst>
              <a:ext uri="{FF2B5EF4-FFF2-40B4-BE49-F238E27FC236}">
                <a16:creationId xmlns:a16="http://schemas.microsoft.com/office/drawing/2014/main" xmlns="" id="{998692F6-03CE-4C48-9E70-B3094EE3B770}"/>
              </a:ext>
            </a:extLst>
          </p:cNvPr>
          <p:cNvSpPr/>
          <p:nvPr/>
        </p:nvSpPr>
        <p:spPr>
          <a:xfrm>
            <a:off x="3448" y="0"/>
            <a:ext cx="59401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Two-nucleon knockout reactions IV</a:t>
            </a:r>
            <a:endParaRPr lang="ko-KR" altLang="en-US" b="1" dirty="0">
              <a:solidFill>
                <a:prstClr val="white"/>
              </a:solidFill>
              <a:latin typeface="Helvetica LT Std" panose="020B0504020202020204" pitchFamily="34" charset="0"/>
              <a:ea typeface="맑은 고딕" panose="020B0503020000020004" pitchFamily="50" charset="-127"/>
            </a:endParaRPr>
          </a:p>
        </p:txBody>
      </p:sp>
      <p:pic>
        <p:nvPicPr>
          <p:cNvPr id="2" name="그림 1"/>
          <p:cNvPicPr>
            <a:picLocks noChangeAspect="1"/>
          </p:cNvPicPr>
          <p:nvPr/>
        </p:nvPicPr>
        <p:blipFill>
          <a:blip r:embed="rId4"/>
          <a:stretch>
            <a:fillRect/>
          </a:stretch>
        </p:blipFill>
        <p:spPr>
          <a:xfrm>
            <a:off x="-3810" y="3688379"/>
            <a:ext cx="12192000" cy="3048000"/>
          </a:xfrm>
          <a:prstGeom prst="rect">
            <a:avLst/>
          </a:prstGeom>
        </p:spPr>
      </p:pic>
      <p:sp>
        <p:nvSpPr>
          <p:cNvPr id="10" name="슬라이드 번호 개체 틀 9"/>
          <p:cNvSpPr>
            <a:spLocks noGrp="1"/>
          </p:cNvSpPr>
          <p:nvPr>
            <p:ph type="sldNum" sz="quarter" idx="12"/>
          </p:nvPr>
        </p:nvSpPr>
        <p:spPr/>
        <p:txBody>
          <a:bodyPr/>
          <a:lstStyle/>
          <a:p>
            <a:pPr>
              <a:defRPr/>
            </a:pPr>
            <a:fld id="{60687E33-398A-4B57-8E98-3D3E37634AE9}" type="slidenum">
              <a:rPr lang="en-US" smtClean="0">
                <a:solidFill>
                  <a:srgbClr val="000000"/>
                </a:solidFill>
              </a:rPr>
              <a:pPr>
                <a:defRPr/>
              </a:pPr>
              <a:t>20</a:t>
            </a:fld>
            <a:endParaRPr lang="en-US">
              <a:solidFill>
                <a:srgbClr val="000000"/>
              </a:solidFill>
            </a:endParaRPr>
          </a:p>
        </p:txBody>
      </p:sp>
    </p:spTree>
    <p:extLst>
      <p:ext uri="{BB962C8B-B14F-4D97-AF65-F5344CB8AC3E}">
        <p14:creationId xmlns:p14="http://schemas.microsoft.com/office/powerpoint/2010/main" val="1494086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5" name="그림 4"/>
          <p:cNvPicPr>
            <a:picLocks noChangeAspect="1"/>
          </p:cNvPicPr>
          <p:nvPr/>
        </p:nvPicPr>
        <p:blipFill>
          <a:blip r:embed="rId2"/>
          <a:stretch>
            <a:fillRect/>
          </a:stretch>
        </p:blipFill>
        <p:spPr>
          <a:xfrm>
            <a:off x="0" y="199674"/>
            <a:ext cx="12192000" cy="6458652"/>
          </a:xfrm>
          <a:prstGeom prst="rect">
            <a:avLst/>
          </a:prstGeom>
        </p:spPr>
      </p:pic>
      <p:pic>
        <p:nvPicPr>
          <p:cNvPr id="6" name="그림 5"/>
          <p:cNvPicPr>
            <a:picLocks noChangeAspect="1"/>
          </p:cNvPicPr>
          <p:nvPr/>
        </p:nvPicPr>
        <p:blipFill>
          <a:blip r:embed="rId3"/>
          <a:stretch>
            <a:fillRect/>
          </a:stretch>
        </p:blipFill>
        <p:spPr>
          <a:xfrm>
            <a:off x="135730" y="3691533"/>
            <a:ext cx="4136231" cy="3102173"/>
          </a:xfrm>
          <a:prstGeom prst="rect">
            <a:avLst/>
          </a:prstGeom>
        </p:spPr>
      </p:pic>
      <p:sp>
        <p:nvSpPr>
          <p:cNvPr id="7" name="직사각형 6">
            <a:extLst>
              <a:ext uri="{FF2B5EF4-FFF2-40B4-BE49-F238E27FC236}">
                <a16:creationId xmlns:a16="http://schemas.microsoft.com/office/drawing/2014/main" xmlns="" id="{998692F6-03CE-4C48-9E70-B3094EE3B770}"/>
              </a:ext>
            </a:extLst>
          </p:cNvPr>
          <p:cNvSpPr/>
          <p:nvPr/>
        </p:nvSpPr>
        <p:spPr>
          <a:xfrm>
            <a:off x="3448" y="0"/>
            <a:ext cx="59401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Two-nucleon knockout reactions and Tensor Force I</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4" name="슬라이드 번호 개체 틀 3"/>
          <p:cNvSpPr>
            <a:spLocks noGrp="1"/>
          </p:cNvSpPr>
          <p:nvPr>
            <p:ph type="sldNum" sz="quarter" idx="12"/>
          </p:nvPr>
        </p:nvSpPr>
        <p:spPr/>
        <p:txBody>
          <a:bodyPr/>
          <a:lstStyle/>
          <a:p>
            <a:pPr>
              <a:defRPr/>
            </a:pPr>
            <a:fld id="{60687E33-398A-4B57-8E98-3D3E37634AE9}" type="slidenum">
              <a:rPr lang="en-US" smtClean="0">
                <a:solidFill>
                  <a:srgbClr val="000000"/>
                </a:solidFill>
              </a:rPr>
              <a:pPr>
                <a:defRPr/>
              </a:pPr>
              <a:t>21</a:t>
            </a:fld>
            <a:endParaRPr lang="en-US">
              <a:solidFill>
                <a:srgbClr val="000000"/>
              </a:solidFill>
            </a:endParaRPr>
          </a:p>
        </p:txBody>
      </p:sp>
    </p:spTree>
    <p:extLst>
      <p:ext uri="{BB962C8B-B14F-4D97-AF65-F5344CB8AC3E}">
        <p14:creationId xmlns:p14="http://schemas.microsoft.com/office/powerpoint/2010/main" val="224968453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xmlns="" id="{1847A613-C584-A5B8-5BA1-8F6447B333DD}"/>
              </a:ext>
            </a:extLst>
          </p:cNvPr>
          <p:cNvPicPr>
            <a:picLocks noChangeAspect="1"/>
          </p:cNvPicPr>
          <p:nvPr/>
        </p:nvPicPr>
        <p:blipFill>
          <a:blip r:embed="rId3"/>
          <a:stretch>
            <a:fillRect/>
          </a:stretch>
        </p:blipFill>
        <p:spPr>
          <a:xfrm>
            <a:off x="0" y="3733600"/>
            <a:ext cx="9180056" cy="3251270"/>
          </a:xfrm>
          <a:prstGeom prst="rect">
            <a:avLst/>
          </a:prstGeom>
        </p:spPr>
      </p:pic>
      <p:pic>
        <p:nvPicPr>
          <p:cNvPr id="8" name="그림 7">
            <a:extLst>
              <a:ext uri="{FF2B5EF4-FFF2-40B4-BE49-F238E27FC236}">
                <a16:creationId xmlns:a16="http://schemas.microsoft.com/office/drawing/2014/main" xmlns="" id="{53879664-0C45-335D-6AD1-B448844DF851}"/>
              </a:ext>
            </a:extLst>
          </p:cNvPr>
          <p:cNvPicPr>
            <a:picLocks noChangeAspect="1"/>
          </p:cNvPicPr>
          <p:nvPr/>
        </p:nvPicPr>
        <p:blipFill>
          <a:blip r:embed="rId4"/>
          <a:stretch>
            <a:fillRect/>
          </a:stretch>
        </p:blipFill>
        <p:spPr>
          <a:xfrm>
            <a:off x="7853779" y="-221457"/>
            <a:ext cx="4147721" cy="4677880"/>
          </a:xfrm>
          <a:prstGeom prst="rect">
            <a:avLst/>
          </a:prstGeom>
        </p:spPr>
      </p:pic>
      <p:sp>
        <p:nvSpPr>
          <p:cNvPr id="10" name="직사각형 9">
            <a:extLst>
              <a:ext uri="{FF2B5EF4-FFF2-40B4-BE49-F238E27FC236}">
                <a16:creationId xmlns:a16="http://schemas.microsoft.com/office/drawing/2014/main" xmlns="" id="{2CE75BDE-4451-0579-CC09-3CD7BD5A9F45}"/>
              </a:ext>
            </a:extLst>
          </p:cNvPr>
          <p:cNvSpPr/>
          <p:nvPr/>
        </p:nvSpPr>
        <p:spPr>
          <a:xfrm>
            <a:off x="6639808" y="4786312"/>
            <a:ext cx="2777490" cy="19345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 name="그림 1"/>
          <p:cNvPicPr>
            <a:picLocks noChangeAspect="1"/>
          </p:cNvPicPr>
          <p:nvPr/>
        </p:nvPicPr>
        <p:blipFill>
          <a:blip r:embed="rId5"/>
          <a:stretch>
            <a:fillRect/>
          </a:stretch>
        </p:blipFill>
        <p:spPr>
          <a:xfrm>
            <a:off x="0" y="575261"/>
            <a:ext cx="6315075" cy="3172397"/>
          </a:xfrm>
          <a:prstGeom prst="rect">
            <a:avLst/>
          </a:prstGeom>
        </p:spPr>
      </p:pic>
      <p:sp>
        <p:nvSpPr>
          <p:cNvPr id="6" name="직사각형 5">
            <a:extLst>
              <a:ext uri="{FF2B5EF4-FFF2-40B4-BE49-F238E27FC236}">
                <a16:creationId xmlns:a16="http://schemas.microsoft.com/office/drawing/2014/main" xmlns="" id="{998692F6-03CE-4C48-9E70-B3094EE3B770}"/>
              </a:ext>
            </a:extLst>
          </p:cNvPr>
          <p:cNvSpPr/>
          <p:nvPr/>
        </p:nvSpPr>
        <p:spPr>
          <a:xfrm>
            <a:off x="3448" y="0"/>
            <a:ext cx="59401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Two-nucleon knockout reactions and Tensor Force II</a:t>
            </a:r>
            <a:endParaRPr lang="ko-KR" altLang="en-US" b="1" dirty="0">
              <a:solidFill>
                <a:prstClr val="white"/>
              </a:solidFill>
              <a:latin typeface="Helvetica LT Std" panose="020B0504020202020204" pitchFamily="34" charset="0"/>
              <a:ea typeface="맑은 고딕" panose="020B0503020000020004" pitchFamily="50" charset="-127"/>
            </a:endParaRPr>
          </a:p>
        </p:txBody>
      </p:sp>
    </p:spTree>
    <p:extLst>
      <p:ext uri="{BB962C8B-B14F-4D97-AF65-F5344CB8AC3E}">
        <p14:creationId xmlns:p14="http://schemas.microsoft.com/office/powerpoint/2010/main" val="36477932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260307C3-2412-4702-9ADB-1F9D932B5F38}"/>
              </a:ext>
            </a:extLst>
          </p:cNvPr>
          <p:cNvPicPr>
            <a:picLocks noChangeAspect="1"/>
          </p:cNvPicPr>
          <p:nvPr/>
        </p:nvPicPr>
        <p:blipFill>
          <a:blip r:embed="rId3"/>
          <a:stretch>
            <a:fillRect/>
          </a:stretch>
        </p:blipFill>
        <p:spPr>
          <a:xfrm>
            <a:off x="224230" y="0"/>
            <a:ext cx="5977054" cy="1332089"/>
          </a:xfrm>
          <a:prstGeom prst="rect">
            <a:avLst/>
          </a:prstGeom>
        </p:spPr>
      </p:pic>
      <p:pic>
        <p:nvPicPr>
          <p:cNvPr id="5" name="그림 4">
            <a:extLst>
              <a:ext uri="{FF2B5EF4-FFF2-40B4-BE49-F238E27FC236}">
                <a16:creationId xmlns:a16="http://schemas.microsoft.com/office/drawing/2014/main" xmlns="" id="{4817593D-7A9E-485D-AAA4-3E23D5AEE03C}"/>
              </a:ext>
            </a:extLst>
          </p:cNvPr>
          <p:cNvPicPr>
            <a:picLocks noChangeAspect="1"/>
          </p:cNvPicPr>
          <p:nvPr/>
        </p:nvPicPr>
        <p:blipFill>
          <a:blip r:embed="rId4"/>
          <a:stretch>
            <a:fillRect/>
          </a:stretch>
        </p:blipFill>
        <p:spPr>
          <a:xfrm>
            <a:off x="1004815" y="1738565"/>
            <a:ext cx="4415883" cy="4188178"/>
          </a:xfrm>
          <a:prstGeom prst="rect">
            <a:avLst/>
          </a:prstGeom>
        </p:spPr>
      </p:pic>
      <p:pic>
        <p:nvPicPr>
          <p:cNvPr id="7" name="그림 6">
            <a:extLst>
              <a:ext uri="{FF2B5EF4-FFF2-40B4-BE49-F238E27FC236}">
                <a16:creationId xmlns:a16="http://schemas.microsoft.com/office/drawing/2014/main" xmlns="" id="{94C0076E-D437-44CD-8044-2E8F6040F9E8}"/>
              </a:ext>
            </a:extLst>
          </p:cNvPr>
          <p:cNvPicPr>
            <a:picLocks noChangeAspect="1"/>
          </p:cNvPicPr>
          <p:nvPr/>
        </p:nvPicPr>
        <p:blipFill>
          <a:blip r:embed="rId5"/>
          <a:stretch>
            <a:fillRect/>
          </a:stretch>
        </p:blipFill>
        <p:spPr>
          <a:xfrm>
            <a:off x="7034912" y="607998"/>
            <a:ext cx="4415883" cy="5757333"/>
          </a:xfrm>
          <a:prstGeom prst="rect">
            <a:avLst/>
          </a:prstGeom>
        </p:spPr>
      </p:pic>
      <p:pic>
        <p:nvPicPr>
          <p:cNvPr id="9" name="그림 8">
            <a:extLst>
              <a:ext uri="{FF2B5EF4-FFF2-40B4-BE49-F238E27FC236}">
                <a16:creationId xmlns:a16="http://schemas.microsoft.com/office/drawing/2014/main" xmlns="" id="{03DF7A52-BC2F-48D0-A84F-B7228EA0949E}"/>
              </a:ext>
            </a:extLst>
          </p:cNvPr>
          <p:cNvPicPr>
            <a:picLocks noChangeAspect="1"/>
          </p:cNvPicPr>
          <p:nvPr/>
        </p:nvPicPr>
        <p:blipFill>
          <a:blip r:embed="rId6"/>
          <a:stretch>
            <a:fillRect/>
          </a:stretch>
        </p:blipFill>
        <p:spPr>
          <a:xfrm>
            <a:off x="7641097" y="193513"/>
            <a:ext cx="4326673" cy="598311"/>
          </a:xfrm>
          <a:prstGeom prst="rect">
            <a:avLst/>
          </a:prstGeom>
        </p:spPr>
      </p:pic>
      <p:cxnSp>
        <p:nvCxnSpPr>
          <p:cNvPr id="11" name="직선 화살표 연결선 10">
            <a:extLst>
              <a:ext uri="{FF2B5EF4-FFF2-40B4-BE49-F238E27FC236}">
                <a16:creationId xmlns:a16="http://schemas.microsoft.com/office/drawing/2014/main" xmlns="" id="{AE772ED2-F471-459F-AF60-E9BAC6556209}"/>
              </a:ext>
            </a:extLst>
          </p:cNvPr>
          <p:cNvCxnSpPr/>
          <p:nvPr/>
        </p:nvCxnSpPr>
        <p:spPr>
          <a:xfrm flipV="1">
            <a:off x="9173183" y="1738565"/>
            <a:ext cx="631250" cy="255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직선 화살표 연결선 11">
            <a:extLst>
              <a:ext uri="{FF2B5EF4-FFF2-40B4-BE49-F238E27FC236}">
                <a16:creationId xmlns:a16="http://schemas.microsoft.com/office/drawing/2014/main" xmlns="" id="{A38432D6-A345-4F60-A7EB-794331694BF2}"/>
              </a:ext>
            </a:extLst>
          </p:cNvPr>
          <p:cNvCxnSpPr/>
          <p:nvPr/>
        </p:nvCxnSpPr>
        <p:spPr>
          <a:xfrm flipV="1">
            <a:off x="9173183" y="2027735"/>
            <a:ext cx="631250" cy="255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xmlns="" id="{E92EA0BB-4A64-49EB-B689-042408A4E023}"/>
              </a:ext>
            </a:extLst>
          </p:cNvPr>
          <p:cNvCxnSpPr/>
          <p:nvPr/>
        </p:nvCxnSpPr>
        <p:spPr>
          <a:xfrm flipV="1">
            <a:off x="9242853" y="2325756"/>
            <a:ext cx="631250" cy="255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128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5D9F2B-522D-A54D-6A33-18E382128E29}"/>
              </a:ext>
            </a:extLst>
          </p:cNvPr>
          <p:cNvSpPr txBox="1"/>
          <p:nvPr/>
        </p:nvSpPr>
        <p:spPr>
          <a:xfrm>
            <a:off x="1528544" y="243512"/>
            <a:ext cx="8483220" cy="6370975"/>
          </a:xfrm>
          <a:prstGeom prst="rect">
            <a:avLst/>
          </a:prstGeom>
          <a:noFill/>
        </p:spPr>
        <p:txBody>
          <a:bodyPr wrap="none" rtlCol="0">
            <a:spAutoFit/>
          </a:bodyPr>
          <a:lstStyle/>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Motivation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 Exotic Light Nuclei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1-2. Low Energy Nuclear Reactions (LENR) for Exotic Nuclei</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 LENR for Carbon isotopes</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2-1. Quasi-elastic scattering of C isotopes</a:t>
            </a:r>
          </a:p>
          <a:p>
            <a:pPr lvl="0">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2-2</a:t>
            </a:r>
            <a:r>
              <a:rPr lang="en-US" altLang="ko-KR" sz="2400" dirty="0">
                <a:solidFill>
                  <a:prstClr val="black"/>
                </a:solidFill>
              </a:rPr>
              <a:t>. Two nucleon knockout </a:t>
            </a:r>
            <a:r>
              <a:rPr lang="en-US" altLang="ko-KR" sz="2400" dirty="0" smtClean="0">
                <a:solidFill>
                  <a:prstClr val="black"/>
                </a:solidFill>
              </a:rPr>
              <a:t>in </a:t>
            </a:r>
            <a:r>
              <a:rPr kumimoji="0" lang="en-US" altLang="ko-KR" sz="2400" b="0" i="0" u="none" strike="noStrike" kern="1200" cap="none" spc="0" normalizeH="0" baseline="0" noProof="0" dirty="0" smtClean="0">
                <a:ln>
                  <a:noFill/>
                </a:ln>
                <a:solidFill>
                  <a:prstClr val="black"/>
                </a:solidFill>
                <a:effectLst/>
                <a:uLnTx/>
                <a:uFillTx/>
                <a:latin typeface="맑은 고딕" panose="020F0502020204030204"/>
                <a:ea typeface="맑은 고딕" panose="020B0503020000020004" pitchFamily="50" charset="-127"/>
                <a:cs typeface="+mn-cs"/>
              </a:rPr>
              <a:t>12C </a:t>
            </a: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+ 12C scattering</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3. LENR for </a:t>
            </a:r>
            <a:r>
              <a:rPr kumimoji="0" lang="en-US" altLang="ko-KR" sz="2400" b="0" i="0" u="none" strike="noStrike" kern="1200" cap="none" spc="0" normalizeH="0" baseline="0" noProof="0" dirty="0" smtClean="0">
                <a:ln>
                  <a:noFill/>
                </a:ln>
                <a:solidFill>
                  <a:srgbClr val="FF0000"/>
                </a:solidFill>
                <a:effectLst/>
                <a:uLnTx/>
                <a:uFillTx/>
                <a:latin typeface="맑은 고딕" panose="020F0502020204030204"/>
                <a:ea typeface="맑은 고딕" panose="020B0503020000020004" pitchFamily="50" charset="-127"/>
                <a:cs typeface="+mn-cs"/>
              </a:rPr>
              <a:t>10Be</a:t>
            </a:r>
            <a:endPar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3-1. Cosmological Origin of </a:t>
            </a:r>
            <a:r>
              <a:rPr kumimoji="0" lang="en-US" altLang="ko-KR" sz="2400" b="0" i="0" u="none" strike="noStrike" kern="1200" cap="none" spc="0" normalizeH="0" baseline="0" noProof="0" dirty="0" smtClean="0">
                <a:ln>
                  <a:noFill/>
                </a:ln>
                <a:solidFill>
                  <a:srgbClr val="FF0000"/>
                </a:solidFill>
                <a:effectLst/>
                <a:uLnTx/>
                <a:uFillTx/>
                <a:latin typeface="맑은 고딕" panose="020F0502020204030204"/>
                <a:ea typeface="맑은 고딕" panose="020B0503020000020004" pitchFamily="50" charset="-127"/>
                <a:cs typeface="+mn-cs"/>
              </a:rPr>
              <a:t>10Be</a:t>
            </a:r>
            <a:endPar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effectLst/>
                <a:uLnTx/>
                <a:uFillTx/>
                <a:latin typeface="맑은 고딕" panose="020F0502020204030204"/>
                <a:ea typeface="맑은 고딕" panose="020B0503020000020004" pitchFamily="50" charset="-127"/>
                <a:cs typeface="+mn-cs"/>
              </a:rPr>
              <a:t>3-2. Elastic and non-elastic scattering</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 LENR 6He, 17F and 17O for mirror nuclei</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 LENR for Li isotopes </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6. Summary and Conclusion</a:t>
            </a:r>
            <a:endParaRPr kumimoji="0" lang="ko-KR" altLang="en-US"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3" name="TextBox 2">
            <a:extLst>
              <a:ext uri="{FF2B5EF4-FFF2-40B4-BE49-F238E27FC236}">
                <a16:creationId xmlns:a16="http://schemas.microsoft.com/office/drawing/2014/main" xmlns="" id="{FFE4FEDB-C0FA-167F-DF66-C77EE73DE14A}"/>
              </a:ext>
            </a:extLst>
          </p:cNvPr>
          <p:cNvSpPr txBox="1"/>
          <p:nvPr/>
        </p:nvSpPr>
        <p:spPr>
          <a:xfrm>
            <a:off x="7892416" y="5423332"/>
            <a:ext cx="3440109" cy="1477328"/>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89</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57601</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11Li</a:t>
            </a:r>
            <a:endPar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9</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0</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54615</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11Li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PLB 780, 455 (2018) Fusion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JKPS 70, 42 (2017) Fusion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103, 034611 (2021) Fusion</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TextBox 4">
            <a:extLst>
              <a:ext uri="{FF2B5EF4-FFF2-40B4-BE49-F238E27FC236}">
                <a16:creationId xmlns:a16="http://schemas.microsoft.com/office/drawing/2014/main" xmlns="" id="{5FBF62EE-1125-F8D9-2700-57464CB17FB3}"/>
              </a:ext>
            </a:extLst>
          </p:cNvPr>
          <p:cNvSpPr txBox="1"/>
          <p:nvPr/>
        </p:nvSpPr>
        <p:spPr>
          <a:xfrm>
            <a:off x="7892416" y="5149627"/>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105, 014601 (2022)</a:t>
            </a:r>
            <a:endParaRPr lang="ko-KR" altLang="en-US" dirty="0"/>
          </a:p>
        </p:txBody>
      </p:sp>
      <p:sp>
        <p:nvSpPr>
          <p:cNvPr id="6" name="TextBox 5">
            <a:extLst>
              <a:ext uri="{FF2B5EF4-FFF2-40B4-BE49-F238E27FC236}">
                <a16:creationId xmlns:a16="http://schemas.microsoft.com/office/drawing/2014/main" xmlns="" id="{9E4C23CC-7926-0522-768D-4291379FE773}"/>
              </a:ext>
            </a:extLst>
          </p:cNvPr>
          <p:cNvSpPr txBox="1"/>
          <p:nvPr/>
        </p:nvSpPr>
        <p:spPr>
          <a:xfrm>
            <a:off x="7856366" y="4008582"/>
            <a:ext cx="4233275" cy="1200329"/>
          </a:xfrm>
          <a:prstGeom prst="rect">
            <a:avLst/>
          </a:prstGeom>
          <a:noFill/>
        </p:spPr>
        <p:txBody>
          <a:bodyPr wrap="none" rtlCol="0">
            <a:spAutoFit/>
          </a:bodyPr>
          <a:lstStyle/>
          <a:p>
            <a:r>
              <a:rPr lang="pl-PL" altLang="ko-KR" dirty="0"/>
              <a:t>EPJA 56, 42 (2020),</a:t>
            </a:r>
            <a:r>
              <a:rPr lang="en-US" altLang="ko-KR" dirty="0"/>
              <a:t> LRN for 197Au</a:t>
            </a:r>
            <a:r>
              <a:rPr lang="pl-PL" altLang="ko-KR" dirty="0"/>
              <a:t> </a:t>
            </a:r>
          </a:p>
          <a:p>
            <a:r>
              <a:rPr lang="pl-PL" altLang="ko-KR" dirty="0"/>
              <a:t>PRC 92, 014627 (2015)</a:t>
            </a:r>
            <a:r>
              <a:rPr lang="en-US" altLang="ko-KR" dirty="0"/>
              <a:t> LRN potential</a:t>
            </a:r>
            <a:r>
              <a:rPr lang="pl-PL" altLang="ko-KR" dirty="0"/>
              <a:t> </a:t>
            </a:r>
          </a:p>
          <a:p>
            <a:r>
              <a:rPr lang="pl-PL" altLang="ko-KR" dirty="0"/>
              <a:t>PRC 92, 044618 (2015)</a:t>
            </a:r>
            <a:r>
              <a:rPr lang="en-US" altLang="ko-KR" dirty="0"/>
              <a:t> LRN potential</a:t>
            </a:r>
          </a:p>
          <a:p>
            <a:r>
              <a:rPr lang="en-US" altLang="ko-KR" dirty="0"/>
              <a:t>PRC 93, 954624 (2016) Radius</a:t>
            </a:r>
            <a:endParaRPr lang="ko-KR" altLang="en-US" dirty="0"/>
          </a:p>
        </p:txBody>
      </p:sp>
      <p:sp>
        <p:nvSpPr>
          <p:cNvPr id="7" name="TextBox 6">
            <a:extLst>
              <a:ext uri="{FF2B5EF4-FFF2-40B4-BE49-F238E27FC236}">
                <a16:creationId xmlns:a16="http://schemas.microsoft.com/office/drawing/2014/main" xmlns="" id="{07F805EF-84F2-D713-ACFA-6C5E097B130E}"/>
              </a:ext>
            </a:extLst>
          </p:cNvPr>
          <p:cNvSpPr txBox="1"/>
          <p:nvPr/>
        </p:nvSpPr>
        <p:spPr>
          <a:xfrm>
            <a:off x="8716807" y="2501460"/>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104, 034306 (2021)</a:t>
            </a:r>
            <a:endParaRPr lang="ko-KR" altLang="en-US" dirty="0"/>
          </a:p>
        </p:txBody>
      </p:sp>
      <p:sp>
        <p:nvSpPr>
          <p:cNvPr id="8" name="TextBox 7">
            <a:extLst>
              <a:ext uri="{FF2B5EF4-FFF2-40B4-BE49-F238E27FC236}">
                <a16:creationId xmlns:a16="http://schemas.microsoft.com/office/drawing/2014/main" xmlns="" id="{715C5515-C31C-EDA5-F402-46BD329F58DF}"/>
              </a:ext>
            </a:extLst>
          </p:cNvPr>
          <p:cNvSpPr txBox="1"/>
          <p:nvPr/>
        </p:nvSpPr>
        <p:spPr>
          <a:xfrm>
            <a:off x="7844936" y="3513868"/>
            <a:ext cx="4360472" cy="369332"/>
          </a:xfrm>
          <a:prstGeom prst="rect">
            <a:avLst/>
          </a:prstGeom>
          <a:noFill/>
        </p:spPr>
        <p:txBody>
          <a:bodyPr wrap="square">
            <a:spAutoFit/>
          </a:bodyPr>
          <a:lstStyle/>
          <a:p>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ArXiv</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2203.13365: </a:t>
            </a:r>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ApJS</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in press, (2022)</a:t>
            </a:r>
            <a:endParaRPr lang="ko-KR" altLang="en-US" dirty="0"/>
          </a:p>
        </p:txBody>
      </p:sp>
      <p:sp>
        <p:nvSpPr>
          <p:cNvPr id="9" name="TextBox 8">
            <a:extLst>
              <a:ext uri="{FF2B5EF4-FFF2-40B4-BE49-F238E27FC236}">
                <a16:creationId xmlns:a16="http://schemas.microsoft.com/office/drawing/2014/main" xmlns="" id="{408BE6E0-217C-0E72-7BF1-AE8E50A5A764}"/>
              </a:ext>
            </a:extLst>
          </p:cNvPr>
          <p:cNvSpPr txBox="1"/>
          <p:nvPr/>
        </p:nvSpPr>
        <p:spPr>
          <a:xfrm>
            <a:off x="7831528" y="2138362"/>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Submitted to </a:t>
            </a:r>
            <a:r>
              <a:rPr kumimoji="0" lang="en-US" altLang="ko-KR" b="0" i="0" u="none" strike="noStrike" kern="1200" cap="none" spc="0" normalizeH="0" baseline="0" noProof="0" dirty="0" smtClean="0">
                <a:ln>
                  <a:noFill/>
                </a:ln>
                <a:solidFill>
                  <a:srgbClr val="00B050"/>
                </a:solidFill>
                <a:effectLst/>
                <a:uLnTx/>
                <a:uFillTx/>
                <a:latin typeface="맑은 고딕" panose="020F0502020204030204"/>
                <a:ea typeface="맑은 고딕" panose="020B0503020000020004" pitchFamily="50" charset="-127"/>
                <a:cs typeface="+mn-cs"/>
              </a:rPr>
              <a:t>PLB </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(2022)</a:t>
            </a:r>
            <a:endParaRPr lang="ko-KR" altLang="en-US" dirty="0"/>
          </a:p>
        </p:txBody>
      </p:sp>
      <p:sp>
        <p:nvSpPr>
          <p:cNvPr id="10" name="직사각형 9">
            <a:extLst>
              <a:ext uri="{FF2B5EF4-FFF2-40B4-BE49-F238E27FC236}">
                <a16:creationId xmlns:a16="http://schemas.microsoft.com/office/drawing/2014/main" xmlns="" id="{F635D059-BB7B-749C-1F85-C7AD9923467F}"/>
              </a:ext>
            </a:extLst>
          </p:cNvPr>
          <p:cNvSpPr/>
          <p:nvPr/>
        </p:nvSpPr>
        <p:spPr>
          <a:xfrm>
            <a:off x="790648" y="3966596"/>
            <a:ext cx="11414760" cy="293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12"/>
          </p:nvPr>
        </p:nvSpPr>
        <p:spPr/>
        <p:txBody>
          <a:bodyPr/>
          <a:lstStyle/>
          <a:p>
            <a:fld id="{175E8A5A-CA94-4822-9441-BD0B7D3C58CA}" type="slidenum">
              <a:rPr lang="ko-KR" altLang="en-US" smtClean="0"/>
              <a:t>24</a:t>
            </a:fld>
            <a:endParaRPr lang="ko-KR" altLang="en-US"/>
          </a:p>
        </p:txBody>
      </p:sp>
    </p:spTree>
    <p:extLst>
      <p:ext uri="{BB962C8B-B14F-4D97-AF65-F5344CB8AC3E}">
        <p14:creationId xmlns:p14="http://schemas.microsoft.com/office/powerpoint/2010/main" val="40868140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75CF7F40-F013-7B8F-203E-C6803077FF34}"/>
              </a:ext>
            </a:extLst>
          </p:cNvPr>
          <p:cNvPicPr>
            <a:picLocks noChangeAspect="1"/>
          </p:cNvPicPr>
          <p:nvPr/>
        </p:nvPicPr>
        <p:blipFill>
          <a:blip r:embed="rId3"/>
          <a:stretch>
            <a:fillRect/>
          </a:stretch>
        </p:blipFill>
        <p:spPr>
          <a:xfrm>
            <a:off x="1050021" y="-315991"/>
            <a:ext cx="9254314" cy="6693429"/>
          </a:xfrm>
          <a:prstGeom prst="rect">
            <a:avLst/>
          </a:prstGeom>
        </p:spPr>
      </p:pic>
      <p:sp>
        <p:nvSpPr>
          <p:cNvPr id="2" name="TextBox 1">
            <a:extLst>
              <a:ext uri="{FF2B5EF4-FFF2-40B4-BE49-F238E27FC236}">
                <a16:creationId xmlns:a16="http://schemas.microsoft.com/office/drawing/2014/main" xmlns="" id="{D561F466-6CD3-5562-8BDB-D8DFD9426C21}"/>
              </a:ext>
            </a:extLst>
          </p:cNvPr>
          <p:cNvSpPr txBox="1"/>
          <p:nvPr/>
        </p:nvSpPr>
        <p:spPr>
          <a:xfrm>
            <a:off x="3902697" y="6192772"/>
            <a:ext cx="4183453" cy="369332"/>
          </a:xfrm>
          <a:prstGeom prst="rect">
            <a:avLst/>
          </a:prstGeom>
          <a:noFill/>
        </p:spPr>
        <p:txBody>
          <a:bodyPr wrap="none" rtlCol="0">
            <a:spAutoFit/>
          </a:bodyPr>
          <a:lstStyle/>
          <a:p>
            <a:r>
              <a:rPr lang="en-US" altLang="ko-KR" b="1" dirty="0">
                <a:solidFill>
                  <a:srgbClr val="FF0000"/>
                </a:solidFill>
              </a:rPr>
              <a:t>10Be can produced from the </a:t>
            </a:r>
            <a:r>
              <a:rPr lang="en-US" altLang="ko-KR" b="1" dirty="0" smtClean="0">
                <a:solidFill>
                  <a:srgbClr val="FF0000"/>
                </a:solidFill>
              </a:rPr>
              <a:t>SN ? </a:t>
            </a:r>
            <a:endParaRPr lang="ko-KR" altLang="en-US" b="1" dirty="0">
              <a:solidFill>
                <a:srgbClr val="FF0000"/>
              </a:solidFill>
            </a:endParaRPr>
          </a:p>
        </p:txBody>
      </p:sp>
      <p:sp>
        <p:nvSpPr>
          <p:cNvPr id="4" name="직사각형 3">
            <a:extLst>
              <a:ext uri="{FF2B5EF4-FFF2-40B4-BE49-F238E27FC236}">
                <a16:creationId xmlns:a16="http://schemas.microsoft.com/office/drawing/2014/main" xmlns="" id="{998692F6-03CE-4C48-9E70-B3094EE3B770}"/>
              </a:ext>
            </a:extLst>
          </p:cNvPr>
          <p:cNvSpPr/>
          <p:nvPr/>
        </p:nvSpPr>
        <p:spPr>
          <a:xfrm>
            <a:off x="3448" y="0"/>
            <a:ext cx="121885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10Be production in the universe</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3" name="슬라이드 번호 개체 틀 2"/>
          <p:cNvSpPr>
            <a:spLocks noGrp="1"/>
          </p:cNvSpPr>
          <p:nvPr>
            <p:ph type="sldNum" sz="quarter" idx="12"/>
          </p:nvPr>
        </p:nvSpPr>
        <p:spPr/>
        <p:txBody>
          <a:bodyPr/>
          <a:lstStyle/>
          <a:p>
            <a:fld id="{1BB45100-D70D-4FCD-AA37-8ED6C9A4DF9C}" type="slidenum">
              <a:rPr lang="ko-KR" altLang="en-US" smtClean="0"/>
              <a:t>25</a:t>
            </a:fld>
            <a:endParaRPr lang="ko-KR" altLang="en-US"/>
          </a:p>
        </p:txBody>
      </p:sp>
    </p:spTree>
    <p:extLst>
      <p:ext uri="{BB962C8B-B14F-4D97-AF65-F5344CB8AC3E}">
        <p14:creationId xmlns:p14="http://schemas.microsoft.com/office/powerpoint/2010/main" val="4169102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7B6E11C8-F72D-49A9-31E4-DD9073A2AEEF}"/>
              </a:ext>
            </a:extLst>
          </p:cNvPr>
          <p:cNvPicPr>
            <a:picLocks noChangeAspect="1"/>
          </p:cNvPicPr>
          <p:nvPr/>
        </p:nvPicPr>
        <p:blipFill>
          <a:blip r:embed="rId3"/>
          <a:stretch>
            <a:fillRect/>
          </a:stretch>
        </p:blipFill>
        <p:spPr>
          <a:xfrm>
            <a:off x="1902392" y="-110660"/>
            <a:ext cx="6983582" cy="5143219"/>
          </a:xfrm>
          <a:prstGeom prst="rect">
            <a:avLst/>
          </a:prstGeom>
        </p:spPr>
      </p:pic>
      <p:pic>
        <p:nvPicPr>
          <p:cNvPr id="6" name="그림 5">
            <a:extLst>
              <a:ext uri="{FF2B5EF4-FFF2-40B4-BE49-F238E27FC236}">
                <a16:creationId xmlns:a16="http://schemas.microsoft.com/office/drawing/2014/main" xmlns="" id="{335E3D6E-68B8-A7DD-0D01-71D72B339AE4}"/>
              </a:ext>
            </a:extLst>
          </p:cNvPr>
          <p:cNvPicPr>
            <a:picLocks noChangeAspect="1"/>
          </p:cNvPicPr>
          <p:nvPr/>
        </p:nvPicPr>
        <p:blipFill>
          <a:blip r:embed="rId4"/>
          <a:stretch>
            <a:fillRect/>
          </a:stretch>
        </p:blipFill>
        <p:spPr>
          <a:xfrm>
            <a:off x="7585104" y="3938190"/>
            <a:ext cx="3107361" cy="1292948"/>
          </a:xfrm>
          <a:prstGeom prst="rect">
            <a:avLst/>
          </a:prstGeom>
        </p:spPr>
      </p:pic>
      <p:pic>
        <p:nvPicPr>
          <p:cNvPr id="8" name="그림 7">
            <a:extLst>
              <a:ext uri="{FF2B5EF4-FFF2-40B4-BE49-F238E27FC236}">
                <a16:creationId xmlns:a16="http://schemas.microsoft.com/office/drawing/2014/main" xmlns="" id="{E629EF22-5B90-672B-ECC7-005574134152}"/>
              </a:ext>
            </a:extLst>
          </p:cNvPr>
          <p:cNvPicPr>
            <a:picLocks noChangeAspect="1"/>
          </p:cNvPicPr>
          <p:nvPr/>
        </p:nvPicPr>
        <p:blipFill>
          <a:blip r:embed="rId5"/>
          <a:stretch>
            <a:fillRect/>
          </a:stretch>
        </p:blipFill>
        <p:spPr>
          <a:xfrm>
            <a:off x="4354380" y="4589060"/>
            <a:ext cx="3093075" cy="264305"/>
          </a:xfrm>
          <a:prstGeom prst="rect">
            <a:avLst/>
          </a:prstGeom>
        </p:spPr>
      </p:pic>
      <p:sp>
        <p:nvSpPr>
          <p:cNvPr id="2" name="TextBox 1">
            <a:extLst>
              <a:ext uri="{FF2B5EF4-FFF2-40B4-BE49-F238E27FC236}">
                <a16:creationId xmlns:a16="http://schemas.microsoft.com/office/drawing/2014/main" xmlns="" id="{96DC1B29-46EB-480C-0605-6AA0590F6434}"/>
              </a:ext>
            </a:extLst>
          </p:cNvPr>
          <p:cNvSpPr txBox="1"/>
          <p:nvPr/>
        </p:nvSpPr>
        <p:spPr>
          <a:xfrm>
            <a:off x="1297116" y="5475416"/>
            <a:ext cx="10528844" cy="1200329"/>
          </a:xfrm>
          <a:prstGeom prst="rect">
            <a:avLst/>
          </a:prstGeom>
          <a:noFill/>
        </p:spPr>
        <p:txBody>
          <a:bodyPr wrap="none" rtlCol="0">
            <a:spAutoFit/>
          </a:bodyPr>
          <a:lstStyle/>
          <a:p>
            <a:r>
              <a:rPr lang="en-US" altLang="ko-KR" dirty="0"/>
              <a:t>Moreover the data of the ratio 10Be/9Be was obtained from the meteorite analysis. </a:t>
            </a:r>
          </a:p>
          <a:p>
            <a:r>
              <a:rPr lang="en-US" altLang="ko-KR" dirty="0"/>
              <a:t>Note that 10Be is unstable and 9Be is stable. </a:t>
            </a:r>
          </a:p>
          <a:p>
            <a:r>
              <a:rPr lang="en-US" altLang="ko-KR" dirty="0"/>
              <a:t>But previous calculation predicted that 10Be cannot be produced by the neutrino-process</a:t>
            </a:r>
          </a:p>
          <a:p>
            <a:r>
              <a:rPr lang="en-US" altLang="ko-KR" dirty="0"/>
              <a:t>because the destruction channel 10Be(</a:t>
            </a:r>
            <a:r>
              <a:rPr lang="en-US" altLang="ko-KR" dirty="0" err="1"/>
              <a:t>a,n</a:t>
            </a:r>
            <a:r>
              <a:rPr lang="en-US" altLang="ko-KR" dirty="0"/>
              <a:t>)13C was overestimated i.e. 10Be was destructed fully.   </a:t>
            </a:r>
            <a:endParaRPr lang="ko-KR" altLang="en-US" dirty="0"/>
          </a:p>
        </p:txBody>
      </p:sp>
      <p:sp>
        <p:nvSpPr>
          <p:cNvPr id="7" name="직사각형 6">
            <a:extLst>
              <a:ext uri="{FF2B5EF4-FFF2-40B4-BE49-F238E27FC236}">
                <a16:creationId xmlns:a16="http://schemas.microsoft.com/office/drawing/2014/main" xmlns="" id="{998692F6-03CE-4C48-9E70-B3094EE3B770}"/>
              </a:ext>
            </a:extLst>
          </p:cNvPr>
          <p:cNvSpPr/>
          <p:nvPr/>
        </p:nvSpPr>
        <p:spPr>
          <a:xfrm>
            <a:off x="3448" y="0"/>
            <a:ext cx="121885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10Be production in the universe &amp; Meteorite data of 10Be/9Be</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3" name="슬라이드 번호 개체 틀 2"/>
          <p:cNvSpPr>
            <a:spLocks noGrp="1"/>
          </p:cNvSpPr>
          <p:nvPr>
            <p:ph type="sldNum" sz="quarter" idx="12"/>
          </p:nvPr>
        </p:nvSpPr>
        <p:spPr/>
        <p:txBody>
          <a:bodyPr/>
          <a:lstStyle/>
          <a:p>
            <a:fld id="{1BB45100-D70D-4FCD-AA37-8ED6C9A4DF9C}" type="slidenum">
              <a:rPr lang="ko-KR" altLang="en-US" smtClean="0"/>
              <a:t>26</a:t>
            </a:fld>
            <a:endParaRPr lang="ko-KR" altLang="en-US"/>
          </a:p>
        </p:txBody>
      </p:sp>
    </p:spTree>
    <p:extLst>
      <p:ext uri="{BB962C8B-B14F-4D97-AF65-F5344CB8AC3E}">
        <p14:creationId xmlns:p14="http://schemas.microsoft.com/office/powerpoint/2010/main" val="1917377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xmlns="" id="{5A8B45DB-0345-A5D5-D3D8-1BFF2B1F4E34}"/>
              </a:ext>
            </a:extLst>
          </p:cNvPr>
          <p:cNvPicPr>
            <a:picLocks noChangeAspect="1"/>
          </p:cNvPicPr>
          <p:nvPr/>
        </p:nvPicPr>
        <p:blipFill>
          <a:blip r:embed="rId3"/>
          <a:stretch>
            <a:fillRect/>
          </a:stretch>
        </p:blipFill>
        <p:spPr>
          <a:xfrm>
            <a:off x="2037739" y="186007"/>
            <a:ext cx="6973522" cy="5143219"/>
          </a:xfrm>
          <a:prstGeom prst="rect">
            <a:avLst/>
          </a:prstGeom>
        </p:spPr>
      </p:pic>
      <p:sp>
        <p:nvSpPr>
          <p:cNvPr id="2" name="TextBox 1">
            <a:extLst>
              <a:ext uri="{FF2B5EF4-FFF2-40B4-BE49-F238E27FC236}">
                <a16:creationId xmlns:a16="http://schemas.microsoft.com/office/drawing/2014/main" xmlns="" id="{2E93A478-3EBB-B4D5-E491-3A9EF17F5A24}"/>
              </a:ext>
            </a:extLst>
          </p:cNvPr>
          <p:cNvSpPr txBox="1"/>
          <p:nvPr/>
        </p:nvSpPr>
        <p:spPr>
          <a:xfrm>
            <a:off x="1815317" y="5471664"/>
            <a:ext cx="9526839" cy="1354217"/>
          </a:xfrm>
          <a:prstGeom prst="rect">
            <a:avLst/>
          </a:prstGeom>
          <a:noFill/>
        </p:spPr>
        <p:txBody>
          <a:bodyPr wrap="none" rtlCol="0">
            <a:spAutoFit/>
          </a:bodyPr>
          <a:lstStyle/>
          <a:p>
            <a:r>
              <a:rPr lang="en-US" altLang="ko-KR" dirty="0"/>
              <a:t>But, even if we use the correct rate for the (</a:t>
            </a:r>
            <a:r>
              <a:rPr lang="en-US" altLang="ko-KR" dirty="0" err="1"/>
              <a:t>a,n</a:t>
            </a:r>
            <a:r>
              <a:rPr lang="en-US" altLang="ko-KR" dirty="0"/>
              <a:t>) reaction,</a:t>
            </a:r>
          </a:p>
          <a:p>
            <a:r>
              <a:rPr lang="en-US" altLang="ko-KR" dirty="0"/>
              <a:t>the production rate is smaller than the production by the cosmic ray, which</a:t>
            </a:r>
          </a:p>
          <a:p>
            <a:r>
              <a:rPr lang="en-US" altLang="ko-KR" dirty="0"/>
              <a:t>is a kind of the spallation by cosmic rays. </a:t>
            </a:r>
          </a:p>
          <a:p>
            <a:r>
              <a:rPr lang="en-US" altLang="ko-KR" dirty="0"/>
              <a:t>That is the reason why the main mechanism is the spallation by the CR.   </a:t>
            </a:r>
            <a:r>
              <a:rPr lang="en-US" altLang="ko-KR" sz="2800" dirty="0">
                <a:solidFill>
                  <a:srgbClr val="FF0000"/>
                </a:solidFill>
              </a:rPr>
              <a:t>Is it true?</a:t>
            </a:r>
            <a:endParaRPr lang="ko-KR" altLang="en-US" sz="2800" dirty="0">
              <a:solidFill>
                <a:srgbClr val="FF0000"/>
              </a:solidFill>
            </a:endParaRPr>
          </a:p>
        </p:txBody>
      </p:sp>
      <p:sp>
        <p:nvSpPr>
          <p:cNvPr id="4" name="직사각형 3">
            <a:extLst>
              <a:ext uri="{FF2B5EF4-FFF2-40B4-BE49-F238E27FC236}">
                <a16:creationId xmlns:a16="http://schemas.microsoft.com/office/drawing/2014/main" xmlns="" id="{998692F6-03CE-4C48-9E70-B3094EE3B770}"/>
              </a:ext>
            </a:extLst>
          </p:cNvPr>
          <p:cNvSpPr/>
          <p:nvPr/>
        </p:nvSpPr>
        <p:spPr>
          <a:xfrm>
            <a:off x="3448" y="0"/>
            <a:ext cx="121885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10Be production in the universe</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3" name="슬라이드 번호 개체 틀 2"/>
          <p:cNvSpPr>
            <a:spLocks noGrp="1"/>
          </p:cNvSpPr>
          <p:nvPr>
            <p:ph type="sldNum" sz="quarter" idx="12"/>
          </p:nvPr>
        </p:nvSpPr>
        <p:spPr/>
        <p:txBody>
          <a:bodyPr/>
          <a:lstStyle/>
          <a:p>
            <a:fld id="{1BB45100-D70D-4FCD-AA37-8ED6C9A4DF9C}" type="slidenum">
              <a:rPr lang="ko-KR" altLang="en-US" smtClean="0"/>
              <a:t>27</a:t>
            </a:fld>
            <a:endParaRPr lang="ko-KR" altLang="en-US"/>
          </a:p>
        </p:txBody>
      </p:sp>
    </p:spTree>
    <p:extLst>
      <p:ext uri="{BB962C8B-B14F-4D97-AF65-F5344CB8AC3E}">
        <p14:creationId xmlns:p14="http://schemas.microsoft.com/office/powerpoint/2010/main" val="8562530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28</a:t>
            </a:fld>
            <a:endParaRPr lang="ko-KR" altLang="en-US">
              <a:solidFill>
                <a:prstClr val="black">
                  <a:tint val="75000"/>
                </a:prstClr>
              </a:solidFill>
            </a:endParaRPr>
          </a:p>
        </p:txBody>
      </p:sp>
      <p:pic>
        <p:nvPicPr>
          <p:cNvPr id="6" name="그림 5"/>
          <p:cNvPicPr>
            <a:picLocks noChangeAspect="1"/>
          </p:cNvPicPr>
          <p:nvPr/>
        </p:nvPicPr>
        <p:blipFill>
          <a:blip r:embed="rId2"/>
          <a:stretch>
            <a:fillRect/>
          </a:stretch>
        </p:blipFill>
        <p:spPr>
          <a:xfrm>
            <a:off x="1524250" y="3219"/>
            <a:ext cx="9140453" cy="6858000"/>
          </a:xfrm>
          <a:prstGeom prst="rect">
            <a:avLst/>
          </a:prstGeom>
        </p:spPr>
      </p:pic>
      <p:sp>
        <p:nvSpPr>
          <p:cNvPr id="7" name="TextBox 6">
            <a:extLst>
              <a:ext uri="{FF2B5EF4-FFF2-40B4-BE49-F238E27FC236}">
                <a16:creationId xmlns="" xmlns:a16="http://schemas.microsoft.com/office/drawing/2014/main" id="{CC30F396-C771-2583-629F-92712334C1CC}"/>
              </a:ext>
            </a:extLst>
          </p:cNvPr>
          <p:cNvSpPr txBox="1"/>
          <p:nvPr/>
        </p:nvSpPr>
        <p:spPr>
          <a:xfrm>
            <a:off x="6727255" y="5022689"/>
            <a:ext cx="4146391" cy="1546577"/>
          </a:xfrm>
          <a:prstGeom prst="rect">
            <a:avLst/>
          </a:prstGeom>
          <a:noFill/>
        </p:spPr>
        <p:txBody>
          <a:bodyPr wrap="none" rtlCol="0">
            <a:spAutoFit/>
          </a:bodyPr>
          <a:lstStyle/>
          <a:p>
            <a:pPr defTabSz="685793"/>
            <a:r>
              <a:rPr lang="en-US" altLang="ko-KR" sz="1350" b="1" dirty="0">
                <a:solidFill>
                  <a:srgbClr val="FF0000"/>
                </a:solidFill>
              </a:rPr>
              <a:t>Destruction Reactions (</a:t>
            </a:r>
            <a:r>
              <a:rPr lang="en-US" altLang="ko-KR" sz="1350" b="1" dirty="0" err="1">
                <a:solidFill>
                  <a:srgbClr val="FF0000"/>
                </a:solidFill>
              </a:rPr>
              <a:t>a,n</a:t>
            </a:r>
            <a:r>
              <a:rPr lang="en-US" altLang="ko-KR" sz="1350" b="1" dirty="0">
                <a:solidFill>
                  <a:srgbClr val="FF0000"/>
                </a:solidFill>
              </a:rPr>
              <a:t>) and (</a:t>
            </a:r>
            <a:r>
              <a:rPr lang="en-US" altLang="ko-KR" sz="1350" b="1" dirty="0" err="1">
                <a:solidFill>
                  <a:srgbClr val="FF0000"/>
                </a:solidFill>
              </a:rPr>
              <a:t>p,a</a:t>
            </a:r>
            <a:r>
              <a:rPr lang="en-US" altLang="ko-KR" sz="1350" b="1" dirty="0">
                <a:solidFill>
                  <a:srgbClr val="FF0000"/>
                </a:solidFill>
              </a:rPr>
              <a:t>) are fixed </a:t>
            </a:r>
          </a:p>
          <a:p>
            <a:pPr defTabSz="685793"/>
            <a:r>
              <a:rPr lang="en-US" altLang="ko-KR" sz="1350" b="1" dirty="0">
                <a:solidFill>
                  <a:srgbClr val="FF0000"/>
                </a:solidFill>
              </a:rPr>
              <a:t>by data and new calculations.</a:t>
            </a:r>
          </a:p>
          <a:p>
            <a:pPr defTabSz="685793"/>
            <a:endParaRPr lang="en-US" altLang="ko-KR" sz="1350" b="1" dirty="0">
              <a:solidFill>
                <a:srgbClr val="FF0000"/>
              </a:solidFill>
            </a:endParaRPr>
          </a:p>
          <a:p>
            <a:pPr defTabSz="685793"/>
            <a:r>
              <a:rPr lang="en-US" altLang="ko-KR" sz="1350" b="1" dirty="0">
                <a:solidFill>
                  <a:srgbClr val="FF0000"/>
                </a:solidFill>
              </a:rPr>
              <a:t>But the problem remained is the (</a:t>
            </a:r>
            <a:r>
              <a:rPr lang="en-US" altLang="ko-KR" sz="1350" b="1" dirty="0" err="1">
                <a:solidFill>
                  <a:srgbClr val="FF0000"/>
                </a:solidFill>
              </a:rPr>
              <a:t>p,n</a:t>
            </a:r>
            <a:r>
              <a:rPr lang="en-US" altLang="ko-KR" sz="1350" b="1" dirty="0">
                <a:solidFill>
                  <a:srgbClr val="FF0000"/>
                </a:solidFill>
              </a:rPr>
              <a:t>) reaction </a:t>
            </a:r>
          </a:p>
          <a:p>
            <a:pPr defTabSz="685793"/>
            <a:r>
              <a:rPr lang="en-US" altLang="ko-KR" sz="1350" b="1" dirty="0">
                <a:solidFill>
                  <a:srgbClr val="FF0000"/>
                </a:solidFill>
              </a:rPr>
              <a:t>and its inverse reactions,</a:t>
            </a:r>
          </a:p>
          <a:p>
            <a:pPr defTabSz="685793"/>
            <a:r>
              <a:rPr lang="en-US" altLang="ko-KR" sz="1350" b="1" dirty="0">
                <a:solidFill>
                  <a:srgbClr val="FF0000"/>
                </a:solidFill>
              </a:rPr>
              <a:t>because we do not have data and </a:t>
            </a:r>
          </a:p>
          <a:p>
            <a:pPr defTabSz="685793"/>
            <a:r>
              <a:rPr lang="en-US" altLang="ko-KR" sz="1350" b="1" dirty="0">
                <a:solidFill>
                  <a:srgbClr val="FF0000"/>
                </a:solidFill>
              </a:rPr>
              <a:t>theoretical calculations are still questionable. </a:t>
            </a:r>
            <a:endParaRPr lang="ko-KR" altLang="en-US" sz="1350" b="1" dirty="0">
              <a:solidFill>
                <a:srgbClr val="FF0000"/>
              </a:solidFill>
            </a:endParaRPr>
          </a:p>
        </p:txBody>
      </p:sp>
      <p:sp>
        <p:nvSpPr>
          <p:cNvPr id="8" name="직사각형 7"/>
          <p:cNvSpPr/>
          <p:nvPr/>
        </p:nvSpPr>
        <p:spPr>
          <a:xfrm>
            <a:off x="1106599" y="0"/>
            <a:ext cx="9959388" cy="1060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xmlns="" id="{998692F6-03CE-4C48-9E70-B3094EE3B770}"/>
              </a:ext>
            </a:extLst>
          </p:cNvPr>
          <p:cNvSpPr/>
          <p:nvPr/>
        </p:nvSpPr>
        <p:spPr>
          <a:xfrm>
            <a:off x="3448" y="-24313"/>
            <a:ext cx="121885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rPr>
              <a:t>Main </a:t>
            </a:r>
            <a:r>
              <a:rPr lang="en-US" altLang="ko-KR" b="1" dirty="0">
                <a:solidFill>
                  <a:prstClr val="white"/>
                </a:solidFill>
                <a:latin typeface="Helvetica LT Std" panose="020B0504020202020204" pitchFamily="34" charset="0"/>
              </a:rPr>
              <a:t>nuclear reactions for the production of 10Be in the neutrino process</a:t>
            </a:r>
          </a:p>
          <a:p>
            <a:pPr defTabSz="457200" latinLnBrk="0"/>
            <a:endParaRPr lang="ko-KR" altLang="en-US" b="1" dirty="0">
              <a:solidFill>
                <a:prstClr val="white"/>
              </a:solidFill>
              <a:latin typeface="Helvetica LT Std" panose="020B0504020202020204" pitchFamily="34" charset="0"/>
              <a:ea typeface="맑은 고딕" panose="020B0503020000020004" pitchFamily="50" charset="-127"/>
            </a:endParaRPr>
          </a:p>
        </p:txBody>
      </p:sp>
    </p:spTree>
    <p:extLst>
      <p:ext uri="{BB962C8B-B14F-4D97-AF65-F5344CB8AC3E}">
        <p14:creationId xmlns:p14="http://schemas.microsoft.com/office/powerpoint/2010/main" val="32526421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D95B137D-2D1F-BB05-3502-86E7E8DEE03D}"/>
              </a:ext>
            </a:extLst>
          </p:cNvPr>
          <p:cNvPicPr>
            <a:picLocks noChangeAspect="1"/>
          </p:cNvPicPr>
          <p:nvPr/>
        </p:nvPicPr>
        <p:blipFill>
          <a:blip r:embed="rId3"/>
          <a:stretch>
            <a:fillRect/>
          </a:stretch>
        </p:blipFill>
        <p:spPr>
          <a:xfrm>
            <a:off x="0" y="0"/>
            <a:ext cx="12192000" cy="6858000"/>
          </a:xfrm>
          <a:prstGeom prst="rect">
            <a:avLst/>
          </a:prstGeom>
        </p:spPr>
      </p:pic>
      <p:sp>
        <p:nvSpPr>
          <p:cNvPr id="2" name="슬라이드 번호 개체 틀 1"/>
          <p:cNvSpPr>
            <a:spLocks noGrp="1"/>
          </p:cNvSpPr>
          <p:nvPr>
            <p:ph type="sldNum" sz="quarter" idx="12"/>
          </p:nvPr>
        </p:nvSpPr>
        <p:spPr/>
        <p:txBody>
          <a:bodyPr/>
          <a:lstStyle/>
          <a:p>
            <a:fld id="{175E8A5A-CA94-4822-9441-BD0B7D3C58CA}" type="slidenum">
              <a:rPr lang="ko-KR" altLang="en-US" smtClean="0"/>
              <a:t>29</a:t>
            </a:fld>
            <a:endParaRPr lang="ko-KR" altLang="en-US"/>
          </a:p>
        </p:txBody>
      </p:sp>
    </p:spTree>
    <p:extLst>
      <p:ext uri="{BB962C8B-B14F-4D97-AF65-F5344CB8AC3E}">
        <p14:creationId xmlns:p14="http://schemas.microsoft.com/office/powerpoint/2010/main" val="21216993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xmlns="" id="{AADB380E-4755-4DAF-A090-235C0CD90A29}"/>
              </a:ext>
            </a:extLst>
          </p:cNvPr>
          <p:cNvPicPr>
            <a:picLocks noChangeAspect="1"/>
          </p:cNvPicPr>
          <p:nvPr/>
        </p:nvPicPr>
        <p:blipFill>
          <a:blip r:embed="rId3"/>
          <a:stretch>
            <a:fillRect/>
          </a:stretch>
        </p:blipFill>
        <p:spPr>
          <a:xfrm>
            <a:off x="4372089" y="5040879"/>
            <a:ext cx="3057525" cy="1495425"/>
          </a:xfrm>
          <a:prstGeom prst="rect">
            <a:avLst/>
          </a:prstGeom>
        </p:spPr>
      </p:pic>
      <p:pic>
        <p:nvPicPr>
          <p:cNvPr id="5" name="그림 4">
            <a:extLst>
              <a:ext uri="{FF2B5EF4-FFF2-40B4-BE49-F238E27FC236}">
                <a16:creationId xmlns:a16="http://schemas.microsoft.com/office/drawing/2014/main" xmlns="" id="{8ECA68AD-B8A2-4E0D-A12C-13F5CB4AEF14}"/>
              </a:ext>
            </a:extLst>
          </p:cNvPr>
          <p:cNvPicPr>
            <a:picLocks noChangeAspect="1"/>
          </p:cNvPicPr>
          <p:nvPr/>
        </p:nvPicPr>
        <p:blipFill>
          <a:blip r:embed="rId4"/>
          <a:stretch>
            <a:fillRect/>
          </a:stretch>
        </p:blipFill>
        <p:spPr>
          <a:xfrm>
            <a:off x="1108184" y="321696"/>
            <a:ext cx="9585336" cy="4648888"/>
          </a:xfrm>
          <a:prstGeom prst="rect">
            <a:avLst/>
          </a:prstGeom>
        </p:spPr>
      </p:pic>
      <p:sp>
        <p:nvSpPr>
          <p:cNvPr id="3" name="포인트가 4개인 별 2"/>
          <p:cNvSpPr/>
          <p:nvPr/>
        </p:nvSpPr>
        <p:spPr>
          <a:xfrm>
            <a:off x="2436922" y="1373981"/>
            <a:ext cx="914400" cy="914400"/>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포인트가 4개인 별 5"/>
          <p:cNvSpPr/>
          <p:nvPr/>
        </p:nvSpPr>
        <p:spPr>
          <a:xfrm>
            <a:off x="1105386" y="4268393"/>
            <a:ext cx="914400" cy="914400"/>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포인트가 4개인 별 6"/>
          <p:cNvSpPr/>
          <p:nvPr/>
        </p:nvSpPr>
        <p:spPr>
          <a:xfrm>
            <a:off x="5442253" y="4377880"/>
            <a:ext cx="914400" cy="914400"/>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xmlns="" id="{998692F6-03CE-4C48-9E70-B3094EE3B770}"/>
              </a:ext>
            </a:extLst>
          </p:cNvPr>
          <p:cNvSpPr/>
          <p:nvPr/>
        </p:nvSpPr>
        <p:spPr>
          <a:xfrm>
            <a:off x="0" y="0"/>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MingLiU" pitchFamily="49" charset="-120"/>
              </a:rPr>
              <a:t>  </a:t>
            </a:r>
            <a:r>
              <a:rPr lang="en-US" altLang="ko-KR" b="1" dirty="0" smtClean="0">
                <a:solidFill>
                  <a:prstClr val="white"/>
                </a:solidFill>
                <a:latin typeface="Helvetica LT Std" panose="020B0504020202020204" pitchFamily="34" charset="0"/>
                <a:ea typeface="MingLiU" pitchFamily="49" charset="-120"/>
              </a:rPr>
              <a:t>Light Neutron- and  Proton-Halo Nuclei I</a:t>
            </a:r>
            <a:endParaRPr lang="ko-KR" altLang="en-US" dirty="0">
              <a:solidFill>
                <a:prstClr val="white"/>
              </a:solidFill>
              <a:latin typeface="Helvetica LT Std" panose="020B0504020202020204" pitchFamily="34" charset="0"/>
              <a:ea typeface="맑은 고딕" panose="020B0503020000020004" pitchFamily="50" charset="-127"/>
            </a:endParaRPr>
          </a:p>
        </p:txBody>
      </p:sp>
    </p:spTree>
    <p:extLst>
      <p:ext uri="{BB962C8B-B14F-4D97-AF65-F5344CB8AC3E}">
        <p14:creationId xmlns:p14="http://schemas.microsoft.com/office/powerpoint/2010/main" val="6863808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C731D7E1-FF18-C8E6-7F25-1D78BD336360}"/>
              </a:ext>
            </a:extLst>
          </p:cNvPr>
          <p:cNvPicPr>
            <a:picLocks noChangeAspect="1"/>
          </p:cNvPicPr>
          <p:nvPr/>
        </p:nvPicPr>
        <p:blipFill>
          <a:blip r:embed="rId3"/>
          <a:stretch>
            <a:fillRect/>
          </a:stretch>
        </p:blipFill>
        <p:spPr>
          <a:xfrm>
            <a:off x="1445124" y="857391"/>
            <a:ext cx="4655272" cy="2637548"/>
          </a:xfrm>
          <a:prstGeom prst="rect">
            <a:avLst/>
          </a:prstGeom>
        </p:spPr>
      </p:pic>
      <p:pic>
        <p:nvPicPr>
          <p:cNvPr id="7" name="그림 6">
            <a:extLst>
              <a:ext uri="{FF2B5EF4-FFF2-40B4-BE49-F238E27FC236}">
                <a16:creationId xmlns:a16="http://schemas.microsoft.com/office/drawing/2014/main" xmlns="" id="{7F5BA101-05BD-6AE8-4167-21698E53EA96}"/>
              </a:ext>
            </a:extLst>
          </p:cNvPr>
          <p:cNvPicPr>
            <a:picLocks noChangeAspect="1"/>
          </p:cNvPicPr>
          <p:nvPr/>
        </p:nvPicPr>
        <p:blipFill>
          <a:blip r:embed="rId4"/>
          <a:stretch>
            <a:fillRect/>
          </a:stretch>
        </p:blipFill>
        <p:spPr>
          <a:xfrm>
            <a:off x="1308850" y="3371853"/>
            <a:ext cx="4674864" cy="2638682"/>
          </a:xfrm>
          <a:prstGeom prst="rect">
            <a:avLst/>
          </a:prstGeom>
        </p:spPr>
      </p:pic>
      <p:sp>
        <p:nvSpPr>
          <p:cNvPr id="8" name="TextBox 7">
            <a:extLst>
              <a:ext uri="{FF2B5EF4-FFF2-40B4-BE49-F238E27FC236}">
                <a16:creationId xmlns:a16="http://schemas.microsoft.com/office/drawing/2014/main" xmlns="" id="{3F8F38CF-6AE1-810E-6531-B71F049567EE}"/>
              </a:ext>
            </a:extLst>
          </p:cNvPr>
          <p:cNvSpPr txBox="1"/>
          <p:nvPr/>
        </p:nvSpPr>
        <p:spPr>
          <a:xfrm>
            <a:off x="6465258" y="3290508"/>
            <a:ext cx="3850862" cy="923330"/>
          </a:xfrm>
          <a:prstGeom prst="rect">
            <a:avLst/>
          </a:prstGeom>
          <a:noFill/>
        </p:spPr>
        <p:txBody>
          <a:bodyPr wrap="none" rtlCol="0">
            <a:spAutoFit/>
          </a:bodyPr>
          <a:lstStyle/>
          <a:p>
            <a:pPr defTabSz="685793">
              <a:defRPr/>
            </a:pPr>
            <a:r>
              <a:rPr lang="en-US" altLang="ko-KR" sz="1350" dirty="0">
                <a:solidFill>
                  <a:prstClr val="black"/>
                </a:solidFill>
                <a:latin typeface="맑은 고딕" panose="020F0502020204030204"/>
                <a:ea typeface="맑은 고딕" panose="020B0503020000020004" pitchFamily="50" charset="-127"/>
              </a:rPr>
              <a:t>Destruction reaction 10Be(</a:t>
            </a:r>
            <a:r>
              <a:rPr lang="en-US" altLang="ko-KR" sz="1350" dirty="0" err="1">
                <a:solidFill>
                  <a:prstClr val="black"/>
                </a:solidFill>
                <a:latin typeface="맑은 고딕" panose="020F0502020204030204"/>
                <a:ea typeface="맑은 고딕" panose="020B0503020000020004" pitchFamily="50" charset="-127"/>
              </a:rPr>
              <a:t>p,n</a:t>
            </a:r>
            <a:r>
              <a:rPr lang="en-US" altLang="ko-KR" sz="1350" dirty="0">
                <a:solidFill>
                  <a:prstClr val="black"/>
                </a:solidFill>
                <a:latin typeface="맑은 고딕" panose="020F0502020204030204"/>
                <a:ea typeface="맑은 고딕" panose="020B0503020000020004" pitchFamily="50" charset="-127"/>
              </a:rPr>
              <a:t>)10B is too large.</a:t>
            </a:r>
          </a:p>
          <a:p>
            <a:pPr defTabSz="685793">
              <a:defRPr/>
            </a:pPr>
            <a:r>
              <a:rPr lang="en-US" altLang="ko-KR" sz="1350" dirty="0">
                <a:solidFill>
                  <a:prstClr val="black"/>
                </a:solidFill>
                <a:latin typeface="맑은 고딕" panose="020F0502020204030204"/>
                <a:ea typeface="맑은 고딕" panose="020B0503020000020004" pitchFamily="50" charset="-127"/>
              </a:rPr>
              <a:t>It is calculated by </a:t>
            </a:r>
            <a:r>
              <a:rPr lang="en-US" altLang="ko-KR" sz="1350" dirty="0" err="1">
                <a:solidFill>
                  <a:prstClr val="black"/>
                </a:solidFill>
                <a:latin typeface="맑은 고딕" panose="020F0502020204030204"/>
                <a:ea typeface="맑은 고딕" panose="020B0503020000020004" pitchFamily="50" charset="-127"/>
              </a:rPr>
              <a:t>Talys</a:t>
            </a:r>
            <a:r>
              <a:rPr lang="en-US" altLang="ko-KR" sz="1350" dirty="0">
                <a:solidFill>
                  <a:prstClr val="black"/>
                </a:solidFill>
                <a:latin typeface="맑은 고딕" panose="020F0502020204030204"/>
                <a:ea typeface="맑은 고딕" panose="020B0503020000020004" pitchFamily="50" charset="-127"/>
              </a:rPr>
              <a:t> !</a:t>
            </a:r>
          </a:p>
          <a:p>
            <a:pPr defTabSz="685793">
              <a:defRPr/>
            </a:pPr>
            <a:r>
              <a:rPr lang="en-US" altLang="ko-KR" sz="1350" dirty="0">
                <a:solidFill>
                  <a:prstClr val="black"/>
                </a:solidFill>
                <a:latin typeface="맑은 고딕" panose="020F0502020204030204"/>
                <a:ea typeface="맑은 고딕" panose="020B0503020000020004" pitchFamily="50" charset="-127"/>
              </a:rPr>
              <a:t> </a:t>
            </a:r>
          </a:p>
          <a:p>
            <a:pPr defTabSz="685793">
              <a:defRPr/>
            </a:pPr>
            <a:r>
              <a:rPr lang="ko-KR" altLang="en-US" sz="1350" dirty="0">
                <a:solidFill>
                  <a:prstClr val="black"/>
                </a:solidFill>
                <a:latin typeface="맑은 고딕" panose="020F0502020204030204"/>
                <a:ea typeface="맑은 고딕" panose="020B0503020000020004" pitchFamily="50" charset="-127"/>
              </a:rPr>
              <a:t> </a:t>
            </a:r>
          </a:p>
        </p:txBody>
      </p:sp>
      <p:cxnSp>
        <p:nvCxnSpPr>
          <p:cNvPr id="10" name="직선 화살표 연결선 9">
            <a:extLst>
              <a:ext uri="{FF2B5EF4-FFF2-40B4-BE49-F238E27FC236}">
                <a16:creationId xmlns:a16="http://schemas.microsoft.com/office/drawing/2014/main" xmlns="" id="{0F3E1C35-056B-E18E-B223-AD015F844DCB}"/>
              </a:ext>
            </a:extLst>
          </p:cNvPr>
          <p:cNvCxnSpPr/>
          <p:nvPr/>
        </p:nvCxnSpPr>
        <p:spPr>
          <a:xfrm flipV="1">
            <a:off x="2623229" y="3494939"/>
            <a:ext cx="3868403" cy="14506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0DC9CD11-586F-3DB8-88C1-DEB0B2C2EEF4}"/>
              </a:ext>
            </a:extLst>
          </p:cNvPr>
          <p:cNvSpPr txBox="1"/>
          <p:nvPr/>
        </p:nvSpPr>
        <p:spPr>
          <a:xfrm>
            <a:off x="6491632" y="1343943"/>
            <a:ext cx="4678900" cy="300082"/>
          </a:xfrm>
          <a:prstGeom prst="rect">
            <a:avLst/>
          </a:prstGeom>
          <a:noFill/>
        </p:spPr>
        <p:txBody>
          <a:bodyPr wrap="square">
            <a:spAutoFit/>
          </a:bodyPr>
          <a:lstStyle/>
          <a:p>
            <a:pPr defTabSz="685793">
              <a:defRPr/>
            </a:pPr>
            <a:r>
              <a:rPr lang="en-US" altLang="ko-KR" sz="1350" dirty="0">
                <a:solidFill>
                  <a:prstClr val="black"/>
                </a:solidFill>
                <a:latin typeface="맑은 고딕" panose="020F0502020204030204"/>
                <a:ea typeface="맑은 고딕" panose="020B0503020000020004" pitchFamily="50" charset="-127"/>
              </a:rPr>
              <a:t>(0.01 T9 &lt; T &lt;10 T9)</a:t>
            </a:r>
            <a:endParaRPr lang="ko-KR" altLang="en-US" sz="1350" dirty="0">
              <a:solidFill>
                <a:prstClr val="black"/>
              </a:solidFill>
              <a:latin typeface="맑은 고딕" panose="020F0502020204030204"/>
              <a:ea typeface="맑은 고딕" panose="020B0503020000020004" pitchFamily="50" charset="-127"/>
            </a:endParaRPr>
          </a:p>
        </p:txBody>
      </p:sp>
      <p:sp>
        <p:nvSpPr>
          <p:cNvPr id="14" name="TextBox 13">
            <a:extLst>
              <a:ext uri="{FF2B5EF4-FFF2-40B4-BE49-F238E27FC236}">
                <a16:creationId xmlns:a16="http://schemas.microsoft.com/office/drawing/2014/main" xmlns="" id="{939D4CAD-A9CB-CECD-5919-3D6D4C157DC5}"/>
              </a:ext>
            </a:extLst>
          </p:cNvPr>
          <p:cNvSpPr txBox="1"/>
          <p:nvPr/>
        </p:nvSpPr>
        <p:spPr>
          <a:xfrm>
            <a:off x="6096000" y="1701365"/>
            <a:ext cx="4928918" cy="300082"/>
          </a:xfrm>
          <a:prstGeom prst="rect">
            <a:avLst/>
          </a:prstGeom>
          <a:noFill/>
        </p:spPr>
        <p:txBody>
          <a:bodyPr wrap="square">
            <a:spAutoFit/>
          </a:bodyPr>
          <a:lstStyle/>
          <a:p>
            <a:pPr defTabSz="685793">
              <a:defRPr/>
            </a:pPr>
            <a:r>
              <a:rPr lang="en-US" altLang="ko-KR" sz="1350" dirty="0">
                <a:solidFill>
                  <a:prstClr val="black"/>
                </a:solidFill>
                <a:latin typeface="맑은 고딕" panose="020F0502020204030204"/>
                <a:ea typeface="맑은 고딕" panose="020B0503020000020004" pitchFamily="50" charset="-127"/>
              </a:rPr>
              <a:t> 0.00086 MeV (= 0.086 keV) &lt; E &lt; 0.86 MeV)</a:t>
            </a:r>
            <a:endParaRPr lang="ko-KR" altLang="en-US" sz="1350" dirty="0">
              <a:solidFill>
                <a:prstClr val="black"/>
              </a:solidFill>
              <a:latin typeface="맑은 고딕" panose="020F0502020204030204"/>
              <a:ea typeface="맑은 고딕" panose="020B0503020000020004" pitchFamily="50" charset="-127"/>
            </a:endParaRPr>
          </a:p>
        </p:txBody>
      </p:sp>
      <p:sp>
        <p:nvSpPr>
          <p:cNvPr id="16" name="TextBox 15">
            <a:extLst>
              <a:ext uri="{FF2B5EF4-FFF2-40B4-BE49-F238E27FC236}">
                <a16:creationId xmlns:a16="http://schemas.microsoft.com/office/drawing/2014/main" xmlns="" id="{7831F644-FC5D-7CAA-63CD-6415E04AF376}"/>
              </a:ext>
            </a:extLst>
          </p:cNvPr>
          <p:cNvSpPr txBox="1"/>
          <p:nvPr/>
        </p:nvSpPr>
        <p:spPr>
          <a:xfrm>
            <a:off x="6767476" y="2037673"/>
            <a:ext cx="4928918" cy="300082"/>
          </a:xfrm>
          <a:prstGeom prst="rect">
            <a:avLst/>
          </a:prstGeom>
          <a:noFill/>
        </p:spPr>
        <p:txBody>
          <a:bodyPr wrap="square">
            <a:spAutoFit/>
          </a:bodyPr>
          <a:lstStyle/>
          <a:p>
            <a:pPr defTabSz="685793">
              <a:defRPr/>
            </a:pPr>
            <a:r>
              <a:rPr lang="en-US" altLang="ko-KR" sz="1350" dirty="0">
                <a:solidFill>
                  <a:prstClr val="black"/>
                </a:solidFill>
                <a:latin typeface="맑은 고딕" panose="020F0502020204030204"/>
                <a:ea typeface="맑은 고딕" panose="020B0503020000020004" pitchFamily="50" charset="-127"/>
              </a:rPr>
              <a:t>1MeV=1.16*10^10 Kelvin</a:t>
            </a:r>
            <a:endParaRPr lang="ko-KR" altLang="en-US" sz="1350" dirty="0">
              <a:solidFill>
                <a:prstClr val="black"/>
              </a:solidFill>
              <a:latin typeface="맑은 고딕" panose="020F0502020204030204"/>
              <a:ea typeface="맑은 고딕" panose="020B0503020000020004" pitchFamily="50" charset="-127"/>
            </a:endParaRPr>
          </a:p>
        </p:txBody>
      </p:sp>
      <p:sp>
        <p:nvSpPr>
          <p:cNvPr id="2" name="TextBox 1">
            <a:extLst>
              <a:ext uri="{FF2B5EF4-FFF2-40B4-BE49-F238E27FC236}">
                <a16:creationId xmlns:a16="http://schemas.microsoft.com/office/drawing/2014/main" xmlns="" id="{08229A5D-77EE-E1CE-2C7C-EE84B2899EE4}"/>
              </a:ext>
            </a:extLst>
          </p:cNvPr>
          <p:cNvSpPr txBox="1"/>
          <p:nvPr/>
        </p:nvSpPr>
        <p:spPr>
          <a:xfrm>
            <a:off x="6387741" y="587036"/>
            <a:ext cx="4523546" cy="646331"/>
          </a:xfrm>
          <a:prstGeom prst="rect">
            <a:avLst/>
          </a:prstGeom>
          <a:noFill/>
          <a:ln>
            <a:solidFill>
              <a:schemeClr val="tx1"/>
            </a:solidFill>
          </a:ln>
        </p:spPr>
        <p:txBody>
          <a:bodyPr wrap="none" rtlCol="0">
            <a:spAutoFit/>
          </a:bodyPr>
          <a:lstStyle/>
          <a:p>
            <a:pPr defTabSz="685793">
              <a:defRPr/>
            </a:pPr>
            <a:r>
              <a:rPr lang="en-US" altLang="ko-KR" sz="1350" b="1" dirty="0">
                <a:solidFill>
                  <a:prstClr val="black"/>
                </a:solidFill>
                <a:latin typeface="맑은 고딕" panose="020F0502020204030204"/>
                <a:ea typeface="맑은 고딕" panose="020B0503020000020004" pitchFamily="50" charset="-127"/>
              </a:rPr>
              <a:t>(</a:t>
            </a:r>
            <a:r>
              <a:rPr lang="en-US" altLang="ko-KR" b="1" dirty="0" err="1">
                <a:solidFill>
                  <a:prstClr val="black"/>
                </a:solidFill>
                <a:latin typeface="맑은 고딕" panose="020F0502020204030204"/>
                <a:ea typeface="맑은 고딕" panose="020B0503020000020004" pitchFamily="50" charset="-127"/>
              </a:rPr>
              <a:t>n,p</a:t>
            </a:r>
            <a:r>
              <a:rPr lang="en-US" altLang="ko-KR" b="1" dirty="0">
                <a:solidFill>
                  <a:prstClr val="black"/>
                </a:solidFill>
                <a:latin typeface="맑은 고딕" panose="020F0502020204030204"/>
                <a:ea typeface="맑은 고딕" panose="020B0503020000020004" pitchFamily="50" charset="-127"/>
              </a:rPr>
              <a:t>) and (</a:t>
            </a:r>
            <a:r>
              <a:rPr lang="en-US" altLang="ko-KR" b="1" dirty="0" err="1">
                <a:solidFill>
                  <a:prstClr val="black"/>
                </a:solidFill>
                <a:latin typeface="맑은 고딕" panose="020F0502020204030204"/>
                <a:ea typeface="맑은 고딕" panose="020B0503020000020004" pitchFamily="50" charset="-127"/>
              </a:rPr>
              <a:t>p,n</a:t>
            </a:r>
            <a:r>
              <a:rPr lang="en-US" altLang="ko-KR" b="1" dirty="0">
                <a:solidFill>
                  <a:prstClr val="black"/>
                </a:solidFill>
                <a:latin typeface="맑은 고딕" panose="020F0502020204030204"/>
                <a:ea typeface="맑은 고딕" panose="020B0503020000020004" pitchFamily="50" charset="-127"/>
              </a:rPr>
              <a:t>) reactions </a:t>
            </a:r>
          </a:p>
          <a:p>
            <a:pPr defTabSz="685793">
              <a:defRPr/>
            </a:pPr>
            <a:r>
              <a:rPr lang="en-US" altLang="ko-KR" b="1" dirty="0">
                <a:solidFill>
                  <a:prstClr val="black"/>
                </a:solidFill>
                <a:latin typeface="맑은 고딕" panose="020F0502020204030204"/>
                <a:ea typeface="맑은 고딕" panose="020B0503020000020004" pitchFamily="50" charset="-127"/>
              </a:rPr>
              <a:t>by </a:t>
            </a:r>
            <a:r>
              <a:rPr lang="en-US" altLang="ko-KR" b="1" dirty="0" err="1">
                <a:solidFill>
                  <a:prstClr val="black"/>
                </a:solidFill>
                <a:latin typeface="맑은 고딕" panose="020F0502020204030204"/>
                <a:ea typeface="맑은 고딕" panose="020B0503020000020004" pitchFamily="50" charset="-127"/>
              </a:rPr>
              <a:t>Talys</a:t>
            </a:r>
            <a:r>
              <a:rPr lang="en-US" altLang="ko-KR" b="1" dirty="0">
                <a:solidFill>
                  <a:prstClr val="black"/>
                </a:solidFill>
                <a:latin typeface="맑은 고딕" panose="020F0502020204030204"/>
                <a:ea typeface="맑은 고딕" panose="020B0503020000020004" pitchFamily="50" charset="-127"/>
              </a:rPr>
              <a:t> which was used in the process</a:t>
            </a:r>
            <a:endParaRPr lang="ko-KR" altLang="en-US" b="1" dirty="0">
              <a:solidFill>
                <a:prstClr val="black"/>
              </a:solidFill>
              <a:latin typeface="맑은 고딕" panose="020F0502020204030204"/>
              <a:ea typeface="맑은 고딕" panose="020B0503020000020004" pitchFamily="50" charset="-127"/>
            </a:endParaRPr>
          </a:p>
        </p:txBody>
      </p:sp>
      <p:sp>
        <p:nvSpPr>
          <p:cNvPr id="3" name="TextBox 2">
            <a:extLst>
              <a:ext uri="{FF2B5EF4-FFF2-40B4-BE49-F238E27FC236}">
                <a16:creationId xmlns:a16="http://schemas.microsoft.com/office/drawing/2014/main" xmlns="" id="{39AC012F-0C2D-D997-90F1-00BC9247998F}"/>
              </a:ext>
            </a:extLst>
          </p:cNvPr>
          <p:cNvSpPr txBox="1"/>
          <p:nvPr/>
        </p:nvSpPr>
        <p:spPr>
          <a:xfrm>
            <a:off x="6120338" y="4681836"/>
            <a:ext cx="6078074" cy="646331"/>
          </a:xfrm>
          <a:prstGeom prst="rect">
            <a:avLst/>
          </a:prstGeom>
          <a:noFill/>
        </p:spPr>
        <p:txBody>
          <a:bodyPr wrap="none" rtlCol="0">
            <a:spAutoFit/>
          </a:bodyPr>
          <a:lstStyle/>
          <a:p>
            <a:pPr defTabSz="685793">
              <a:defRPr/>
            </a:pPr>
            <a:r>
              <a:rPr lang="en-US" altLang="ko-KR" dirty="0">
                <a:solidFill>
                  <a:srgbClr val="FF0000"/>
                </a:solidFill>
                <a:latin typeface="맑은 고딕" panose="020F0502020204030204"/>
                <a:ea typeface="맑은 고딕" panose="020B0503020000020004" pitchFamily="50" charset="-127"/>
              </a:rPr>
              <a:t>That is the reason 10Be was too small O(-22) </a:t>
            </a:r>
          </a:p>
          <a:p>
            <a:pPr defTabSz="685793">
              <a:defRPr/>
            </a:pPr>
            <a:r>
              <a:rPr lang="en-US" altLang="ko-KR" dirty="0">
                <a:solidFill>
                  <a:srgbClr val="FF0000"/>
                </a:solidFill>
                <a:latin typeface="맑은 고딕" panose="020F0502020204030204"/>
                <a:ea typeface="맑은 고딕" panose="020B0503020000020004" pitchFamily="50" charset="-127"/>
              </a:rPr>
              <a:t>in the previous calculation which used the </a:t>
            </a:r>
            <a:r>
              <a:rPr lang="en-US" altLang="ko-KR" dirty="0" err="1">
                <a:solidFill>
                  <a:srgbClr val="FF0000"/>
                </a:solidFill>
                <a:latin typeface="맑은 고딕" panose="020F0502020204030204"/>
                <a:ea typeface="맑은 고딕" panose="020B0503020000020004" pitchFamily="50" charset="-127"/>
              </a:rPr>
              <a:t>Talys</a:t>
            </a:r>
            <a:r>
              <a:rPr lang="en-US" altLang="ko-KR" dirty="0">
                <a:solidFill>
                  <a:srgbClr val="FF0000"/>
                </a:solidFill>
                <a:latin typeface="맑은 고딕" panose="020F0502020204030204"/>
                <a:ea typeface="맑은 고딕" panose="020B0503020000020004" pitchFamily="50" charset="-127"/>
              </a:rPr>
              <a:t> results!!</a:t>
            </a:r>
            <a:endParaRPr lang="ko-KR" altLang="en-US" dirty="0">
              <a:solidFill>
                <a:srgbClr val="FF0000"/>
              </a:solidFill>
              <a:latin typeface="맑은 고딕" panose="020F0502020204030204"/>
              <a:ea typeface="맑은 고딕" panose="020B0503020000020004" pitchFamily="50" charset="-127"/>
            </a:endParaRPr>
          </a:p>
        </p:txBody>
      </p:sp>
      <p:sp>
        <p:nvSpPr>
          <p:cNvPr id="11" name="직사각형 10">
            <a:extLst>
              <a:ext uri="{FF2B5EF4-FFF2-40B4-BE49-F238E27FC236}">
                <a16:creationId xmlns:a16="http://schemas.microsoft.com/office/drawing/2014/main" xmlns="" id="{998692F6-03CE-4C48-9E70-B3094EE3B770}"/>
              </a:ext>
            </a:extLst>
          </p:cNvPr>
          <p:cNvSpPr/>
          <p:nvPr/>
        </p:nvSpPr>
        <p:spPr>
          <a:xfrm>
            <a:off x="3448" y="-24313"/>
            <a:ext cx="121885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rPr>
              <a:t>Main </a:t>
            </a:r>
            <a:r>
              <a:rPr lang="en-US" altLang="ko-KR" b="1" dirty="0">
                <a:solidFill>
                  <a:prstClr val="white"/>
                </a:solidFill>
                <a:latin typeface="Helvetica LT Std" panose="020B0504020202020204" pitchFamily="34" charset="0"/>
              </a:rPr>
              <a:t>nuclear reactions for the production of 10Be in the neutrino process</a:t>
            </a:r>
          </a:p>
          <a:p>
            <a:pPr defTabSz="457200" latinLnBrk="0"/>
            <a:endParaRPr lang="ko-KR" altLang="en-US" b="1" dirty="0">
              <a:solidFill>
                <a:prstClr val="white"/>
              </a:solidFill>
              <a:latin typeface="Helvetica LT Std" panose="020B0504020202020204" pitchFamily="34" charset="0"/>
              <a:ea typeface="맑은 고딕" panose="020B0503020000020004" pitchFamily="50" charset="-127"/>
            </a:endParaRPr>
          </a:p>
        </p:txBody>
      </p:sp>
    </p:spTree>
    <p:extLst>
      <p:ext uri="{BB962C8B-B14F-4D97-AF65-F5344CB8AC3E}">
        <p14:creationId xmlns:p14="http://schemas.microsoft.com/office/powerpoint/2010/main" val="541616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6B38CCF3-041B-898F-2B2F-984BFD269170}"/>
              </a:ext>
            </a:extLst>
          </p:cNvPr>
          <p:cNvPicPr>
            <a:picLocks noChangeAspect="1"/>
          </p:cNvPicPr>
          <p:nvPr/>
        </p:nvPicPr>
        <p:blipFill>
          <a:blip r:embed="rId3"/>
          <a:stretch>
            <a:fillRect/>
          </a:stretch>
        </p:blipFill>
        <p:spPr>
          <a:xfrm>
            <a:off x="224891" y="625753"/>
            <a:ext cx="6357590" cy="4886058"/>
          </a:xfrm>
          <a:prstGeom prst="rect">
            <a:avLst/>
          </a:prstGeom>
        </p:spPr>
      </p:pic>
      <p:cxnSp>
        <p:nvCxnSpPr>
          <p:cNvPr id="7" name="직선 화살표 연결선 6">
            <a:extLst>
              <a:ext uri="{FF2B5EF4-FFF2-40B4-BE49-F238E27FC236}">
                <a16:creationId xmlns:a16="http://schemas.microsoft.com/office/drawing/2014/main" xmlns="" id="{DD626238-302E-BCF9-89BA-36D328B4ACEC}"/>
              </a:ext>
            </a:extLst>
          </p:cNvPr>
          <p:cNvCxnSpPr/>
          <p:nvPr/>
        </p:nvCxnSpPr>
        <p:spPr>
          <a:xfrm>
            <a:off x="5489548" y="1632966"/>
            <a:ext cx="185727" cy="1685833"/>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xmlns="" id="{3A6D7FDE-CF38-BB24-C9FF-6DB121E5A753}"/>
              </a:ext>
            </a:extLst>
          </p:cNvPr>
          <p:cNvSpPr txBox="1"/>
          <p:nvPr/>
        </p:nvSpPr>
        <p:spPr>
          <a:xfrm>
            <a:off x="5827754" y="497173"/>
            <a:ext cx="2197205" cy="300082"/>
          </a:xfrm>
          <a:prstGeom prst="rect">
            <a:avLst/>
          </a:prstGeom>
          <a:noFill/>
          <a:ln>
            <a:solidFill>
              <a:schemeClr val="tx1"/>
            </a:solidFill>
          </a:ln>
        </p:spPr>
        <p:txBody>
          <a:bodyPr wrap="none" rtlCol="0">
            <a:spAutoFit/>
          </a:bodyPr>
          <a:lstStyle/>
          <a:p>
            <a:pPr defTabSz="685793">
              <a:defRPr/>
            </a:pPr>
            <a:r>
              <a:rPr lang="en-US" altLang="ko-KR" sz="1350" b="1" dirty="0">
                <a:solidFill>
                  <a:prstClr val="black"/>
                </a:solidFill>
                <a:latin typeface="맑은 고딕" panose="020F0502020204030204"/>
                <a:ea typeface="맑은 고딕" panose="020B0503020000020004" pitchFamily="50" charset="-127"/>
              </a:rPr>
              <a:t>(</a:t>
            </a:r>
            <a:r>
              <a:rPr lang="en-US" altLang="ko-KR" sz="1350" b="1" dirty="0" err="1">
                <a:solidFill>
                  <a:prstClr val="black"/>
                </a:solidFill>
                <a:latin typeface="맑은 고딕" panose="020F0502020204030204"/>
                <a:ea typeface="맑은 고딕" panose="020B0503020000020004" pitchFamily="50" charset="-127"/>
              </a:rPr>
              <a:t>n,p</a:t>
            </a:r>
            <a:r>
              <a:rPr lang="en-US" altLang="ko-KR" sz="1350" b="1" dirty="0">
                <a:solidFill>
                  <a:prstClr val="black"/>
                </a:solidFill>
                <a:latin typeface="맑은 고딕" panose="020F0502020204030204"/>
                <a:ea typeface="맑은 고딕" panose="020B0503020000020004" pitchFamily="50" charset="-127"/>
              </a:rPr>
              <a:t>) and (</a:t>
            </a:r>
            <a:r>
              <a:rPr lang="en-US" altLang="ko-KR" sz="1350" b="1" dirty="0" err="1">
                <a:solidFill>
                  <a:prstClr val="black"/>
                </a:solidFill>
                <a:latin typeface="맑은 고딕" panose="020F0502020204030204"/>
                <a:ea typeface="맑은 고딕" panose="020B0503020000020004" pitchFamily="50" charset="-127"/>
              </a:rPr>
              <a:t>p,n</a:t>
            </a:r>
            <a:r>
              <a:rPr lang="en-US" altLang="ko-KR" sz="1350" b="1" dirty="0">
                <a:solidFill>
                  <a:prstClr val="black"/>
                </a:solidFill>
                <a:latin typeface="맑은 고딕" panose="020F0502020204030204"/>
                <a:ea typeface="맑은 고딕" panose="020B0503020000020004" pitchFamily="50" charset="-127"/>
              </a:rPr>
              <a:t>) reactions</a:t>
            </a:r>
            <a:endParaRPr lang="ko-KR" altLang="en-US" sz="1350" b="1" dirty="0">
              <a:solidFill>
                <a:prstClr val="black"/>
              </a:solidFill>
              <a:latin typeface="맑은 고딕" panose="020F0502020204030204"/>
              <a:ea typeface="맑은 고딕" panose="020B0503020000020004" pitchFamily="50" charset="-127"/>
            </a:endParaRPr>
          </a:p>
        </p:txBody>
      </p:sp>
      <p:sp>
        <p:nvSpPr>
          <p:cNvPr id="2" name="TextBox 1">
            <a:extLst>
              <a:ext uri="{FF2B5EF4-FFF2-40B4-BE49-F238E27FC236}">
                <a16:creationId xmlns:a16="http://schemas.microsoft.com/office/drawing/2014/main" xmlns="" id="{2AEDB7C5-0956-C10C-2906-E208DD7A058E}"/>
              </a:ext>
            </a:extLst>
          </p:cNvPr>
          <p:cNvSpPr txBox="1"/>
          <p:nvPr/>
        </p:nvSpPr>
        <p:spPr>
          <a:xfrm>
            <a:off x="3448" y="635665"/>
            <a:ext cx="2954591" cy="300082"/>
          </a:xfrm>
          <a:prstGeom prst="rect">
            <a:avLst/>
          </a:prstGeom>
          <a:noFill/>
        </p:spPr>
        <p:txBody>
          <a:bodyPr wrap="none" rtlCol="0">
            <a:spAutoFit/>
          </a:bodyPr>
          <a:lstStyle/>
          <a:p>
            <a:pPr defTabSz="685793">
              <a:defRPr/>
            </a:pPr>
            <a:r>
              <a:rPr lang="en-US" altLang="ko-KR" sz="1350" dirty="0">
                <a:solidFill>
                  <a:srgbClr val="FF0000"/>
                </a:solidFill>
                <a:latin typeface="맑은 고딕" panose="020F0502020204030204"/>
                <a:ea typeface="맑은 고딕" panose="020B0503020000020004" pitchFamily="50" charset="-127"/>
              </a:rPr>
              <a:t>10B(</a:t>
            </a:r>
            <a:r>
              <a:rPr lang="en-US" altLang="ko-KR" sz="1350" dirty="0" err="1">
                <a:solidFill>
                  <a:srgbClr val="FF0000"/>
                </a:solidFill>
                <a:latin typeface="맑은 고딕" panose="020F0502020204030204"/>
                <a:ea typeface="맑은 고딕" panose="020B0503020000020004" pitchFamily="50" charset="-127"/>
              </a:rPr>
              <a:t>n,p</a:t>
            </a:r>
            <a:r>
              <a:rPr lang="en-US" altLang="ko-KR" sz="1350" dirty="0">
                <a:solidFill>
                  <a:srgbClr val="FF0000"/>
                </a:solidFill>
                <a:latin typeface="맑은 고딕" panose="020F0502020204030204"/>
                <a:ea typeface="맑은 고딕" panose="020B0503020000020004" pitchFamily="50" charset="-127"/>
              </a:rPr>
              <a:t>)10Be rection from JENDL-5</a:t>
            </a:r>
            <a:endParaRPr lang="ko-KR" altLang="en-US" sz="1350" dirty="0">
              <a:solidFill>
                <a:srgbClr val="FF0000"/>
              </a:solidFill>
              <a:latin typeface="맑은 고딕" panose="020F0502020204030204"/>
              <a:ea typeface="맑은 고딕" panose="020B0503020000020004" pitchFamily="50" charset="-127"/>
            </a:endParaRPr>
          </a:p>
        </p:txBody>
      </p:sp>
      <p:sp>
        <p:nvSpPr>
          <p:cNvPr id="6" name="직사각형 5">
            <a:extLst>
              <a:ext uri="{FF2B5EF4-FFF2-40B4-BE49-F238E27FC236}">
                <a16:creationId xmlns:a16="http://schemas.microsoft.com/office/drawing/2014/main" xmlns="" id="{998692F6-03CE-4C48-9E70-B3094EE3B770}"/>
              </a:ext>
            </a:extLst>
          </p:cNvPr>
          <p:cNvSpPr/>
          <p:nvPr/>
        </p:nvSpPr>
        <p:spPr>
          <a:xfrm>
            <a:off x="3448" y="-24313"/>
            <a:ext cx="121885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rPr>
              <a:t>Main </a:t>
            </a:r>
            <a:r>
              <a:rPr lang="en-US" altLang="ko-KR" b="1" dirty="0">
                <a:solidFill>
                  <a:prstClr val="white"/>
                </a:solidFill>
                <a:latin typeface="Helvetica LT Std" panose="020B0504020202020204" pitchFamily="34" charset="0"/>
              </a:rPr>
              <a:t>nuclear reactions for the production of 10Be in the neutrino process</a:t>
            </a:r>
          </a:p>
          <a:p>
            <a:pPr defTabSz="457200" latinLnBrk="0"/>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3" name="슬라이드 번호 개체 틀 2"/>
          <p:cNvSpPr>
            <a:spLocks noGrp="1"/>
          </p:cNvSpPr>
          <p:nvPr>
            <p:ph type="sldNum" sz="quarter" idx="12"/>
          </p:nvPr>
        </p:nvSpPr>
        <p:spPr/>
        <p:txBody>
          <a:bodyPr/>
          <a:lstStyle/>
          <a:p>
            <a:fld id="{1BB45100-D70D-4FCD-AA37-8ED6C9A4DF9C}" type="slidenum">
              <a:rPr lang="ko-KR" altLang="en-US" smtClean="0"/>
              <a:t>31</a:t>
            </a:fld>
            <a:endParaRPr lang="ko-KR" altLang="en-US"/>
          </a:p>
        </p:txBody>
      </p:sp>
      <p:pic>
        <p:nvPicPr>
          <p:cNvPr id="8" name="그림 7"/>
          <p:cNvPicPr>
            <a:picLocks noChangeAspect="1"/>
          </p:cNvPicPr>
          <p:nvPr/>
        </p:nvPicPr>
        <p:blipFill>
          <a:blip r:embed="rId4"/>
          <a:stretch>
            <a:fillRect/>
          </a:stretch>
        </p:blipFill>
        <p:spPr>
          <a:xfrm>
            <a:off x="6862473" y="2152361"/>
            <a:ext cx="5239472" cy="4705639"/>
          </a:xfrm>
          <a:prstGeom prst="rect">
            <a:avLst/>
          </a:prstGeom>
        </p:spPr>
      </p:pic>
    </p:spTree>
    <p:extLst>
      <p:ext uri="{BB962C8B-B14F-4D97-AF65-F5344CB8AC3E}">
        <p14:creationId xmlns:p14="http://schemas.microsoft.com/office/powerpoint/2010/main" val="12741204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859694E0-25D9-5007-75B4-86A258C437AF}"/>
              </a:ext>
            </a:extLst>
          </p:cNvPr>
          <p:cNvPicPr>
            <a:picLocks noChangeAspect="1"/>
          </p:cNvPicPr>
          <p:nvPr/>
        </p:nvPicPr>
        <p:blipFill>
          <a:blip r:embed="rId3"/>
          <a:stretch>
            <a:fillRect/>
          </a:stretch>
        </p:blipFill>
        <p:spPr>
          <a:xfrm>
            <a:off x="4156578" y="1014544"/>
            <a:ext cx="6093285" cy="4357450"/>
          </a:xfrm>
          <a:prstGeom prst="rect">
            <a:avLst/>
          </a:prstGeom>
        </p:spPr>
      </p:pic>
      <p:cxnSp>
        <p:nvCxnSpPr>
          <p:cNvPr id="7" name="직선 화살표 연결선 6">
            <a:extLst>
              <a:ext uri="{FF2B5EF4-FFF2-40B4-BE49-F238E27FC236}">
                <a16:creationId xmlns:a16="http://schemas.microsoft.com/office/drawing/2014/main" xmlns="" id="{BFD2E39C-A0E9-0B2F-CB9A-7DB0C068795C}"/>
              </a:ext>
            </a:extLst>
          </p:cNvPr>
          <p:cNvCxnSpPr>
            <a:cxnSpLocks/>
          </p:cNvCxnSpPr>
          <p:nvPr/>
        </p:nvCxnSpPr>
        <p:spPr>
          <a:xfrm flipH="1">
            <a:off x="6760332" y="2036045"/>
            <a:ext cx="103578" cy="23001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직선 화살표 연결선 8">
            <a:extLst>
              <a:ext uri="{FF2B5EF4-FFF2-40B4-BE49-F238E27FC236}">
                <a16:creationId xmlns:a16="http://schemas.microsoft.com/office/drawing/2014/main" xmlns="" id="{A2FD72FA-D632-4830-4061-26FD6EFA2249}"/>
              </a:ext>
            </a:extLst>
          </p:cNvPr>
          <p:cNvCxnSpPr/>
          <p:nvPr/>
        </p:nvCxnSpPr>
        <p:spPr>
          <a:xfrm>
            <a:off x="4995923" y="1285992"/>
            <a:ext cx="1942994" cy="628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그림 10">
            <a:extLst>
              <a:ext uri="{FF2B5EF4-FFF2-40B4-BE49-F238E27FC236}">
                <a16:creationId xmlns:a16="http://schemas.microsoft.com/office/drawing/2014/main" xmlns="" id="{876989B1-5297-029E-7A33-F356BB6E53A1}"/>
              </a:ext>
            </a:extLst>
          </p:cNvPr>
          <p:cNvPicPr>
            <a:picLocks noChangeAspect="1"/>
          </p:cNvPicPr>
          <p:nvPr/>
        </p:nvPicPr>
        <p:blipFill>
          <a:blip r:embed="rId4"/>
          <a:stretch>
            <a:fillRect/>
          </a:stretch>
        </p:blipFill>
        <p:spPr>
          <a:xfrm>
            <a:off x="1702834" y="5021969"/>
            <a:ext cx="3135935" cy="914350"/>
          </a:xfrm>
          <a:prstGeom prst="rect">
            <a:avLst/>
          </a:prstGeom>
        </p:spPr>
      </p:pic>
      <p:pic>
        <p:nvPicPr>
          <p:cNvPr id="13" name="그림 12">
            <a:extLst>
              <a:ext uri="{FF2B5EF4-FFF2-40B4-BE49-F238E27FC236}">
                <a16:creationId xmlns:a16="http://schemas.microsoft.com/office/drawing/2014/main" xmlns="" id="{C0EFCF9E-DC73-07BF-EC66-0B333734C77A}"/>
              </a:ext>
            </a:extLst>
          </p:cNvPr>
          <p:cNvPicPr>
            <a:picLocks noChangeAspect="1"/>
          </p:cNvPicPr>
          <p:nvPr/>
        </p:nvPicPr>
        <p:blipFill>
          <a:blip r:embed="rId5"/>
          <a:stretch>
            <a:fillRect/>
          </a:stretch>
        </p:blipFill>
        <p:spPr>
          <a:xfrm>
            <a:off x="1524249" y="2457502"/>
            <a:ext cx="2814484" cy="1978383"/>
          </a:xfrm>
          <a:prstGeom prst="rect">
            <a:avLst/>
          </a:prstGeom>
        </p:spPr>
      </p:pic>
      <p:sp>
        <p:nvSpPr>
          <p:cNvPr id="8" name="TextBox 7">
            <a:extLst>
              <a:ext uri="{FF2B5EF4-FFF2-40B4-BE49-F238E27FC236}">
                <a16:creationId xmlns:a16="http://schemas.microsoft.com/office/drawing/2014/main" xmlns="" id="{4835823F-BCF8-FDEB-B3E3-6B3CD991D91D}"/>
              </a:ext>
            </a:extLst>
          </p:cNvPr>
          <p:cNvSpPr txBox="1"/>
          <p:nvPr/>
        </p:nvSpPr>
        <p:spPr>
          <a:xfrm>
            <a:off x="8520068" y="857391"/>
            <a:ext cx="2197205" cy="300082"/>
          </a:xfrm>
          <a:prstGeom prst="rect">
            <a:avLst/>
          </a:prstGeom>
          <a:noFill/>
          <a:ln>
            <a:solidFill>
              <a:schemeClr val="tx1"/>
            </a:solidFill>
          </a:ln>
        </p:spPr>
        <p:txBody>
          <a:bodyPr wrap="none" rtlCol="0">
            <a:spAutoFit/>
          </a:bodyPr>
          <a:lstStyle/>
          <a:p>
            <a:pPr defTabSz="685793">
              <a:defRPr/>
            </a:pPr>
            <a:r>
              <a:rPr lang="en-US" altLang="ko-KR" sz="1350" b="1" dirty="0">
                <a:solidFill>
                  <a:prstClr val="black"/>
                </a:solidFill>
                <a:latin typeface="맑은 고딕" panose="020F0502020204030204"/>
                <a:ea typeface="맑은 고딕" panose="020B0503020000020004" pitchFamily="50" charset="-127"/>
              </a:rPr>
              <a:t>(</a:t>
            </a:r>
            <a:r>
              <a:rPr lang="en-US" altLang="ko-KR" sz="1350" b="1" dirty="0" err="1">
                <a:solidFill>
                  <a:prstClr val="black"/>
                </a:solidFill>
                <a:latin typeface="맑은 고딕" panose="020F0502020204030204"/>
                <a:ea typeface="맑은 고딕" panose="020B0503020000020004" pitchFamily="50" charset="-127"/>
              </a:rPr>
              <a:t>n,p</a:t>
            </a:r>
            <a:r>
              <a:rPr lang="en-US" altLang="ko-KR" sz="1350" b="1" dirty="0">
                <a:solidFill>
                  <a:prstClr val="black"/>
                </a:solidFill>
                <a:latin typeface="맑은 고딕" panose="020F0502020204030204"/>
                <a:ea typeface="맑은 고딕" panose="020B0503020000020004" pitchFamily="50" charset="-127"/>
              </a:rPr>
              <a:t>) and (</a:t>
            </a:r>
            <a:r>
              <a:rPr lang="en-US" altLang="ko-KR" sz="1350" b="1" dirty="0" err="1">
                <a:solidFill>
                  <a:prstClr val="black"/>
                </a:solidFill>
                <a:latin typeface="맑은 고딕" panose="020F0502020204030204"/>
                <a:ea typeface="맑은 고딕" panose="020B0503020000020004" pitchFamily="50" charset="-127"/>
              </a:rPr>
              <a:t>p,n</a:t>
            </a:r>
            <a:r>
              <a:rPr lang="en-US" altLang="ko-KR" sz="1350" b="1" dirty="0">
                <a:solidFill>
                  <a:prstClr val="black"/>
                </a:solidFill>
                <a:latin typeface="맑은 고딕" panose="020F0502020204030204"/>
                <a:ea typeface="맑은 고딕" panose="020B0503020000020004" pitchFamily="50" charset="-127"/>
              </a:rPr>
              <a:t>) reactions</a:t>
            </a:r>
            <a:endParaRPr lang="ko-KR" altLang="en-US" sz="1350" b="1" dirty="0">
              <a:solidFill>
                <a:prstClr val="black"/>
              </a:solidFill>
              <a:latin typeface="맑은 고딕" panose="020F0502020204030204"/>
              <a:ea typeface="맑은 고딕" panose="020B0503020000020004" pitchFamily="50" charset="-127"/>
            </a:endParaRPr>
          </a:p>
        </p:txBody>
      </p:sp>
      <p:cxnSp>
        <p:nvCxnSpPr>
          <p:cNvPr id="4" name="직선 연결선 3">
            <a:extLst>
              <a:ext uri="{FF2B5EF4-FFF2-40B4-BE49-F238E27FC236}">
                <a16:creationId xmlns:a16="http://schemas.microsoft.com/office/drawing/2014/main" xmlns="" id="{D95D1325-9AD6-B8B8-3251-D7E8C54E2FE9}"/>
              </a:ext>
            </a:extLst>
          </p:cNvPr>
          <p:cNvCxnSpPr/>
          <p:nvPr/>
        </p:nvCxnSpPr>
        <p:spPr>
          <a:xfrm>
            <a:off x="5481672" y="1443146"/>
            <a:ext cx="228587"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xmlns="" id="{50CCCBDF-54BA-434E-6D80-03D25F898E5D}"/>
              </a:ext>
            </a:extLst>
          </p:cNvPr>
          <p:cNvSpPr txBox="1"/>
          <p:nvPr/>
        </p:nvSpPr>
        <p:spPr>
          <a:xfrm>
            <a:off x="1553579" y="878821"/>
            <a:ext cx="6368923" cy="300082"/>
          </a:xfrm>
          <a:prstGeom prst="rect">
            <a:avLst/>
          </a:prstGeom>
          <a:noFill/>
        </p:spPr>
        <p:txBody>
          <a:bodyPr wrap="none" rtlCol="0">
            <a:spAutoFit/>
          </a:bodyPr>
          <a:lstStyle/>
          <a:p>
            <a:pPr defTabSz="685793">
              <a:defRPr/>
            </a:pPr>
            <a:r>
              <a:rPr lang="en-US" altLang="ko-KR" sz="1350" dirty="0">
                <a:solidFill>
                  <a:srgbClr val="FF0000"/>
                </a:solidFill>
                <a:latin typeface="맑은 고딕" panose="020F0502020204030204"/>
                <a:ea typeface="맑은 고딕" panose="020B0503020000020004" pitchFamily="50" charset="-127"/>
              </a:rPr>
              <a:t>10Be(</a:t>
            </a:r>
            <a:r>
              <a:rPr lang="en-US" altLang="ko-KR" sz="1350" dirty="0" err="1">
                <a:solidFill>
                  <a:srgbClr val="FF0000"/>
                </a:solidFill>
                <a:latin typeface="맑은 고딕" panose="020F0502020204030204"/>
                <a:ea typeface="맑은 고딕" panose="020B0503020000020004" pitchFamily="50" charset="-127"/>
              </a:rPr>
              <a:t>p,n</a:t>
            </a:r>
            <a:r>
              <a:rPr lang="en-US" altLang="ko-KR" sz="1350" dirty="0">
                <a:solidFill>
                  <a:srgbClr val="FF0000"/>
                </a:solidFill>
                <a:latin typeface="맑은 고딕" panose="020F0502020204030204"/>
                <a:ea typeface="맑은 고딕" panose="020B0503020000020004" pitchFamily="50" charset="-127"/>
              </a:rPr>
              <a:t>)10B rection by Chiba using 10B(</a:t>
            </a:r>
            <a:r>
              <a:rPr lang="en-US" altLang="ko-KR" sz="1350" dirty="0" err="1">
                <a:solidFill>
                  <a:srgbClr val="FF0000"/>
                </a:solidFill>
                <a:latin typeface="맑은 고딕" panose="020F0502020204030204"/>
                <a:ea typeface="맑은 고딕" panose="020B0503020000020004" pitchFamily="50" charset="-127"/>
              </a:rPr>
              <a:t>n,p</a:t>
            </a:r>
            <a:r>
              <a:rPr lang="en-US" altLang="ko-KR" sz="1350" dirty="0">
                <a:solidFill>
                  <a:srgbClr val="FF0000"/>
                </a:solidFill>
                <a:latin typeface="맑은 고딕" panose="020F0502020204030204"/>
                <a:ea typeface="맑은 고딕" panose="020B0503020000020004" pitchFamily="50" charset="-127"/>
              </a:rPr>
              <a:t>)10Be reaction data from JENDL-5</a:t>
            </a:r>
            <a:endParaRPr lang="ko-KR" altLang="en-US" sz="1350" dirty="0">
              <a:solidFill>
                <a:srgbClr val="FF0000"/>
              </a:solidFill>
              <a:latin typeface="맑은 고딕" panose="020F0502020204030204"/>
              <a:ea typeface="맑은 고딕" panose="020B0503020000020004" pitchFamily="50" charset="-127"/>
            </a:endParaRPr>
          </a:p>
        </p:txBody>
      </p:sp>
    </p:spTree>
    <p:extLst>
      <p:ext uri="{BB962C8B-B14F-4D97-AF65-F5344CB8AC3E}">
        <p14:creationId xmlns:p14="http://schemas.microsoft.com/office/powerpoint/2010/main" val="303274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8BEA7093-2C85-0AFE-E295-2CAA6E82B7B1}"/>
              </a:ext>
            </a:extLst>
          </p:cNvPr>
          <p:cNvPicPr>
            <a:picLocks noChangeAspect="1"/>
          </p:cNvPicPr>
          <p:nvPr/>
        </p:nvPicPr>
        <p:blipFill>
          <a:blip r:embed="rId3"/>
          <a:stretch>
            <a:fillRect/>
          </a:stretch>
        </p:blipFill>
        <p:spPr>
          <a:xfrm>
            <a:off x="2049875" y="0"/>
            <a:ext cx="8092249" cy="6053193"/>
          </a:xfrm>
          <a:prstGeom prst="rect">
            <a:avLst/>
          </a:prstGeom>
        </p:spPr>
      </p:pic>
      <p:sp>
        <p:nvSpPr>
          <p:cNvPr id="2" name="TextBox 1">
            <a:extLst>
              <a:ext uri="{FF2B5EF4-FFF2-40B4-BE49-F238E27FC236}">
                <a16:creationId xmlns:a16="http://schemas.microsoft.com/office/drawing/2014/main" xmlns="" id="{8A0B2A8F-D67C-6139-D9AF-730262392253}"/>
              </a:ext>
            </a:extLst>
          </p:cNvPr>
          <p:cNvSpPr txBox="1"/>
          <p:nvPr/>
        </p:nvSpPr>
        <p:spPr>
          <a:xfrm>
            <a:off x="0" y="6211669"/>
            <a:ext cx="12583125" cy="677108"/>
          </a:xfrm>
          <a:prstGeom prst="rect">
            <a:avLst/>
          </a:prstGeom>
          <a:noFill/>
        </p:spPr>
        <p:txBody>
          <a:bodyPr wrap="none" rtlCol="0">
            <a:spAutoFit/>
          </a:bodyPr>
          <a:lstStyle/>
          <a:p>
            <a:r>
              <a:rPr lang="en-US" altLang="ko-KR" dirty="0"/>
              <a:t>If we use the new data for the (</a:t>
            </a:r>
            <a:r>
              <a:rPr lang="en-US" altLang="ko-KR" dirty="0" err="1"/>
              <a:t>n,p</a:t>
            </a:r>
            <a:r>
              <a:rPr lang="en-US" altLang="ko-KR" dirty="0"/>
              <a:t>) and (</a:t>
            </a:r>
            <a:r>
              <a:rPr lang="en-US" altLang="ko-KR" dirty="0" err="1"/>
              <a:t>p,n</a:t>
            </a:r>
            <a:r>
              <a:rPr lang="en-US" altLang="ko-KR" dirty="0"/>
              <a:t>) reactions deduced from JENDL data,</a:t>
            </a:r>
          </a:p>
          <a:p>
            <a:r>
              <a:rPr lang="en-US" altLang="ko-KR" dirty="0"/>
              <a:t>The destruction becomes small, and the construction is larger than those by the </a:t>
            </a:r>
            <a:r>
              <a:rPr lang="en-US" altLang="ko-KR" dirty="0" err="1"/>
              <a:t>Talys</a:t>
            </a:r>
            <a:r>
              <a:rPr lang="en-US" altLang="ko-KR" dirty="0"/>
              <a:t>.  </a:t>
            </a:r>
            <a:r>
              <a:rPr lang="en-US" altLang="ko-KR" sz="2000" b="1" dirty="0">
                <a:solidFill>
                  <a:srgbClr val="FF0000"/>
                </a:solidFill>
              </a:rPr>
              <a:t>Be10 abundance is up !! </a:t>
            </a:r>
            <a:endParaRPr lang="ko-KR" altLang="en-US" sz="2000" b="1" dirty="0">
              <a:solidFill>
                <a:srgbClr val="FF0000"/>
              </a:solidFill>
            </a:endParaRPr>
          </a:p>
        </p:txBody>
      </p:sp>
      <p:sp>
        <p:nvSpPr>
          <p:cNvPr id="3" name="슬라이드 번호 개체 틀 2"/>
          <p:cNvSpPr>
            <a:spLocks noGrp="1"/>
          </p:cNvSpPr>
          <p:nvPr>
            <p:ph type="sldNum" sz="quarter" idx="12"/>
          </p:nvPr>
        </p:nvSpPr>
        <p:spPr/>
        <p:txBody>
          <a:bodyPr/>
          <a:lstStyle/>
          <a:p>
            <a:fld id="{1BB45100-D70D-4FCD-AA37-8ED6C9A4DF9C}" type="slidenum">
              <a:rPr lang="ko-KR" altLang="en-US" smtClean="0"/>
              <a:t>33</a:t>
            </a:fld>
            <a:endParaRPr lang="ko-KR" altLang="en-US"/>
          </a:p>
        </p:txBody>
      </p:sp>
    </p:spTree>
    <p:extLst>
      <p:ext uri="{BB962C8B-B14F-4D97-AF65-F5344CB8AC3E}">
        <p14:creationId xmlns:p14="http://schemas.microsoft.com/office/powerpoint/2010/main" val="35126177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15842CB1-A355-399F-61A6-1E6ECE1A4CF9}"/>
              </a:ext>
            </a:extLst>
          </p:cNvPr>
          <p:cNvPicPr>
            <a:picLocks noChangeAspect="1"/>
          </p:cNvPicPr>
          <p:nvPr/>
        </p:nvPicPr>
        <p:blipFill>
          <a:blip r:embed="rId3"/>
          <a:stretch>
            <a:fillRect/>
          </a:stretch>
        </p:blipFill>
        <p:spPr>
          <a:xfrm>
            <a:off x="2574014" y="857391"/>
            <a:ext cx="7043973" cy="5143219"/>
          </a:xfrm>
          <a:prstGeom prst="rect">
            <a:avLst/>
          </a:prstGeom>
        </p:spPr>
      </p:pic>
      <p:sp>
        <p:nvSpPr>
          <p:cNvPr id="2" name="슬라이드 번호 개체 틀 1"/>
          <p:cNvSpPr>
            <a:spLocks noGrp="1"/>
          </p:cNvSpPr>
          <p:nvPr>
            <p:ph type="sldNum" sz="quarter" idx="12"/>
          </p:nvPr>
        </p:nvSpPr>
        <p:spPr/>
        <p:txBody>
          <a:bodyPr/>
          <a:lstStyle/>
          <a:p>
            <a:fld id="{1BB45100-D70D-4FCD-AA37-8ED6C9A4DF9C}" type="slidenum">
              <a:rPr lang="ko-KR" altLang="en-US" smtClean="0"/>
              <a:t>34</a:t>
            </a:fld>
            <a:endParaRPr lang="ko-KR" altLang="en-US"/>
          </a:p>
        </p:txBody>
      </p:sp>
    </p:spTree>
    <p:extLst>
      <p:ext uri="{BB962C8B-B14F-4D97-AF65-F5344CB8AC3E}">
        <p14:creationId xmlns:p14="http://schemas.microsoft.com/office/powerpoint/2010/main" val="688586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42706C26-4D94-C313-E9AE-B3DBAEAC4514}"/>
              </a:ext>
            </a:extLst>
          </p:cNvPr>
          <p:cNvPicPr>
            <a:picLocks noChangeAspect="1"/>
          </p:cNvPicPr>
          <p:nvPr/>
        </p:nvPicPr>
        <p:blipFill>
          <a:blip r:embed="rId3"/>
          <a:stretch>
            <a:fillRect/>
          </a:stretch>
        </p:blipFill>
        <p:spPr>
          <a:xfrm>
            <a:off x="190137" y="2172696"/>
            <a:ext cx="4267441" cy="3182642"/>
          </a:xfrm>
          <a:prstGeom prst="rect">
            <a:avLst/>
          </a:prstGeom>
        </p:spPr>
      </p:pic>
      <p:pic>
        <p:nvPicPr>
          <p:cNvPr id="5" name="그림 4">
            <a:extLst>
              <a:ext uri="{FF2B5EF4-FFF2-40B4-BE49-F238E27FC236}">
                <a16:creationId xmlns:a16="http://schemas.microsoft.com/office/drawing/2014/main" xmlns="" id="{725CDDA5-F8F8-AD88-5122-6C274AC8004C}"/>
              </a:ext>
            </a:extLst>
          </p:cNvPr>
          <p:cNvPicPr>
            <a:picLocks noChangeAspect="1"/>
          </p:cNvPicPr>
          <p:nvPr/>
        </p:nvPicPr>
        <p:blipFill>
          <a:blip r:embed="rId4"/>
          <a:stretch>
            <a:fillRect/>
          </a:stretch>
        </p:blipFill>
        <p:spPr>
          <a:xfrm>
            <a:off x="4166485" y="0"/>
            <a:ext cx="5307242" cy="2608555"/>
          </a:xfrm>
          <a:prstGeom prst="rect">
            <a:avLst/>
          </a:prstGeom>
        </p:spPr>
      </p:pic>
      <p:pic>
        <p:nvPicPr>
          <p:cNvPr id="7" name="그림 6">
            <a:extLst>
              <a:ext uri="{FF2B5EF4-FFF2-40B4-BE49-F238E27FC236}">
                <a16:creationId xmlns:a16="http://schemas.microsoft.com/office/drawing/2014/main" xmlns="" id="{5B0954B3-6AE6-D945-F189-33774ACCDE52}"/>
              </a:ext>
            </a:extLst>
          </p:cNvPr>
          <p:cNvPicPr>
            <a:picLocks noChangeAspect="1"/>
          </p:cNvPicPr>
          <p:nvPr/>
        </p:nvPicPr>
        <p:blipFill>
          <a:blip r:embed="rId5"/>
          <a:stretch>
            <a:fillRect/>
          </a:stretch>
        </p:blipFill>
        <p:spPr>
          <a:xfrm>
            <a:off x="123207" y="241371"/>
            <a:ext cx="4334371" cy="3100310"/>
          </a:xfrm>
          <a:prstGeom prst="rect">
            <a:avLst/>
          </a:prstGeom>
        </p:spPr>
      </p:pic>
      <p:cxnSp>
        <p:nvCxnSpPr>
          <p:cNvPr id="11" name="직선 화살표 연결선 10">
            <a:extLst>
              <a:ext uri="{FF2B5EF4-FFF2-40B4-BE49-F238E27FC236}">
                <a16:creationId xmlns:a16="http://schemas.microsoft.com/office/drawing/2014/main" xmlns="" id="{6DADF250-179F-9135-2B75-CD0236078659}"/>
              </a:ext>
            </a:extLst>
          </p:cNvPr>
          <p:cNvCxnSpPr>
            <a:cxnSpLocks/>
          </p:cNvCxnSpPr>
          <p:nvPr/>
        </p:nvCxnSpPr>
        <p:spPr>
          <a:xfrm>
            <a:off x="3280573" y="1841484"/>
            <a:ext cx="2107291" cy="2285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그림 15">
            <a:extLst>
              <a:ext uri="{FF2B5EF4-FFF2-40B4-BE49-F238E27FC236}">
                <a16:creationId xmlns:a16="http://schemas.microsoft.com/office/drawing/2014/main" xmlns="" id="{91AD25D6-D89C-A8C2-72A1-87C259D0D5A4}"/>
              </a:ext>
            </a:extLst>
          </p:cNvPr>
          <p:cNvPicPr>
            <a:picLocks noChangeAspect="1"/>
          </p:cNvPicPr>
          <p:nvPr/>
        </p:nvPicPr>
        <p:blipFill>
          <a:blip r:embed="rId6"/>
          <a:stretch>
            <a:fillRect/>
          </a:stretch>
        </p:blipFill>
        <p:spPr>
          <a:xfrm>
            <a:off x="5008372" y="444025"/>
            <a:ext cx="3914561" cy="778626"/>
          </a:xfrm>
          <a:prstGeom prst="rect">
            <a:avLst/>
          </a:prstGeom>
        </p:spPr>
      </p:pic>
      <p:pic>
        <p:nvPicPr>
          <p:cNvPr id="20" name="그림 19">
            <a:extLst>
              <a:ext uri="{FF2B5EF4-FFF2-40B4-BE49-F238E27FC236}">
                <a16:creationId xmlns:a16="http://schemas.microsoft.com/office/drawing/2014/main" xmlns="" id="{598C4BC4-3234-EA3A-EFA9-EEDF4BD4A7D5}"/>
              </a:ext>
            </a:extLst>
          </p:cNvPr>
          <p:cNvPicPr>
            <a:picLocks noChangeAspect="1"/>
          </p:cNvPicPr>
          <p:nvPr/>
        </p:nvPicPr>
        <p:blipFill>
          <a:blip r:embed="rId7"/>
          <a:stretch>
            <a:fillRect/>
          </a:stretch>
        </p:blipFill>
        <p:spPr>
          <a:xfrm>
            <a:off x="4238057" y="2833738"/>
            <a:ext cx="5028650" cy="2496493"/>
          </a:xfrm>
          <a:prstGeom prst="rect">
            <a:avLst/>
          </a:prstGeom>
        </p:spPr>
      </p:pic>
      <p:sp>
        <p:nvSpPr>
          <p:cNvPr id="8" name="TextBox 7">
            <a:extLst>
              <a:ext uri="{FF2B5EF4-FFF2-40B4-BE49-F238E27FC236}">
                <a16:creationId xmlns:a16="http://schemas.microsoft.com/office/drawing/2014/main" xmlns="" id="{5AA91EFB-BC8B-CA61-232D-5939CBC9CC92}"/>
              </a:ext>
            </a:extLst>
          </p:cNvPr>
          <p:cNvSpPr txBox="1"/>
          <p:nvPr/>
        </p:nvSpPr>
        <p:spPr>
          <a:xfrm>
            <a:off x="7159111" y="4272677"/>
            <a:ext cx="4629233" cy="2677656"/>
          </a:xfrm>
          <a:prstGeom prst="rect">
            <a:avLst/>
          </a:prstGeom>
          <a:noFill/>
        </p:spPr>
        <p:txBody>
          <a:bodyPr wrap="square" rtlCol="0">
            <a:spAutoFit/>
          </a:bodyPr>
          <a:lstStyle/>
          <a:p>
            <a:pPr defTabSz="685793">
              <a:defRPr/>
            </a:pPr>
            <a:r>
              <a:rPr lang="en-US" altLang="ko-KR" sz="1400" b="1" dirty="0">
                <a:solidFill>
                  <a:srgbClr val="FF0000"/>
                </a:solidFill>
                <a:latin typeface="맑은 고딕" panose="020F0502020204030204"/>
                <a:ea typeface="맑은 고딕" panose="020B0503020000020004" pitchFamily="50" charset="-127"/>
              </a:rPr>
              <a:t>Summary 1</a:t>
            </a:r>
          </a:p>
          <a:p>
            <a:pPr defTabSz="685793">
              <a:defRPr/>
            </a:pPr>
            <a:r>
              <a:rPr lang="en-US" altLang="ko-KR" sz="1400" b="1" dirty="0">
                <a:solidFill>
                  <a:srgbClr val="FF0000"/>
                </a:solidFill>
                <a:latin typeface="맑은 고딕" panose="020F0502020204030204"/>
                <a:ea typeface="맑은 고딕" panose="020B0503020000020004" pitchFamily="50" charset="-127"/>
              </a:rPr>
              <a:t>As suggested by Nature, we used new data </a:t>
            </a:r>
          </a:p>
          <a:p>
            <a:pPr defTabSz="685793">
              <a:defRPr/>
            </a:pPr>
            <a:r>
              <a:rPr lang="en-US" altLang="ko-KR" sz="1400" b="1" dirty="0">
                <a:solidFill>
                  <a:srgbClr val="FF0000"/>
                </a:solidFill>
                <a:latin typeface="맑은 고딕" panose="020F0502020204030204"/>
                <a:ea typeface="맑은 고딕" panose="020B0503020000020004" pitchFamily="50" charset="-127"/>
              </a:rPr>
              <a:t>for 10Be(</a:t>
            </a:r>
            <a:r>
              <a:rPr lang="en-US" altLang="ko-KR" sz="1400" b="1" dirty="0" err="1">
                <a:solidFill>
                  <a:srgbClr val="FF0000"/>
                </a:solidFill>
                <a:latin typeface="맑은 고딕" panose="020F0502020204030204"/>
                <a:ea typeface="맑은 고딕" panose="020B0503020000020004" pitchFamily="50" charset="-127"/>
              </a:rPr>
              <a:t>a,n</a:t>
            </a:r>
            <a:r>
              <a:rPr lang="en-US" altLang="ko-KR" sz="1400" b="1" dirty="0">
                <a:solidFill>
                  <a:srgbClr val="FF0000"/>
                </a:solidFill>
                <a:latin typeface="맑은 고딕" panose="020F0502020204030204"/>
                <a:ea typeface="맑은 고딕" panose="020B0503020000020004" pitchFamily="50" charset="-127"/>
              </a:rPr>
              <a:t>)13C from JINA REACLIB . </a:t>
            </a:r>
          </a:p>
          <a:p>
            <a:pPr defTabSz="685793">
              <a:defRPr/>
            </a:pPr>
            <a:r>
              <a:rPr lang="en-US" altLang="ko-KR" sz="1400" b="1" dirty="0">
                <a:solidFill>
                  <a:srgbClr val="FF0000"/>
                </a:solidFill>
                <a:latin typeface="맑은 고딕" panose="020F0502020204030204"/>
                <a:ea typeface="맑은 고딕" panose="020B0503020000020004" pitchFamily="50" charset="-127"/>
              </a:rPr>
              <a:t>But 10Be abundance is very small.</a:t>
            </a:r>
          </a:p>
          <a:p>
            <a:pPr defTabSz="685793">
              <a:defRPr/>
            </a:pPr>
            <a:r>
              <a:rPr lang="en-US" altLang="ko-KR" sz="1400" b="1" dirty="0">
                <a:solidFill>
                  <a:srgbClr val="FF0000"/>
                </a:solidFill>
                <a:latin typeface="맑은 고딕" panose="020F0502020204030204"/>
                <a:ea typeface="맑은 고딕" panose="020B0503020000020004" pitchFamily="50" charset="-127"/>
              </a:rPr>
              <a:t> </a:t>
            </a:r>
          </a:p>
          <a:p>
            <a:pPr defTabSz="685793">
              <a:defRPr/>
            </a:pPr>
            <a:r>
              <a:rPr lang="en-US" altLang="ko-KR" sz="1400" b="1" dirty="0">
                <a:solidFill>
                  <a:srgbClr val="FF0000"/>
                </a:solidFill>
                <a:latin typeface="맑은 고딕" panose="020F0502020204030204"/>
                <a:ea typeface="맑은 고딕" panose="020B0503020000020004" pitchFamily="50" charset="-127"/>
              </a:rPr>
              <a:t>Summary 2</a:t>
            </a:r>
          </a:p>
          <a:p>
            <a:pPr defTabSz="685793">
              <a:defRPr/>
            </a:pPr>
            <a:r>
              <a:rPr lang="en-US" altLang="ko-KR" sz="1400" b="1" dirty="0">
                <a:solidFill>
                  <a:srgbClr val="FF0000"/>
                </a:solidFill>
                <a:latin typeface="맑은 고딕" panose="020F0502020204030204"/>
                <a:ea typeface="맑은 고딕" panose="020B0503020000020004" pitchFamily="50" charset="-127"/>
              </a:rPr>
              <a:t>Previous calculation used the </a:t>
            </a:r>
            <a:r>
              <a:rPr lang="en-US" altLang="ko-KR" sz="1400" b="1" dirty="0" err="1">
                <a:solidFill>
                  <a:srgbClr val="FF0000"/>
                </a:solidFill>
                <a:latin typeface="맑은 고딕" panose="020F0502020204030204"/>
                <a:ea typeface="맑은 고딕" panose="020B0503020000020004" pitchFamily="50" charset="-127"/>
              </a:rPr>
              <a:t>Talys</a:t>
            </a:r>
            <a:r>
              <a:rPr lang="en-US" altLang="ko-KR" sz="1400" b="1" dirty="0">
                <a:solidFill>
                  <a:srgbClr val="FF0000"/>
                </a:solidFill>
                <a:latin typeface="맑은 고딕" panose="020F0502020204030204"/>
                <a:ea typeface="맑은 고딕" panose="020B0503020000020004" pitchFamily="50" charset="-127"/>
              </a:rPr>
              <a:t> results </a:t>
            </a:r>
          </a:p>
          <a:p>
            <a:pPr defTabSz="685793">
              <a:defRPr/>
            </a:pPr>
            <a:r>
              <a:rPr lang="en-US" altLang="ko-KR" sz="1400" b="1" dirty="0">
                <a:solidFill>
                  <a:srgbClr val="FF0000"/>
                </a:solidFill>
                <a:latin typeface="맑은 고딕" panose="020F0502020204030204"/>
                <a:ea typeface="맑은 고딕" panose="020B0503020000020004" pitchFamily="50" charset="-127"/>
              </a:rPr>
              <a:t>for 10Be(</a:t>
            </a:r>
            <a:r>
              <a:rPr lang="en-US" altLang="ko-KR" sz="1400" b="1" dirty="0" err="1">
                <a:solidFill>
                  <a:srgbClr val="FF0000"/>
                </a:solidFill>
                <a:latin typeface="맑은 고딕" panose="020F0502020204030204"/>
                <a:ea typeface="맑은 고딕" panose="020B0503020000020004" pitchFamily="50" charset="-127"/>
              </a:rPr>
              <a:t>p,n</a:t>
            </a:r>
            <a:r>
              <a:rPr lang="en-US" altLang="ko-KR" sz="1400" b="1" dirty="0">
                <a:solidFill>
                  <a:srgbClr val="FF0000"/>
                </a:solidFill>
                <a:latin typeface="맑은 고딕" panose="020F0502020204030204"/>
                <a:ea typeface="맑은 고딕" panose="020B0503020000020004" pitchFamily="50" charset="-127"/>
              </a:rPr>
              <a:t>)10B, which destroyed 10Be.</a:t>
            </a:r>
          </a:p>
          <a:p>
            <a:pPr defTabSz="685793">
              <a:defRPr/>
            </a:pPr>
            <a:r>
              <a:rPr lang="en-US" altLang="ko-KR" sz="1400" b="1" dirty="0">
                <a:solidFill>
                  <a:srgbClr val="FF0000"/>
                </a:solidFill>
                <a:latin typeface="맑은 고딕" panose="020F0502020204030204"/>
                <a:ea typeface="맑은 고딕" panose="020B0503020000020004" pitchFamily="50" charset="-127"/>
              </a:rPr>
              <a:t>But new calculations based on JENDL-5</a:t>
            </a:r>
          </a:p>
          <a:p>
            <a:pPr defTabSz="685793">
              <a:defRPr/>
            </a:pPr>
            <a:r>
              <a:rPr lang="en-US" altLang="ko-KR" sz="1400" b="1" dirty="0">
                <a:solidFill>
                  <a:srgbClr val="FF0000"/>
                </a:solidFill>
                <a:latin typeface="맑은 고딕" panose="020F0502020204030204"/>
                <a:ea typeface="맑은 고딕" panose="020B0503020000020004" pitchFamily="50" charset="-127"/>
              </a:rPr>
              <a:t>showed that the (</a:t>
            </a:r>
            <a:r>
              <a:rPr lang="en-US" altLang="ko-KR" sz="1400" b="1" dirty="0" err="1">
                <a:solidFill>
                  <a:srgbClr val="FF0000"/>
                </a:solidFill>
                <a:latin typeface="맑은 고딕" panose="020F0502020204030204"/>
                <a:ea typeface="맑은 고딕" panose="020B0503020000020004" pitchFamily="50" charset="-127"/>
              </a:rPr>
              <a:t>p,n</a:t>
            </a:r>
            <a:r>
              <a:rPr lang="en-US" altLang="ko-KR" sz="1400" b="1" dirty="0">
                <a:solidFill>
                  <a:srgbClr val="FF0000"/>
                </a:solidFill>
                <a:latin typeface="맑은 고딕" panose="020F0502020204030204"/>
                <a:ea typeface="맑은 고딕" panose="020B0503020000020004" pitchFamily="50" charset="-127"/>
              </a:rPr>
              <a:t>) reaction is small, </a:t>
            </a:r>
          </a:p>
          <a:p>
            <a:pPr defTabSz="685793">
              <a:defRPr/>
            </a:pPr>
            <a:r>
              <a:rPr lang="en-US" altLang="ko-KR" sz="1400" b="1" dirty="0">
                <a:solidFill>
                  <a:srgbClr val="FF0000"/>
                </a:solidFill>
                <a:latin typeface="맑은 고딕" panose="020F0502020204030204"/>
                <a:ea typeface="맑은 고딕" panose="020B0503020000020004" pitchFamily="50" charset="-127"/>
              </a:rPr>
              <a:t>so that</a:t>
            </a:r>
          </a:p>
          <a:p>
            <a:pPr defTabSz="685793">
              <a:defRPr/>
            </a:pPr>
            <a:r>
              <a:rPr lang="en-US" altLang="ko-KR" sz="1400" b="1" dirty="0">
                <a:solidFill>
                  <a:srgbClr val="FF0000"/>
                </a:solidFill>
                <a:latin typeface="맑은 고딕" panose="020F0502020204030204"/>
                <a:ea typeface="맑은 고딕" panose="020B0503020000020004" pitchFamily="50" charset="-127"/>
              </a:rPr>
              <a:t>10Be abundance increases.  </a:t>
            </a:r>
            <a:endParaRPr lang="ko-KR" altLang="en-US" sz="1400" b="1" dirty="0">
              <a:solidFill>
                <a:srgbClr val="FF0000"/>
              </a:solidFill>
              <a:latin typeface="맑은 고딕" panose="020F0502020204030204"/>
              <a:ea typeface="맑은 고딕" panose="020B0503020000020004" pitchFamily="50" charset="-127"/>
            </a:endParaRPr>
          </a:p>
        </p:txBody>
      </p:sp>
      <p:sp>
        <p:nvSpPr>
          <p:cNvPr id="2" name="TextBox 1">
            <a:extLst>
              <a:ext uri="{FF2B5EF4-FFF2-40B4-BE49-F238E27FC236}">
                <a16:creationId xmlns:a16="http://schemas.microsoft.com/office/drawing/2014/main" xmlns="" id="{B4A7C331-F533-6157-00BC-C853F5B5B895}"/>
              </a:ext>
            </a:extLst>
          </p:cNvPr>
          <p:cNvSpPr txBox="1"/>
          <p:nvPr/>
        </p:nvSpPr>
        <p:spPr>
          <a:xfrm>
            <a:off x="68949" y="5796057"/>
            <a:ext cx="6899838" cy="369332"/>
          </a:xfrm>
          <a:prstGeom prst="rect">
            <a:avLst/>
          </a:prstGeom>
          <a:noFill/>
        </p:spPr>
        <p:txBody>
          <a:bodyPr wrap="none" rtlCol="0">
            <a:spAutoFit/>
          </a:bodyPr>
          <a:lstStyle/>
          <a:p>
            <a:r>
              <a:rPr lang="en-US" altLang="ko-KR" dirty="0"/>
              <a:t>The CEX is really important and needs the experimental data !! </a:t>
            </a:r>
            <a:endParaRPr lang="ko-KR" altLang="en-US" dirty="0"/>
          </a:p>
        </p:txBody>
      </p:sp>
      <p:sp>
        <p:nvSpPr>
          <p:cNvPr id="4" name="슬라이드 번호 개체 틀 3"/>
          <p:cNvSpPr>
            <a:spLocks noGrp="1"/>
          </p:cNvSpPr>
          <p:nvPr>
            <p:ph type="sldNum" sz="quarter" idx="12"/>
          </p:nvPr>
        </p:nvSpPr>
        <p:spPr/>
        <p:txBody>
          <a:bodyPr/>
          <a:lstStyle/>
          <a:p>
            <a:fld id="{1BB45100-D70D-4FCD-AA37-8ED6C9A4DF9C}" type="slidenum">
              <a:rPr lang="ko-KR" altLang="en-US" smtClean="0"/>
              <a:t>35</a:t>
            </a:fld>
            <a:endParaRPr lang="ko-KR" altLang="en-US"/>
          </a:p>
        </p:txBody>
      </p:sp>
    </p:spTree>
    <p:extLst>
      <p:ext uri="{BB962C8B-B14F-4D97-AF65-F5344CB8AC3E}">
        <p14:creationId xmlns:p14="http://schemas.microsoft.com/office/powerpoint/2010/main" val="18307100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바닥글 개체 틀 3"/>
          <p:cNvSpPr>
            <a:spLocks noGrp="1"/>
          </p:cNvSpPr>
          <p:nvPr>
            <p:ph type="ftr" sz="quarter" idx="11"/>
          </p:nvPr>
        </p:nvSpPr>
        <p:spPr/>
        <p:txBody>
          <a:bodyPr/>
          <a:lstStyle/>
          <a:p>
            <a:r>
              <a:rPr lang="en-US" altLang="ko-KR" smtClean="0">
                <a:solidFill>
                  <a:prstClr val="black">
                    <a:tint val="75000"/>
                  </a:prstClr>
                </a:solidFill>
              </a:rPr>
              <a:t>TRIUMF-APCTP joint workshop, Aug. 8-12, 2022</a:t>
            </a:r>
            <a:endParaRPr lang="ko-KR" altLang="en-US">
              <a:solidFill>
                <a:prstClr val="black">
                  <a:tint val="75000"/>
                </a:prstClr>
              </a:solidFill>
            </a:endParaRPr>
          </a:p>
        </p:txBody>
      </p:sp>
      <p:sp>
        <p:nvSpPr>
          <p:cNvPr id="5" name="슬라이드 번호 개체 틀 4"/>
          <p:cNvSpPr>
            <a:spLocks noGrp="1"/>
          </p:cNvSpPr>
          <p:nvPr>
            <p:ph type="sldNum" sz="quarter" idx="12"/>
          </p:nvPr>
        </p:nvSpPr>
        <p:spPr/>
        <p:txBody>
          <a:bodyPr/>
          <a:lstStyle/>
          <a:p>
            <a:fld id="{1BB45100-D70D-4FCD-AA37-8ED6C9A4DF9C}" type="slidenum">
              <a:rPr lang="ko-KR" altLang="en-US" smtClean="0">
                <a:solidFill>
                  <a:prstClr val="black">
                    <a:tint val="75000"/>
                  </a:prstClr>
                </a:solidFill>
              </a:rPr>
              <a:pPr/>
              <a:t>36</a:t>
            </a:fld>
            <a:endParaRPr lang="ko-KR" altLang="en-US">
              <a:solidFill>
                <a:prstClr val="black">
                  <a:tint val="75000"/>
                </a:prstClr>
              </a:solidFill>
            </a:endParaRPr>
          </a:p>
        </p:txBody>
      </p:sp>
      <p:pic>
        <p:nvPicPr>
          <p:cNvPr id="6" name="그림 5"/>
          <p:cNvPicPr>
            <a:picLocks noChangeAspect="1"/>
          </p:cNvPicPr>
          <p:nvPr/>
        </p:nvPicPr>
        <p:blipFill>
          <a:blip r:embed="rId2"/>
          <a:stretch>
            <a:fillRect/>
          </a:stretch>
        </p:blipFill>
        <p:spPr>
          <a:xfrm>
            <a:off x="1625557" y="-24313"/>
            <a:ext cx="9103965" cy="6858000"/>
          </a:xfrm>
          <a:prstGeom prst="rect">
            <a:avLst/>
          </a:prstGeom>
        </p:spPr>
      </p:pic>
      <p:sp>
        <p:nvSpPr>
          <p:cNvPr id="7" name="TextBox 6">
            <a:extLst>
              <a:ext uri="{FF2B5EF4-FFF2-40B4-BE49-F238E27FC236}">
                <a16:creationId xmlns="" xmlns:a16="http://schemas.microsoft.com/office/drawing/2014/main" id="{8A52C7FD-509F-C719-ED03-48E72BCD3BCF}"/>
              </a:ext>
            </a:extLst>
          </p:cNvPr>
          <p:cNvSpPr txBox="1"/>
          <p:nvPr/>
        </p:nvSpPr>
        <p:spPr>
          <a:xfrm>
            <a:off x="5140722" y="5991254"/>
            <a:ext cx="5354736" cy="646331"/>
          </a:xfrm>
          <a:prstGeom prst="rect">
            <a:avLst/>
          </a:prstGeom>
          <a:noFill/>
        </p:spPr>
        <p:txBody>
          <a:bodyPr wrap="none" rtlCol="0">
            <a:spAutoFit/>
          </a:bodyPr>
          <a:lstStyle/>
          <a:p>
            <a:pPr defTabSz="685793"/>
            <a:r>
              <a:rPr lang="en-US" altLang="ko-KR" b="1" dirty="0">
                <a:solidFill>
                  <a:srgbClr val="FF0000"/>
                </a:solidFill>
              </a:rPr>
              <a:t>However, there are other production channels </a:t>
            </a:r>
          </a:p>
          <a:p>
            <a:pPr defTabSz="685793"/>
            <a:r>
              <a:rPr lang="en-US" altLang="ko-KR" b="1" dirty="0">
                <a:solidFill>
                  <a:srgbClr val="FF0000"/>
                </a:solidFill>
              </a:rPr>
              <a:t>from Be and B, for example, 11Be(</a:t>
            </a:r>
            <a:r>
              <a:rPr lang="en-US" altLang="ko-KR" b="1" dirty="0" err="1">
                <a:solidFill>
                  <a:srgbClr val="FF0000"/>
                </a:solidFill>
              </a:rPr>
              <a:t>g,n</a:t>
            </a:r>
            <a:r>
              <a:rPr lang="en-US" altLang="ko-KR" b="1" dirty="0">
                <a:solidFill>
                  <a:srgbClr val="FF0000"/>
                </a:solidFill>
              </a:rPr>
              <a:t>)10Be….</a:t>
            </a:r>
            <a:endParaRPr lang="ko-KR" altLang="en-US" b="1" dirty="0">
              <a:solidFill>
                <a:srgbClr val="FF0000"/>
              </a:solidFill>
            </a:endParaRPr>
          </a:p>
        </p:txBody>
      </p:sp>
      <p:sp>
        <p:nvSpPr>
          <p:cNvPr id="9" name="직사각형 8"/>
          <p:cNvSpPr/>
          <p:nvPr/>
        </p:nvSpPr>
        <p:spPr>
          <a:xfrm>
            <a:off x="1106599" y="0"/>
            <a:ext cx="9959388" cy="1060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직사각형 7">
            <a:extLst>
              <a:ext uri="{FF2B5EF4-FFF2-40B4-BE49-F238E27FC236}">
                <a16:creationId xmlns:a16="http://schemas.microsoft.com/office/drawing/2014/main" xmlns="" id="{998692F6-03CE-4C48-9E70-B3094EE3B770}"/>
              </a:ext>
            </a:extLst>
          </p:cNvPr>
          <p:cNvSpPr/>
          <p:nvPr/>
        </p:nvSpPr>
        <p:spPr>
          <a:xfrm>
            <a:off x="-7983" y="0"/>
            <a:ext cx="121885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rPr>
              <a:t>Main </a:t>
            </a:r>
            <a:r>
              <a:rPr lang="en-US" altLang="ko-KR" b="1" dirty="0">
                <a:solidFill>
                  <a:prstClr val="white"/>
                </a:solidFill>
                <a:latin typeface="Helvetica LT Std" panose="020B0504020202020204" pitchFamily="34" charset="0"/>
              </a:rPr>
              <a:t>nuclear reactions for the production of 10Be in the neutrino process</a:t>
            </a:r>
          </a:p>
          <a:p>
            <a:pPr defTabSz="457200" latinLnBrk="0"/>
            <a:endParaRPr lang="ko-KR" altLang="en-US" b="1" dirty="0">
              <a:solidFill>
                <a:prstClr val="white"/>
              </a:solidFill>
              <a:latin typeface="Helvetica LT Std" panose="020B0504020202020204" pitchFamily="34" charset="0"/>
              <a:ea typeface="맑은 고딕" panose="020B0503020000020004" pitchFamily="50" charset="-127"/>
            </a:endParaRPr>
          </a:p>
        </p:txBody>
      </p:sp>
    </p:spTree>
    <p:extLst>
      <p:ext uri="{BB962C8B-B14F-4D97-AF65-F5344CB8AC3E}">
        <p14:creationId xmlns:p14="http://schemas.microsoft.com/office/powerpoint/2010/main" val="38128959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0FF6F3C1-AD2D-3A87-046E-874274138D83}"/>
              </a:ext>
            </a:extLst>
          </p:cNvPr>
          <p:cNvPicPr>
            <a:picLocks noChangeAspect="1"/>
          </p:cNvPicPr>
          <p:nvPr/>
        </p:nvPicPr>
        <p:blipFill>
          <a:blip r:embed="rId3"/>
          <a:stretch>
            <a:fillRect/>
          </a:stretch>
        </p:blipFill>
        <p:spPr>
          <a:xfrm>
            <a:off x="-1" y="0"/>
            <a:ext cx="12254125" cy="6857999"/>
          </a:xfrm>
          <a:prstGeom prst="rect">
            <a:avLst/>
          </a:prstGeom>
        </p:spPr>
      </p:pic>
      <p:sp>
        <p:nvSpPr>
          <p:cNvPr id="2" name="별: 꼭짓점 5개 1">
            <a:extLst>
              <a:ext uri="{FF2B5EF4-FFF2-40B4-BE49-F238E27FC236}">
                <a16:creationId xmlns:a16="http://schemas.microsoft.com/office/drawing/2014/main" xmlns="" id="{7DE6F0AC-DD1E-8EC0-A102-EC37C63C7CCA}"/>
              </a:ext>
            </a:extLst>
          </p:cNvPr>
          <p:cNvSpPr/>
          <p:nvPr/>
        </p:nvSpPr>
        <p:spPr>
          <a:xfrm>
            <a:off x="1031694" y="3049173"/>
            <a:ext cx="914400" cy="9144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슬라이드 번호 개체 틀 3"/>
          <p:cNvSpPr>
            <a:spLocks noGrp="1"/>
          </p:cNvSpPr>
          <p:nvPr>
            <p:ph type="sldNum" sz="quarter" idx="12"/>
          </p:nvPr>
        </p:nvSpPr>
        <p:spPr/>
        <p:txBody>
          <a:bodyPr/>
          <a:lstStyle/>
          <a:p>
            <a:fld id="{1BB45100-D70D-4FCD-AA37-8ED6C9A4DF9C}" type="slidenum">
              <a:rPr lang="ko-KR" altLang="en-US" smtClean="0"/>
              <a:t>37</a:t>
            </a:fld>
            <a:endParaRPr lang="ko-KR" altLang="en-US"/>
          </a:p>
        </p:txBody>
      </p:sp>
    </p:spTree>
    <p:extLst>
      <p:ext uri="{BB962C8B-B14F-4D97-AF65-F5344CB8AC3E}">
        <p14:creationId xmlns:p14="http://schemas.microsoft.com/office/powerpoint/2010/main" val="18774706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ED82D2B8-62B0-C2F4-32A8-9AB83FB333FE}"/>
              </a:ext>
            </a:extLst>
          </p:cNvPr>
          <p:cNvPicPr>
            <a:picLocks noChangeAspect="1"/>
          </p:cNvPicPr>
          <p:nvPr/>
        </p:nvPicPr>
        <p:blipFill>
          <a:blip r:embed="rId3"/>
          <a:stretch>
            <a:fillRect/>
          </a:stretch>
        </p:blipFill>
        <p:spPr>
          <a:xfrm>
            <a:off x="2128806" y="550948"/>
            <a:ext cx="7129073" cy="4943205"/>
          </a:xfrm>
          <a:prstGeom prst="rect">
            <a:avLst/>
          </a:prstGeom>
        </p:spPr>
      </p:pic>
      <p:sp>
        <p:nvSpPr>
          <p:cNvPr id="2" name="TextBox 1">
            <a:extLst>
              <a:ext uri="{FF2B5EF4-FFF2-40B4-BE49-F238E27FC236}">
                <a16:creationId xmlns:a16="http://schemas.microsoft.com/office/drawing/2014/main" xmlns="" id="{2C27F076-67C5-F365-B58C-A5ABF8D952D5}"/>
              </a:ext>
            </a:extLst>
          </p:cNvPr>
          <p:cNvSpPr txBox="1"/>
          <p:nvPr/>
        </p:nvSpPr>
        <p:spPr>
          <a:xfrm>
            <a:off x="1307691" y="5787133"/>
            <a:ext cx="9958239" cy="923330"/>
          </a:xfrm>
          <a:prstGeom prst="rect">
            <a:avLst/>
          </a:prstGeom>
          <a:noFill/>
        </p:spPr>
        <p:txBody>
          <a:bodyPr wrap="none" rtlCol="0">
            <a:spAutoFit/>
          </a:bodyPr>
          <a:lstStyle/>
          <a:p>
            <a:r>
              <a:rPr lang="en-US" altLang="ko-KR" dirty="0"/>
              <a:t>We used the (</a:t>
            </a:r>
            <a:r>
              <a:rPr lang="en-US" altLang="ko-KR" dirty="0" err="1"/>
              <a:t>n,g</a:t>
            </a:r>
            <a:r>
              <a:rPr lang="en-US" altLang="ko-KR" dirty="0"/>
              <a:t>) data from NNDC and calculated reverse reaction by the balance equation.</a:t>
            </a:r>
          </a:p>
          <a:p>
            <a:r>
              <a:rPr lang="en-US" altLang="ko-KR" dirty="0"/>
              <a:t>The contribution turns out to be critical for the 10Be production process.</a:t>
            </a:r>
          </a:p>
          <a:p>
            <a:r>
              <a:rPr lang="en-US" altLang="ko-KR" dirty="0">
                <a:solidFill>
                  <a:srgbClr val="FF0000"/>
                </a:solidFill>
              </a:rPr>
              <a:t>Of course, we need experimental data to justify these reactions. </a:t>
            </a:r>
            <a:endParaRPr lang="ko-KR" altLang="en-US" dirty="0">
              <a:solidFill>
                <a:srgbClr val="FF0000"/>
              </a:solidFill>
            </a:endParaRPr>
          </a:p>
        </p:txBody>
      </p:sp>
      <p:sp>
        <p:nvSpPr>
          <p:cNvPr id="4" name="직사각형 3">
            <a:extLst>
              <a:ext uri="{FF2B5EF4-FFF2-40B4-BE49-F238E27FC236}">
                <a16:creationId xmlns:a16="http://schemas.microsoft.com/office/drawing/2014/main" xmlns="" id="{998692F6-03CE-4C48-9E70-B3094EE3B770}"/>
              </a:ext>
            </a:extLst>
          </p:cNvPr>
          <p:cNvSpPr/>
          <p:nvPr/>
        </p:nvSpPr>
        <p:spPr>
          <a:xfrm>
            <a:off x="3448" y="-24313"/>
            <a:ext cx="121885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rPr>
              <a:t>Main </a:t>
            </a:r>
            <a:r>
              <a:rPr lang="en-US" altLang="ko-KR" b="1" dirty="0">
                <a:solidFill>
                  <a:prstClr val="white"/>
                </a:solidFill>
                <a:latin typeface="Helvetica LT Std" panose="020B0504020202020204" pitchFamily="34" charset="0"/>
              </a:rPr>
              <a:t>nuclear reactions for the production of 10Be in the neutrino process</a:t>
            </a:r>
          </a:p>
          <a:p>
            <a:pPr defTabSz="457200" latinLnBrk="0"/>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5" name="슬라이드 번호 개체 틀 4"/>
          <p:cNvSpPr>
            <a:spLocks noGrp="1"/>
          </p:cNvSpPr>
          <p:nvPr>
            <p:ph type="sldNum" sz="quarter" idx="12"/>
          </p:nvPr>
        </p:nvSpPr>
        <p:spPr/>
        <p:txBody>
          <a:bodyPr/>
          <a:lstStyle/>
          <a:p>
            <a:fld id="{1BB45100-D70D-4FCD-AA37-8ED6C9A4DF9C}" type="slidenum">
              <a:rPr lang="ko-KR" altLang="en-US" smtClean="0"/>
              <a:t>38</a:t>
            </a:fld>
            <a:endParaRPr lang="ko-KR" altLang="en-US"/>
          </a:p>
        </p:txBody>
      </p:sp>
    </p:spTree>
    <p:extLst>
      <p:ext uri="{BB962C8B-B14F-4D97-AF65-F5344CB8AC3E}">
        <p14:creationId xmlns:p14="http://schemas.microsoft.com/office/powerpoint/2010/main" val="40223414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5D9F2B-522D-A54D-6A33-18E382128E29}"/>
              </a:ext>
            </a:extLst>
          </p:cNvPr>
          <p:cNvSpPr txBox="1"/>
          <p:nvPr/>
        </p:nvSpPr>
        <p:spPr>
          <a:xfrm>
            <a:off x="1129250" y="273489"/>
            <a:ext cx="8483220" cy="6370975"/>
          </a:xfrm>
          <a:prstGeom prst="rect">
            <a:avLst/>
          </a:prstGeom>
          <a:noFill/>
        </p:spPr>
        <p:txBody>
          <a:bodyPr wrap="none" rtlCol="0">
            <a:spAutoFit/>
          </a:bodyPr>
          <a:lstStyle/>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Motivation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 Exotic Light Nuclei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1-2. Low Energy Nuclear Reactions (LENR) for Exotic Nuclei</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 LENR for Carbon isotopes</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2-1. Quasi-elastic scattering of C isotopes</a:t>
            </a:r>
          </a:p>
          <a:p>
            <a:pPr lvl="0">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2-2. </a:t>
            </a:r>
            <a:r>
              <a:rPr lang="en-US" altLang="ko-KR" sz="2400" dirty="0">
                <a:solidFill>
                  <a:prstClr val="black"/>
                </a:solidFill>
              </a:rPr>
              <a:t>Two nucleon knockout </a:t>
            </a:r>
            <a:r>
              <a:rPr lang="en-US" altLang="ko-KR" sz="2400" dirty="0" smtClean="0">
                <a:solidFill>
                  <a:prstClr val="black"/>
                </a:solidFill>
              </a:rPr>
              <a:t>in12C </a:t>
            </a: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+ 12C scattering</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 LENR for </a:t>
            </a:r>
            <a:r>
              <a:rPr kumimoji="0" lang="en-US" altLang="ko-KR" sz="2400" b="0" i="0" u="none" strike="noStrike" kern="1200" cap="none" spc="0" normalizeH="0" baseline="0" noProof="0" dirty="0" smtClean="0">
                <a:ln>
                  <a:noFill/>
                </a:ln>
                <a:solidFill>
                  <a:prstClr val="black"/>
                </a:solidFill>
                <a:effectLst/>
                <a:uLnTx/>
                <a:uFillTx/>
                <a:latin typeface="맑은 고딕" panose="020F0502020204030204"/>
                <a:ea typeface="맑은 고딕" panose="020B0503020000020004" pitchFamily="50" charset="-127"/>
                <a:cs typeface="+mn-cs"/>
              </a:rPr>
              <a:t>10Be</a:t>
            </a: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3-1. Cosmological Origin of </a:t>
            </a:r>
            <a:r>
              <a:rPr kumimoji="0" lang="en-US" altLang="ko-KR" sz="2400" b="0" i="0" u="none" strike="noStrike" kern="1200" cap="none" spc="0" normalizeH="0" baseline="0" noProof="0" dirty="0" smtClean="0">
                <a:ln>
                  <a:noFill/>
                </a:ln>
                <a:solidFill>
                  <a:prstClr val="black"/>
                </a:solidFill>
                <a:effectLst/>
                <a:uLnTx/>
                <a:uFillTx/>
                <a:latin typeface="맑은 고딕" panose="020F0502020204030204"/>
                <a:ea typeface="맑은 고딕" panose="020B0503020000020004" pitchFamily="50" charset="-127"/>
                <a:cs typeface="+mn-cs"/>
              </a:rPr>
              <a:t>10Be</a:t>
            </a: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3-2. Elastic and non-elastic </a:t>
            </a:r>
            <a:r>
              <a:rPr kumimoji="0" lang="en-US" altLang="ko-KR" sz="2400" b="0" i="0" u="none" strike="noStrike" kern="1200" cap="none" spc="0" normalizeH="0" baseline="0" noProof="0" dirty="0" smtClean="0">
                <a:ln>
                  <a:noFill/>
                </a:ln>
                <a:solidFill>
                  <a:srgbClr val="FF0000"/>
                </a:solidFill>
                <a:effectLst/>
                <a:uLnTx/>
                <a:uFillTx/>
                <a:latin typeface="맑은 고딕" panose="020F0502020204030204"/>
                <a:ea typeface="맑은 고딕" panose="020B0503020000020004" pitchFamily="50" charset="-127"/>
                <a:cs typeface="+mn-cs"/>
              </a:rPr>
              <a:t>scattering of 11Be </a:t>
            </a:r>
            <a:endPar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 LENR 6He, 17F and 17O for mirror nuclei</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 LENR for Li isotopes </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6. Summary and Conclusion</a:t>
            </a:r>
            <a:endParaRPr kumimoji="0" lang="ko-KR" altLang="en-US"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TextBox 4">
            <a:extLst>
              <a:ext uri="{FF2B5EF4-FFF2-40B4-BE49-F238E27FC236}">
                <a16:creationId xmlns:a16="http://schemas.microsoft.com/office/drawing/2014/main" xmlns="" id="{AC07D804-0AB8-3D4F-674D-6822B6FFFACD}"/>
              </a:ext>
            </a:extLst>
          </p:cNvPr>
          <p:cNvSpPr txBox="1"/>
          <p:nvPr/>
        </p:nvSpPr>
        <p:spPr>
          <a:xfrm>
            <a:off x="7892416" y="5298296"/>
            <a:ext cx="3440109" cy="1477328"/>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89</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57601</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11Li</a:t>
            </a:r>
            <a:endPar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9</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0</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54615</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11Li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PLB 780, 455 (2018) Fusion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JKPS 70, 42 (2017) Fusion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103, 034611 (2021) Fusion</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6" name="TextBox 5">
            <a:extLst>
              <a:ext uri="{FF2B5EF4-FFF2-40B4-BE49-F238E27FC236}">
                <a16:creationId xmlns:a16="http://schemas.microsoft.com/office/drawing/2014/main" xmlns="" id="{71B40A3C-48E5-C58F-B099-D195040D7EA2}"/>
              </a:ext>
            </a:extLst>
          </p:cNvPr>
          <p:cNvSpPr txBox="1"/>
          <p:nvPr/>
        </p:nvSpPr>
        <p:spPr>
          <a:xfrm>
            <a:off x="7909481" y="4989833"/>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105, 014601 (2022)</a:t>
            </a:r>
            <a:endParaRPr lang="ko-KR" altLang="en-US" dirty="0"/>
          </a:p>
        </p:txBody>
      </p:sp>
      <p:sp>
        <p:nvSpPr>
          <p:cNvPr id="7" name="TextBox 6">
            <a:extLst>
              <a:ext uri="{FF2B5EF4-FFF2-40B4-BE49-F238E27FC236}">
                <a16:creationId xmlns:a16="http://schemas.microsoft.com/office/drawing/2014/main" xmlns="" id="{DF4BE40B-16FF-D684-343A-42826326A755}"/>
              </a:ext>
            </a:extLst>
          </p:cNvPr>
          <p:cNvSpPr txBox="1"/>
          <p:nvPr/>
        </p:nvSpPr>
        <p:spPr>
          <a:xfrm>
            <a:off x="7831528" y="3863233"/>
            <a:ext cx="4233275" cy="1200329"/>
          </a:xfrm>
          <a:prstGeom prst="rect">
            <a:avLst/>
          </a:prstGeom>
          <a:noFill/>
        </p:spPr>
        <p:txBody>
          <a:bodyPr wrap="none" rtlCol="0">
            <a:spAutoFit/>
          </a:bodyPr>
          <a:lstStyle/>
          <a:p>
            <a:r>
              <a:rPr lang="pl-PL" altLang="ko-KR" dirty="0"/>
              <a:t>EPJA 56, 42 (2020),</a:t>
            </a:r>
            <a:r>
              <a:rPr lang="en-US" altLang="ko-KR" dirty="0"/>
              <a:t> LRN for 197Au</a:t>
            </a:r>
            <a:r>
              <a:rPr lang="pl-PL" altLang="ko-KR" dirty="0"/>
              <a:t> </a:t>
            </a:r>
          </a:p>
          <a:p>
            <a:r>
              <a:rPr lang="pl-PL" altLang="ko-KR" dirty="0"/>
              <a:t>PRC 92, 014627 (2015)</a:t>
            </a:r>
            <a:r>
              <a:rPr lang="en-US" altLang="ko-KR" dirty="0"/>
              <a:t> LRN potential</a:t>
            </a:r>
            <a:r>
              <a:rPr lang="pl-PL" altLang="ko-KR" dirty="0"/>
              <a:t> </a:t>
            </a:r>
          </a:p>
          <a:p>
            <a:r>
              <a:rPr lang="pl-PL" altLang="ko-KR" dirty="0"/>
              <a:t>PRC 92, 044618 (2015)</a:t>
            </a:r>
            <a:r>
              <a:rPr lang="en-US" altLang="ko-KR" dirty="0"/>
              <a:t> LRN potential</a:t>
            </a:r>
          </a:p>
          <a:p>
            <a:r>
              <a:rPr lang="en-US" altLang="ko-KR" dirty="0"/>
              <a:t>PRC 93, 954624 (2016) Radius</a:t>
            </a:r>
            <a:endParaRPr lang="ko-KR" altLang="en-US" dirty="0"/>
          </a:p>
        </p:txBody>
      </p:sp>
      <p:sp>
        <p:nvSpPr>
          <p:cNvPr id="8" name="TextBox 7">
            <a:extLst>
              <a:ext uri="{FF2B5EF4-FFF2-40B4-BE49-F238E27FC236}">
                <a16:creationId xmlns:a16="http://schemas.microsoft.com/office/drawing/2014/main" xmlns="" id="{F888B72D-4380-4F4C-A1FF-40CBE8DA642A}"/>
              </a:ext>
            </a:extLst>
          </p:cNvPr>
          <p:cNvSpPr txBox="1"/>
          <p:nvPr/>
        </p:nvSpPr>
        <p:spPr>
          <a:xfrm>
            <a:off x="8976121" y="2570445"/>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104, 034306 (2021)</a:t>
            </a:r>
            <a:endParaRPr lang="ko-KR" altLang="en-US" dirty="0"/>
          </a:p>
        </p:txBody>
      </p:sp>
      <p:sp>
        <p:nvSpPr>
          <p:cNvPr id="9" name="TextBox 8">
            <a:extLst>
              <a:ext uri="{FF2B5EF4-FFF2-40B4-BE49-F238E27FC236}">
                <a16:creationId xmlns:a16="http://schemas.microsoft.com/office/drawing/2014/main" xmlns="" id="{AC02DFB7-DA3A-7BA3-20EE-CDD286111E44}"/>
              </a:ext>
            </a:extLst>
          </p:cNvPr>
          <p:cNvSpPr txBox="1"/>
          <p:nvPr/>
        </p:nvSpPr>
        <p:spPr>
          <a:xfrm>
            <a:off x="7831528" y="3331350"/>
            <a:ext cx="4360472" cy="369332"/>
          </a:xfrm>
          <a:prstGeom prst="rect">
            <a:avLst/>
          </a:prstGeom>
          <a:noFill/>
        </p:spPr>
        <p:txBody>
          <a:bodyPr wrap="square">
            <a:spAutoFit/>
          </a:bodyPr>
          <a:lstStyle/>
          <a:p>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ArXiv</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2203.13365: </a:t>
            </a:r>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ApJS</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in press, (2022)</a:t>
            </a:r>
            <a:endParaRPr lang="ko-KR" altLang="en-US" dirty="0"/>
          </a:p>
        </p:txBody>
      </p:sp>
      <p:sp>
        <p:nvSpPr>
          <p:cNvPr id="10" name="TextBox 9">
            <a:extLst>
              <a:ext uri="{FF2B5EF4-FFF2-40B4-BE49-F238E27FC236}">
                <a16:creationId xmlns:a16="http://schemas.microsoft.com/office/drawing/2014/main" xmlns="" id="{F622906D-53C8-11C7-D0BF-0EFB5FE21BF6}"/>
              </a:ext>
            </a:extLst>
          </p:cNvPr>
          <p:cNvSpPr txBox="1"/>
          <p:nvPr/>
        </p:nvSpPr>
        <p:spPr>
          <a:xfrm>
            <a:off x="7831528" y="2138362"/>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Submitted to </a:t>
            </a:r>
            <a:r>
              <a:rPr kumimoji="0" lang="en-US" altLang="ko-KR" b="0" i="0" u="none" strike="noStrike" kern="1200" cap="none" spc="0" normalizeH="0" baseline="0" noProof="0" dirty="0" smtClean="0">
                <a:ln>
                  <a:noFill/>
                </a:ln>
                <a:solidFill>
                  <a:srgbClr val="00B050"/>
                </a:solidFill>
                <a:effectLst/>
                <a:uLnTx/>
                <a:uFillTx/>
                <a:latin typeface="맑은 고딕" panose="020F0502020204030204"/>
                <a:ea typeface="맑은 고딕" panose="020B0503020000020004" pitchFamily="50" charset="-127"/>
                <a:cs typeface="+mn-cs"/>
              </a:rPr>
              <a:t>PLB </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(2022)</a:t>
            </a:r>
            <a:endParaRPr lang="ko-KR" altLang="en-US" dirty="0"/>
          </a:p>
        </p:txBody>
      </p:sp>
      <p:sp>
        <p:nvSpPr>
          <p:cNvPr id="11" name="직사각형 10">
            <a:extLst>
              <a:ext uri="{FF2B5EF4-FFF2-40B4-BE49-F238E27FC236}">
                <a16:creationId xmlns:a16="http://schemas.microsoft.com/office/drawing/2014/main" xmlns="" id="{D7BD029F-D716-7634-1EE1-D76C0FB58561}"/>
              </a:ext>
            </a:extLst>
          </p:cNvPr>
          <p:cNvSpPr/>
          <p:nvPr/>
        </p:nvSpPr>
        <p:spPr>
          <a:xfrm>
            <a:off x="349644" y="4569928"/>
            <a:ext cx="7442908" cy="293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a16="http://schemas.microsoft.com/office/drawing/2014/main" xmlns="" id="{DA6AC645-E4C9-EFB4-7633-3E6CA6C8E442}"/>
              </a:ext>
            </a:extLst>
          </p:cNvPr>
          <p:cNvSpPr/>
          <p:nvPr/>
        </p:nvSpPr>
        <p:spPr>
          <a:xfrm>
            <a:off x="4715980" y="4989833"/>
            <a:ext cx="7442908" cy="293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12"/>
          </p:nvPr>
        </p:nvSpPr>
        <p:spPr/>
        <p:txBody>
          <a:bodyPr/>
          <a:lstStyle/>
          <a:p>
            <a:fld id="{175E8A5A-CA94-4822-9441-BD0B7D3C58CA}" type="slidenum">
              <a:rPr lang="ko-KR" altLang="en-US" smtClean="0"/>
              <a:t>39</a:t>
            </a:fld>
            <a:endParaRPr lang="ko-KR" altLang="en-US"/>
          </a:p>
        </p:txBody>
      </p:sp>
    </p:spTree>
    <p:extLst>
      <p:ext uri="{BB962C8B-B14F-4D97-AF65-F5344CB8AC3E}">
        <p14:creationId xmlns:p14="http://schemas.microsoft.com/office/powerpoint/2010/main" val="2500296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7">
            <a:extLst>
              <a:ext uri="{FF2B5EF4-FFF2-40B4-BE49-F238E27FC236}">
                <a16:creationId xmlns:a16="http://schemas.microsoft.com/office/drawing/2014/main" xmlns="" id="{52F9150F-CB0E-45CC-887E-12E56C32F9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6939" y="1051651"/>
            <a:ext cx="4005156" cy="2143499"/>
          </a:xfrm>
          <a:prstGeom prst="rect">
            <a:avLst/>
          </a:prstGeom>
          <a:noFill/>
          <a:ln>
            <a:noFill/>
          </a:ln>
        </p:spPr>
      </p:pic>
      <p:pic>
        <p:nvPicPr>
          <p:cNvPr id="9" name="그림 8">
            <a:extLst>
              <a:ext uri="{FF2B5EF4-FFF2-40B4-BE49-F238E27FC236}">
                <a16:creationId xmlns:a16="http://schemas.microsoft.com/office/drawing/2014/main" xmlns="" id="{2EE334A7-B2AD-4697-AC2A-298231C863C0}"/>
              </a:ext>
            </a:extLst>
          </p:cNvPr>
          <p:cNvPicPr>
            <a:picLocks noChangeAspect="1"/>
          </p:cNvPicPr>
          <p:nvPr/>
        </p:nvPicPr>
        <p:blipFill>
          <a:blip r:embed="rId4"/>
          <a:stretch>
            <a:fillRect/>
          </a:stretch>
        </p:blipFill>
        <p:spPr>
          <a:xfrm>
            <a:off x="273784" y="854576"/>
            <a:ext cx="4477335" cy="2031110"/>
          </a:xfrm>
          <a:prstGeom prst="rect">
            <a:avLst/>
          </a:prstGeom>
        </p:spPr>
      </p:pic>
      <p:grpSp>
        <p:nvGrpSpPr>
          <p:cNvPr id="18" name="그룹 17">
            <a:extLst>
              <a:ext uri="{FF2B5EF4-FFF2-40B4-BE49-F238E27FC236}">
                <a16:creationId xmlns:a16="http://schemas.microsoft.com/office/drawing/2014/main" xmlns="" id="{F158560E-3114-4904-8310-8BC70F48BAC6}"/>
              </a:ext>
            </a:extLst>
          </p:cNvPr>
          <p:cNvGrpSpPr/>
          <p:nvPr/>
        </p:nvGrpSpPr>
        <p:grpSpPr>
          <a:xfrm>
            <a:off x="7134432" y="3429000"/>
            <a:ext cx="2981571" cy="2798414"/>
            <a:chOff x="5915644" y="2558412"/>
            <a:chExt cx="2981571" cy="2798414"/>
          </a:xfrm>
        </p:grpSpPr>
        <p:sp>
          <p:nvSpPr>
            <p:cNvPr id="15" name="Freeform 13">
              <a:extLst>
                <a:ext uri="{FF2B5EF4-FFF2-40B4-BE49-F238E27FC236}">
                  <a16:creationId xmlns:a16="http://schemas.microsoft.com/office/drawing/2014/main" xmlns="" id="{B822F0C0-BF4D-4ED2-9714-BB1948BDAAB2}"/>
                </a:ext>
              </a:extLst>
            </p:cNvPr>
            <p:cNvSpPr/>
            <p:nvPr/>
          </p:nvSpPr>
          <p:spPr bwMode="auto">
            <a:xfrm rot="5233757">
              <a:off x="6358363" y="4113414"/>
              <a:ext cx="181822" cy="371513"/>
            </a:xfrm>
            <a:custGeom>
              <a:avLst/>
              <a:gdLst>
                <a:gd name="connsiteX0" fmla="*/ 0 w 147638"/>
                <a:gd name="connsiteY0" fmla="*/ 9525 h 157163"/>
                <a:gd name="connsiteX1" fmla="*/ 52388 w 147638"/>
                <a:gd name="connsiteY1" fmla="*/ 35719 h 157163"/>
                <a:gd name="connsiteX2" fmla="*/ 92869 w 147638"/>
                <a:gd name="connsiteY2" fmla="*/ 66675 h 157163"/>
                <a:gd name="connsiteX3" fmla="*/ 119063 w 147638"/>
                <a:gd name="connsiteY3" fmla="*/ 95250 h 157163"/>
                <a:gd name="connsiteX4" fmla="*/ 128588 w 147638"/>
                <a:gd name="connsiteY4" fmla="*/ 114300 h 157163"/>
                <a:gd name="connsiteX5" fmla="*/ 138113 w 147638"/>
                <a:gd name="connsiteY5" fmla="*/ 157163 h 157163"/>
                <a:gd name="connsiteX6" fmla="*/ 138113 w 147638"/>
                <a:gd name="connsiteY6" fmla="*/ 157163 h 157163"/>
                <a:gd name="connsiteX7" fmla="*/ 147638 w 147638"/>
                <a:gd name="connsiteY7" fmla="*/ 0 h 157163"/>
                <a:gd name="connsiteX8" fmla="*/ 0 w 147638"/>
                <a:gd name="connsiteY8" fmla="*/ 9525 h 15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38" h="157163">
                  <a:moveTo>
                    <a:pt x="0" y="9525"/>
                  </a:moveTo>
                  <a:lnTo>
                    <a:pt x="52388" y="35719"/>
                  </a:lnTo>
                  <a:lnTo>
                    <a:pt x="92869" y="66675"/>
                  </a:lnTo>
                  <a:lnTo>
                    <a:pt x="119063" y="95250"/>
                  </a:lnTo>
                  <a:lnTo>
                    <a:pt x="128588" y="114300"/>
                  </a:lnTo>
                  <a:lnTo>
                    <a:pt x="138113" y="157163"/>
                  </a:lnTo>
                  <a:lnTo>
                    <a:pt x="138113" y="157163"/>
                  </a:lnTo>
                  <a:lnTo>
                    <a:pt x="147638" y="0"/>
                  </a:lnTo>
                  <a:lnTo>
                    <a:pt x="0" y="9525"/>
                  </a:lnTo>
                  <a:close/>
                </a:path>
              </a:pathLst>
            </a:custGeom>
            <a:solidFill>
              <a:schemeClr val="bg1"/>
            </a:solidFill>
            <a:ln w="25400" cap="flat" cmpd="sng" algn="ctr">
              <a:solidFill>
                <a:schemeClr val="bg1"/>
              </a:solidFill>
              <a:prstDash val="solid"/>
              <a:round/>
              <a:headEnd type="none" w="med" len="med"/>
              <a:tailEnd type="none" w="med" len="med"/>
            </a:ln>
            <a:effectLst/>
          </p:spPr>
          <p:txBody>
            <a:bodyPr vert="horz" wrap="none" lIns="90000" tIns="46800" rIns="90000" bIns="46800" numCol="1" rtlCol="0" anchor="t" anchorCtr="0" compatLnSpc="1">
              <a:prstTxWarp prst="textNoShape">
                <a:avLst/>
              </a:prstTxWarp>
              <a:spAutoFit/>
            </a:bodyPr>
            <a:lstStyle/>
            <a:p>
              <a:pPr algn="ctr" fontAlgn="base" latinLnBrk="0">
                <a:spcBef>
                  <a:spcPct val="0"/>
                </a:spcBef>
                <a:spcAft>
                  <a:spcPct val="0"/>
                </a:spcAft>
              </a:pPr>
              <a:endParaRPr lang="de-DE">
                <a:solidFill>
                  <a:prstClr val="black"/>
                </a:solidFill>
                <a:latin typeface="Comic Sans MS" pitchFamily="66" charset="0"/>
              </a:endParaRPr>
            </a:p>
          </p:txBody>
        </p:sp>
        <p:pic>
          <p:nvPicPr>
            <p:cNvPr id="16" name="Picture 3">
              <a:extLst>
                <a:ext uri="{FF2B5EF4-FFF2-40B4-BE49-F238E27FC236}">
                  <a16:creationId xmlns:a16="http://schemas.microsoft.com/office/drawing/2014/main" xmlns="" id="{173F8D96-3E68-4E50-9613-8C3D1FCAC8E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549" t="14703" r="80741" b="17306"/>
            <a:stretch/>
          </p:blipFill>
          <p:spPr bwMode="auto">
            <a:xfrm>
              <a:off x="5915644" y="2558412"/>
              <a:ext cx="711846" cy="2798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xmlns="" id="{C0E00BB3-37AA-457C-8192-3ED6C51E817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728" t="14703" r="41325" b="19063"/>
            <a:stretch/>
          </p:blipFill>
          <p:spPr bwMode="auto">
            <a:xfrm>
              <a:off x="6555171" y="2558412"/>
              <a:ext cx="2342044" cy="272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a:extLst>
              <a:ext uri="{FF2B5EF4-FFF2-40B4-BE49-F238E27FC236}">
                <a16:creationId xmlns:a16="http://schemas.microsoft.com/office/drawing/2014/main" xmlns="" id="{ACE216D9-E012-4C10-8D32-84DA050B5E12}"/>
              </a:ext>
            </a:extLst>
          </p:cNvPr>
          <p:cNvSpPr txBox="1"/>
          <p:nvPr/>
        </p:nvSpPr>
        <p:spPr>
          <a:xfrm>
            <a:off x="6912141" y="173858"/>
            <a:ext cx="4065679" cy="738664"/>
          </a:xfrm>
          <a:prstGeom prst="rect">
            <a:avLst/>
          </a:prstGeom>
          <a:noFill/>
        </p:spPr>
        <p:txBody>
          <a:bodyPr wrap="square" rtlCol="0">
            <a:spAutoFit/>
          </a:bodyPr>
          <a:lstStyle/>
          <a:p>
            <a:pPr marL="285750" indent="-285750" defTabSz="457200" latinLnBrk="0">
              <a:buFont typeface="Arial" panose="020B0604020202020204" pitchFamily="34" charset="0"/>
              <a:buChar char="•"/>
            </a:pPr>
            <a:r>
              <a:rPr lang="en-US" altLang="ko-KR" sz="1400" dirty="0">
                <a:solidFill>
                  <a:prstClr val="black"/>
                </a:solidFill>
                <a:latin typeface="Times-Roman"/>
                <a:ea typeface="맑은 고딕" panose="020B0503020000020004" pitchFamily="50" charset="-127"/>
              </a:rPr>
              <a:t>The distribution(rms) of neutron = 2.20 </a:t>
            </a:r>
            <a:r>
              <a:rPr lang="en-US" altLang="ko-KR" sz="1400" dirty="0" err="1">
                <a:solidFill>
                  <a:prstClr val="black"/>
                </a:solidFill>
                <a:latin typeface="Times-Roman"/>
                <a:ea typeface="맑은 고딕" panose="020B0503020000020004" pitchFamily="50" charset="-127"/>
              </a:rPr>
              <a:t>fm</a:t>
            </a:r>
            <a:endParaRPr lang="en-US" altLang="ko-KR" sz="1400" dirty="0">
              <a:solidFill>
                <a:prstClr val="black"/>
              </a:solidFill>
              <a:latin typeface="Times-Roman"/>
              <a:ea typeface="맑은 고딕" panose="020B0503020000020004" pitchFamily="50" charset="-127"/>
            </a:endParaRPr>
          </a:p>
          <a:p>
            <a:pPr marL="285750" indent="-285750" defTabSz="457200" latinLnBrk="0">
              <a:buFont typeface="Arial" panose="020B0604020202020204" pitchFamily="34" charset="0"/>
              <a:buChar char="•"/>
            </a:pPr>
            <a:r>
              <a:rPr lang="en-US" altLang="ko-KR" sz="1400" dirty="0">
                <a:solidFill>
                  <a:prstClr val="black"/>
                </a:solidFill>
                <a:latin typeface="Times-Roman"/>
                <a:ea typeface="맑은 고딕" panose="020B0503020000020004" pitchFamily="50" charset="-127"/>
              </a:rPr>
              <a:t>                                 </a:t>
            </a:r>
            <a:r>
              <a:rPr lang="en-US" altLang="ko-KR" sz="1400" dirty="0" smtClean="0">
                <a:solidFill>
                  <a:prstClr val="black"/>
                </a:solidFill>
                <a:latin typeface="Times-Roman"/>
                <a:ea typeface="맑은 고딕" panose="020B0503020000020004" pitchFamily="50" charset="-127"/>
              </a:rPr>
              <a:t>   </a:t>
            </a:r>
            <a:r>
              <a:rPr lang="en-US" altLang="ko-KR" sz="1400" dirty="0">
                <a:solidFill>
                  <a:prstClr val="black"/>
                </a:solidFill>
                <a:latin typeface="Times-Roman"/>
                <a:ea typeface="맑은 고딕" panose="020B0503020000020004" pitchFamily="50" charset="-127"/>
              </a:rPr>
              <a:t>proton = 2.98 </a:t>
            </a:r>
            <a:r>
              <a:rPr lang="en-US" altLang="ko-KR" sz="1400" dirty="0" err="1">
                <a:solidFill>
                  <a:prstClr val="black"/>
                </a:solidFill>
                <a:latin typeface="Times-Roman"/>
                <a:ea typeface="맑은 고딕" panose="020B0503020000020004" pitchFamily="50" charset="-127"/>
              </a:rPr>
              <a:t>fm</a:t>
            </a:r>
            <a:endParaRPr lang="en-US" altLang="ko-KR" sz="1400" dirty="0">
              <a:solidFill>
                <a:prstClr val="black"/>
              </a:solidFill>
              <a:latin typeface="Times-Roman"/>
              <a:ea typeface="맑은 고딕" panose="020B0503020000020004" pitchFamily="50" charset="-127"/>
            </a:endParaRPr>
          </a:p>
          <a:p>
            <a:pPr marL="285750" indent="-285750" defTabSz="457200" latinLnBrk="0">
              <a:buFont typeface="Arial" panose="020B0604020202020204" pitchFamily="34" charset="0"/>
              <a:buChar char="•"/>
            </a:pPr>
            <a:r>
              <a:rPr lang="en-US" altLang="ko-KR" sz="1400" dirty="0">
                <a:solidFill>
                  <a:prstClr val="black"/>
                </a:solidFill>
                <a:latin typeface="Times-Roman"/>
                <a:ea typeface="맑은 고딕" panose="020B0503020000020004" pitchFamily="50" charset="-127"/>
              </a:rPr>
              <a:t>            </a:t>
            </a:r>
            <a:r>
              <a:rPr lang="en-US" altLang="ko-KR" sz="1400" dirty="0" smtClean="0">
                <a:solidFill>
                  <a:prstClr val="black"/>
                </a:solidFill>
                <a:latin typeface="Times-Roman"/>
                <a:ea typeface="맑은 고딕" panose="020B0503020000020004" pitchFamily="50" charset="-127"/>
              </a:rPr>
              <a:t>             </a:t>
            </a:r>
            <a:r>
              <a:rPr lang="en-US" altLang="ko-KR" sz="1400" dirty="0">
                <a:solidFill>
                  <a:prstClr val="black"/>
                </a:solidFill>
                <a:latin typeface="Times-Roman"/>
                <a:ea typeface="맑은 고딕" panose="020B0503020000020004" pitchFamily="50" charset="-127"/>
              </a:rPr>
              <a:t>whole nucleus = 2.72 </a:t>
            </a:r>
            <a:r>
              <a:rPr lang="en-US" altLang="ko-KR" sz="1400" dirty="0" err="1">
                <a:solidFill>
                  <a:prstClr val="black"/>
                </a:solidFill>
                <a:latin typeface="Times-Roman"/>
                <a:ea typeface="맑은 고딕" panose="020B0503020000020004" pitchFamily="50" charset="-127"/>
              </a:rPr>
              <a:t>fm</a:t>
            </a:r>
            <a:endParaRPr lang="ko-KR" altLang="en-US" sz="1400" dirty="0">
              <a:solidFill>
                <a:prstClr val="black"/>
              </a:solidFill>
              <a:latin typeface="Times-Roman"/>
              <a:ea typeface="맑은 고딕" panose="020B0503020000020004" pitchFamily="50" charset="-127"/>
            </a:endParaRPr>
          </a:p>
        </p:txBody>
      </p:sp>
      <p:sp>
        <p:nvSpPr>
          <p:cNvPr id="19" name="직사각형 18">
            <a:extLst>
              <a:ext uri="{FF2B5EF4-FFF2-40B4-BE49-F238E27FC236}">
                <a16:creationId xmlns:a16="http://schemas.microsoft.com/office/drawing/2014/main" xmlns="" id="{998692F6-03CE-4C48-9E70-B3094EE3B770}"/>
              </a:ext>
            </a:extLst>
          </p:cNvPr>
          <p:cNvSpPr/>
          <p:nvPr/>
        </p:nvSpPr>
        <p:spPr>
          <a:xfrm>
            <a:off x="0" y="-16158"/>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MingLiU" pitchFamily="49" charset="-120"/>
              </a:rPr>
              <a:t>  </a:t>
            </a:r>
            <a:r>
              <a:rPr lang="en-US" altLang="ko-KR" b="1" dirty="0" smtClean="0">
                <a:solidFill>
                  <a:prstClr val="white"/>
                </a:solidFill>
                <a:latin typeface="Helvetica LT Std" panose="020B0504020202020204" pitchFamily="34" charset="0"/>
                <a:ea typeface="MingLiU" pitchFamily="49" charset="-120"/>
              </a:rPr>
              <a:t>Light Neutron- and  Proton-Halo Nuclei II</a:t>
            </a:r>
            <a:endParaRPr lang="ko-KR" altLang="en-US" dirty="0">
              <a:solidFill>
                <a:prstClr val="white"/>
              </a:solidFill>
              <a:latin typeface="Helvetica LT Std" panose="020B0504020202020204" pitchFamily="34" charset="0"/>
              <a:ea typeface="맑은 고딕" panose="020B0503020000020004" pitchFamily="50" charset="-127"/>
            </a:endParaRPr>
          </a:p>
        </p:txBody>
      </p:sp>
      <p:sp>
        <p:nvSpPr>
          <p:cNvPr id="8" name="직사각형 7">
            <a:extLst>
              <a:ext uri="{FF2B5EF4-FFF2-40B4-BE49-F238E27FC236}">
                <a16:creationId xmlns:a16="http://schemas.microsoft.com/office/drawing/2014/main" xmlns="" id="{A07A2A65-6964-4C6B-A2C2-B00517E1402B}"/>
              </a:ext>
            </a:extLst>
          </p:cNvPr>
          <p:cNvSpPr/>
          <p:nvPr/>
        </p:nvSpPr>
        <p:spPr>
          <a:xfrm>
            <a:off x="8273438" y="5847319"/>
            <a:ext cx="1941557" cy="307777"/>
          </a:xfrm>
          <a:prstGeom prst="rect">
            <a:avLst/>
          </a:prstGeom>
        </p:spPr>
        <p:txBody>
          <a:bodyPr wrap="none">
            <a:spAutoFit/>
          </a:bodyPr>
          <a:lstStyle/>
          <a:p>
            <a:pPr defTabSz="457200" latinLnBrk="0"/>
            <a:r>
              <a:rPr lang="en-US" altLang="en-US" sz="1400" dirty="0">
                <a:solidFill>
                  <a:srgbClr val="E7E6E6">
                    <a:lumMod val="50000"/>
                  </a:srgbClr>
                </a:solidFill>
                <a:latin typeface="Helvetica LT Std Compressed" panose="020B0806030702040204" pitchFamily="34" charset="0"/>
              </a:rPr>
              <a:t>Courtesy of Peter Mueller </a:t>
            </a:r>
          </a:p>
        </p:txBody>
      </p:sp>
      <p:pic>
        <p:nvPicPr>
          <p:cNvPr id="3" name="그림 2">
            <a:extLst>
              <a:ext uri="{FF2B5EF4-FFF2-40B4-BE49-F238E27FC236}">
                <a16:creationId xmlns:a16="http://schemas.microsoft.com/office/drawing/2014/main" xmlns="" id="{0A6226F4-43F2-8C91-BCB3-3A322E16772F}"/>
              </a:ext>
            </a:extLst>
          </p:cNvPr>
          <p:cNvPicPr>
            <a:picLocks noChangeAspect="1"/>
          </p:cNvPicPr>
          <p:nvPr/>
        </p:nvPicPr>
        <p:blipFill>
          <a:blip r:embed="rId6"/>
          <a:stretch>
            <a:fillRect/>
          </a:stretch>
        </p:blipFill>
        <p:spPr>
          <a:xfrm>
            <a:off x="3263910" y="2640793"/>
            <a:ext cx="3581231" cy="4130179"/>
          </a:xfrm>
          <a:prstGeom prst="rect">
            <a:avLst/>
          </a:prstGeom>
        </p:spPr>
      </p:pic>
      <p:pic>
        <p:nvPicPr>
          <p:cNvPr id="10" name="그림 9">
            <a:extLst>
              <a:ext uri="{FF2B5EF4-FFF2-40B4-BE49-F238E27FC236}">
                <a16:creationId xmlns:a16="http://schemas.microsoft.com/office/drawing/2014/main" xmlns="" id="{2EA59DF2-0B78-84DC-A656-307ED65DD00C}"/>
              </a:ext>
            </a:extLst>
          </p:cNvPr>
          <p:cNvPicPr>
            <a:picLocks noChangeAspect="1"/>
          </p:cNvPicPr>
          <p:nvPr/>
        </p:nvPicPr>
        <p:blipFill>
          <a:blip r:embed="rId7"/>
          <a:stretch>
            <a:fillRect/>
          </a:stretch>
        </p:blipFill>
        <p:spPr>
          <a:xfrm>
            <a:off x="44040" y="2778903"/>
            <a:ext cx="3276600" cy="2047875"/>
          </a:xfrm>
          <a:prstGeom prst="rect">
            <a:avLst/>
          </a:prstGeom>
        </p:spPr>
      </p:pic>
      <p:pic>
        <p:nvPicPr>
          <p:cNvPr id="14" name="그림 13">
            <a:extLst>
              <a:ext uri="{FF2B5EF4-FFF2-40B4-BE49-F238E27FC236}">
                <a16:creationId xmlns:a16="http://schemas.microsoft.com/office/drawing/2014/main" xmlns="" id="{A0876071-E213-026F-5BDA-269031356C86}"/>
              </a:ext>
            </a:extLst>
          </p:cNvPr>
          <p:cNvPicPr>
            <a:picLocks noChangeAspect="1"/>
          </p:cNvPicPr>
          <p:nvPr/>
        </p:nvPicPr>
        <p:blipFill>
          <a:blip r:embed="rId8"/>
          <a:stretch>
            <a:fillRect/>
          </a:stretch>
        </p:blipFill>
        <p:spPr>
          <a:xfrm>
            <a:off x="74464" y="5330504"/>
            <a:ext cx="3257550" cy="1057275"/>
          </a:xfrm>
          <a:prstGeom prst="rect">
            <a:avLst/>
          </a:prstGeom>
        </p:spPr>
      </p:pic>
      <p:sp>
        <p:nvSpPr>
          <p:cNvPr id="20" name="포인트가 4개인 별 19"/>
          <p:cNvSpPr/>
          <p:nvPr/>
        </p:nvSpPr>
        <p:spPr>
          <a:xfrm>
            <a:off x="2836750" y="3723339"/>
            <a:ext cx="914400" cy="914400"/>
          </a:xfrm>
          <a:prstGeom prst="star4">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 name="직사각형 1"/>
          <p:cNvSpPr/>
          <p:nvPr/>
        </p:nvSpPr>
        <p:spPr>
          <a:xfrm>
            <a:off x="6845141" y="3236119"/>
            <a:ext cx="4720590" cy="33218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smtClean="0"/>
              <a:t>G</a:t>
            </a:r>
            <a:endParaRPr lang="ko-KR" altLang="en-US" dirty="0"/>
          </a:p>
        </p:txBody>
      </p:sp>
      <p:pic>
        <p:nvPicPr>
          <p:cNvPr id="4" name="그림 3"/>
          <p:cNvPicPr>
            <a:picLocks noChangeAspect="1"/>
          </p:cNvPicPr>
          <p:nvPr/>
        </p:nvPicPr>
        <p:blipFill>
          <a:blip r:embed="rId9"/>
          <a:stretch>
            <a:fillRect/>
          </a:stretch>
        </p:blipFill>
        <p:spPr>
          <a:xfrm>
            <a:off x="6709967" y="155169"/>
            <a:ext cx="4677171" cy="6061446"/>
          </a:xfrm>
          <a:prstGeom prst="rect">
            <a:avLst/>
          </a:prstGeom>
        </p:spPr>
      </p:pic>
      <p:sp>
        <p:nvSpPr>
          <p:cNvPr id="5" name="직사각형 4"/>
          <p:cNvSpPr/>
          <p:nvPr/>
        </p:nvSpPr>
        <p:spPr>
          <a:xfrm>
            <a:off x="7422723" y="6235629"/>
            <a:ext cx="3804503" cy="369332"/>
          </a:xfrm>
          <a:prstGeom prst="rect">
            <a:avLst/>
          </a:prstGeom>
        </p:spPr>
        <p:txBody>
          <a:bodyPr wrap="none">
            <a:spAutoFit/>
          </a:bodyPr>
          <a:lstStyle/>
          <a:p>
            <a:r>
              <a:rPr lang="en-US" altLang="ko-KR" dirty="0"/>
              <a:t>/ Physics Letters B 780 (2018) 200–204</a:t>
            </a:r>
            <a:endParaRPr lang="ko-KR" altLang="en-US" dirty="0"/>
          </a:p>
        </p:txBody>
      </p:sp>
      <p:pic>
        <p:nvPicPr>
          <p:cNvPr id="6" name="그림 5"/>
          <p:cNvPicPr>
            <a:picLocks noChangeAspect="1"/>
          </p:cNvPicPr>
          <p:nvPr/>
        </p:nvPicPr>
        <p:blipFill>
          <a:blip r:embed="rId10"/>
          <a:stretch>
            <a:fillRect/>
          </a:stretch>
        </p:blipFill>
        <p:spPr>
          <a:xfrm>
            <a:off x="4857552" y="834716"/>
            <a:ext cx="7010399" cy="782799"/>
          </a:xfrm>
          <a:prstGeom prst="rect">
            <a:avLst/>
          </a:prstGeom>
          <a:ln w="28575">
            <a:solidFill>
              <a:srgbClr val="FF0000"/>
            </a:solidFill>
          </a:ln>
        </p:spPr>
      </p:pic>
      <p:sp>
        <p:nvSpPr>
          <p:cNvPr id="21" name="포인트가 4개인 별 20"/>
          <p:cNvSpPr/>
          <p:nvPr/>
        </p:nvSpPr>
        <p:spPr>
          <a:xfrm>
            <a:off x="9048552" y="2173252"/>
            <a:ext cx="914400" cy="914400"/>
          </a:xfrm>
          <a:prstGeom prst="star4">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smtClean="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7" name="TextBox 6"/>
          <p:cNvSpPr txBox="1"/>
          <p:nvPr/>
        </p:nvSpPr>
        <p:spPr>
          <a:xfrm>
            <a:off x="8555503" y="3750887"/>
            <a:ext cx="3072042" cy="369332"/>
          </a:xfrm>
          <a:prstGeom prst="rect">
            <a:avLst/>
          </a:prstGeom>
          <a:noFill/>
        </p:spPr>
        <p:txBody>
          <a:bodyPr wrap="square" rtlCol="0">
            <a:spAutoFit/>
          </a:bodyPr>
          <a:lstStyle/>
          <a:p>
            <a:r>
              <a:rPr lang="en-US" altLang="ko-KR" b="1" dirty="0"/>
              <a:t>p</a:t>
            </a:r>
            <a:r>
              <a:rPr lang="en-US" altLang="ko-KR" b="1" dirty="0" smtClean="0"/>
              <a:t> + 8B scattering at GSI</a:t>
            </a:r>
            <a:endParaRPr lang="ko-KR" altLang="en-US" b="1" dirty="0"/>
          </a:p>
        </p:txBody>
      </p:sp>
      <p:sp>
        <p:nvSpPr>
          <p:cNvPr id="12" name="슬라이드 번호 개체 틀 11"/>
          <p:cNvSpPr>
            <a:spLocks noGrp="1"/>
          </p:cNvSpPr>
          <p:nvPr>
            <p:ph type="sldNum" sz="quarter" idx="12"/>
          </p:nvPr>
        </p:nvSpPr>
        <p:spPr/>
        <p:txBody>
          <a:bodyPr/>
          <a:lstStyle/>
          <a:p>
            <a:fld id="{DA90FA72-B8D9-460C-8226-5FF4FD1DD601}" type="slidenum">
              <a:rPr lang="ko-KR" altLang="en-US" smtClean="0"/>
              <a:t>4</a:t>
            </a:fld>
            <a:endParaRPr lang="ko-KR" altLang="en-US"/>
          </a:p>
        </p:txBody>
      </p:sp>
    </p:spTree>
    <p:extLst>
      <p:ext uri="{BB962C8B-B14F-4D97-AF65-F5344CB8AC3E}">
        <p14:creationId xmlns:p14="http://schemas.microsoft.com/office/powerpoint/2010/main" val="130399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C00000">
                <a:tint val="66000"/>
                <a:satMod val="160000"/>
              </a:srgbClr>
            </a:gs>
            <a:gs pos="50000">
              <a:srgbClr val="C00000">
                <a:tint val="44500"/>
                <a:satMod val="160000"/>
              </a:srgbClr>
            </a:gs>
            <a:gs pos="100000">
              <a:srgbClr val="C00000">
                <a:tint val="23500"/>
                <a:satMod val="160000"/>
              </a:srgbClr>
            </a:gs>
          </a:gsLst>
          <a:lin ang="10800000" scaled="1"/>
        </a:gradFill>
        <a:effectLst/>
      </p:bgPr>
    </p:bg>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60E689CF-1244-47AB-AC0E-CA30BA03301C}"/>
              </a:ext>
            </a:extLst>
          </p:cNvPr>
          <p:cNvPicPr>
            <a:picLocks noChangeAspect="1"/>
          </p:cNvPicPr>
          <p:nvPr/>
        </p:nvPicPr>
        <p:blipFill>
          <a:blip r:embed="rId3"/>
          <a:stretch>
            <a:fillRect/>
          </a:stretch>
        </p:blipFill>
        <p:spPr>
          <a:xfrm>
            <a:off x="1541472" y="287630"/>
            <a:ext cx="9144001" cy="6858000"/>
          </a:xfrm>
          <a:prstGeom prst="rect">
            <a:avLst/>
          </a:prstGeom>
        </p:spPr>
      </p:pic>
      <p:pic>
        <p:nvPicPr>
          <p:cNvPr id="4" name="그림 3">
            <a:extLst>
              <a:ext uri="{FF2B5EF4-FFF2-40B4-BE49-F238E27FC236}">
                <a16:creationId xmlns:a16="http://schemas.microsoft.com/office/drawing/2014/main" xmlns="" id="{CC3FE765-4589-46C0-95A5-2D8A745D2192}"/>
              </a:ext>
            </a:extLst>
          </p:cNvPr>
          <p:cNvPicPr>
            <a:picLocks noChangeAspect="1"/>
          </p:cNvPicPr>
          <p:nvPr/>
        </p:nvPicPr>
        <p:blipFill>
          <a:blip r:embed="rId4"/>
          <a:stretch>
            <a:fillRect/>
          </a:stretch>
        </p:blipFill>
        <p:spPr>
          <a:xfrm>
            <a:off x="9190852" y="1717391"/>
            <a:ext cx="914479" cy="914479"/>
          </a:xfrm>
          <a:prstGeom prst="rect">
            <a:avLst/>
          </a:prstGeom>
          <a:noFill/>
        </p:spPr>
      </p:pic>
      <p:sp>
        <p:nvSpPr>
          <p:cNvPr id="2" name="TextBox 1"/>
          <p:cNvSpPr txBox="1"/>
          <p:nvPr/>
        </p:nvSpPr>
        <p:spPr>
          <a:xfrm>
            <a:off x="10572750" y="6488668"/>
            <a:ext cx="1715983" cy="369332"/>
          </a:xfrm>
          <a:prstGeom prst="rect">
            <a:avLst/>
          </a:prstGeom>
          <a:noFill/>
        </p:spPr>
        <p:txBody>
          <a:bodyPr wrap="none" rtlCol="0">
            <a:spAutoFit/>
          </a:bodyPr>
          <a:lstStyle/>
          <a:p>
            <a:r>
              <a:rPr lang="en-US" altLang="ko-KR" b="1" dirty="0" err="1" smtClean="0"/>
              <a:t>Mashiro</a:t>
            </a:r>
            <a:r>
              <a:rPr lang="en-US" altLang="ko-KR" b="1" dirty="0" smtClean="0"/>
              <a:t> </a:t>
            </a:r>
            <a:r>
              <a:rPr lang="en-US" altLang="ko-KR" b="1" dirty="0" err="1" smtClean="0"/>
              <a:t>Isaka</a:t>
            </a:r>
            <a:endParaRPr lang="ko-KR" altLang="en-US" b="1" dirty="0"/>
          </a:p>
        </p:txBody>
      </p:sp>
      <p:sp>
        <p:nvSpPr>
          <p:cNvPr id="5" name="직사각형 4">
            <a:extLst>
              <a:ext uri="{FF2B5EF4-FFF2-40B4-BE49-F238E27FC236}">
                <a16:creationId xmlns:a16="http://schemas.microsoft.com/office/drawing/2014/main" xmlns="" id="{998692F6-03CE-4C48-9E70-B3094EE3B770}"/>
              </a:ext>
            </a:extLst>
          </p:cNvPr>
          <p:cNvSpPr/>
          <p:nvPr/>
        </p:nvSpPr>
        <p:spPr>
          <a:xfrm>
            <a:off x="3448" y="0"/>
            <a:ext cx="121885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Low Energy Nuclear Reaction  of 11Be</a:t>
            </a:r>
            <a:endParaRPr lang="ko-KR" altLang="en-US" b="1" dirty="0">
              <a:solidFill>
                <a:prstClr val="white"/>
              </a:solidFill>
              <a:latin typeface="Helvetica LT Std" panose="020B0504020202020204" pitchFamily="34" charset="0"/>
              <a:ea typeface="맑은 고딕" panose="020B0503020000020004" pitchFamily="50" charset="-127"/>
            </a:endParaRPr>
          </a:p>
        </p:txBody>
      </p:sp>
    </p:spTree>
    <p:extLst>
      <p:ext uri="{BB962C8B-B14F-4D97-AF65-F5344CB8AC3E}">
        <p14:creationId xmlns:p14="http://schemas.microsoft.com/office/powerpoint/2010/main" val="4039444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직사각형 18">
            <a:extLst>
              <a:ext uri="{FF2B5EF4-FFF2-40B4-BE49-F238E27FC236}">
                <a16:creationId xmlns:a16="http://schemas.microsoft.com/office/drawing/2014/main" xmlns="" id="{998692F6-03CE-4C48-9E70-B3094EE3B770}"/>
              </a:ext>
            </a:extLst>
          </p:cNvPr>
          <p:cNvSpPr/>
          <p:nvPr/>
        </p:nvSpPr>
        <p:spPr>
          <a:xfrm>
            <a:off x="0" y="0"/>
            <a:ext cx="12192000"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Helvetica LT Std" panose="020B0504020202020204" pitchFamily="34" charset="0"/>
                <a:ea typeface="맑은 고딕" panose="020B0503020000020004" pitchFamily="50" charset="-127"/>
                <a:cs typeface="+mn-cs"/>
              </a:rPr>
              <a:t>Neutron Halo</a:t>
            </a:r>
            <a:endParaRPr kumimoji="0" lang="ko-KR" altLang="en-US" sz="1800" b="0" i="0" u="none" strike="noStrike" kern="1200" cap="none" spc="0" normalizeH="0" baseline="0" noProof="0" dirty="0">
              <a:ln>
                <a:noFill/>
              </a:ln>
              <a:solidFill>
                <a:prstClr val="white"/>
              </a:solidFill>
              <a:effectLst/>
              <a:uLnTx/>
              <a:uFillTx/>
              <a:latin typeface="Helvetica LT Std" panose="020B0504020202020204" pitchFamily="34" charset="0"/>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92AD795E-7C3C-4AC3-9A60-65511F940738}"/>
                  </a:ext>
                </a:extLst>
              </p:cNvPr>
              <p:cNvSpPr txBox="1"/>
              <p:nvPr/>
            </p:nvSpPr>
            <p:spPr>
              <a:xfrm>
                <a:off x="1458684" y="3121833"/>
                <a:ext cx="2708947" cy="613501"/>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Pre>
                        <m:sPrePr>
                          <m:ctrlPr>
                            <a:rPr kumimoji="0" lang="en-US" altLang="ko-KR" sz="3600" b="0" i="1" u="none" strike="noStrike" kern="1200" cap="none" spc="0" normalizeH="0" baseline="0" noProof="0">
                              <a:ln>
                                <a:noFill/>
                              </a:ln>
                              <a:solidFill>
                                <a:prstClr val="black"/>
                              </a:solidFill>
                              <a:effectLst/>
                              <a:uLnTx/>
                              <a:uFillTx/>
                              <a:latin typeface="Cambria Math" panose="02040503050406030204" pitchFamily="18" charset="0"/>
                              <a:cs typeface="+mn-cs"/>
                            </a:rPr>
                          </m:ctrlPr>
                        </m:sPrePr>
                        <m:sub/>
                        <m:sup>
                          <m:r>
                            <a:rPr kumimoji="0" lang="en-US" altLang="ko-KR" sz="3600" b="0" i="0" u="none" strike="noStrike" kern="1200" cap="none" spc="0" normalizeH="0" baseline="0" noProof="0">
                              <a:ln>
                                <a:noFill/>
                              </a:ln>
                              <a:solidFill>
                                <a:prstClr val="black"/>
                              </a:solidFill>
                              <a:effectLst/>
                              <a:uLnTx/>
                              <a:uFillTx/>
                              <a:latin typeface="Cambria Math" panose="02040503050406030204" pitchFamily="18" charset="0"/>
                              <a:cs typeface="+mn-cs"/>
                            </a:rPr>
                            <m:t>1</m:t>
                          </m:r>
                          <m:r>
                            <a:rPr kumimoji="0" lang="en-US" altLang="ko-KR" sz="3600" b="0" i="1" u="none" strike="noStrike" kern="1200" cap="none" spc="0" normalizeH="0" baseline="0" noProof="0">
                              <a:ln>
                                <a:noFill/>
                              </a:ln>
                              <a:solidFill>
                                <a:prstClr val="black"/>
                              </a:solidFill>
                              <a:effectLst/>
                              <a:uLnTx/>
                              <a:uFillTx/>
                              <a:latin typeface="Cambria Math" panose="02040503050406030204" pitchFamily="18" charset="0"/>
                              <a:cs typeface="+mn-cs"/>
                            </a:rPr>
                            <m:t>1</m:t>
                          </m:r>
                        </m:sup>
                        <m:e>
                          <m:r>
                            <m:rPr>
                              <m:sty m:val="p"/>
                            </m:rPr>
                            <a:rPr kumimoji="0" lang="en-US" altLang="ko-KR" sz="3600" b="0" i="0" u="none" strike="noStrike" kern="1200" cap="none" spc="0" normalizeH="0" baseline="0" noProof="0">
                              <a:ln>
                                <a:noFill/>
                              </a:ln>
                              <a:solidFill>
                                <a:prstClr val="black"/>
                              </a:solidFill>
                              <a:effectLst/>
                              <a:uLnTx/>
                              <a:uFillTx/>
                              <a:latin typeface="Cambria Math" panose="02040503050406030204" pitchFamily="18" charset="0"/>
                              <a:cs typeface="+mn-cs"/>
                            </a:rPr>
                            <m:t>Be</m:t>
                          </m:r>
                          <m:r>
                            <a:rPr kumimoji="0" lang="en-US" altLang="ko-KR" sz="3600" b="0" i="0" u="none" strike="noStrike" kern="1200" cap="none" spc="0" normalizeH="0" baseline="0" noProof="0">
                              <a:ln>
                                <a:noFill/>
                              </a:ln>
                              <a:solidFill>
                                <a:prstClr val="black"/>
                              </a:solidFill>
                              <a:effectLst/>
                              <a:uLnTx/>
                              <a:uFillTx/>
                              <a:latin typeface="Cambria Math" panose="02040503050406030204" pitchFamily="18" charset="0"/>
                              <a:cs typeface="+mn-cs"/>
                            </a:rPr>
                            <m:t>+</m:t>
                          </m:r>
                        </m:e>
                      </m:sPre>
                      <m:sPre>
                        <m:sPrePr>
                          <m:ctrlPr>
                            <a:rPr kumimoji="0" lang="en-US" altLang="ko-KR" sz="3600" b="0" i="1" u="none" strike="noStrike" kern="1200" cap="none" spc="0" normalizeH="0" baseline="0" noProof="0">
                              <a:ln>
                                <a:noFill/>
                              </a:ln>
                              <a:solidFill>
                                <a:prstClr val="black"/>
                              </a:solidFill>
                              <a:effectLst/>
                              <a:uLnTx/>
                              <a:uFillTx/>
                              <a:latin typeface="Cambria Math" panose="02040503050406030204" pitchFamily="18" charset="0"/>
                              <a:cs typeface="+mn-cs"/>
                            </a:rPr>
                          </m:ctrlPr>
                        </m:sPrePr>
                        <m:sub/>
                        <m:sup>
                          <m:r>
                            <a:rPr kumimoji="0" lang="en-US" altLang="ko-KR" sz="3600" b="0" i="0" u="none" strike="noStrike" kern="1200" cap="none" spc="0" normalizeH="0" baseline="0" noProof="0">
                              <a:ln>
                                <a:noFill/>
                              </a:ln>
                              <a:solidFill>
                                <a:prstClr val="black"/>
                              </a:solidFill>
                              <a:effectLst/>
                              <a:uLnTx/>
                              <a:uFillTx/>
                              <a:latin typeface="Cambria Math" panose="02040503050406030204" pitchFamily="18" charset="0"/>
                              <a:cs typeface="+mn-cs"/>
                            </a:rPr>
                            <m:t>197</m:t>
                          </m:r>
                        </m:sup>
                        <m:e>
                          <m:r>
                            <m:rPr>
                              <m:sty m:val="p"/>
                            </m:rPr>
                            <a:rPr kumimoji="0" lang="en-US" altLang="ko-KR" sz="3600" b="0" i="0" u="none" strike="noStrike" kern="1200" cap="none" spc="0" normalizeH="0" baseline="0" noProof="0">
                              <a:ln>
                                <a:noFill/>
                              </a:ln>
                              <a:solidFill>
                                <a:prstClr val="black"/>
                              </a:solidFill>
                              <a:effectLst/>
                              <a:uLnTx/>
                              <a:uFillTx/>
                              <a:latin typeface="Cambria Math" panose="02040503050406030204" pitchFamily="18" charset="0"/>
                              <a:cs typeface="+mn-cs"/>
                            </a:rPr>
                            <m:t>Au</m:t>
                          </m:r>
                        </m:e>
                      </m:sPre>
                    </m:oMath>
                  </m:oMathPara>
                </a14:m>
                <a:endParaRPr kumimoji="0" lang="ko-KR" altLang="en-US" sz="36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mc:Choice>
        <mc:Fallback xmlns="">
          <p:sp>
            <p:nvSpPr>
              <p:cNvPr id="2" name="TextBox 1">
                <a:extLst>
                  <a:ext uri="{FF2B5EF4-FFF2-40B4-BE49-F238E27FC236}">
                    <a16:creationId xmlns:a16="http://schemas.microsoft.com/office/drawing/2014/main" id="{92AD795E-7C3C-4AC3-9A60-65511F940738}"/>
                  </a:ext>
                </a:extLst>
              </p:cNvPr>
              <p:cNvSpPr txBox="1">
                <a:spLocks noRot="1" noChangeAspect="1" noMove="1" noResize="1" noEditPoints="1" noAdjustHandles="1" noChangeArrowheads="1" noChangeShapeType="1" noTextEdit="1"/>
              </p:cNvSpPr>
              <p:nvPr/>
            </p:nvSpPr>
            <p:spPr>
              <a:xfrm>
                <a:off x="1458684" y="3121833"/>
                <a:ext cx="2708947" cy="613501"/>
              </a:xfrm>
              <a:prstGeom prst="rect">
                <a:avLst/>
              </a:prstGeom>
              <a:blipFill>
                <a:blip r:embed="rId3"/>
                <a:stretch>
                  <a:fillRect/>
                </a:stretch>
              </a:blipFill>
            </p:spPr>
            <p:txBody>
              <a:bodyPr/>
              <a:lstStyle/>
              <a:p>
                <a:r>
                  <a:rPr lang="ko-KR" altLang="en-US">
                    <a:noFill/>
                  </a:rPr>
                  <a:t> </a:t>
                </a:r>
              </a:p>
            </p:txBody>
          </p:sp>
        </mc:Fallback>
      </mc:AlternateContent>
      <p:grpSp>
        <p:nvGrpSpPr>
          <p:cNvPr id="6" name="그룹 5">
            <a:extLst>
              <a:ext uri="{FF2B5EF4-FFF2-40B4-BE49-F238E27FC236}">
                <a16:creationId xmlns:a16="http://schemas.microsoft.com/office/drawing/2014/main" xmlns="" id="{3036FE12-7C2B-45B0-A7E0-897EAE04B86E}"/>
              </a:ext>
            </a:extLst>
          </p:cNvPr>
          <p:cNvGrpSpPr/>
          <p:nvPr/>
        </p:nvGrpSpPr>
        <p:grpSpPr>
          <a:xfrm>
            <a:off x="4271876" y="2080428"/>
            <a:ext cx="2966325" cy="2791213"/>
            <a:chOff x="2671673" y="2080427"/>
            <a:chExt cx="2966325" cy="2791213"/>
          </a:xfrm>
        </p:grpSpPr>
        <p:grpSp>
          <p:nvGrpSpPr>
            <p:cNvPr id="10" name="그룹 9">
              <a:extLst>
                <a:ext uri="{FF2B5EF4-FFF2-40B4-BE49-F238E27FC236}">
                  <a16:creationId xmlns:a16="http://schemas.microsoft.com/office/drawing/2014/main" xmlns="" id="{E2BB21E5-1A66-4C1D-86DF-0592A033F4F7}"/>
                </a:ext>
              </a:extLst>
            </p:cNvPr>
            <p:cNvGrpSpPr/>
            <p:nvPr/>
          </p:nvGrpSpPr>
          <p:grpSpPr>
            <a:xfrm>
              <a:off x="2952030" y="2747003"/>
              <a:ext cx="2523481" cy="1614291"/>
              <a:chOff x="2919369" y="2761610"/>
              <a:chExt cx="2523481" cy="1614291"/>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6C5A2FC0-3EAE-4472-AC0C-2D0ED15A71AA}"/>
                      </a:ext>
                    </a:extLst>
                  </p:cNvPr>
                  <p:cNvSpPr txBox="1"/>
                  <p:nvPr/>
                </p:nvSpPr>
                <p:spPr>
                  <a:xfrm>
                    <a:off x="2919369" y="2761610"/>
                    <a:ext cx="247277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ko-KR" sz="2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2800" b="0" i="1" u="none" strike="noStrike" kern="1200" cap="none" spc="0" normalizeH="0" baseline="0" noProof="0">
                                <a:ln>
                                  <a:noFill/>
                                </a:ln>
                                <a:solidFill>
                                  <a:prstClr val="black"/>
                                </a:solidFill>
                                <a:effectLst/>
                                <a:uLnTx/>
                                <a:uFillTx/>
                                <a:latin typeface="Cambria Math" panose="02040503050406030204" pitchFamily="18" charset="0"/>
                                <a:cs typeface="+mn-cs"/>
                              </a:rPr>
                              <m:t>𝐸</m:t>
                            </m:r>
                          </m:e>
                          <m:sub>
                            <m:r>
                              <a:rPr kumimoji="0" lang="en-US" altLang="ko-KR" sz="2800" b="0" i="1" u="none" strike="noStrike" kern="1200" cap="none" spc="0" normalizeH="0" baseline="0" noProof="0">
                                <a:ln>
                                  <a:noFill/>
                                </a:ln>
                                <a:solidFill>
                                  <a:prstClr val="black"/>
                                </a:solidFill>
                                <a:effectLst/>
                                <a:uLnTx/>
                                <a:uFillTx/>
                                <a:latin typeface="Cambria Math" panose="02040503050406030204" pitchFamily="18" charset="0"/>
                                <a:cs typeface="+mn-cs"/>
                              </a:rPr>
                              <m:t>𝑐</m:t>
                            </m:r>
                            <m:r>
                              <a:rPr kumimoji="0" lang="en-US" altLang="ko-KR" sz="28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2800" b="0" i="1" u="none" strike="noStrike" kern="1200" cap="none" spc="0" normalizeH="0" baseline="0" noProof="0">
                                <a:ln>
                                  <a:noFill/>
                                </a:ln>
                                <a:solidFill>
                                  <a:prstClr val="black"/>
                                </a:solidFill>
                                <a:effectLst/>
                                <a:uLnTx/>
                                <a:uFillTx/>
                                <a:latin typeface="Cambria Math" panose="02040503050406030204" pitchFamily="18" charset="0"/>
                                <a:cs typeface="+mn-cs"/>
                              </a:rPr>
                              <m:t>𝑚</m:t>
                            </m:r>
                            <m:r>
                              <a:rPr kumimoji="0" lang="en-US" altLang="ko-KR" sz="2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a14:m>
                    <a:r>
                      <a:rPr kumimoji="0" lang="en-US" altLang="ko-KR" sz="2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=37.1 MeV</a:t>
                    </a:r>
                  </a:p>
                </p:txBody>
              </p:sp>
            </mc:Choice>
            <mc:Fallback xmlns="">
              <p:sp>
                <p:nvSpPr>
                  <p:cNvPr id="3" name="TextBox 2">
                    <a:extLst>
                      <a:ext uri="{FF2B5EF4-FFF2-40B4-BE49-F238E27FC236}">
                        <a16:creationId xmlns:a16="http://schemas.microsoft.com/office/drawing/2014/main" id="{6C5A2FC0-3EAE-4472-AC0C-2D0ED15A71AA}"/>
                      </a:ext>
                    </a:extLst>
                  </p:cNvPr>
                  <p:cNvSpPr txBox="1">
                    <a:spLocks noRot="1" noChangeAspect="1" noMove="1" noResize="1" noEditPoints="1" noAdjustHandles="1" noChangeArrowheads="1" noChangeShapeType="1" noTextEdit="1"/>
                  </p:cNvSpPr>
                  <p:nvPr/>
                </p:nvSpPr>
                <p:spPr>
                  <a:xfrm>
                    <a:off x="2919369" y="2761610"/>
                    <a:ext cx="2472776" cy="523220"/>
                  </a:xfrm>
                  <a:prstGeom prst="rect">
                    <a:avLst/>
                  </a:prstGeom>
                  <a:blipFill>
                    <a:blip r:embed="rId4"/>
                    <a:stretch>
                      <a:fillRect t="-11765" r="-4938" b="-3411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E175C152-2518-4D41-B956-49E9FAD36531}"/>
                      </a:ext>
                    </a:extLst>
                  </p:cNvPr>
                  <p:cNvSpPr txBox="1"/>
                  <p:nvPr/>
                </p:nvSpPr>
                <p:spPr>
                  <a:xfrm>
                    <a:off x="2970074" y="3852681"/>
                    <a:ext cx="247277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ko-KR" sz="2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2800" b="0" i="1" u="none" strike="noStrike" kern="1200" cap="none" spc="0" normalizeH="0" baseline="0" noProof="0">
                                <a:ln>
                                  <a:noFill/>
                                </a:ln>
                                <a:solidFill>
                                  <a:prstClr val="black"/>
                                </a:solidFill>
                                <a:effectLst/>
                                <a:uLnTx/>
                                <a:uFillTx/>
                                <a:latin typeface="Cambria Math" panose="02040503050406030204" pitchFamily="18" charset="0"/>
                                <a:cs typeface="+mn-cs"/>
                              </a:rPr>
                              <m:t>𝐸</m:t>
                            </m:r>
                          </m:e>
                          <m:sub>
                            <m:r>
                              <a:rPr kumimoji="0" lang="en-US" altLang="ko-KR" sz="2800" b="0" i="1" u="none" strike="noStrike" kern="1200" cap="none" spc="0" normalizeH="0" baseline="0" noProof="0">
                                <a:ln>
                                  <a:noFill/>
                                </a:ln>
                                <a:solidFill>
                                  <a:prstClr val="black"/>
                                </a:solidFill>
                                <a:effectLst/>
                                <a:uLnTx/>
                                <a:uFillTx/>
                                <a:latin typeface="Cambria Math" panose="02040503050406030204" pitchFamily="18" charset="0"/>
                                <a:cs typeface="+mn-cs"/>
                              </a:rPr>
                              <m:t>𝑐</m:t>
                            </m:r>
                            <m:r>
                              <a:rPr kumimoji="0" lang="en-US" altLang="ko-KR" sz="28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2800" b="0" i="1" u="none" strike="noStrike" kern="1200" cap="none" spc="0" normalizeH="0" baseline="0" noProof="0">
                                <a:ln>
                                  <a:noFill/>
                                </a:ln>
                                <a:solidFill>
                                  <a:prstClr val="black"/>
                                </a:solidFill>
                                <a:effectLst/>
                                <a:uLnTx/>
                                <a:uFillTx/>
                                <a:latin typeface="Cambria Math" panose="02040503050406030204" pitchFamily="18" charset="0"/>
                                <a:cs typeface="+mn-cs"/>
                              </a:rPr>
                              <m:t>𝑚</m:t>
                            </m:r>
                            <m:r>
                              <a:rPr kumimoji="0" lang="en-US" altLang="ko-KR" sz="2800" b="0" i="1" u="none" strike="noStrike" kern="1200" cap="none" spc="0" normalizeH="0" baseline="0" noProof="0">
                                <a:ln>
                                  <a:noFill/>
                                </a:ln>
                                <a:solidFill>
                                  <a:prstClr val="black"/>
                                </a:solidFill>
                                <a:effectLst/>
                                <a:uLnTx/>
                                <a:uFillTx/>
                                <a:latin typeface="Cambria Math" panose="02040503050406030204" pitchFamily="18" charset="0"/>
                                <a:cs typeface="+mn-cs"/>
                              </a:rPr>
                              <m:t>.</m:t>
                            </m:r>
                          </m:sub>
                        </m:sSub>
                      </m:oMath>
                    </a14:m>
                    <a:r>
                      <a:rPr kumimoji="0" lang="en-US" altLang="ko-KR" sz="2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=29.6 MeV</a:t>
                    </a:r>
                  </a:p>
                </p:txBody>
              </p:sp>
            </mc:Choice>
            <mc:Fallback xmlns="">
              <p:sp>
                <p:nvSpPr>
                  <p:cNvPr id="21" name="TextBox 20">
                    <a:extLst>
                      <a:ext uri="{FF2B5EF4-FFF2-40B4-BE49-F238E27FC236}">
                        <a16:creationId xmlns:a16="http://schemas.microsoft.com/office/drawing/2014/main" id="{E175C152-2518-4D41-B956-49E9FAD36531}"/>
                      </a:ext>
                    </a:extLst>
                  </p:cNvPr>
                  <p:cNvSpPr txBox="1">
                    <a:spLocks noRot="1" noChangeAspect="1" noMove="1" noResize="1" noEditPoints="1" noAdjustHandles="1" noChangeArrowheads="1" noChangeShapeType="1" noTextEdit="1"/>
                  </p:cNvSpPr>
                  <p:nvPr/>
                </p:nvSpPr>
                <p:spPr>
                  <a:xfrm>
                    <a:off x="2970074" y="3852681"/>
                    <a:ext cx="2472776" cy="523220"/>
                  </a:xfrm>
                  <a:prstGeom prst="rect">
                    <a:avLst/>
                  </a:prstGeom>
                  <a:blipFill>
                    <a:blip r:embed="rId5"/>
                    <a:stretch>
                      <a:fillRect t="-11765" r="-4926" b="-34118"/>
                    </a:stretch>
                  </a:blipFill>
                </p:spPr>
                <p:txBody>
                  <a:bodyPr/>
                  <a:lstStyle/>
                  <a:p>
                    <a:r>
                      <a:rPr lang="ko-KR" altLang="en-US">
                        <a:noFill/>
                      </a:rPr>
                      <a:t> </a:t>
                    </a:r>
                  </a:p>
                </p:txBody>
              </p:sp>
            </mc:Fallback>
          </mc:AlternateContent>
        </p:grpSp>
        <p:sp>
          <p:nvSpPr>
            <p:cNvPr id="4" name="왼쪽 중괄호 3">
              <a:extLst>
                <a:ext uri="{FF2B5EF4-FFF2-40B4-BE49-F238E27FC236}">
                  <a16:creationId xmlns:a16="http://schemas.microsoft.com/office/drawing/2014/main" xmlns="" id="{96BF32C8-59E3-4DF9-B4F8-BE1CBB1D505D}"/>
                </a:ext>
              </a:extLst>
            </p:cNvPr>
            <p:cNvSpPr/>
            <p:nvPr/>
          </p:nvSpPr>
          <p:spPr>
            <a:xfrm>
              <a:off x="2671673" y="2080427"/>
              <a:ext cx="426383" cy="2791213"/>
            </a:xfrm>
            <a:prstGeom prst="leftBrace">
              <a:avLst>
                <a:gd name="adj1" fmla="val 6332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50" charset="-127"/>
                <a:cs typeface="+mn-cs"/>
              </a:endParaRPr>
            </a:p>
          </p:txBody>
        </p:sp>
        <p:sp>
          <p:nvSpPr>
            <p:cNvPr id="30" name="왼쪽 중괄호 29">
              <a:extLst>
                <a:ext uri="{FF2B5EF4-FFF2-40B4-BE49-F238E27FC236}">
                  <a16:creationId xmlns:a16="http://schemas.microsoft.com/office/drawing/2014/main" xmlns="" id="{E5E0CF34-3EDE-42E6-8144-077DF26E2C99}"/>
                </a:ext>
              </a:extLst>
            </p:cNvPr>
            <p:cNvSpPr/>
            <p:nvPr/>
          </p:nvSpPr>
          <p:spPr>
            <a:xfrm rot="10800000">
              <a:off x="5211615" y="2080427"/>
              <a:ext cx="426383" cy="2791213"/>
            </a:xfrm>
            <a:prstGeom prst="leftBrace">
              <a:avLst>
                <a:gd name="adj1" fmla="val 6332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50" charset="-127"/>
                <a:cs typeface="+mn-cs"/>
              </a:endParaRPr>
            </a:p>
          </p:txBody>
        </p:sp>
      </p:grpSp>
      <p:grpSp>
        <p:nvGrpSpPr>
          <p:cNvPr id="5" name="그룹 4">
            <a:extLst>
              <a:ext uri="{FF2B5EF4-FFF2-40B4-BE49-F238E27FC236}">
                <a16:creationId xmlns:a16="http://schemas.microsoft.com/office/drawing/2014/main" xmlns="" id="{8E7EDE4F-392B-4D2B-A60F-4383FCEA958C}"/>
              </a:ext>
            </a:extLst>
          </p:cNvPr>
          <p:cNvGrpSpPr/>
          <p:nvPr/>
        </p:nvGrpSpPr>
        <p:grpSpPr>
          <a:xfrm>
            <a:off x="7422334" y="2470556"/>
            <a:ext cx="3716721" cy="2026668"/>
            <a:chOff x="5713277" y="2470556"/>
            <a:chExt cx="3716721" cy="2026668"/>
          </a:xfrm>
        </p:grpSpPr>
        <p:sp>
          <p:nvSpPr>
            <p:cNvPr id="12" name="TextBox 11">
              <a:extLst>
                <a:ext uri="{FF2B5EF4-FFF2-40B4-BE49-F238E27FC236}">
                  <a16:creationId xmlns:a16="http://schemas.microsoft.com/office/drawing/2014/main" xmlns="" id="{FA83065B-FF91-445E-9674-94EDE26BECE4}"/>
                </a:ext>
              </a:extLst>
            </p:cNvPr>
            <p:cNvSpPr txBox="1"/>
            <p:nvPr/>
          </p:nvSpPr>
          <p:spPr>
            <a:xfrm>
              <a:off x="5713277" y="2470556"/>
              <a:ext cx="371672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smtClean="0">
                  <a:ln>
                    <a:noFill/>
                  </a:ln>
                  <a:solidFill>
                    <a:prstClr val="black"/>
                  </a:solidFill>
                  <a:effectLst/>
                  <a:uLnTx/>
                  <a:uFillTx/>
                  <a:latin typeface="Helvetica Inserat LT Std"/>
                  <a:ea typeface="맑은 고딕" panose="020B0503020000020004" pitchFamily="50" charset="-127"/>
                  <a:cs typeface="+mn-cs"/>
                </a:rPr>
                <a:t>Elastic scattering</a:t>
              </a:r>
              <a:endParaRPr kumimoji="0" lang="ko-KR" altLang="en-US" sz="2800" b="0" i="0" u="none" strike="noStrike" kern="1200" cap="none" spc="0" normalizeH="0" baseline="0" noProof="0" dirty="0">
                <a:ln>
                  <a:noFill/>
                </a:ln>
                <a:solidFill>
                  <a:prstClr val="black"/>
                </a:solidFill>
                <a:effectLst/>
                <a:uLnTx/>
                <a:uFillTx/>
                <a:latin typeface="Helvetica Inserat LT Std"/>
                <a:ea typeface="맑은 고딕" panose="020B0503020000020004" pitchFamily="50" charset="-127"/>
                <a:cs typeface="+mn-cs"/>
              </a:endParaRPr>
            </a:p>
          </p:txBody>
        </p:sp>
        <p:sp>
          <p:nvSpPr>
            <p:cNvPr id="22" name="TextBox 21">
              <a:extLst>
                <a:ext uri="{FF2B5EF4-FFF2-40B4-BE49-F238E27FC236}">
                  <a16:creationId xmlns:a16="http://schemas.microsoft.com/office/drawing/2014/main" xmlns="" id="{7B17619C-09C7-41DC-BBFF-E4AE882AD6B3}"/>
                </a:ext>
              </a:extLst>
            </p:cNvPr>
            <p:cNvSpPr txBox="1"/>
            <p:nvPr/>
          </p:nvSpPr>
          <p:spPr>
            <a:xfrm>
              <a:off x="5713277" y="3222280"/>
              <a:ext cx="339369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prstClr val="black"/>
                  </a:solidFill>
                  <a:effectLst/>
                  <a:uLnTx/>
                  <a:uFillTx/>
                  <a:latin typeface="Helvetica Inserat LT Std"/>
                  <a:ea typeface="맑은 고딕" panose="020B0503020000020004" pitchFamily="50" charset="-127"/>
                  <a:cs typeface="+mn-cs"/>
                </a:rPr>
                <a:t>Breakup reaction</a:t>
              </a:r>
              <a:endParaRPr kumimoji="0" lang="ko-KR" altLang="en-US" sz="2800" b="0" i="0" u="none" strike="noStrike" kern="1200" cap="none" spc="0" normalizeH="0" baseline="0" noProof="0" dirty="0">
                <a:ln>
                  <a:noFill/>
                </a:ln>
                <a:solidFill>
                  <a:prstClr val="black"/>
                </a:solidFill>
                <a:effectLst/>
                <a:uLnTx/>
                <a:uFillTx/>
                <a:latin typeface="Helvetica Inserat LT Std"/>
                <a:ea typeface="맑은 고딕" panose="020B0503020000020004" pitchFamily="50" charset="-127"/>
                <a:cs typeface="+mn-cs"/>
              </a:endParaRPr>
            </a:p>
          </p:txBody>
        </p:sp>
        <p:sp>
          <p:nvSpPr>
            <p:cNvPr id="31" name="TextBox 30">
              <a:extLst>
                <a:ext uri="{FF2B5EF4-FFF2-40B4-BE49-F238E27FC236}">
                  <a16:creationId xmlns:a16="http://schemas.microsoft.com/office/drawing/2014/main" xmlns="" id="{7A6AD500-AAC9-45A6-8430-2B47CAA7BE23}"/>
                </a:ext>
              </a:extLst>
            </p:cNvPr>
            <p:cNvSpPr txBox="1"/>
            <p:nvPr/>
          </p:nvSpPr>
          <p:spPr>
            <a:xfrm>
              <a:off x="5713277" y="3974004"/>
              <a:ext cx="349431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prstClr val="black"/>
                  </a:solidFill>
                  <a:effectLst/>
                  <a:uLnTx/>
                  <a:uFillTx/>
                  <a:latin typeface="Helvetica Inserat LT Std"/>
                  <a:ea typeface="맑은 고딕" panose="020B0503020000020004" pitchFamily="50" charset="-127"/>
                  <a:cs typeface="+mn-cs"/>
                </a:rPr>
                <a:t>Inelastic scattering</a:t>
              </a:r>
              <a:endParaRPr kumimoji="0" lang="ko-KR" altLang="en-US" sz="2800" b="0" i="0" u="none" strike="noStrike" kern="1200" cap="none" spc="0" normalizeH="0" baseline="0" noProof="0" dirty="0">
                <a:ln>
                  <a:noFill/>
                </a:ln>
                <a:solidFill>
                  <a:prstClr val="black"/>
                </a:solidFill>
                <a:effectLst/>
                <a:uLnTx/>
                <a:uFillTx/>
                <a:latin typeface="Helvetica Inserat LT Std"/>
                <a:ea typeface="맑은 고딕" panose="020B0503020000020004" pitchFamily="50" charset="-127"/>
                <a:cs typeface="+mn-cs"/>
              </a:endParaRPr>
            </a:p>
          </p:txBody>
        </p:sp>
      </p:grpSp>
      <p:sp>
        <p:nvSpPr>
          <p:cNvPr id="7" name="슬라이드 번호 개체 틀 6"/>
          <p:cNvSpPr>
            <a:spLocks noGrp="1"/>
          </p:cNvSpPr>
          <p:nvPr>
            <p:ph type="sldNum" sz="quarter" idx="12"/>
          </p:nvPr>
        </p:nvSpPr>
        <p:spPr/>
        <p:txBody>
          <a:bodyPr/>
          <a:lstStyle/>
          <a:p>
            <a:fld id="{DA90FA72-B8D9-460C-8226-5FF4FD1DD601}" type="slidenum">
              <a:rPr lang="ko-KR" altLang="en-US" smtClean="0"/>
              <a:t>41</a:t>
            </a:fld>
            <a:endParaRPr lang="ko-KR" altLang="en-US"/>
          </a:p>
        </p:txBody>
      </p:sp>
    </p:spTree>
    <p:extLst>
      <p:ext uri="{BB962C8B-B14F-4D97-AF65-F5344CB8AC3E}">
        <p14:creationId xmlns:p14="http://schemas.microsoft.com/office/powerpoint/2010/main" val="802783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E78A305D-6493-40CD-83F1-B7DD1C2DB2DE}"/>
              </a:ext>
            </a:extLst>
          </p:cNvPr>
          <p:cNvPicPr>
            <a:picLocks noChangeAspect="1"/>
          </p:cNvPicPr>
          <p:nvPr/>
        </p:nvPicPr>
        <p:blipFill>
          <a:blip r:embed="rId3"/>
          <a:stretch>
            <a:fillRect/>
          </a:stretch>
        </p:blipFill>
        <p:spPr>
          <a:xfrm>
            <a:off x="1685161" y="0"/>
            <a:ext cx="9155547" cy="6858000"/>
          </a:xfrm>
          <a:prstGeom prst="rect">
            <a:avLst/>
          </a:prstGeom>
        </p:spPr>
      </p:pic>
      <p:sp>
        <p:nvSpPr>
          <p:cNvPr id="6" name="TextBox 5">
            <a:extLst>
              <a:ext uri="{FF2B5EF4-FFF2-40B4-BE49-F238E27FC236}">
                <a16:creationId xmlns:a16="http://schemas.microsoft.com/office/drawing/2014/main" xmlns="" id="{166BFDC0-D759-4553-B25C-7B3490F81D0A}"/>
              </a:ext>
            </a:extLst>
          </p:cNvPr>
          <p:cNvSpPr txBox="1"/>
          <p:nvPr/>
        </p:nvSpPr>
        <p:spPr>
          <a:xfrm>
            <a:off x="0" y="23447"/>
            <a:ext cx="4700954"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Dynamics of Halo Nuclei </a:t>
            </a:r>
            <a:endParaRPr kumimoji="0" lang="ko-KR" altLang="en-US" sz="2800" b="1"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endParaRPr>
          </a:p>
        </p:txBody>
      </p:sp>
      <p:pic>
        <p:nvPicPr>
          <p:cNvPr id="8" name="그림 7">
            <a:extLst>
              <a:ext uri="{FF2B5EF4-FFF2-40B4-BE49-F238E27FC236}">
                <a16:creationId xmlns:a16="http://schemas.microsoft.com/office/drawing/2014/main" xmlns="" id="{57EDECF6-A7D5-49BC-BF24-2A4763AA747F}"/>
              </a:ext>
            </a:extLst>
          </p:cNvPr>
          <p:cNvPicPr>
            <a:picLocks noChangeAspect="1"/>
          </p:cNvPicPr>
          <p:nvPr/>
        </p:nvPicPr>
        <p:blipFill>
          <a:blip r:embed="rId4"/>
          <a:stretch>
            <a:fillRect/>
          </a:stretch>
        </p:blipFill>
        <p:spPr>
          <a:xfrm>
            <a:off x="559057" y="3865578"/>
            <a:ext cx="914479" cy="914479"/>
          </a:xfrm>
          <a:prstGeom prst="rect">
            <a:avLst/>
          </a:prstGeom>
        </p:spPr>
      </p:pic>
      <p:sp>
        <p:nvSpPr>
          <p:cNvPr id="7" name="직사각형 6">
            <a:extLst>
              <a:ext uri="{FF2B5EF4-FFF2-40B4-BE49-F238E27FC236}">
                <a16:creationId xmlns:a16="http://schemas.microsoft.com/office/drawing/2014/main" xmlns="" id="{998692F6-03CE-4C48-9E70-B3094EE3B770}"/>
              </a:ext>
            </a:extLst>
          </p:cNvPr>
          <p:cNvSpPr/>
          <p:nvPr/>
        </p:nvSpPr>
        <p:spPr>
          <a:xfrm>
            <a:off x="3448" y="0"/>
            <a:ext cx="121885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Low Energy Nuclear Reaction  of 11Be</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2" name="슬라이드 번호 개체 틀 1"/>
          <p:cNvSpPr>
            <a:spLocks noGrp="1"/>
          </p:cNvSpPr>
          <p:nvPr>
            <p:ph type="sldNum" sz="quarter" idx="12"/>
          </p:nvPr>
        </p:nvSpPr>
        <p:spPr/>
        <p:txBody>
          <a:bodyPr/>
          <a:lstStyle/>
          <a:p>
            <a:fld id="{175E8A5A-CA94-4822-9441-BD0B7D3C58CA}" type="slidenum">
              <a:rPr lang="ko-KR" altLang="en-US" smtClean="0"/>
              <a:t>42</a:t>
            </a:fld>
            <a:endParaRPr lang="ko-KR" altLang="en-US"/>
          </a:p>
        </p:txBody>
      </p:sp>
      <p:pic>
        <p:nvPicPr>
          <p:cNvPr id="9" name="그림 8">
            <a:extLst>
              <a:ext uri="{FF2B5EF4-FFF2-40B4-BE49-F238E27FC236}">
                <a16:creationId xmlns:a16="http://schemas.microsoft.com/office/drawing/2014/main" xmlns="" id="{57EDECF6-A7D5-49BC-BF24-2A4763AA747F}"/>
              </a:ext>
            </a:extLst>
          </p:cNvPr>
          <p:cNvPicPr>
            <a:picLocks noChangeAspect="1"/>
          </p:cNvPicPr>
          <p:nvPr/>
        </p:nvPicPr>
        <p:blipFill>
          <a:blip r:embed="rId4"/>
          <a:stretch>
            <a:fillRect/>
          </a:stretch>
        </p:blipFill>
        <p:spPr>
          <a:xfrm>
            <a:off x="5927694" y="879924"/>
            <a:ext cx="914479" cy="914479"/>
          </a:xfrm>
          <a:prstGeom prst="rect">
            <a:avLst/>
          </a:prstGeom>
        </p:spPr>
      </p:pic>
    </p:spTree>
    <p:extLst>
      <p:ext uri="{BB962C8B-B14F-4D97-AF65-F5344CB8AC3E}">
        <p14:creationId xmlns:p14="http://schemas.microsoft.com/office/powerpoint/2010/main" val="3080207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0D2BB08A-82BF-42AC-A16B-3392C9D61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248" y="975027"/>
            <a:ext cx="2919752" cy="199606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D6C52213-E4B3-4EF2-805B-3EC95326CCD6}"/>
                  </a:ext>
                </a:extLst>
              </p:cNvPr>
              <p:cNvSpPr txBox="1"/>
              <p:nvPr/>
            </p:nvSpPr>
            <p:spPr>
              <a:xfrm>
                <a:off x="9761348" y="3841931"/>
                <a:ext cx="2155783" cy="440955"/>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𝑑𝐵</m:t>
                          </m:r>
                          <m:d>
                            <m:d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𝐸</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1</m:t>
                              </m:r>
                            </m:e>
                          </m:d>
                        </m:num>
                        <m:den>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𝑑</m:t>
                          </m:r>
                          <m:r>
                            <a:rPr kumimoji="0" lang="ko-KR" alt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t>𝜀</m:t>
                          </m:r>
                        </m:den>
                      </m:f>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𝑁</m:t>
                      </m:r>
                      <m:f>
                        <m:f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ad>
                            <m:radPr>
                              <m:degHide m:val="on"/>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radPr>
                            <m:deg/>
                            <m:e>
                              <m:sSub>
                                <m:sSub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ko-KR" alt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t>𝜀</m:t>
                                  </m:r>
                                </m:e>
                                <m:sub>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𝑏</m:t>
                                  </m:r>
                                </m:sub>
                              </m:sSub>
                            </m:e>
                          </m:rad>
                          <m:sSup>
                            <m:sSup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ko-KR" alt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t>𝜀</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ko-KR" alt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t>𝜀</m:t>
                                      </m:r>
                                    </m:e>
                                    <m:sub>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𝑏</m:t>
                                      </m:r>
                                    </m:sub>
                                  </m:sSub>
                                </m:e>
                              </m:d>
                            </m:e>
                            <m:sup>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3/2</m:t>
                              </m:r>
                            </m:sup>
                          </m:sSup>
                        </m:num>
                        <m:den>
                          <m:sSup>
                            <m:sSup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ko-KR" alt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t>𝜀</m:t>
                              </m:r>
                            </m:e>
                            <m:sup>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4</m:t>
                              </m:r>
                            </m:sup>
                          </m:sSup>
                        </m:den>
                      </m:f>
                    </m:oMath>
                  </m:oMathPara>
                </a14:m>
                <a:endParaRPr kumimoji="0" lang="ko-KR" altLang="en-US" sz="1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mc:Choice>
        <mc:Fallback xmlns="">
          <p:sp>
            <p:nvSpPr>
              <p:cNvPr id="6" name="TextBox 5">
                <a:extLst>
                  <a:ext uri="{FF2B5EF4-FFF2-40B4-BE49-F238E27FC236}">
                    <a16:creationId xmlns="" xmlns:a16="http://schemas.microsoft.com/office/drawing/2014/main" xmlns:a14="http://schemas.microsoft.com/office/drawing/2010/main" id="{D6C52213-E4B3-4EF2-805B-3EC95326CCD6}"/>
                  </a:ext>
                </a:extLst>
              </p:cNvPr>
              <p:cNvSpPr txBox="1">
                <a:spLocks noRot="1" noChangeAspect="1" noMove="1" noResize="1" noEditPoints="1" noAdjustHandles="1" noChangeArrowheads="1" noChangeShapeType="1" noTextEdit="1"/>
              </p:cNvSpPr>
              <p:nvPr/>
            </p:nvSpPr>
            <p:spPr>
              <a:xfrm>
                <a:off x="9761348" y="3841931"/>
                <a:ext cx="2155783" cy="440955"/>
              </a:xfrm>
              <a:prstGeom prst="rect">
                <a:avLst/>
              </a:prstGeom>
              <a:blipFill rotWithShape="0">
                <a:blip r:embed="rId4"/>
                <a:stretch>
                  <a:fillRect/>
                </a:stretch>
              </a:blipFill>
            </p:spPr>
            <p:txBody>
              <a:bodyPr/>
              <a:lstStyle/>
              <a:p>
                <a:r>
                  <a:rPr lang="ko-KR" altLang="en-US">
                    <a:noFill/>
                  </a:rPr>
                  <a:t> </a:t>
                </a:r>
              </a:p>
            </p:txBody>
          </p:sp>
        </mc:Fallback>
      </mc:AlternateContent>
      <p:grpSp>
        <p:nvGrpSpPr>
          <p:cNvPr id="10" name="그룹 9">
            <a:extLst>
              <a:ext uri="{FF2B5EF4-FFF2-40B4-BE49-F238E27FC236}">
                <a16:creationId xmlns:a16="http://schemas.microsoft.com/office/drawing/2014/main" xmlns="" id="{8AE1F157-D6F1-4B0C-8D9F-EB5D179677A4}"/>
              </a:ext>
            </a:extLst>
          </p:cNvPr>
          <p:cNvGrpSpPr/>
          <p:nvPr/>
        </p:nvGrpSpPr>
        <p:grpSpPr>
          <a:xfrm>
            <a:off x="1461976" y="1991456"/>
            <a:ext cx="8939128" cy="4425067"/>
            <a:chOff x="-2152486" y="2116324"/>
            <a:chExt cx="8939128" cy="4425067"/>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09B538DF-3963-4955-9A23-312E2A28DD88}"/>
                    </a:ext>
                  </a:extLst>
                </p:cNvPr>
                <p:cNvSpPr txBox="1"/>
                <p:nvPr/>
              </p:nvSpPr>
              <p:spPr>
                <a:xfrm>
                  <a:off x="-2152486" y="5618061"/>
                  <a:ext cx="491755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ko-KR"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𝜀</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𝑏</m:t>
                          </m:r>
                        </m:sub>
                      </m:sSub>
                      <m:r>
                        <a:rPr kumimoji="0" lang="en-US" altLang="ko-KR" sz="1800" b="0" i="0" u="none" strike="noStrike" kern="1200" cap="none" spc="0" normalizeH="0" baseline="0" noProof="0">
                          <a:ln>
                            <a:noFill/>
                          </a:ln>
                          <a:solidFill>
                            <a:prstClr val="black"/>
                          </a:solidFill>
                          <a:effectLst/>
                          <a:uLnTx/>
                          <a:uFillTx/>
                          <a:latin typeface="Cambria Math" panose="02040503050406030204" pitchFamily="18" charset="0"/>
                          <a:cs typeface="+mn-cs"/>
                        </a:rPr>
                        <m:t> </m:t>
                      </m:r>
                    </m:oMath>
                  </a14:m>
                  <a:r>
                    <a:rPr kumimoji="0" lang="en-US" altLang="ko-KR" sz="1600" b="0" i="0" u="none" strike="noStrike" kern="1200" cap="none" spc="0" normalizeH="0" baseline="0" noProof="0" dirty="0">
                      <a:ln>
                        <a:noFill/>
                      </a:ln>
                      <a:solidFill>
                        <a:prstClr val="black"/>
                      </a:solidFill>
                      <a:effectLst/>
                      <a:uLnTx/>
                      <a:uFillTx/>
                      <a:latin typeface="Helvetica LT Std" panose="020B0504020202020204" pitchFamily="34" charset="0"/>
                      <a:ea typeface="맑은 고딕" panose="020B0503020000020004" pitchFamily="50" charset="-127"/>
                      <a:cs typeface="+mn-cs"/>
                    </a:rPr>
                    <a:t>is equal to the separation energy </a:t>
                  </a:r>
                  <a14:m>
                    <m:oMath xmlns:m="http://schemas.openxmlformats.org/officeDocument/2006/math">
                      <m:sSub>
                        <m:sSub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𝑆</m:t>
                          </m:r>
                        </m:e>
                        <m:sub>
                          <m:r>
                            <m:rPr>
                              <m:sty m:val="p"/>
                            </m:rPr>
                            <a:rPr kumimoji="0" lang="en-US" altLang="ko-KR" sz="1800" b="0" i="0" u="none" strike="noStrike" kern="1200" cap="none" spc="0" normalizeH="0" baseline="0" noProof="0">
                              <a:ln>
                                <a:noFill/>
                              </a:ln>
                              <a:solidFill>
                                <a:prstClr val="black"/>
                              </a:solidFill>
                              <a:effectLst/>
                              <a:uLnTx/>
                              <a:uFillTx/>
                              <a:latin typeface="Cambria Math" panose="02040503050406030204" pitchFamily="18" charset="0"/>
                              <a:cs typeface="+mn-cs"/>
                            </a:rPr>
                            <m:t>n</m:t>
                          </m:r>
                        </m:sub>
                      </m:s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=0.5 </m:t>
                      </m:r>
                      <m:r>
                        <m:rPr>
                          <m:sty m:val="p"/>
                        </m:rPr>
                        <a:rPr kumimoji="0" lang="en-US" altLang="ko-KR" sz="1800" b="0" i="0" u="none" strike="noStrike" kern="1200" cap="none" spc="0" normalizeH="0" baseline="0" noProof="0">
                          <a:ln>
                            <a:noFill/>
                          </a:ln>
                          <a:solidFill>
                            <a:prstClr val="black"/>
                          </a:solidFill>
                          <a:effectLst/>
                          <a:uLnTx/>
                          <a:uFillTx/>
                          <a:latin typeface="Cambria Math" panose="02040503050406030204" pitchFamily="18" charset="0"/>
                          <a:cs typeface="+mn-cs"/>
                        </a:rPr>
                        <m:t>MeV</m:t>
                      </m:r>
                    </m:oMath>
                  </a14:m>
                  <a:endParaRPr kumimoji="0" lang="en-US" altLang="ko-KR" sz="1800" b="0" i="0" u="none" strike="noStrike" kern="1200" cap="none" spc="0" normalizeH="0" baseline="0" noProof="0" dirty="0">
                    <a:ln>
                      <a:noFill/>
                    </a:ln>
                    <a:solidFill>
                      <a:prstClr val="black"/>
                    </a:solidFill>
                    <a:effectLst/>
                    <a:uLnTx/>
                    <a:uFillTx/>
                    <a:latin typeface="Helvetica LT Std" panose="020B0504020202020204" pitchFamily="34" charset="0"/>
                    <a:ea typeface="맑은 고딕" panose="020B0503020000020004" pitchFamily="50" charset="-127"/>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𝑁</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=3.1</m:t>
                      </m:r>
                    </m:oMath>
                  </a14:m>
                  <a:r>
                    <a:rPr kumimoji="0" lang="en-US" altLang="ko-KR" sz="1800" b="0" i="0" u="none" strike="noStrike" kern="1200" cap="none" spc="0" normalizeH="0" baseline="0" noProof="0" dirty="0">
                      <a:ln>
                        <a:noFill/>
                      </a:ln>
                      <a:solidFill>
                        <a:prstClr val="black"/>
                      </a:solidFill>
                      <a:effectLst/>
                      <a:uLnTx/>
                      <a:uFillTx/>
                      <a:latin typeface="Helvetica LT Std" panose="020B0504020202020204" pitchFamily="34" charset="0"/>
                      <a:ea typeface="맑은 고딕" panose="020B0503020000020004" pitchFamily="50" charset="-127"/>
                      <a:cs typeface="+mn-cs"/>
                    </a:rPr>
                    <a:t> </a:t>
                  </a:r>
                  <a:r>
                    <a:rPr kumimoji="0" lang="en-US" altLang="ko-KR" sz="1600" b="0" i="0" u="none" strike="noStrike" kern="1200" cap="none" spc="0" normalizeH="0" baseline="0" noProof="0" dirty="0">
                      <a:ln>
                        <a:noFill/>
                      </a:ln>
                      <a:solidFill>
                        <a:prstClr val="black"/>
                      </a:solidFill>
                      <a:effectLst/>
                      <a:uLnTx/>
                      <a:uFillTx/>
                      <a:latin typeface="Helvetica LT Std" panose="020B0504020202020204" pitchFamily="34" charset="0"/>
                      <a:ea typeface="맑은 고딕" panose="020B0503020000020004" pitchFamily="50" charset="-127"/>
                      <a:cs typeface="+mn-cs"/>
                    </a:rPr>
                    <a:t>is the proportional constant</a:t>
                  </a:r>
                </a:p>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𝑑𝐵</m:t>
                      </m:r>
                      <m:d>
                        <m:d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𝐸</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1</m:t>
                          </m:r>
                        </m:e>
                      </m:d>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𝑑</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𝜖</m:t>
                      </m:r>
                    </m:oMath>
                  </a14:m>
                  <a:r>
                    <a:rPr kumimoji="0" lang="en-US" altLang="ko-KR" sz="1800" b="0" i="0" u="none" strike="noStrike" kern="1200" cap="none" spc="0" normalizeH="0" baseline="0" noProof="0" dirty="0">
                      <a:ln>
                        <a:noFill/>
                      </a:ln>
                      <a:solidFill>
                        <a:prstClr val="black"/>
                      </a:solidFill>
                      <a:effectLst/>
                      <a:uLnTx/>
                      <a:uFillTx/>
                      <a:latin typeface="Helvetica LT Std" panose="020B0504020202020204" pitchFamily="34" charset="0"/>
                      <a:ea typeface="맑은 고딕" panose="020B0503020000020004" pitchFamily="50" charset="-127"/>
                      <a:cs typeface="+mn-cs"/>
                    </a:rPr>
                    <a:t> </a:t>
                  </a:r>
                  <a:r>
                    <a:rPr kumimoji="0" lang="en-US" altLang="ko-KR" sz="1600" b="0" i="0" u="none" strike="noStrike" kern="1200" cap="none" spc="0" normalizeH="0" baseline="0" noProof="0" dirty="0">
                      <a:ln>
                        <a:noFill/>
                      </a:ln>
                      <a:solidFill>
                        <a:prstClr val="black"/>
                      </a:solidFill>
                      <a:effectLst/>
                      <a:uLnTx/>
                      <a:uFillTx/>
                      <a:latin typeface="Helvetica LT Std" panose="020B0504020202020204" pitchFamily="34" charset="0"/>
                      <a:ea typeface="맑은 고딕" panose="020B0503020000020004" pitchFamily="50" charset="-127"/>
                      <a:cs typeface="+mn-cs"/>
                    </a:rPr>
                    <a:t>is the Coulomb strength distribution.</a:t>
                  </a:r>
                </a:p>
              </p:txBody>
            </p:sp>
          </mc:Choice>
          <mc:Fallback xmlns="">
            <p:sp>
              <p:nvSpPr>
                <p:cNvPr id="7" name="TextBox 6">
                  <a:extLst>
                    <a:ext uri="{FF2B5EF4-FFF2-40B4-BE49-F238E27FC236}">
                      <a16:creationId xmlns:a16="http://schemas.microsoft.com/office/drawing/2014/main" id="{09B538DF-3963-4955-9A23-312E2A28DD88}"/>
                    </a:ext>
                  </a:extLst>
                </p:cNvPr>
                <p:cNvSpPr txBox="1">
                  <a:spLocks noRot="1" noChangeAspect="1" noMove="1" noResize="1" noEditPoints="1" noAdjustHandles="1" noChangeArrowheads="1" noChangeShapeType="1" noTextEdit="1"/>
                </p:cNvSpPr>
                <p:nvPr/>
              </p:nvSpPr>
              <p:spPr>
                <a:xfrm>
                  <a:off x="-2152486" y="5618061"/>
                  <a:ext cx="4917550" cy="923330"/>
                </a:xfrm>
                <a:prstGeom prst="rect">
                  <a:avLst/>
                </a:prstGeom>
                <a:blipFill>
                  <a:blip r:embed="rId5"/>
                  <a:stretch>
                    <a:fillRect b="-592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E6B96312-BB3D-4A13-A006-0B9A2C2D425E}"/>
                    </a:ext>
                  </a:extLst>
                </p:cNvPr>
                <p:cNvSpPr txBox="1"/>
                <p:nvPr/>
              </p:nvSpPr>
              <p:spPr>
                <a:xfrm>
                  <a:off x="324680" y="2116324"/>
                  <a:ext cx="6461962" cy="1372812"/>
                </a:xfrm>
                <a:prstGeom prst="rect">
                  <a:avLst/>
                </a:prstGeom>
                <a:noFill/>
              </p:spPr>
              <p:txBody>
                <a:bodyPr wrap="none" lIns="0" tIns="0" rIns="0" bIns="0"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𝑈</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𝐶𝐷𝐸</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𝑏𝑟</m:t>
                            </m:r>
                          </m:sup>
                        </m:sSubSup>
                        <m:d>
                          <m:d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d>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𝑉</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𝐶𝐷𝐸</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𝑏𝑟</m:t>
                            </m:r>
                          </m:sup>
                        </m:sSubSup>
                        <m:d>
                          <m:d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d>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𝑊</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𝐶𝐷𝐸</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𝑏𝑟</m:t>
                            </m:r>
                          </m:sup>
                        </m:sSubSup>
                        <m:d>
                          <m:d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d>
                      </m:oMath>
                    </m:oMathPara>
                  </a14:m>
                  <a:endParaRPr kumimoji="0" lang="en-US" altLang="ko-KR" sz="1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cs typeface="+mn-cs"/>
                          </a:rPr>
                          <m:t> =</m:t>
                        </m:r>
                        <m:f>
                          <m:f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𝟒</m:t>
                            </m:r>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𝝅</m:t>
                            </m:r>
                          </m:num>
                          <m:den>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𝟗</m:t>
                            </m:r>
                          </m:den>
                        </m:f>
                        <m:f>
                          <m:f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bSup>
                              <m:sSubSup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𝒁</m:t>
                                </m:r>
                              </m:e>
                              <m:sub>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𝒕</m:t>
                                </m:r>
                              </m:sub>
                              <m:sup>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𝟐</m:t>
                                </m:r>
                              </m:sup>
                            </m:sSubSup>
                            <m:sSup>
                              <m:sSup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𝒆</m:t>
                                </m:r>
                              </m:e>
                              <m:sup>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𝟐</m:t>
                                </m:r>
                              </m:sup>
                            </m:sSup>
                          </m:num>
                          <m:den>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ℏ</m:t>
                            </m:r>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𝒗</m:t>
                            </m:r>
                          </m:den>
                        </m:f>
                        <m:f>
                          <m:f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𝟏</m:t>
                            </m:r>
                          </m:num>
                          <m:den>
                            <m:sSup>
                              <m:sSup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𝒓</m:t>
                                    </m:r>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𝒂</m:t>
                                        </m:r>
                                      </m:e>
                                      <m:sub>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𝟎</m:t>
                                        </m:r>
                                      </m:sub>
                                    </m:sSub>
                                  </m:e>
                                </m:d>
                              </m:e>
                              <m:sup>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𝟐</m:t>
                                </m:r>
                              </m:sup>
                            </m:sSup>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𝒓</m:t>
                            </m:r>
                          </m:den>
                        </m:f>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 </m:t>
                        </m:r>
                        <m:nary>
                          <m:nary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sSub>
                              <m:sSub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𝜺</m:t>
                                </m:r>
                              </m:e>
                              <m:sub>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𝒃</m:t>
                                </m:r>
                              </m:sub>
                            </m:sSub>
                          </m:sub>
                          <m:sup>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m:t>
                            </m:r>
                          </m:sup>
                          <m:e>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𝒅</m:t>
                            </m:r>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𝜺</m:t>
                            </m:r>
                          </m:e>
                        </m:nary>
                        <m:f>
                          <m:f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𝒅𝑩</m:t>
                            </m:r>
                            <m:d>
                              <m:d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𝑬</m:t>
                                </m:r>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𝟏</m:t>
                                </m:r>
                              </m:e>
                            </m:d>
                          </m:num>
                          <m:den>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𝒅</m:t>
                            </m:r>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𝜺</m:t>
                            </m:r>
                          </m:den>
                        </m:f>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𝒈</m:t>
                            </m:r>
                            <m:d>
                              <m:dPr>
                                <m:ctrlP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dPr>
                              <m:e>
                                <m:f>
                                  <m:fPr>
                                    <m:ctrlP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𝒓</m:t>
                                    </m:r>
                                  </m:num>
                                  <m:den>
                                    <m:sSub>
                                      <m:sSubPr>
                                        <m:ctrlP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𝒂</m:t>
                                        </m:r>
                                      </m:e>
                                      <m:sub>
                                        <m: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𝟎</m:t>
                                        </m:r>
                                      </m:sub>
                                    </m:sSub>
                                  </m:den>
                                </m:f>
                                <m: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𝟏</m:t>
                                </m:r>
                                <m: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ko-KR" alt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𝝃</m:t>
                                </m:r>
                              </m:e>
                            </m:d>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𝒊𝒇</m:t>
                            </m:r>
                            <m:d>
                              <m:dPr>
                                <m:ctrlP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dPr>
                              <m:e>
                                <m:f>
                                  <m:fPr>
                                    <m:ctrlP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fPr>
                                  <m:num>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𝒓</m:t>
                                    </m:r>
                                  </m:num>
                                  <m:den>
                                    <m:sSub>
                                      <m:sSubPr>
                                        <m:ctrlP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𝒂</m:t>
                                        </m:r>
                                      </m:e>
                                      <m:sub>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𝟎</m:t>
                                        </m:r>
                                      </m:sub>
                                    </m:sSub>
                                  </m:den>
                                </m:f>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𝟏</m:t>
                                </m:r>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𝝃</m:t>
                                </m:r>
                              </m:e>
                            </m:d>
                          </m:e>
                        </m:d>
                      </m:oMath>
                    </m:oMathPara>
                  </a14:m>
                  <a:endParaRPr kumimoji="0" lang="ko-KR" altLang="en-US"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mc:Choice>
          <mc:Fallback xmlns="">
            <p:sp>
              <p:nvSpPr>
                <p:cNvPr id="8" name="TextBox 7">
                  <a:extLst>
                    <a:ext uri="{FF2B5EF4-FFF2-40B4-BE49-F238E27FC236}">
                      <a16:creationId xmlns:a16="http://schemas.microsoft.com/office/drawing/2014/main" id="{E6B96312-BB3D-4A13-A006-0B9A2C2D425E}"/>
                    </a:ext>
                  </a:extLst>
                </p:cNvPr>
                <p:cNvSpPr txBox="1">
                  <a:spLocks noRot="1" noChangeAspect="1" noMove="1" noResize="1" noEditPoints="1" noAdjustHandles="1" noChangeArrowheads="1" noChangeShapeType="1" noTextEdit="1"/>
                </p:cNvSpPr>
                <p:nvPr/>
              </p:nvSpPr>
              <p:spPr>
                <a:xfrm>
                  <a:off x="324680" y="2116324"/>
                  <a:ext cx="6461962" cy="1372812"/>
                </a:xfrm>
                <a:prstGeom prst="rect">
                  <a:avLst/>
                </a:prstGeom>
                <a:blipFill>
                  <a:blip r:embed="rId6"/>
                  <a:stretch>
                    <a:fillRect/>
                  </a:stretch>
                </a:blipFill>
              </p:spPr>
              <p:txBody>
                <a:bodyPr/>
                <a:lstStyle/>
                <a:p>
                  <a:r>
                    <a:rPr lang="ko-KR" altLang="en-US">
                      <a:noFill/>
                    </a:rPr>
                    <a:t> </a:t>
                  </a:r>
                </a:p>
              </p:txBody>
            </p:sp>
          </mc:Fallback>
        </mc:AlternateContent>
      </p:grpSp>
      <p:sp>
        <p:nvSpPr>
          <p:cNvPr id="14" name="TextBox 13">
            <a:extLst>
              <a:ext uri="{FF2B5EF4-FFF2-40B4-BE49-F238E27FC236}">
                <a16:creationId xmlns:a16="http://schemas.microsoft.com/office/drawing/2014/main" xmlns="" id="{449ECB9F-FADC-440E-91DE-EEB6A2391B99}"/>
              </a:ext>
            </a:extLst>
          </p:cNvPr>
          <p:cNvSpPr txBox="1"/>
          <p:nvPr/>
        </p:nvSpPr>
        <p:spPr>
          <a:xfrm>
            <a:off x="2103870" y="820783"/>
            <a:ext cx="3805093" cy="3002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351" b="1" i="0" u="none" strike="noStrike" kern="1200" cap="none" spc="0" normalizeH="0" baseline="0" noProof="0" dirty="0">
                <a:ln>
                  <a:noFill/>
                </a:ln>
                <a:solidFill>
                  <a:prstClr val="black"/>
                </a:solidFill>
                <a:effectLst/>
                <a:uLnTx/>
                <a:uFillTx/>
                <a:latin typeface="Helvetica Inserat LT Std" panose="020B0806030702050204" pitchFamily="34" charset="0"/>
                <a:ea typeface="맑은 고딕" panose="020B0503020000020004" pitchFamily="50" charset="-127"/>
                <a:cs typeface="+mn-cs"/>
              </a:rPr>
              <a:t>M. V. Andres et al.,NPA.579.273-294(1994) </a:t>
            </a:r>
            <a:endParaRPr kumimoji="0" lang="ko-KR" altLang="en-US" sz="1351" b="1" i="0" u="none" strike="noStrike" kern="1200" cap="none" spc="0" normalizeH="0" baseline="0" noProof="0" dirty="0">
              <a:ln>
                <a:noFill/>
              </a:ln>
              <a:solidFill>
                <a:prstClr val="black"/>
              </a:solidFill>
              <a:effectLst/>
              <a:uLnTx/>
              <a:uFillTx/>
              <a:latin typeface="Helvetica Inserat LT Std" panose="020B0806030702050204" pitchFamily="34" charset="0"/>
              <a:ea typeface="맑은 고딕" panose="020B0503020000020004" pitchFamily="50" charset="-127"/>
              <a:cs typeface="+mn-cs"/>
            </a:endParaRPr>
          </a:p>
        </p:txBody>
      </p:sp>
      <p:pic>
        <p:nvPicPr>
          <p:cNvPr id="18" name="그림 17">
            <a:extLst>
              <a:ext uri="{FF2B5EF4-FFF2-40B4-BE49-F238E27FC236}">
                <a16:creationId xmlns:a16="http://schemas.microsoft.com/office/drawing/2014/main" xmlns="" id="{3E128CD6-DE2C-4F99-8DA7-52482820E3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3217" y="3877104"/>
            <a:ext cx="1988650" cy="1248382"/>
          </a:xfrm>
          <a:prstGeom prst="rect">
            <a:avLst/>
          </a:prstGeom>
        </p:spPr>
      </p:pic>
      <p:pic>
        <p:nvPicPr>
          <p:cNvPr id="20" name="그림 19">
            <a:extLst>
              <a:ext uri="{FF2B5EF4-FFF2-40B4-BE49-F238E27FC236}">
                <a16:creationId xmlns:a16="http://schemas.microsoft.com/office/drawing/2014/main" xmlns="" id="{6D9B92D4-BC0F-4DBA-B27F-AE09BE340B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31966" y="1810032"/>
            <a:ext cx="1674982" cy="1721746"/>
          </a:xfrm>
          <a:prstGeom prst="rect">
            <a:avLst/>
          </a:prstGeom>
        </p:spPr>
      </p:pic>
      <p:sp>
        <p:nvSpPr>
          <p:cNvPr id="15" name="TextBox 14">
            <a:extLst>
              <a:ext uri="{FF2B5EF4-FFF2-40B4-BE49-F238E27FC236}">
                <a16:creationId xmlns:a16="http://schemas.microsoft.com/office/drawing/2014/main" xmlns="" id="{1FF6B084-C6E9-4504-9F9E-52CD681756F2}"/>
              </a:ext>
            </a:extLst>
          </p:cNvPr>
          <p:cNvSpPr txBox="1"/>
          <p:nvPr/>
        </p:nvSpPr>
        <p:spPr>
          <a:xfrm>
            <a:off x="10398081" y="1659777"/>
            <a:ext cx="17326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Helvetica Inserat LT Std" panose="020B0806030702050204" pitchFamily="34" charset="0"/>
                <a:ea typeface="맑은 고딕" panose="020B0503020000020004" pitchFamily="50" charset="-127"/>
                <a:cs typeface="+mn-cs"/>
              </a:rPr>
              <a:t>W. Y. SO et 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black"/>
                </a:solidFill>
                <a:effectLst/>
                <a:uLnTx/>
                <a:uFillTx/>
                <a:latin typeface="Helvetica Inserat LT Std" panose="020B0806030702050204" pitchFamily="34" charset="0"/>
                <a:ea typeface="맑은 고딕" panose="020B0503020000020004" pitchFamily="50" charset="-127"/>
                <a:cs typeface="+mn-cs"/>
              </a:rPr>
              <a:t>PRC.92.014627(2015) </a:t>
            </a:r>
            <a:endParaRPr kumimoji="0" lang="ko-KR" altLang="en-US" sz="1200" b="1" i="0" u="none" strike="noStrike" kern="1200" cap="none" spc="0" normalizeH="0" baseline="0" noProof="0" dirty="0">
              <a:ln>
                <a:noFill/>
              </a:ln>
              <a:solidFill>
                <a:prstClr val="black"/>
              </a:solidFill>
              <a:effectLst/>
              <a:uLnTx/>
              <a:uFillTx/>
              <a:latin typeface="Helvetica Inserat LT Std" panose="020B0806030702050204" pitchFamily="34" charset="0"/>
              <a:ea typeface="맑은 고딕" panose="020B0503020000020004" pitchFamily="50" charset="-127"/>
              <a:cs typeface="+mn-cs"/>
            </a:endParaRPr>
          </a:p>
        </p:txBody>
      </p:sp>
      <p:sp>
        <p:nvSpPr>
          <p:cNvPr id="2" name="왼쪽 중괄호 1">
            <a:extLst>
              <a:ext uri="{FF2B5EF4-FFF2-40B4-BE49-F238E27FC236}">
                <a16:creationId xmlns:a16="http://schemas.microsoft.com/office/drawing/2014/main" xmlns="" id="{46CD3B30-BFD6-4DDA-A8FC-BD5DA10E5A5E}"/>
              </a:ext>
            </a:extLst>
          </p:cNvPr>
          <p:cNvSpPr/>
          <p:nvPr/>
        </p:nvSpPr>
        <p:spPr>
          <a:xfrm>
            <a:off x="3646683" y="2265364"/>
            <a:ext cx="219806" cy="1324314"/>
          </a:xfrm>
          <a:prstGeom prst="leftBrace">
            <a:avLst>
              <a:gd name="adj1" fmla="val 8333"/>
              <a:gd name="adj2" fmla="val 4808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50" charset="-127"/>
              <a:cs typeface="+mn-cs"/>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2E78CA85-80D1-4D75-8F86-50741F6B2CEB}"/>
                  </a:ext>
                </a:extLst>
              </p:cNvPr>
              <p:cNvSpPr txBox="1"/>
              <p:nvPr/>
            </p:nvSpPr>
            <p:spPr>
              <a:xfrm>
                <a:off x="6260462" y="5347738"/>
                <a:ext cx="4485939" cy="133844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𝑖𝑓</m:t>
                      </m:r>
                      <m:d>
                        <m:d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f>
                            <m:f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𝑟</m:t>
                              </m:r>
                            </m:num>
                            <m:den>
                              <m:sSub>
                                <m:sSub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e>
                                <m:sub>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den>
                          </m:f>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𝜉</m:t>
                          </m:r>
                        </m:e>
                      </m:d>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=4</m:t>
                      </m:r>
                      <m:sSup>
                        <m:sSup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𝜉</m:t>
                          </m:r>
                        </m:e>
                        <m:sup>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sSup>
                        <m:sSup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d>
                            <m:d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f>
                                <m:f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𝑟</m:t>
                                  </m:r>
                                </m:num>
                                <m:den>
                                  <m:sSub>
                                    <m:sSub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e>
                                    <m:sub>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den>
                              </m:f>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e>
                          </m:d>
                        </m:e>
                        <m:sup>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sup>
                      </m:sSup>
                      <m:sSup>
                        <m:sSup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pPr>
                        <m:e>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𝑒</m:t>
                          </m:r>
                        </m:e>
                        <m:sup>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𝜋𝜉</m:t>
                          </m:r>
                        </m:sup>
                      </m:sSup>
                      <m:sSubSup>
                        <m:sSubSup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SupPr>
                        <m:e>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𝐾</m:t>
                          </m:r>
                        </m:e>
                        <m:sub>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𝑖</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𝜉</m:t>
                          </m:r>
                        </m:sub>
                        <m:sup>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p>
                      </m:sSubSup>
                      <m:d>
                        <m:dPr>
                          <m:begChr m:val="["/>
                          <m:endChr m:val="]"/>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𝜉</m:t>
                          </m:r>
                          <m:d>
                            <m:d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f>
                                <m:f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𝑟</m:t>
                                  </m:r>
                                </m:num>
                                <m:den>
                                  <m:sSub>
                                    <m:sSub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sSubPr>
                                    <m:e>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𝑎</m:t>
                                      </m:r>
                                    </m:e>
                                    <m:sub>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0</m:t>
                                      </m:r>
                                    </m:sub>
                                  </m:sSub>
                                </m:den>
                              </m:f>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e>
                          </m:d>
                        </m:e>
                      </m:d>
                    </m:oMath>
                  </m:oMathPara>
                </a14:m>
                <a:endParaRPr kumimoji="0" lang="en-US" altLang="ko-KR" sz="1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  </a:t>
                </a:r>
                <a14:m>
                  <m:oMath xmlns:m="http://schemas.openxmlformats.org/officeDocument/2006/math">
                    <m:r>
                      <a:rPr kumimoji="0" lang="en-US" altLang="ko-KR" sz="1400" b="0" i="0" u="none" strike="noStrike" kern="1200" cap="none" spc="0" normalizeH="0" baseline="0" noProof="0">
                        <a:ln>
                          <a:noFill/>
                        </a:ln>
                        <a:solidFill>
                          <a:prstClr val="black"/>
                        </a:solidFill>
                        <a:effectLst/>
                        <a:uLnTx/>
                        <a:uFillTx/>
                        <a:latin typeface="Cambria Math" panose="02040503050406030204" pitchFamily="18" charset="0"/>
                        <a:cs typeface="+mn-cs"/>
                      </a:rPr>
                      <m:t> </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𝑔</m:t>
                    </m:r>
                    <m:d>
                      <m:d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f>
                          <m:f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𝑟</m:t>
                            </m:r>
                          </m:num>
                          <m:den>
                            <m:sSub>
                              <m:sSub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𝑎</m:t>
                                </m:r>
                              </m:e>
                              <m:sub>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Sub>
                          </m:den>
                        </m:f>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−1,</m:t>
                        </m:r>
                        <m:r>
                          <a:rPr kumimoji="0" lang="ko-KR" altLang="en-US" sz="1400" b="0" i="1" u="none" strike="noStrike" kern="1200" cap="none" spc="0" normalizeH="0" baseline="0" noProof="0">
                            <a:ln>
                              <a:noFill/>
                            </a:ln>
                            <a:solidFill>
                              <a:prstClr val="black"/>
                            </a:solidFill>
                            <a:effectLst/>
                            <a:uLnTx/>
                            <a:uFillTx/>
                            <a:latin typeface="Cambria Math" panose="02040503050406030204" pitchFamily="18" charset="0"/>
                            <a:cs typeface="+mn-cs"/>
                          </a:rPr>
                          <m:t>𝜉</m:t>
                        </m:r>
                      </m:e>
                    </m:d>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f>
                      <m:f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𝑃</m:t>
                        </m:r>
                      </m:num>
                      <m:den>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𝜋</m:t>
                        </m:r>
                      </m:den>
                    </m:f>
                    <m:nary>
                      <m:nary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m:rPr>
                            <m:brk m:alnAt="23"/>
                          </m:r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b>
                      <m:sup>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p>
                      <m:e>
                        <m:f>
                          <m:f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𝑑</m:t>
                            </m:r>
                            <m:sSup>
                              <m:sSup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𝜉</m:t>
                                </m:r>
                              </m:e>
                              <m:sup>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up>
                            </m:sSup>
                          </m:num>
                          <m:den>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𝜉</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p>
                              <m:sSup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𝜉</m:t>
                                </m:r>
                              </m:e>
                              <m:sup>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up>
                            </m:sSup>
                          </m:den>
                        </m:f>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𝑓</m:t>
                        </m:r>
                        <m:d>
                          <m:d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f>
                              <m:f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𝑟</m:t>
                                </m:r>
                              </m:num>
                              <m:den>
                                <m:sSub>
                                  <m:sSub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𝑎</m:t>
                                    </m:r>
                                  </m:e>
                                  <m:sub>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Sub>
                              </m:den>
                            </m:f>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−1,</m:t>
                            </m:r>
                            <m:sSup>
                              <m:sSupPr>
                                <m:ctrlP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𝜉</m:t>
                                </m:r>
                              </m:e>
                              <m:sup>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up>
                            </m:sSup>
                          </m:e>
                        </m:d>
                      </m:e>
                    </m:nary>
                  </m:oMath>
                </a14:m>
                <a:endParaRPr kumimoji="0" lang="en-US" altLang="ko-KR" sz="14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   </m:t>
                      </m:r>
                    </m:oMath>
                  </m:oMathPara>
                </a14:m>
                <a:endPar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ea typeface="맑은 고딕" panose="020B0503020000020004" pitchFamily="50" charset="-127"/>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   ∗</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𝜉</m:t>
                      </m:r>
                      <m:r>
                        <a:rPr kumimoji="0" lang="en-US" altLang="ko-KR" sz="1400" b="0"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Pr>
                        <m:e>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𝑎</m:t>
                          </m:r>
                        </m:e>
                        <m:sub>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0</m:t>
                          </m:r>
                        </m:sub>
                      </m:sSub>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𝜀</m:t>
                      </m:r>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/ℏ</m:t>
                      </m:r>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𝑣</m:t>
                      </m:r>
                      <m:r>
                        <a:rPr kumimoji="0" lang="en-US" altLang="ko-KR" sz="1400" b="0" i="0"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Pr>
                        <m:e>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   </m:t>
                          </m:r>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𝑎</m:t>
                          </m:r>
                        </m:e>
                        <m:sub>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0</m:t>
                          </m:r>
                        </m:sub>
                      </m:sSub>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m:t>
                      </m:r>
                      <m:sSub>
                        <m:sSubPr>
                          <m:ctrlP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Pr>
                        <m:e>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𝑍</m:t>
                          </m:r>
                        </m:e>
                        <m:sub>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𝑝</m:t>
                          </m:r>
                        </m:sub>
                      </m:sSub>
                      <m:sSub>
                        <m:sSubPr>
                          <m:ctrlP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Pr>
                        <m:e>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𝑍</m:t>
                          </m:r>
                        </m:e>
                        <m:sub>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𝑡</m:t>
                          </m:r>
                        </m:sub>
                      </m:sSub>
                      <m:sSup>
                        <m:sSupPr>
                          <m:ctrlP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pPr>
                        <m:e>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𝑒</m:t>
                          </m:r>
                        </m:e>
                        <m:sup>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2</m:t>
                          </m:r>
                        </m:sup>
                      </m:sSup>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/2</m:t>
                      </m:r>
                      <m:sSub>
                        <m:sSubPr>
                          <m:ctrlP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ctrlPr>
                        </m:sSubPr>
                        <m:e>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𝐸</m:t>
                          </m:r>
                        </m:e>
                        <m:sub>
                          <m:r>
                            <a:rPr kumimoji="0" lang="en-US" altLang="ko-KR" sz="1400" b="0" i="1" u="none" strike="noStrike" kern="1200" cap="none" spc="0" normalizeH="0" baseline="0" noProof="0" dirty="0">
                              <a:ln>
                                <a:noFill/>
                              </a:ln>
                              <a:solidFill>
                                <a:prstClr val="black"/>
                              </a:solidFill>
                              <a:effectLst/>
                              <a:uLnTx/>
                              <a:uFillTx/>
                              <a:latin typeface="Cambria Math" panose="02040503050406030204" pitchFamily="18" charset="0"/>
                              <a:cs typeface="+mn-cs"/>
                            </a:rPr>
                            <m:t>𝑐𝑚</m:t>
                          </m:r>
                        </m:sub>
                      </m:sSub>
                    </m:oMath>
                  </m:oMathPara>
                </a14:m>
                <a:endParaRPr kumimoji="0" lang="ko-KR" altLang="en-US" sz="1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mc:Choice>
        <mc:Fallback xmlns="">
          <p:sp>
            <p:nvSpPr>
              <p:cNvPr id="12" name="TextBox 11">
                <a:extLst>
                  <a:ext uri="{FF2B5EF4-FFF2-40B4-BE49-F238E27FC236}">
                    <a16:creationId xmlns:a16="http://schemas.microsoft.com/office/drawing/2014/main" id="{2E78CA85-80D1-4D75-8F86-50741F6B2CEB}"/>
                  </a:ext>
                </a:extLst>
              </p:cNvPr>
              <p:cNvSpPr txBox="1">
                <a:spLocks noRot="1" noChangeAspect="1" noMove="1" noResize="1" noEditPoints="1" noAdjustHandles="1" noChangeArrowheads="1" noChangeShapeType="1" noTextEdit="1"/>
              </p:cNvSpPr>
              <p:nvPr/>
            </p:nvSpPr>
            <p:spPr>
              <a:xfrm>
                <a:off x="6260462" y="5347738"/>
                <a:ext cx="4485939" cy="1338443"/>
              </a:xfrm>
              <a:prstGeom prst="rect">
                <a:avLst/>
              </a:prstGeom>
              <a:blipFill>
                <a:blip r:embed="rId9"/>
                <a:stretch>
                  <a:fillRect l="-136" b="-1045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D7460A37-761D-421F-9C36-1242C822512D}"/>
                  </a:ext>
                </a:extLst>
              </p:cNvPr>
              <p:cNvSpPr txBox="1"/>
              <p:nvPr/>
            </p:nvSpPr>
            <p:spPr>
              <a:xfrm>
                <a:off x="3916212" y="3796400"/>
                <a:ext cx="7237703" cy="1345818"/>
              </a:xfrm>
              <a:prstGeom prst="rect">
                <a:avLst/>
              </a:prstGeom>
              <a:noFill/>
            </p:spPr>
            <p:txBody>
              <a:bodyPr wrap="square" lIns="0" tIns="0" rIns="0" bIns="0"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𝑈</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𝐶𝐷𝐸</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𝑖𝑛𝑒𝑙</m:t>
                          </m:r>
                        </m:sup>
                      </m:sSubSup>
                      <m:d>
                        <m:d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d>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𝑉</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𝐶𝐷𝐸</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𝑖𝑛𝑒𝑙</m:t>
                          </m:r>
                        </m:sup>
                      </m:sSubSup>
                      <m:d>
                        <m:d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d>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𝑊</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𝐶𝐷𝐸</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𝑖𝑛𝑒𝑙</m:t>
                          </m:r>
                        </m:sup>
                      </m:sSubSup>
                      <m:d>
                        <m:d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d>
                    </m:oMath>
                  </m:oMathPara>
                </a14:m>
                <a:endParaRPr kumimoji="0" lang="en-US" altLang="ko-KR" sz="1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en-US" altLang="ko-KR" sz="1600" b="0" i="1" u="none" strike="noStrike" kern="1200" cap="none" spc="0" normalizeH="0" baseline="0" noProof="0">
                          <a:ln>
                            <a:noFill/>
                          </a:ln>
                          <a:solidFill>
                            <a:prstClr val="black"/>
                          </a:solidFill>
                          <a:effectLst/>
                          <a:uLnTx/>
                          <a:uFillTx/>
                          <a:latin typeface="Cambria Math" panose="02040503050406030204" pitchFamily="18" charset="0"/>
                          <a:cs typeface="+mn-cs"/>
                        </a:rPr>
                        <m:t>  =</m:t>
                      </m:r>
                      <m:f>
                        <m:f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𝟒</m:t>
                          </m:r>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𝝅</m:t>
                          </m:r>
                        </m:num>
                        <m:den>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𝟗</m:t>
                          </m:r>
                        </m:den>
                      </m:f>
                      <m:f>
                        <m:f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sSubSup>
                            <m:sSubSup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𝒁</m:t>
                              </m:r>
                            </m:e>
                            <m:sub>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𝒕</m:t>
                              </m:r>
                            </m:sub>
                            <m:sup>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𝟐</m:t>
                              </m:r>
                            </m:sup>
                          </m:sSubSup>
                          <m:sSup>
                            <m:sSup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𝒆</m:t>
                              </m:r>
                            </m:e>
                            <m:sup>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𝟐</m:t>
                              </m:r>
                            </m:sup>
                          </m:sSup>
                        </m:num>
                        <m:den>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ℏ</m:t>
                          </m:r>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𝒗</m:t>
                          </m:r>
                        </m:den>
                      </m:f>
                      <m:f>
                        <m:f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𝑩</m:t>
                          </m:r>
                          <m:d>
                            <m:d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𝑬</m:t>
                              </m:r>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𝟏</m:t>
                              </m:r>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𝜺</m:t>
                                  </m:r>
                                </m:e>
                                <m:sub>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𝒙</m:t>
                                  </m:r>
                                </m:sub>
                                <m:sup>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𝟏</m:t>
                                  </m:r>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𝒔𝒕</m:t>
                                  </m:r>
                                </m:sup>
                              </m:sSubSup>
                            </m:e>
                          </m:d>
                        </m:num>
                        <m:den>
                          <m:sSup>
                            <m:sSup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𝒓</m:t>
                                  </m:r>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m:t>
                                  </m:r>
                                  <m:sSub>
                                    <m:sSubPr>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𝒂</m:t>
                                      </m:r>
                                    </m:e>
                                    <m:sub>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𝟎</m:t>
                                      </m:r>
                                    </m:sub>
                                  </m:sSub>
                                </m:e>
                              </m:d>
                            </m:e>
                            <m:sup>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𝟐</m:t>
                              </m:r>
                            </m:sup>
                          </m:sSup>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𝒓</m:t>
                          </m:r>
                        </m:den>
                      </m:f>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cs typeface="+mn-cs"/>
                        </a:rPr>
                        <m:t> </m:t>
                      </m:r>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dPr>
                        <m:e>
                          <m: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𝒈</m:t>
                          </m:r>
                          <m:d>
                            <m:dPr>
                              <m:ctrlP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dPr>
                            <m:e>
                              <m:f>
                                <m:fPr>
                                  <m:ctrlP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𝒓</m:t>
                                  </m:r>
                                </m:num>
                                <m:den>
                                  <m:sSub>
                                    <m:sSubPr>
                                      <m:ctrlP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sSubPr>
                                    <m:e>
                                      <m: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𝒂</m:t>
                                      </m:r>
                                    </m:e>
                                    <m:sub>
                                      <m: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𝟎</m:t>
                                      </m:r>
                                    </m:sub>
                                  </m:sSub>
                                </m:den>
                              </m:f>
                              <m: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𝟏</m:t>
                              </m:r>
                              <m:r>
                                <a:rPr kumimoji="0" lang="en-US" altLang="ko-KR"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ko-KR" alt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𝝃</m:t>
                              </m:r>
                            </m:e>
                          </m:d>
                          <m:r>
                            <a:rPr kumimoji="0" lang="en-US" altLang="ko-KR" sz="1600" b="1"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𝒊𝒇</m:t>
                          </m:r>
                          <m:d>
                            <m:dPr>
                              <m:ctrlP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dPr>
                            <m:e>
                              <m:f>
                                <m:fPr>
                                  <m:ctrlP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fPr>
                                <m:num>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𝒓</m:t>
                                  </m:r>
                                </m:num>
                                <m:den>
                                  <m:sSub>
                                    <m:sSubPr>
                                      <m:ctrlP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ctrlPr>
                                    </m:sSubPr>
                                    <m:e>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𝒂</m:t>
                                      </m:r>
                                    </m:e>
                                    <m:sub>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𝟎</m:t>
                                      </m:r>
                                    </m:sub>
                                  </m:sSub>
                                </m:den>
                              </m:f>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𝟏</m:t>
                              </m:r>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m:t>
                              </m:r>
                              <m:r>
                                <a:rPr kumimoji="0" lang="en-US" altLang="ko-KR" sz="1600" b="1" i="1" u="none" strike="noStrike" kern="1200" cap="none" spc="0" normalizeH="0" baseline="0" noProof="0">
                                  <a:ln>
                                    <a:noFill/>
                                  </a:ln>
                                  <a:solidFill>
                                    <a:srgbClr val="00B050"/>
                                  </a:solidFill>
                                  <a:effectLst/>
                                  <a:uLnTx/>
                                  <a:uFillTx/>
                                  <a:latin typeface="Cambria Math" panose="02040503050406030204" pitchFamily="18" charset="0"/>
                                  <a:ea typeface="Cambria Math" panose="02040503050406030204" pitchFamily="18" charset="0"/>
                                  <a:cs typeface="+mn-cs"/>
                                </a:rPr>
                                <m:t>𝝃</m:t>
                              </m:r>
                            </m:e>
                          </m:d>
                        </m:e>
                      </m:d>
                    </m:oMath>
                  </m:oMathPara>
                </a14:m>
                <a:endParaRPr kumimoji="0" lang="ko-KR" altLang="en-US" sz="16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mc:Choice>
        <mc:Fallback xmlns="">
          <p:sp>
            <p:nvSpPr>
              <p:cNvPr id="13" name="TextBox 12">
                <a:extLst>
                  <a:ext uri="{FF2B5EF4-FFF2-40B4-BE49-F238E27FC236}">
                    <a16:creationId xmlns:a16="http://schemas.microsoft.com/office/drawing/2014/main" id="{D7460A37-761D-421F-9C36-1242C822512D}"/>
                  </a:ext>
                </a:extLst>
              </p:cNvPr>
              <p:cNvSpPr txBox="1">
                <a:spLocks noRot="1" noChangeAspect="1" noMove="1" noResize="1" noEditPoints="1" noAdjustHandles="1" noChangeArrowheads="1" noChangeShapeType="1" noTextEdit="1"/>
              </p:cNvSpPr>
              <p:nvPr/>
            </p:nvSpPr>
            <p:spPr>
              <a:xfrm>
                <a:off x="3916212" y="3796400"/>
                <a:ext cx="7237703" cy="1345818"/>
              </a:xfrm>
              <a:prstGeom prst="rect">
                <a:avLst/>
              </a:prstGeom>
              <a:blipFill>
                <a:blip r:embed="rId10"/>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7B8FA49E-148B-45B9-906B-CC7FE88E41C7}"/>
                  </a:ext>
                </a:extLst>
              </p:cNvPr>
              <p:cNvSpPr txBox="1"/>
              <p:nvPr/>
            </p:nvSpPr>
            <p:spPr>
              <a:xfrm>
                <a:off x="1461977" y="5245983"/>
                <a:ext cx="2023241" cy="3740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ko-KR" altLang="en-US" sz="1800" b="0" i="1" u="none" strike="noStrike" kern="1200" cap="none" spc="0" normalizeH="0" baseline="0" noProof="0">
                              <a:ln>
                                <a:noFill/>
                              </a:ln>
                              <a:solidFill>
                                <a:prstClr val="black"/>
                              </a:solidFill>
                              <a:effectLst/>
                              <a:uLnTx/>
                              <a:uFillTx/>
                              <a:latin typeface="Cambria Math" panose="02040503050406030204" pitchFamily="18" charset="0"/>
                              <a:cs typeface="+mn-cs"/>
                            </a:rPr>
                            <m:t>𝜀</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𝑋</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1</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𝑠𝑡</m:t>
                          </m:r>
                        </m:sup>
                      </m:sSub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=0.32 </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𝑀𝑒𝑉</m:t>
                      </m:r>
                    </m:oMath>
                  </m:oMathPara>
                </a14:m>
                <a:endParaRPr kumimoji="0" lang="ko-KR" altLang="en-US" sz="1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mc:Choice>
        <mc:Fallback xmlns="">
          <p:sp>
            <p:nvSpPr>
              <p:cNvPr id="3" name="TextBox 2">
                <a:extLst>
                  <a:ext uri="{FF2B5EF4-FFF2-40B4-BE49-F238E27FC236}">
                    <a16:creationId xmlns:a16="http://schemas.microsoft.com/office/drawing/2014/main" id="{7B8FA49E-148B-45B9-906B-CC7FE88E41C7}"/>
                  </a:ext>
                </a:extLst>
              </p:cNvPr>
              <p:cNvSpPr txBox="1">
                <a:spLocks noRot="1" noChangeAspect="1" noMove="1" noResize="1" noEditPoints="1" noAdjustHandles="1" noChangeArrowheads="1" noChangeShapeType="1" noTextEdit="1"/>
              </p:cNvSpPr>
              <p:nvPr/>
            </p:nvSpPr>
            <p:spPr>
              <a:xfrm>
                <a:off x="1461977" y="5245983"/>
                <a:ext cx="2023241" cy="374077"/>
              </a:xfrm>
              <a:prstGeom prst="rect">
                <a:avLst/>
              </a:prstGeom>
              <a:blipFill>
                <a:blip r:embed="rId11"/>
                <a:stretch>
                  <a:fillRect b="-1639"/>
                </a:stretch>
              </a:blipFill>
            </p:spPr>
            <p:txBody>
              <a:bodyPr/>
              <a:lstStyle/>
              <a:p>
                <a:r>
                  <a:rPr lang="ko-KR" altLang="en-US">
                    <a:noFill/>
                  </a:rPr>
                  <a:t> </a:t>
                </a:r>
              </a:p>
            </p:txBody>
          </p:sp>
        </mc:Fallback>
      </mc:AlternateContent>
      <p:sp>
        <p:nvSpPr>
          <p:cNvPr id="16" name="왼쪽 중괄호 15">
            <a:extLst>
              <a:ext uri="{FF2B5EF4-FFF2-40B4-BE49-F238E27FC236}">
                <a16:creationId xmlns:a16="http://schemas.microsoft.com/office/drawing/2014/main" xmlns="" id="{13BC0763-CC6F-436C-908C-35F4A3FC0A6E}"/>
              </a:ext>
            </a:extLst>
          </p:cNvPr>
          <p:cNvSpPr/>
          <p:nvPr/>
        </p:nvSpPr>
        <p:spPr>
          <a:xfrm>
            <a:off x="3612109" y="3857680"/>
            <a:ext cx="239519" cy="123202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50" charset="-127"/>
              <a:cs typeface="+mn-cs"/>
            </a:endParaRPr>
          </a:p>
        </p:txBody>
      </p:sp>
      <p:sp>
        <p:nvSpPr>
          <p:cNvPr id="4" name="사각형: 둥근 모서리 3">
            <a:extLst>
              <a:ext uri="{FF2B5EF4-FFF2-40B4-BE49-F238E27FC236}">
                <a16:creationId xmlns:a16="http://schemas.microsoft.com/office/drawing/2014/main" xmlns="" id="{46A53ED8-0442-43B0-B050-A756C9B4BBD0}"/>
              </a:ext>
            </a:extLst>
          </p:cNvPr>
          <p:cNvSpPr/>
          <p:nvPr/>
        </p:nvSpPr>
        <p:spPr>
          <a:xfrm>
            <a:off x="9761348" y="3805811"/>
            <a:ext cx="2155783" cy="513194"/>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endParaRPr>
          </a:p>
        </p:txBody>
      </p:sp>
      <p:sp>
        <p:nvSpPr>
          <p:cNvPr id="21" name="슬라이드 번호 개체 틀 20">
            <a:extLst>
              <a:ext uri="{FF2B5EF4-FFF2-40B4-BE49-F238E27FC236}">
                <a16:creationId xmlns:a16="http://schemas.microsoft.com/office/drawing/2014/main" xmlns="" id="{A284C843-E2A3-4A71-8D4E-BE4E8AC3C54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A840CF-8966-4E5F-BEB8-2909F1CCB2CE}" type="slidenum">
              <a:rPr kumimoji="0" lang="ko-KR" altLang="en-US" sz="1200" b="0" i="0" u="none" strike="noStrike" kern="1200" cap="none" spc="0" normalizeH="0" baseline="0" noProof="0">
                <a:ln>
                  <a:noFill/>
                </a:ln>
                <a:solidFill>
                  <a:prstClr val="black">
                    <a:tint val="75000"/>
                  </a:prstClr>
                </a:solidFill>
                <a:effectLst/>
                <a:uLnTx/>
                <a:uFillTx/>
                <a:latin typeface="Calibri"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ko-KR" altLang="en-US" sz="1200" b="0" i="0" u="none" strike="noStrike" kern="1200" cap="none" spc="0" normalizeH="0" baseline="0" noProof="0">
              <a:ln>
                <a:noFill/>
              </a:ln>
              <a:solidFill>
                <a:prstClr val="black">
                  <a:tint val="75000"/>
                </a:prstClr>
              </a:solidFill>
              <a:effectLst/>
              <a:uLnTx/>
              <a:uFillTx/>
              <a:latin typeface="Calibri" panose="020F0502020204030204"/>
              <a:ea typeface="맑은 고딕" panose="020B0503020000020004" pitchFamily="50" charset="-127"/>
              <a:cs typeface="+mn-cs"/>
            </a:endParaRPr>
          </a:p>
        </p:txBody>
      </p:sp>
      <p:sp>
        <p:nvSpPr>
          <p:cNvPr id="17" name="TextBox 16">
            <a:extLst>
              <a:ext uri="{FF2B5EF4-FFF2-40B4-BE49-F238E27FC236}">
                <a16:creationId xmlns:a16="http://schemas.microsoft.com/office/drawing/2014/main" xmlns="" id="{E221C56A-F37A-405B-9488-F27C926AEDAB}"/>
              </a:ext>
            </a:extLst>
          </p:cNvPr>
          <p:cNvSpPr txBox="1"/>
          <p:nvPr/>
        </p:nvSpPr>
        <p:spPr>
          <a:xfrm>
            <a:off x="1613839" y="1833569"/>
            <a:ext cx="131722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Helvetica LT Std Black" panose="020B0904030502020204" pitchFamily="34" charset="0"/>
                <a:ea typeface="맑은 고딕" panose="020B0503020000020004" pitchFamily="50" charset="-127"/>
                <a:cs typeface="+mn-cs"/>
              </a:rPr>
              <a:t>Unbound</a:t>
            </a:r>
            <a:endParaRPr kumimoji="0" lang="ko-KR" altLang="en-US" sz="1800" b="0" i="0" u="none" strike="noStrike" kern="1200" cap="none" spc="0" normalizeH="0" baseline="0" noProof="0" dirty="0">
              <a:ln>
                <a:noFill/>
              </a:ln>
              <a:solidFill>
                <a:prstClr val="black"/>
              </a:solidFill>
              <a:effectLst/>
              <a:uLnTx/>
              <a:uFillTx/>
              <a:latin typeface="Helvetica LT Std Black" panose="020B0904030502020204" pitchFamily="34" charset="0"/>
              <a:ea typeface="맑은 고딕" panose="020B0503020000020004" pitchFamily="50" charset="-127"/>
              <a:cs typeface="+mn-cs"/>
            </a:endParaRPr>
          </a:p>
        </p:txBody>
      </p:sp>
      <p:sp>
        <p:nvSpPr>
          <p:cNvPr id="22" name="TextBox 21">
            <a:extLst>
              <a:ext uri="{FF2B5EF4-FFF2-40B4-BE49-F238E27FC236}">
                <a16:creationId xmlns:a16="http://schemas.microsoft.com/office/drawing/2014/main" xmlns="" id="{4E07790C-BBC0-4D5C-945C-D9E41BE61A0E}"/>
              </a:ext>
            </a:extLst>
          </p:cNvPr>
          <p:cNvSpPr txBox="1"/>
          <p:nvPr/>
        </p:nvSpPr>
        <p:spPr>
          <a:xfrm>
            <a:off x="1608312" y="3535759"/>
            <a:ext cx="131722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Helvetica LT Std Black" panose="020B0904030502020204" pitchFamily="34" charset="0"/>
                <a:ea typeface="맑은 고딕" panose="020B0503020000020004" pitchFamily="50" charset="-127"/>
                <a:cs typeface="+mn-cs"/>
              </a:rPr>
              <a:t>Bound</a:t>
            </a:r>
            <a:endParaRPr kumimoji="0" lang="ko-KR" altLang="en-US" sz="1800" b="0" i="0" u="none" strike="noStrike" kern="1200" cap="none" spc="0" normalizeH="0" baseline="0" noProof="0" dirty="0">
              <a:ln>
                <a:noFill/>
              </a:ln>
              <a:solidFill>
                <a:prstClr val="black"/>
              </a:solidFill>
              <a:effectLst/>
              <a:uLnTx/>
              <a:uFillTx/>
              <a:latin typeface="Helvetica LT Std Black" panose="020B0904030502020204" pitchFamily="34" charset="0"/>
              <a:ea typeface="맑은 고딕" panose="020B0503020000020004" pitchFamily="50" charset="-127"/>
              <a:cs typeface="+mn-cs"/>
            </a:endParaRPr>
          </a:p>
        </p:txBody>
      </p:sp>
      <p:sp>
        <p:nvSpPr>
          <p:cNvPr id="23" name="직사각형 22">
            <a:extLst>
              <a:ext uri="{FF2B5EF4-FFF2-40B4-BE49-F238E27FC236}">
                <a16:creationId xmlns:a16="http://schemas.microsoft.com/office/drawing/2014/main" xmlns="" id="{998692F6-03CE-4C48-9E70-B3094EE3B770}"/>
              </a:ext>
            </a:extLst>
          </p:cNvPr>
          <p:cNvSpPr/>
          <p:nvPr/>
        </p:nvSpPr>
        <p:spPr>
          <a:xfrm>
            <a:off x="3448" y="0"/>
            <a:ext cx="121885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Low Energy Nuclear Reaction  of 11Be</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11" name="직사각형 10">
            <a:extLst>
              <a:ext uri="{FF2B5EF4-FFF2-40B4-BE49-F238E27FC236}">
                <a16:creationId xmlns:a16="http://schemas.microsoft.com/office/drawing/2014/main" xmlns="" id="{345CB2C6-AD22-42EE-8EC5-7D2758D792FB}"/>
              </a:ext>
            </a:extLst>
          </p:cNvPr>
          <p:cNvSpPr/>
          <p:nvPr/>
        </p:nvSpPr>
        <p:spPr>
          <a:xfrm>
            <a:off x="4899088" y="84609"/>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MingLiU" pitchFamily="49" charset="-120"/>
              <a:ea typeface="맑은 고딕" panose="020B0503020000020004" pitchFamily="50" charset="-127"/>
              <a:cs typeface="+mn-cs"/>
            </a:endParaRPr>
          </a:p>
        </p:txBody>
      </p:sp>
      <p:sp>
        <p:nvSpPr>
          <p:cNvPr id="9" name="TextBox 8">
            <a:extLst>
              <a:ext uri="{FF2B5EF4-FFF2-40B4-BE49-F238E27FC236}">
                <a16:creationId xmlns:a16="http://schemas.microsoft.com/office/drawing/2014/main" xmlns="" id="{DF31CC65-6269-4062-B6E5-DA5E706856D9}"/>
              </a:ext>
            </a:extLst>
          </p:cNvPr>
          <p:cNvSpPr txBox="1"/>
          <p:nvPr/>
        </p:nvSpPr>
        <p:spPr>
          <a:xfrm>
            <a:off x="5228738" y="110106"/>
            <a:ext cx="504056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Helvetica LT Std" panose="020B0504020202020204" pitchFamily="34" charset="0"/>
                <a:ea typeface="맑은 고딕" panose="020B0503020000020004" pitchFamily="50" charset="-127"/>
                <a:cs typeface="+mn-cs"/>
              </a:rPr>
              <a:t>Coulomb Dipole Excitation Potential</a:t>
            </a:r>
            <a:endParaRPr kumimoji="0" lang="ko-KR" altLang="en-US" sz="1800" b="0" i="0" u="none" strike="noStrike" kern="1200" cap="none" spc="0" normalizeH="0" baseline="0" noProof="0" dirty="0">
              <a:ln>
                <a:noFill/>
              </a:ln>
              <a:solidFill>
                <a:prstClr val="white"/>
              </a:solidFill>
              <a:effectLst/>
              <a:uLnTx/>
              <a:uFillTx/>
              <a:latin typeface="Helvetica LT Std" panose="020B0504020202020204" pitchFamily="34" charset="0"/>
              <a:ea typeface="맑은 고딕" panose="020B0503020000020004" pitchFamily="50" charset="-127"/>
              <a:cs typeface="+mn-cs"/>
            </a:endParaRPr>
          </a:p>
        </p:txBody>
      </p:sp>
      <p:pic>
        <p:nvPicPr>
          <p:cNvPr id="24" name="그림 23">
            <a:extLst>
              <a:ext uri="{FF2B5EF4-FFF2-40B4-BE49-F238E27FC236}">
                <a16:creationId xmlns:a16="http://schemas.microsoft.com/office/drawing/2014/main" xmlns="" id="{57EDECF6-A7D5-49BC-BF24-2A4763AA747F}"/>
              </a:ext>
            </a:extLst>
          </p:cNvPr>
          <p:cNvPicPr>
            <a:picLocks noChangeAspect="1"/>
          </p:cNvPicPr>
          <p:nvPr/>
        </p:nvPicPr>
        <p:blipFill>
          <a:blip r:embed="rId12"/>
          <a:stretch>
            <a:fillRect/>
          </a:stretch>
        </p:blipFill>
        <p:spPr>
          <a:xfrm>
            <a:off x="8610600" y="820783"/>
            <a:ext cx="914479" cy="914479"/>
          </a:xfrm>
          <a:prstGeom prst="rect">
            <a:avLst/>
          </a:prstGeom>
        </p:spPr>
      </p:pic>
      <p:pic>
        <p:nvPicPr>
          <p:cNvPr id="25" name="그림 24">
            <a:extLst>
              <a:ext uri="{FF2B5EF4-FFF2-40B4-BE49-F238E27FC236}">
                <a16:creationId xmlns:a16="http://schemas.microsoft.com/office/drawing/2014/main" xmlns="" id="{57EDECF6-A7D5-49BC-BF24-2A4763AA747F}"/>
              </a:ext>
            </a:extLst>
          </p:cNvPr>
          <p:cNvPicPr>
            <a:picLocks noChangeAspect="1"/>
          </p:cNvPicPr>
          <p:nvPr/>
        </p:nvPicPr>
        <p:blipFill>
          <a:blip r:embed="rId12"/>
          <a:stretch>
            <a:fillRect/>
          </a:stretch>
        </p:blipFill>
        <p:spPr>
          <a:xfrm>
            <a:off x="5099980" y="4947461"/>
            <a:ext cx="914479" cy="914479"/>
          </a:xfrm>
          <a:prstGeom prst="rect">
            <a:avLst/>
          </a:prstGeom>
        </p:spPr>
      </p:pic>
      <p:pic>
        <p:nvPicPr>
          <p:cNvPr id="26" name="그림 25">
            <a:extLst>
              <a:ext uri="{FF2B5EF4-FFF2-40B4-BE49-F238E27FC236}">
                <a16:creationId xmlns:a16="http://schemas.microsoft.com/office/drawing/2014/main" xmlns="" id="{57EDECF6-A7D5-49BC-BF24-2A4763AA747F}"/>
              </a:ext>
            </a:extLst>
          </p:cNvPr>
          <p:cNvPicPr>
            <a:picLocks noChangeAspect="1"/>
          </p:cNvPicPr>
          <p:nvPr/>
        </p:nvPicPr>
        <p:blipFill>
          <a:blip r:embed="rId12"/>
          <a:stretch>
            <a:fillRect/>
          </a:stretch>
        </p:blipFill>
        <p:spPr>
          <a:xfrm>
            <a:off x="6842173" y="2050597"/>
            <a:ext cx="914479" cy="914479"/>
          </a:xfrm>
          <a:prstGeom prst="rect">
            <a:avLst/>
          </a:prstGeom>
        </p:spPr>
      </p:pic>
    </p:spTree>
    <p:extLst>
      <p:ext uri="{BB962C8B-B14F-4D97-AF65-F5344CB8AC3E}">
        <p14:creationId xmlns:p14="http://schemas.microsoft.com/office/powerpoint/2010/main" val="3148462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748AF55E-F074-4AC4-A799-E2F9671C4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105818"/>
            <a:ext cx="9144000" cy="363538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5AD8AE72-F29D-4FC2-AF1A-A6E1012C5575}"/>
                  </a:ext>
                </a:extLst>
              </p:cNvPr>
              <p:cNvSpPr txBox="1"/>
              <p:nvPr/>
            </p:nvSpPr>
            <p:spPr>
              <a:xfrm>
                <a:off x="1652021" y="1275061"/>
                <a:ext cx="3576556" cy="57156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𝑈</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𝑙𝑜</m:t>
                          </m:r>
                        </m:sup>
                      </m:sSubSup>
                      <m:d>
                        <m:d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d>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d>
                        <m:d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𝑉</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𝑙𝑜</m:t>
                              </m:r>
                            </m:sup>
                          </m:sSub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𝑖</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𝑊</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𝑙𝑜</m:t>
                              </m:r>
                            </m:sup>
                          </m:sSubSup>
                        </m:e>
                      </m:d>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4</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𝑎</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𝑙𝑜</m:t>
                          </m:r>
                        </m:sup>
                      </m:sSubSup>
                      <m:f>
                        <m:f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𝑑𝑓</m:t>
                          </m:r>
                          <m:d>
                            <m:d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𝑋</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𝑙𝑜</m:t>
                                  </m:r>
                                </m:sup>
                              </m:sSubSup>
                            </m:e>
                          </m:d>
                        </m:num>
                        <m:den>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𝑑𝑟</m:t>
                          </m:r>
                        </m:den>
                      </m:f>
                    </m:oMath>
                  </m:oMathPara>
                </a14:m>
                <a:endParaRPr kumimoji="0" lang="ko-KR" altLang="en-US" sz="1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mc:Choice>
        <mc:Fallback xmlns="">
          <p:sp>
            <p:nvSpPr>
              <p:cNvPr id="5" name="TextBox 4">
                <a:extLst>
                  <a:ext uri="{FF2B5EF4-FFF2-40B4-BE49-F238E27FC236}">
                    <a16:creationId xmlns:a16="http://schemas.microsoft.com/office/drawing/2014/main" id="{5AD8AE72-F29D-4FC2-AF1A-A6E1012C5575}"/>
                  </a:ext>
                </a:extLst>
              </p:cNvPr>
              <p:cNvSpPr txBox="1">
                <a:spLocks noRot="1" noChangeAspect="1" noMove="1" noResize="1" noEditPoints="1" noAdjustHandles="1" noChangeArrowheads="1" noChangeShapeType="1" noTextEdit="1"/>
              </p:cNvSpPr>
              <p:nvPr/>
            </p:nvSpPr>
            <p:spPr>
              <a:xfrm>
                <a:off x="1652021" y="1275061"/>
                <a:ext cx="3576556" cy="571567"/>
              </a:xfrm>
              <a:prstGeom prst="rect">
                <a:avLst/>
              </a:prstGeom>
              <a:blipFill>
                <a:blip r:embed="rId4"/>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31CCB810-430A-4884-B8A9-05F6476E745A}"/>
                  </a:ext>
                </a:extLst>
              </p:cNvPr>
              <p:cNvSpPr txBox="1"/>
              <p:nvPr/>
            </p:nvSpPr>
            <p:spPr>
              <a:xfrm>
                <a:off x="1652022" y="1922930"/>
                <a:ext cx="6374309" cy="55399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 </a:t>
                </a:r>
                <a14:m>
                  <m:oMath xmlns:m="http://schemas.openxmlformats.org/officeDocument/2006/math">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𝑓</m:t>
                    </m:r>
                    <m:d>
                      <m:d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𝑋</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𝑙𝑜</m:t>
                            </m:r>
                          </m:sup>
                        </m:sSubSup>
                      </m:e>
                    </m:d>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=[1+</m:t>
                    </m:r>
                    <m:func>
                      <m:func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funcPr>
                      <m:fName>
                        <m:r>
                          <m:rPr>
                            <m:sty m:val="p"/>
                          </m:rPr>
                          <a:rPr kumimoji="0" lang="en-US" altLang="ko-KR" sz="1800" b="0" i="0" u="none" strike="noStrike" kern="1200" cap="none" spc="0" normalizeH="0" baseline="0" noProof="0">
                            <a:ln>
                              <a:noFill/>
                            </a:ln>
                            <a:solidFill>
                              <a:prstClr val="black"/>
                            </a:solidFill>
                            <a:effectLst/>
                            <a:uLnTx/>
                            <a:uFillTx/>
                            <a:latin typeface="Cambria Math" panose="02040503050406030204" pitchFamily="18" charset="0"/>
                            <a:cs typeface="+mn-cs"/>
                          </a:rPr>
                          <m:t>exp</m:t>
                        </m:r>
                      </m:fName>
                      <m:e>
                        <m:d>
                          <m:d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𝑋</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𝑙𝑜</m:t>
                                </m:r>
                              </m:sup>
                            </m:sSubSup>
                          </m:e>
                        </m:d>
                      </m:e>
                    </m:func>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 ,   </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𝑋</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𝑙𝑜</m:t>
                        </m:r>
                      </m:sup>
                    </m:sSub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f>
                      <m:f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𝑅</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𝑙𝑜</m:t>
                            </m:r>
                          </m:sup>
                        </m:sSubSup>
                      </m:num>
                      <m:den>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𝑎</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𝑙𝑜</m:t>
                            </m:r>
                          </m:sup>
                        </m:sSubSup>
                      </m:den>
                    </m:f>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 </m:t>
                    </m:r>
                    <m:r>
                      <m:rPr>
                        <m:sty m:val="p"/>
                      </m:rPr>
                      <a:rPr kumimoji="0" lang="en-US" altLang="ko-KR" sz="1800" b="0" i="0" u="none" strike="noStrike" kern="1200" cap="none" spc="0" normalizeH="0" baseline="0" noProof="0">
                        <a:ln>
                          <a:noFill/>
                        </a:ln>
                        <a:solidFill>
                          <a:prstClr val="black"/>
                        </a:solidFill>
                        <a:effectLst/>
                        <a:uLnTx/>
                        <a:uFillTx/>
                        <a:latin typeface="Cambria Math" panose="02040503050406030204" pitchFamily="18" charset="0"/>
                        <a:cs typeface="+mn-cs"/>
                      </a:rPr>
                      <m:t>and</m:t>
                    </m:r>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 </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𝑅</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𝑙𝑜</m:t>
                        </m:r>
                      </m:sup>
                    </m:sSub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𝑟</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0</m:t>
                        </m:r>
                      </m:sub>
                      <m: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𝑙𝑜</m:t>
                        </m:r>
                      </m:sup>
                    </m:sSub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𝐴</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1</m:t>
                        </m:r>
                      </m:sub>
                      <m:sup>
                        <m:f>
                          <m:f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1</m:t>
                            </m:r>
                          </m:num>
                          <m:den>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3</m:t>
                            </m:r>
                          </m:den>
                        </m:f>
                      </m:sup>
                    </m:sSub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𝐴</m:t>
                        </m:r>
                      </m:e>
                      <m:sub>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2</m:t>
                        </m:r>
                      </m:sub>
                      <m:sup>
                        <m:f>
                          <m:fPr>
                            <m:ctrlP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1</m:t>
                            </m:r>
                          </m:num>
                          <m:den>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3</m:t>
                            </m:r>
                          </m:den>
                        </m:f>
                      </m:sup>
                    </m:sSubSup>
                    <m:r>
                      <a:rPr kumimoji="0" lang="en-US" altLang="ko-KR" sz="1800" b="0" i="1" u="none" strike="noStrike" kern="1200" cap="none" spc="0" normalizeH="0" baseline="0" noProof="0">
                        <a:ln>
                          <a:noFill/>
                        </a:ln>
                        <a:solidFill>
                          <a:prstClr val="black"/>
                        </a:solidFill>
                        <a:effectLst/>
                        <a:uLnTx/>
                        <a:uFillTx/>
                        <a:latin typeface="Cambria Math" panose="02040503050406030204" pitchFamily="18" charset="0"/>
                        <a:cs typeface="+mn-cs"/>
                      </a:rPr>
                      <m:t>)</m:t>
                    </m:r>
                  </m:oMath>
                </a14:m>
                <a:endParaRPr kumimoji="0" lang="ko-KR" altLang="en-US" sz="18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mc:Choice>
        <mc:Fallback xmlns="">
          <p:sp>
            <p:nvSpPr>
              <p:cNvPr id="7" name="TextBox 6">
                <a:extLst>
                  <a:ext uri="{FF2B5EF4-FFF2-40B4-BE49-F238E27FC236}">
                    <a16:creationId xmlns:a16="http://schemas.microsoft.com/office/drawing/2014/main" id="{31CCB810-430A-4884-B8A9-05F6476E745A}"/>
                  </a:ext>
                </a:extLst>
              </p:cNvPr>
              <p:cNvSpPr txBox="1">
                <a:spLocks noRot="1" noChangeAspect="1" noMove="1" noResize="1" noEditPoints="1" noAdjustHandles="1" noChangeArrowheads="1" noChangeShapeType="1" noTextEdit="1"/>
              </p:cNvSpPr>
              <p:nvPr/>
            </p:nvSpPr>
            <p:spPr>
              <a:xfrm>
                <a:off x="1652022" y="1922930"/>
                <a:ext cx="6374309" cy="553998"/>
              </a:xfrm>
              <a:prstGeom prst="rect">
                <a:avLst/>
              </a:prstGeom>
              <a:blipFill>
                <a:blip r:embed="rId5"/>
                <a:stretch>
                  <a:fillRect b="-1099"/>
                </a:stretch>
              </a:blipFill>
            </p:spPr>
            <p:txBody>
              <a:bodyPr/>
              <a:lstStyle/>
              <a:p>
                <a:r>
                  <a:rPr lang="ko-KR" altLang="en-US">
                    <a:noFill/>
                  </a:rPr>
                  <a:t> </a:t>
                </a:r>
              </a:p>
            </p:txBody>
          </p:sp>
        </mc:Fallback>
      </mc:AlternateContent>
      <p:sp>
        <p:nvSpPr>
          <p:cNvPr id="8" name="슬라이드 번호 개체 틀 7">
            <a:extLst>
              <a:ext uri="{FF2B5EF4-FFF2-40B4-BE49-F238E27FC236}">
                <a16:creationId xmlns:a16="http://schemas.microsoft.com/office/drawing/2014/main" xmlns="" id="{24D7DA63-980E-4D02-9DAE-941434EAAB3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A840CF-8966-4E5F-BEB8-2909F1CCB2CE}" type="slidenum">
              <a:rPr kumimoji="0" lang="ko-KR" altLang="en-US" sz="1200" b="0" i="0" u="none" strike="noStrike" kern="1200" cap="none" spc="0" normalizeH="0" baseline="0" noProof="0">
                <a:ln>
                  <a:noFill/>
                </a:ln>
                <a:solidFill>
                  <a:prstClr val="black">
                    <a:tint val="75000"/>
                  </a:prstClr>
                </a:solidFill>
                <a:effectLst/>
                <a:uLnTx/>
                <a:uFillTx/>
                <a:latin typeface="Calibri"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ko-KR" altLang="en-US" sz="1200" b="0" i="0" u="none" strike="noStrike" kern="1200" cap="none" spc="0" normalizeH="0" baseline="0" noProof="0">
              <a:ln>
                <a:noFill/>
              </a:ln>
              <a:solidFill>
                <a:prstClr val="black">
                  <a:tint val="75000"/>
                </a:prstClr>
              </a:solidFill>
              <a:effectLst/>
              <a:uLnTx/>
              <a:uFillTx/>
              <a:latin typeface="Calibri" panose="020F0502020204030204"/>
              <a:ea typeface="맑은 고딕" panose="020B0503020000020004" pitchFamily="50" charset="-127"/>
              <a:cs typeface="+mn-cs"/>
            </a:endParaRPr>
          </a:p>
        </p:txBody>
      </p:sp>
      <p:sp>
        <p:nvSpPr>
          <p:cNvPr id="9" name="직사각형 8">
            <a:extLst>
              <a:ext uri="{FF2B5EF4-FFF2-40B4-BE49-F238E27FC236}">
                <a16:creationId xmlns:a16="http://schemas.microsoft.com/office/drawing/2014/main" xmlns="" id="{998692F6-03CE-4C48-9E70-B3094EE3B770}"/>
              </a:ext>
            </a:extLst>
          </p:cNvPr>
          <p:cNvSpPr/>
          <p:nvPr/>
        </p:nvSpPr>
        <p:spPr>
          <a:xfrm>
            <a:off x="3448" y="0"/>
            <a:ext cx="121885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Low Energy Nuclear Reaction  of 11Be</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4" name="직사각형 3">
            <a:extLst>
              <a:ext uri="{FF2B5EF4-FFF2-40B4-BE49-F238E27FC236}">
                <a16:creationId xmlns:a16="http://schemas.microsoft.com/office/drawing/2014/main" xmlns="" id="{692359D1-672E-4690-AE3E-3581ECA09EB6}"/>
              </a:ext>
            </a:extLst>
          </p:cNvPr>
          <p:cNvSpPr/>
          <p:nvPr/>
        </p:nvSpPr>
        <p:spPr>
          <a:xfrm>
            <a:off x="4839176" y="81639"/>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white"/>
                </a:solidFill>
                <a:effectLst/>
                <a:uLnTx/>
                <a:uFillTx/>
                <a:latin typeface="Helvetica LT Std" panose="020B0504020202020204" pitchFamily="34" charset="0"/>
                <a:ea typeface="맑은 고딕" panose="020B0503020000020004" pitchFamily="50" charset="-127"/>
                <a:cs typeface="+mn-cs"/>
              </a:rPr>
              <a:t>   Long Range Nuclear </a:t>
            </a:r>
            <a:r>
              <a:rPr kumimoji="0" lang="en-US" altLang="ko-KR" sz="1800" b="0" i="0" u="none" strike="noStrike" kern="1200" cap="none" spc="0" normalizeH="0" baseline="0" noProof="0" dirty="0" smtClean="0">
                <a:ln>
                  <a:noFill/>
                </a:ln>
                <a:solidFill>
                  <a:prstClr val="white"/>
                </a:solidFill>
                <a:effectLst/>
                <a:uLnTx/>
                <a:uFillTx/>
                <a:latin typeface="Helvetica LT Std" panose="020B0504020202020204" pitchFamily="34" charset="0"/>
                <a:ea typeface="맑은 고딕" panose="020B0503020000020004" pitchFamily="50" charset="-127"/>
                <a:cs typeface="+mn-cs"/>
              </a:rPr>
              <a:t>Potential for Continuum …!!</a:t>
            </a:r>
            <a:endParaRPr kumimoji="0" lang="ko-KR" altLang="en-US" sz="1800" b="0" i="0" u="none" strike="noStrike" kern="1200" cap="none" spc="0" normalizeH="0" baseline="0" noProof="0" dirty="0">
              <a:ln>
                <a:noFill/>
              </a:ln>
              <a:solidFill>
                <a:prstClr val="white"/>
              </a:solidFill>
              <a:effectLst/>
              <a:uLnTx/>
              <a:uFillTx/>
              <a:latin typeface="Helvetica LT Std" panose="020B0504020202020204" pitchFamily="34" charset="0"/>
              <a:ea typeface="맑은 고딕" panose="020B0503020000020004" pitchFamily="50" charset="-127"/>
              <a:cs typeface="+mn-cs"/>
            </a:endParaRPr>
          </a:p>
        </p:txBody>
      </p:sp>
      <p:pic>
        <p:nvPicPr>
          <p:cNvPr id="10" name="그림 9">
            <a:extLst>
              <a:ext uri="{FF2B5EF4-FFF2-40B4-BE49-F238E27FC236}">
                <a16:creationId xmlns:a16="http://schemas.microsoft.com/office/drawing/2014/main" xmlns="" id="{57EDECF6-A7D5-49BC-BF24-2A4763AA747F}"/>
              </a:ext>
            </a:extLst>
          </p:cNvPr>
          <p:cNvPicPr>
            <a:picLocks noChangeAspect="1"/>
          </p:cNvPicPr>
          <p:nvPr/>
        </p:nvPicPr>
        <p:blipFill>
          <a:blip r:embed="rId6"/>
          <a:stretch>
            <a:fillRect/>
          </a:stretch>
        </p:blipFill>
        <p:spPr>
          <a:xfrm>
            <a:off x="5228577" y="817821"/>
            <a:ext cx="914479" cy="914479"/>
          </a:xfrm>
          <a:prstGeom prst="rect">
            <a:avLst/>
          </a:prstGeom>
        </p:spPr>
      </p:pic>
      <p:pic>
        <p:nvPicPr>
          <p:cNvPr id="11" name="그림 10">
            <a:extLst>
              <a:ext uri="{FF2B5EF4-FFF2-40B4-BE49-F238E27FC236}">
                <a16:creationId xmlns:a16="http://schemas.microsoft.com/office/drawing/2014/main" xmlns="" id="{57EDECF6-A7D5-49BC-BF24-2A4763AA747F}"/>
              </a:ext>
            </a:extLst>
          </p:cNvPr>
          <p:cNvPicPr>
            <a:picLocks noChangeAspect="1"/>
          </p:cNvPicPr>
          <p:nvPr/>
        </p:nvPicPr>
        <p:blipFill>
          <a:blip r:embed="rId6"/>
          <a:stretch>
            <a:fillRect/>
          </a:stretch>
        </p:blipFill>
        <p:spPr>
          <a:xfrm>
            <a:off x="7966363" y="2668000"/>
            <a:ext cx="914479" cy="914479"/>
          </a:xfrm>
          <a:prstGeom prst="rect">
            <a:avLst/>
          </a:prstGeom>
        </p:spPr>
      </p:pic>
    </p:spTree>
    <p:extLst>
      <p:ext uri="{BB962C8B-B14F-4D97-AF65-F5344CB8AC3E}">
        <p14:creationId xmlns:p14="http://schemas.microsoft.com/office/powerpoint/2010/main" val="1034547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xmlns="" id="{99B28DBB-30BF-44A4-8271-D1A4DC72B5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55"/>
          <a:stretch/>
        </p:blipFill>
        <p:spPr>
          <a:xfrm>
            <a:off x="6255392" y="1814005"/>
            <a:ext cx="4250691" cy="327023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F9ABC1AE-A45B-427A-8099-235293DC01AC}"/>
                  </a:ext>
                </a:extLst>
              </p:cNvPr>
              <p:cNvSpPr txBox="1"/>
              <p:nvPr/>
            </p:nvSpPr>
            <p:spPr>
              <a:xfrm>
                <a:off x="1775520" y="6045659"/>
                <a:ext cx="3465116" cy="59894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𝑻</m:t>
                          </m:r>
                        </m:e>
                        <m:sub>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𝒊𝒏𝒆𝒍</m:t>
                          </m:r>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𝒍</m:t>
                          </m:r>
                        </m:sub>
                      </m:sSub>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m:t>
                      </m:r>
                      <m:f>
                        <m:fPr>
                          <m:ctrlP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ctrlPr>
                        </m:fPr>
                        <m:num>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𝟖</m:t>
                          </m:r>
                        </m:num>
                        <m:den>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ℏ</m:t>
                          </m:r>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𝒗</m:t>
                          </m:r>
                        </m:den>
                      </m:f>
                      <m:nary>
                        <m:naryPr>
                          <m:ctrlP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ctrlPr>
                        </m:naryPr>
                        <m:sub>
                          <m:r>
                            <m:rPr>
                              <m:brk m:alnAt="23"/>
                            </m:rP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𝟎</m:t>
                          </m:r>
                        </m:sub>
                        <m:sup>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m:t>
                          </m:r>
                        </m:sup>
                        <m:e>
                          <m:sSup>
                            <m:sSupPr>
                              <m:ctrlP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ctrlPr>
                            </m:sSupPr>
                            <m:e>
                              <m:d>
                                <m:dPr>
                                  <m:begChr m:val="|"/>
                                  <m:endChr m:val="|"/>
                                  <m:ctrlP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ctrlPr>
                                </m:dPr>
                                <m:e>
                                  <m:sSubSup>
                                    <m:sSubSupPr>
                                      <m:ctrlP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𝝌</m:t>
                                      </m:r>
                                    </m:e>
                                    <m:sub>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𝒍</m:t>
                                      </m:r>
                                    </m:sub>
                                    <m:sup>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m:t>
                                      </m:r>
                                    </m:sup>
                                  </m:sSubSup>
                                  <m:d>
                                    <m:dPr>
                                      <m:ctrlP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ctrlPr>
                                    </m:dPr>
                                    <m:e>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𝒓</m:t>
                                      </m:r>
                                    </m:e>
                                  </m:d>
                                </m:e>
                              </m:d>
                            </m:e>
                            <m:sup>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𝟐</m:t>
                              </m:r>
                            </m:sup>
                          </m:sSup>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m:t>
                          </m:r>
                          <m:sSubSup>
                            <m:sSubSupPr>
                              <m:ctrlP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SupPr>
                            <m:e>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𝑾</m:t>
                              </m:r>
                            </m:e>
                            <m:sub>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𝑪𝑫𝑬</m:t>
                              </m:r>
                            </m:sub>
                            <m:sup>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𝒊𝒏𝒆𝒍</m:t>
                              </m:r>
                            </m:sup>
                          </m:sSubSup>
                        </m:e>
                      </m:nary>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𝒅𝒓</m:t>
                      </m:r>
                    </m:oMath>
                  </m:oMathPara>
                </a14:m>
                <a:endParaRPr kumimoji="0" lang="ko-KR" altLang="en-US" sz="18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mc:Choice>
        <mc:Fallback xmlns="">
          <p:sp>
            <p:nvSpPr>
              <p:cNvPr id="6" name="TextBox 5">
                <a:extLst>
                  <a:ext uri="{FF2B5EF4-FFF2-40B4-BE49-F238E27FC236}">
                    <a16:creationId xmlns:a16="http://schemas.microsoft.com/office/drawing/2014/main" id="{F9ABC1AE-A45B-427A-8099-235293DC01AC}"/>
                  </a:ext>
                </a:extLst>
              </p:cNvPr>
              <p:cNvSpPr txBox="1">
                <a:spLocks noRot="1" noChangeAspect="1" noMove="1" noResize="1" noEditPoints="1" noAdjustHandles="1" noChangeArrowheads="1" noChangeShapeType="1" noTextEdit="1"/>
              </p:cNvSpPr>
              <p:nvPr/>
            </p:nvSpPr>
            <p:spPr>
              <a:xfrm>
                <a:off x="1775520" y="6045659"/>
                <a:ext cx="3465116" cy="598947"/>
              </a:xfrm>
              <a:prstGeom prst="rect">
                <a:avLst/>
              </a:prstGeom>
              <a:blipFill>
                <a:blip r:embed="rId4"/>
                <a:stretch>
                  <a:fillRect/>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xmlns="" id="{B7E71615-DA59-421B-ADE9-69F15D1756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1" y="1773765"/>
            <a:ext cx="4731391" cy="3310471"/>
          </a:xfrm>
          <a:prstGeom prst="rect">
            <a:avLst/>
          </a:prstGeom>
        </p:spPr>
      </p:pic>
      <p:sp>
        <p:nvSpPr>
          <p:cNvPr id="10" name="TextBox 9">
            <a:extLst>
              <a:ext uri="{FF2B5EF4-FFF2-40B4-BE49-F238E27FC236}">
                <a16:creationId xmlns:a16="http://schemas.microsoft.com/office/drawing/2014/main" xmlns="" id="{20C4C0C7-CC63-4BFB-91FE-9E100B2C2909}"/>
              </a:ext>
            </a:extLst>
          </p:cNvPr>
          <p:cNvSpPr txBox="1"/>
          <p:nvPr/>
        </p:nvSpPr>
        <p:spPr>
          <a:xfrm>
            <a:off x="4408533" y="1259685"/>
            <a:ext cx="30556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err="1">
                <a:ln>
                  <a:noFill/>
                </a:ln>
                <a:solidFill>
                  <a:prstClr val="black"/>
                </a:solidFill>
                <a:effectLst/>
                <a:uLnTx/>
                <a:uFillTx/>
                <a:latin typeface="Helvetica Inserat LT Std" panose="020B0806030702050204" pitchFamily="34" charset="0"/>
                <a:ea typeface="맑은 고딕" panose="020B0503020000020004" pitchFamily="50" charset="-127"/>
                <a:cs typeface="+mn-cs"/>
              </a:rPr>
              <a:t>Kyoungsu</a:t>
            </a:r>
            <a:r>
              <a:rPr kumimoji="0" lang="en-US" altLang="ko-KR" sz="1200" b="1" i="0" u="none" strike="noStrike" kern="1200" cap="none" spc="0" normalizeH="0" baseline="0" noProof="0" dirty="0">
                <a:ln>
                  <a:noFill/>
                </a:ln>
                <a:solidFill>
                  <a:prstClr val="black"/>
                </a:solidFill>
                <a:effectLst/>
                <a:uLnTx/>
                <a:uFillTx/>
                <a:latin typeface="Helvetica Inserat LT Std" panose="020B0806030702050204" pitchFamily="34" charset="0"/>
                <a:ea typeface="맑은 고딕" panose="020B0503020000020004" pitchFamily="50" charset="-127"/>
                <a:cs typeface="+mn-cs"/>
              </a:rPr>
              <a:t> </a:t>
            </a:r>
            <a:r>
              <a:rPr kumimoji="0" lang="en-US" altLang="ko-KR" sz="1200" b="1" i="0" u="none" strike="noStrike" kern="1200" cap="none" spc="0" normalizeH="0" baseline="0" noProof="0" dirty="0" err="1">
                <a:ln>
                  <a:noFill/>
                </a:ln>
                <a:solidFill>
                  <a:prstClr val="black"/>
                </a:solidFill>
                <a:effectLst/>
                <a:uLnTx/>
                <a:uFillTx/>
                <a:latin typeface="Helvetica Inserat LT Std" panose="020B0806030702050204" pitchFamily="34" charset="0"/>
                <a:ea typeface="맑은 고딕" panose="020B0503020000020004" pitchFamily="50" charset="-127"/>
                <a:cs typeface="+mn-cs"/>
              </a:rPr>
              <a:t>Heo</a:t>
            </a:r>
            <a:r>
              <a:rPr kumimoji="0" lang="en-US" altLang="ko-KR" sz="1200" b="1" i="0" u="none" strike="noStrike" kern="1200" cap="none" spc="0" normalizeH="0" baseline="0" noProof="0" dirty="0">
                <a:ln>
                  <a:noFill/>
                </a:ln>
                <a:solidFill>
                  <a:prstClr val="black"/>
                </a:solidFill>
                <a:effectLst/>
                <a:uLnTx/>
                <a:uFillTx/>
                <a:latin typeface="Helvetica Inserat LT Std" panose="020B0806030702050204" pitchFamily="34" charset="0"/>
                <a:ea typeface="맑은 고딕" panose="020B0503020000020004" pitchFamily="50" charset="-127"/>
                <a:cs typeface="+mn-cs"/>
              </a:rPr>
              <a:t> et al. EPJA. 56:42 (2020) </a:t>
            </a:r>
            <a:endParaRPr kumimoji="0" lang="ko-KR" altLang="en-US" sz="1200" b="1" i="0" u="none" strike="noStrike" kern="1200" cap="none" spc="0" normalizeH="0" baseline="0" noProof="0" dirty="0">
              <a:ln>
                <a:noFill/>
              </a:ln>
              <a:solidFill>
                <a:prstClr val="black"/>
              </a:solidFill>
              <a:effectLst/>
              <a:uLnTx/>
              <a:uFillTx/>
              <a:latin typeface="Helvetica Inserat LT Std" panose="020B0806030702050204" pitchFamily="34" charset="0"/>
              <a:ea typeface="맑은 고딕" panose="020B0503020000020004" pitchFamily="50" charset="-127"/>
              <a:cs typeface="+mn-cs"/>
            </a:endParaRPr>
          </a:p>
        </p:txBody>
      </p:sp>
      <p:sp>
        <p:nvSpPr>
          <p:cNvPr id="2" name="슬라이드 번호 개체 틀 1"/>
          <p:cNvSpPr>
            <a:spLocks noGrp="1"/>
          </p:cNvSpPr>
          <p:nvPr>
            <p:ph type="sldNum" sz="quarter" idx="12"/>
          </p:nvPr>
        </p:nvSpPr>
        <p:spPr/>
        <p:txBody>
          <a:bodyPr/>
          <a:lstStyle/>
          <a:p>
            <a:fld id="{DA90FA72-B8D9-460C-8226-5FF4FD1DD601}" type="slidenum">
              <a:rPr lang="ko-KR" altLang="en-US" smtClean="0"/>
              <a:t>45</a:t>
            </a:fld>
            <a:endParaRPr lang="ko-KR" altLang="en-US"/>
          </a:p>
        </p:txBody>
      </p:sp>
      <p:sp>
        <p:nvSpPr>
          <p:cNvPr id="9" name="직사각형 8">
            <a:extLst>
              <a:ext uri="{FF2B5EF4-FFF2-40B4-BE49-F238E27FC236}">
                <a16:creationId xmlns:a16="http://schemas.microsoft.com/office/drawing/2014/main" xmlns="" id="{998692F6-03CE-4C48-9E70-B3094EE3B770}"/>
              </a:ext>
            </a:extLst>
          </p:cNvPr>
          <p:cNvSpPr/>
          <p:nvPr/>
        </p:nvSpPr>
        <p:spPr>
          <a:xfrm>
            <a:off x="0" y="22150"/>
            <a:ext cx="121885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Low Energy Nuclear Reaction  of 11Be</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8" name="직사각형 7">
            <a:extLst>
              <a:ext uri="{FF2B5EF4-FFF2-40B4-BE49-F238E27FC236}">
                <a16:creationId xmlns:a16="http://schemas.microsoft.com/office/drawing/2014/main" xmlns="" id="{719071CF-7EE3-4586-B37B-71A893F680C9}"/>
              </a:ext>
            </a:extLst>
          </p:cNvPr>
          <p:cNvSpPr/>
          <p:nvPr/>
        </p:nvSpPr>
        <p:spPr>
          <a:xfrm>
            <a:off x="5488124" y="124487"/>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smtClean="0">
                <a:ln>
                  <a:noFill/>
                </a:ln>
                <a:solidFill>
                  <a:prstClr val="white"/>
                </a:solidFill>
                <a:effectLst/>
                <a:uLnTx/>
                <a:uFillTx/>
                <a:latin typeface="Helvetica LT Std" panose="020B0504020202020204" pitchFamily="34" charset="0"/>
                <a:ea typeface="맑은 고딕" panose="020B0503020000020004" pitchFamily="50" charset="-127"/>
                <a:cs typeface="+mn-cs"/>
              </a:rPr>
              <a:t>(Inelastic</a:t>
            </a:r>
            <a:r>
              <a:rPr kumimoji="0" lang="en-US" altLang="ko-KR" sz="1800" b="0" i="0" u="none" strike="noStrike" kern="1200" cap="none" spc="0" normalizeH="0" baseline="0" noProof="0" dirty="0" smtClean="0">
                <a:ln>
                  <a:noFill/>
                </a:ln>
                <a:solidFill>
                  <a:prstClr val="white"/>
                </a:solidFill>
                <a:effectLst/>
                <a:uLnTx/>
                <a:uFillTx/>
                <a:latin typeface="Helvetica LT Std" panose="020B0504020202020204" pitchFamily="34" charset="0"/>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white"/>
                </a:solidFill>
                <a:effectLst/>
                <a:uLnTx/>
                <a:uFillTx/>
                <a:latin typeface="Helvetica LT Std" panose="020B0504020202020204" pitchFamily="34" charset="0"/>
                <a:ea typeface="맑은 고딕" panose="020B0503020000020004" pitchFamily="50" charset="-127"/>
                <a:cs typeface="+mn-cs"/>
              </a:rPr>
              <a:t>Scattering Cross- </a:t>
            </a:r>
            <a:r>
              <a:rPr kumimoji="0" lang="en-US" altLang="ko-KR" sz="1800" b="0" i="0" u="none" strike="noStrike" kern="1200" cap="none" spc="0" normalizeH="0" baseline="0" noProof="0" dirty="0" smtClean="0">
                <a:ln>
                  <a:noFill/>
                </a:ln>
                <a:solidFill>
                  <a:prstClr val="white"/>
                </a:solidFill>
                <a:effectLst/>
                <a:uLnTx/>
                <a:uFillTx/>
                <a:latin typeface="Helvetica LT Std" panose="020B0504020202020204" pitchFamily="34" charset="0"/>
                <a:ea typeface="맑은 고딕" panose="020B0503020000020004" pitchFamily="50" charset="-127"/>
                <a:cs typeface="+mn-cs"/>
              </a:rPr>
              <a:t>section)</a:t>
            </a:r>
            <a:endParaRPr kumimoji="0" lang="ko-KR" altLang="en-US" sz="1800" b="0" i="0" u="none" strike="noStrike" kern="1200" cap="none" spc="0" normalizeH="0" baseline="0" noProof="0" dirty="0">
              <a:ln>
                <a:noFill/>
              </a:ln>
              <a:solidFill>
                <a:prstClr val="white"/>
              </a:solidFill>
              <a:effectLst/>
              <a:uLnTx/>
              <a:uFillTx/>
              <a:latin typeface="Helvetica LT Std" panose="020B0504020202020204" pitchFamily="34" charset="0"/>
              <a:ea typeface="맑은 고딕" panose="020B0503020000020004" pitchFamily="50" charset="-127"/>
              <a:cs typeface="+mn-cs"/>
            </a:endParaRPr>
          </a:p>
        </p:txBody>
      </p:sp>
      <p:pic>
        <p:nvPicPr>
          <p:cNvPr id="11" name="그림 10">
            <a:extLst>
              <a:ext uri="{FF2B5EF4-FFF2-40B4-BE49-F238E27FC236}">
                <a16:creationId xmlns:a16="http://schemas.microsoft.com/office/drawing/2014/main" xmlns="" id="{57EDECF6-A7D5-49BC-BF24-2A4763AA747F}"/>
              </a:ext>
            </a:extLst>
          </p:cNvPr>
          <p:cNvPicPr>
            <a:picLocks noChangeAspect="1"/>
          </p:cNvPicPr>
          <p:nvPr/>
        </p:nvPicPr>
        <p:blipFill>
          <a:blip r:embed="rId6"/>
          <a:stretch>
            <a:fillRect/>
          </a:stretch>
        </p:blipFill>
        <p:spPr>
          <a:xfrm>
            <a:off x="9156340" y="160610"/>
            <a:ext cx="914479" cy="914479"/>
          </a:xfrm>
          <a:prstGeom prst="rect">
            <a:avLst/>
          </a:prstGeom>
        </p:spPr>
      </p:pic>
    </p:spTree>
    <p:extLst>
      <p:ext uri="{BB962C8B-B14F-4D97-AF65-F5344CB8AC3E}">
        <p14:creationId xmlns:p14="http://schemas.microsoft.com/office/powerpoint/2010/main" val="1704290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6A6EBD8F-241D-4413-AF83-945182ACAA44}"/>
              </a:ext>
            </a:extLst>
          </p:cNvPr>
          <p:cNvPicPr>
            <a:picLocks noChangeAspect="1"/>
          </p:cNvPicPr>
          <p:nvPr/>
        </p:nvPicPr>
        <p:blipFill>
          <a:blip r:embed="rId3"/>
          <a:stretch>
            <a:fillRect/>
          </a:stretch>
        </p:blipFill>
        <p:spPr>
          <a:xfrm>
            <a:off x="353370" y="1069887"/>
            <a:ext cx="10372436" cy="4261069"/>
          </a:xfrm>
          <a:prstGeom prst="rect">
            <a:avLst/>
          </a:prstGeom>
        </p:spPr>
      </p:pic>
      <p:sp>
        <p:nvSpPr>
          <p:cNvPr id="2" name="TextBox 1">
            <a:extLst>
              <a:ext uri="{FF2B5EF4-FFF2-40B4-BE49-F238E27FC236}">
                <a16:creationId xmlns:a16="http://schemas.microsoft.com/office/drawing/2014/main" xmlns="" id="{2F73D21B-250A-40BE-8B60-5E003C607ED0}"/>
              </a:ext>
            </a:extLst>
          </p:cNvPr>
          <p:cNvSpPr txBox="1"/>
          <p:nvPr/>
        </p:nvSpPr>
        <p:spPr>
          <a:xfrm>
            <a:off x="0" y="570114"/>
            <a:ext cx="9800493"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Long Range Nuclear (LRN) Force rather than CDE !! </a:t>
            </a:r>
            <a:endParaRPr kumimoji="0" lang="ko-KR" altLang="en-US" sz="2800" b="1"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endParaRPr>
          </a:p>
        </p:txBody>
      </p:sp>
      <p:sp>
        <p:nvSpPr>
          <p:cNvPr id="7" name="화살표: 위쪽 6">
            <a:extLst>
              <a:ext uri="{FF2B5EF4-FFF2-40B4-BE49-F238E27FC236}">
                <a16:creationId xmlns:a16="http://schemas.microsoft.com/office/drawing/2014/main" xmlns="" id="{5311E2C1-F090-49B1-B531-ACFC59EB8DD3}"/>
              </a:ext>
            </a:extLst>
          </p:cNvPr>
          <p:cNvSpPr/>
          <p:nvPr/>
        </p:nvSpPr>
        <p:spPr>
          <a:xfrm>
            <a:off x="2694657" y="2906956"/>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cxnSp>
        <p:nvCxnSpPr>
          <p:cNvPr id="9" name="직선 화살표 연결선 8">
            <a:extLst>
              <a:ext uri="{FF2B5EF4-FFF2-40B4-BE49-F238E27FC236}">
                <a16:creationId xmlns:a16="http://schemas.microsoft.com/office/drawing/2014/main" xmlns="" id="{C420C75A-A02C-4255-AB46-2177DD39EAF6}"/>
              </a:ext>
            </a:extLst>
          </p:cNvPr>
          <p:cNvCxnSpPr/>
          <p:nvPr/>
        </p:nvCxnSpPr>
        <p:spPr>
          <a:xfrm flipH="1">
            <a:off x="2828925" y="546667"/>
            <a:ext cx="31506" cy="2289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BE21F47D-59D2-43CC-A74E-F3D291035783}"/>
                  </a:ext>
                </a:extLst>
              </p:cNvPr>
              <p:cNvSpPr txBox="1"/>
              <p:nvPr/>
            </p:nvSpPr>
            <p:spPr>
              <a:xfrm>
                <a:off x="1775520" y="6045659"/>
                <a:ext cx="4054956" cy="598947"/>
              </a:xfrm>
              <a:prstGeom prst="rect">
                <a:avLst/>
              </a:prstGeom>
              <a:noFill/>
            </p:spPr>
            <p:txBody>
              <a:bodyPr wrap="none" lIns="0" tIns="0" rIns="0" bIns="0" rtlCol="0">
                <a:spAutoFit/>
              </a:bodyPr>
              <a:lstStyle/>
              <a:p>
                <a:pPr defTabSz="457200" latinLnBrk="0">
                  <a:defRPr/>
                </a:pPr>
                <a14:m>
                  <m:oMathPara xmlns:m="http://schemas.openxmlformats.org/officeDocument/2006/math">
                    <m:oMathParaPr>
                      <m:jc m:val="centerGroup"/>
                    </m:oMathParaPr>
                    <m:oMath xmlns:m="http://schemas.openxmlformats.org/officeDocument/2006/math">
                      <m:sSub>
                        <m:sSubPr>
                          <m:ctrlPr>
                            <a:rPr lang="en-US" altLang="ko-KR" b="1" i="1">
                              <a:solidFill>
                                <a:prstClr val="black"/>
                              </a:solidFill>
                              <a:latin typeface="Cambria Math" panose="02040503050406030204" pitchFamily="18" charset="0"/>
                            </a:rPr>
                          </m:ctrlPr>
                        </m:sSubPr>
                        <m:e>
                          <m:r>
                            <a:rPr lang="en-US" altLang="ko-KR" b="1" i="1">
                              <a:solidFill>
                                <a:prstClr val="black"/>
                              </a:solidFill>
                              <a:latin typeface="Cambria Math" panose="02040503050406030204" pitchFamily="18" charset="0"/>
                            </a:rPr>
                            <m:t>𝑻</m:t>
                          </m:r>
                        </m:e>
                        <m:sub>
                          <m:r>
                            <a:rPr lang="en-US" altLang="ko-KR" b="1" i="1">
                              <a:solidFill>
                                <a:prstClr val="black"/>
                              </a:solidFill>
                              <a:latin typeface="Cambria Math" panose="02040503050406030204" pitchFamily="18" charset="0"/>
                            </a:rPr>
                            <m:t>𝑩𝑼</m:t>
                          </m:r>
                          <m:r>
                            <a:rPr lang="en-US" altLang="ko-KR" b="1" i="1">
                              <a:solidFill>
                                <a:prstClr val="black"/>
                              </a:solidFill>
                              <a:latin typeface="Cambria Math" panose="02040503050406030204" pitchFamily="18" charset="0"/>
                            </a:rPr>
                            <m:t>;</m:t>
                          </m:r>
                          <m:r>
                            <a:rPr lang="en-US" altLang="ko-KR" b="1" i="1">
                              <a:solidFill>
                                <a:prstClr val="black"/>
                              </a:solidFill>
                              <a:latin typeface="Cambria Math" panose="02040503050406030204" pitchFamily="18" charset="0"/>
                            </a:rPr>
                            <m:t>𝒍</m:t>
                          </m:r>
                        </m:sub>
                      </m:sSub>
                      <m:r>
                        <a:rPr lang="en-US" altLang="ko-KR" b="1" i="1">
                          <a:solidFill>
                            <a:prstClr val="black"/>
                          </a:solidFill>
                          <a:latin typeface="Cambria Math" panose="02040503050406030204" pitchFamily="18" charset="0"/>
                        </a:rPr>
                        <m:t>=</m:t>
                      </m:r>
                      <m:f>
                        <m:fPr>
                          <m:ctrlPr>
                            <a:rPr lang="en-US" altLang="ko-KR" b="1" i="1">
                              <a:solidFill>
                                <a:prstClr val="black"/>
                              </a:solidFill>
                              <a:latin typeface="Cambria Math" panose="02040503050406030204" pitchFamily="18" charset="0"/>
                            </a:rPr>
                          </m:ctrlPr>
                        </m:fPr>
                        <m:num>
                          <m:r>
                            <a:rPr lang="en-US" altLang="ko-KR" b="1" i="1">
                              <a:solidFill>
                                <a:prstClr val="black"/>
                              </a:solidFill>
                              <a:latin typeface="Cambria Math" panose="02040503050406030204" pitchFamily="18" charset="0"/>
                            </a:rPr>
                            <m:t>𝟖</m:t>
                          </m:r>
                        </m:num>
                        <m:den>
                          <m:r>
                            <a:rPr lang="en-US" altLang="ko-KR" b="1" i="1">
                              <a:solidFill>
                                <a:prstClr val="black"/>
                              </a:solidFill>
                              <a:latin typeface="Cambria Math" panose="02040503050406030204" pitchFamily="18" charset="0"/>
                            </a:rPr>
                            <m:t>ℏ</m:t>
                          </m:r>
                          <m:r>
                            <a:rPr lang="en-US" altLang="ko-KR" b="1" i="1">
                              <a:solidFill>
                                <a:prstClr val="black"/>
                              </a:solidFill>
                              <a:latin typeface="Cambria Math" panose="02040503050406030204" pitchFamily="18" charset="0"/>
                            </a:rPr>
                            <m:t>𝒗</m:t>
                          </m:r>
                        </m:den>
                      </m:f>
                      <m:nary>
                        <m:naryPr>
                          <m:ctrlPr>
                            <a:rPr lang="en-US" altLang="ko-KR" b="1" i="1">
                              <a:solidFill>
                                <a:prstClr val="black"/>
                              </a:solidFill>
                              <a:latin typeface="Cambria Math" panose="02040503050406030204" pitchFamily="18" charset="0"/>
                            </a:rPr>
                          </m:ctrlPr>
                        </m:naryPr>
                        <m:sub>
                          <m:r>
                            <m:rPr>
                              <m:brk m:alnAt="23"/>
                            </m:rPr>
                            <a:rPr lang="en-US" altLang="ko-KR" b="1" i="1">
                              <a:solidFill>
                                <a:prstClr val="black"/>
                              </a:solidFill>
                              <a:latin typeface="Cambria Math" panose="02040503050406030204" pitchFamily="18" charset="0"/>
                            </a:rPr>
                            <m:t>𝟎</m:t>
                          </m:r>
                        </m:sub>
                        <m:sup>
                          <m:r>
                            <a:rPr lang="en-US" altLang="ko-KR" b="1" i="1">
                              <a:solidFill>
                                <a:prstClr val="black"/>
                              </a:solidFill>
                              <a:latin typeface="Cambria Math" panose="02040503050406030204" pitchFamily="18" charset="0"/>
                            </a:rPr>
                            <m:t>∞</m:t>
                          </m:r>
                        </m:sup>
                        <m:e>
                          <m:sSup>
                            <m:sSupPr>
                              <m:ctrlPr>
                                <a:rPr lang="en-US" altLang="ko-KR" b="1" i="1">
                                  <a:solidFill>
                                    <a:prstClr val="black"/>
                                  </a:solidFill>
                                  <a:latin typeface="Cambria Math" panose="02040503050406030204" pitchFamily="18" charset="0"/>
                                </a:rPr>
                              </m:ctrlPr>
                            </m:sSupPr>
                            <m:e>
                              <m:d>
                                <m:dPr>
                                  <m:begChr m:val="|"/>
                                  <m:endChr m:val="|"/>
                                  <m:ctrlPr>
                                    <a:rPr lang="en-US" altLang="ko-KR" b="1" i="1">
                                      <a:solidFill>
                                        <a:prstClr val="black"/>
                                      </a:solidFill>
                                      <a:latin typeface="Cambria Math" panose="02040503050406030204" pitchFamily="18" charset="0"/>
                                    </a:rPr>
                                  </m:ctrlPr>
                                </m:dPr>
                                <m:e>
                                  <m:sSubSup>
                                    <m:sSubSupPr>
                                      <m:ctrlPr>
                                        <a:rPr lang="en-US" altLang="ko-KR" b="1" i="1">
                                          <a:solidFill>
                                            <a:prstClr val="black"/>
                                          </a:solidFill>
                                          <a:latin typeface="Cambria Math" panose="02040503050406030204" pitchFamily="18" charset="0"/>
                                        </a:rPr>
                                      </m:ctrlPr>
                                    </m:sSubSupPr>
                                    <m:e>
                                      <m:r>
                                        <a:rPr lang="en-US" altLang="ko-KR" b="1" i="1">
                                          <a:solidFill>
                                            <a:prstClr val="black"/>
                                          </a:solidFill>
                                          <a:latin typeface="Cambria Math" panose="02040503050406030204" pitchFamily="18" charset="0"/>
                                        </a:rPr>
                                        <m:t>𝝌</m:t>
                                      </m:r>
                                    </m:e>
                                    <m:sub>
                                      <m:r>
                                        <a:rPr lang="en-US" altLang="ko-KR" b="1" i="1">
                                          <a:solidFill>
                                            <a:prstClr val="black"/>
                                          </a:solidFill>
                                          <a:latin typeface="Cambria Math" panose="02040503050406030204" pitchFamily="18" charset="0"/>
                                        </a:rPr>
                                        <m:t>𝒍</m:t>
                                      </m:r>
                                    </m:sub>
                                    <m:sup>
                                      <m:r>
                                        <a:rPr lang="en-US" altLang="ko-KR" b="1" i="1">
                                          <a:solidFill>
                                            <a:prstClr val="black"/>
                                          </a:solidFill>
                                          <a:latin typeface="Cambria Math" panose="02040503050406030204" pitchFamily="18" charset="0"/>
                                        </a:rPr>
                                        <m:t>+</m:t>
                                      </m:r>
                                    </m:sup>
                                  </m:sSubSup>
                                  <m:d>
                                    <m:dPr>
                                      <m:ctrlPr>
                                        <a:rPr lang="en-US" altLang="ko-KR" b="1" i="1">
                                          <a:solidFill>
                                            <a:prstClr val="black"/>
                                          </a:solidFill>
                                          <a:latin typeface="Cambria Math" panose="02040503050406030204" pitchFamily="18" charset="0"/>
                                        </a:rPr>
                                      </m:ctrlPr>
                                    </m:dPr>
                                    <m:e>
                                      <m:r>
                                        <a:rPr lang="en-US" altLang="ko-KR" b="1" i="1">
                                          <a:solidFill>
                                            <a:prstClr val="black"/>
                                          </a:solidFill>
                                          <a:latin typeface="Cambria Math" panose="02040503050406030204" pitchFamily="18" charset="0"/>
                                        </a:rPr>
                                        <m:t>𝒓</m:t>
                                      </m:r>
                                    </m:e>
                                  </m:d>
                                </m:e>
                              </m:d>
                            </m:e>
                            <m:sup>
                              <m:r>
                                <a:rPr lang="en-US" altLang="ko-KR" b="1" i="1">
                                  <a:solidFill>
                                    <a:prstClr val="black"/>
                                  </a:solidFill>
                                  <a:latin typeface="Cambria Math" panose="02040503050406030204" pitchFamily="18" charset="0"/>
                                </a:rPr>
                                <m:t>𝟐</m:t>
                              </m:r>
                            </m:sup>
                          </m:sSup>
                          <m:r>
                            <a:rPr lang="en-US" altLang="ko-KR" b="1" i="1">
                              <a:solidFill>
                                <a:prstClr val="black"/>
                              </a:solidFill>
                              <a:latin typeface="Cambria Math" panose="02040503050406030204" pitchFamily="18" charset="0"/>
                            </a:rPr>
                            <m:t>[</m:t>
                          </m:r>
                          <m:sSubSup>
                            <m:sSubSupPr>
                              <m:ctrlPr>
                                <a:rPr lang="en-US" altLang="ko-KR" b="1" i="1">
                                  <a:solidFill>
                                    <a:prstClr val="black"/>
                                  </a:solidFill>
                                  <a:latin typeface="Cambria Math" panose="02040503050406030204" pitchFamily="18" charset="0"/>
                                </a:rPr>
                              </m:ctrlPr>
                            </m:sSubSupPr>
                            <m:e>
                              <m:r>
                                <a:rPr lang="en-US" altLang="ko-KR" b="1" i="1">
                                  <a:solidFill>
                                    <a:prstClr val="black"/>
                                  </a:solidFill>
                                  <a:latin typeface="Cambria Math" panose="02040503050406030204" pitchFamily="18" charset="0"/>
                                </a:rPr>
                                <m:t>𝑾</m:t>
                              </m:r>
                            </m:e>
                            <m:sub>
                              <m:r>
                                <a:rPr lang="en-US" altLang="ko-KR" b="1" i="1">
                                  <a:solidFill>
                                    <a:prstClr val="black"/>
                                  </a:solidFill>
                                  <a:latin typeface="Cambria Math" panose="02040503050406030204" pitchFamily="18" charset="0"/>
                                </a:rPr>
                                <m:t>𝑪𝑫𝑬</m:t>
                              </m:r>
                            </m:sub>
                            <m:sup>
                              <m:r>
                                <a:rPr lang="en-US" altLang="ko-KR" b="1" i="1">
                                  <a:solidFill>
                                    <a:prstClr val="black"/>
                                  </a:solidFill>
                                  <a:latin typeface="Cambria Math" panose="02040503050406030204" pitchFamily="18" charset="0"/>
                                </a:rPr>
                                <m:t>𝒃𝒓</m:t>
                              </m:r>
                            </m:sup>
                          </m:sSubSup>
                        </m:e>
                      </m:nary>
                      <m:r>
                        <a:rPr lang="en-US" altLang="ko-KR" b="1" i="1">
                          <a:solidFill>
                            <a:prstClr val="black"/>
                          </a:solidFill>
                          <a:latin typeface="Cambria Math" panose="02040503050406030204" pitchFamily="18" charset="0"/>
                        </a:rPr>
                        <m:t>+</m:t>
                      </m:r>
                      <m:sSup>
                        <m:sSupPr>
                          <m:ctrlPr>
                            <a:rPr lang="en-US" altLang="ko-KR" b="1" i="1">
                              <a:solidFill>
                                <a:prstClr val="black"/>
                              </a:solidFill>
                              <a:latin typeface="Cambria Math" panose="02040503050406030204" pitchFamily="18" charset="0"/>
                            </a:rPr>
                          </m:ctrlPr>
                        </m:sSupPr>
                        <m:e>
                          <m:r>
                            <a:rPr lang="en-US" altLang="ko-KR" b="1" i="1">
                              <a:solidFill>
                                <a:prstClr val="black"/>
                              </a:solidFill>
                              <a:latin typeface="Cambria Math" panose="02040503050406030204" pitchFamily="18" charset="0"/>
                            </a:rPr>
                            <m:t>𝑾</m:t>
                          </m:r>
                        </m:e>
                        <m:sup>
                          <m:r>
                            <a:rPr lang="en-US" altLang="ko-KR" b="1" i="1">
                              <a:solidFill>
                                <a:prstClr val="black"/>
                              </a:solidFill>
                              <a:latin typeface="Cambria Math" panose="02040503050406030204" pitchFamily="18" charset="0"/>
                            </a:rPr>
                            <m:t>𝒍𝒐</m:t>
                          </m:r>
                        </m:sup>
                      </m:sSup>
                      <m:r>
                        <a:rPr lang="en-US" altLang="ko-KR" b="1" i="1">
                          <a:solidFill>
                            <a:prstClr val="black"/>
                          </a:solidFill>
                          <a:latin typeface="Cambria Math" panose="02040503050406030204" pitchFamily="18" charset="0"/>
                        </a:rPr>
                        <m:t>]</m:t>
                      </m:r>
                      <m:r>
                        <a:rPr lang="en-US" altLang="ko-KR" b="1" i="1">
                          <a:solidFill>
                            <a:prstClr val="black"/>
                          </a:solidFill>
                          <a:latin typeface="Cambria Math" panose="02040503050406030204" pitchFamily="18" charset="0"/>
                        </a:rPr>
                        <m:t>𝒅𝒓</m:t>
                      </m:r>
                    </m:oMath>
                  </m:oMathPara>
                </a14:m>
                <a:endParaRPr lang="ko-KR" altLang="en-US" b="1" dirty="0">
                  <a:solidFill>
                    <a:prstClr val="black"/>
                  </a:solidFill>
                  <a:latin typeface="Calibri" panose="020F0502020204030204"/>
                </a:endParaRPr>
              </a:p>
            </p:txBody>
          </p:sp>
        </mc:Choice>
        <mc:Fallback xmlns="">
          <p:sp>
            <p:nvSpPr>
              <p:cNvPr id="6" name="TextBox 5">
                <a:extLst>
                  <a:ext uri="{FF2B5EF4-FFF2-40B4-BE49-F238E27FC236}">
                    <a16:creationId xmlns="" xmlns:a16="http://schemas.microsoft.com/office/drawing/2014/main" xmlns:a14="http://schemas.microsoft.com/office/drawing/2010/main" id="{BE21F47D-59D2-43CC-A74E-F3D291035783}"/>
                  </a:ext>
                </a:extLst>
              </p:cNvPr>
              <p:cNvSpPr txBox="1">
                <a:spLocks noRot="1" noChangeAspect="1" noMove="1" noResize="1" noEditPoints="1" noAdjustHandles="1" noChangeArrowheads="1" noChangeShapeType="1" noTextEdit="1"/>
              </p:cNvSpPr>
              <p:nvPr/>
            </p:nvSpPr>
            <p:spPr>
              <a:xfrm>
                <a:off x="1775520" y="6045659"/>
                <a:ext cx="4054956" cy="598947"/>
              </a:xfrm>
              <a:prstGeom prst="rect">
                <a:avLst/>
              </a:prstGeom>
              <a:blipFill rotWithShape="0">
                <a:blip r:embed="rId4"/>
                <a:stretch>
                  <a:fillRect/>
                </a:stretch>
              </a:blipFill>
            </p:spPr>
            <p:txBody>
              <a:bodyPr/>
              <a:lstStyle/>
              <a:p>
                <a:r>
                  <a:rPr lang="ko-KR" altLang="en-US">
                    <a:noFill/>
                  </a:rPr>
                  <a:t> </a:t>
                </a:r>
              </a:p>
            </p:txBody>
          </p:sp>
        </mc:Fallback>
      </mc:AlternateContent>
      <p:sp>
        <p:nvSpPr>
          <p:cNvPr id="8" name="직사각형 7">
            <a:extLst>
              <a:ext uri="{FF2B5EF4-FFF2-40B4-BE49-F238E27FC236}">
                <a16:creationId xmlns:a16="http://schemas.microsoft.com/office/drawing/2014/main" xmlns="" id="{998692F6-03CE-4C48-9E70-B3094EE3B770}"/>
              </a:ext>
            </a:extLst>
          </p:cNvPr>
          <p:cNvSpPr/>
          <p:nvPr/>
        </p:nvSpPr>
        <p:spPr>
          <a:xfrm>
            <a:off x="0" y="0"/>
            <a:ext cx="12192000"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Low Energy Nuclear Reaction  of 11Be    (Breakup reactions cross sections)</a:t>
            </a:r>
            <a:endParaRPr lang="ko-KR" altLang="en-US" b="1" dirty="0">
              <a:solidFill>
                <a:prstClr val="white"/>
              </a:solidFill>
              <a:latin typeface="Helvetica LT Std" panose="020B0504020202020204" pitchFamily="34" charset="0"/>
              <a:ea typeface="맑은 고딕" panose="020B0503020000020004" pitchFamily="50" charset="-127"/>
            </a:endParaRPr>
          </a:p>
        </p:txBody>
      </p:sp>
    </p:spTree>
    <p:extLst>
      <p:ext uri="{BB962C8B-B14F-4D97-AF65-F5344CB8AC3E}">
        <p14:creationId xmlns:p14="http://schemas.microsoft.com/office/powerpoint/2010/main" val="579838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xmlns="" id="{1E931109-318A-4EFF-8D32-24B8F7F699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90"/>
          <a:stretch/>
        </p:blipFill>
        <p:spPr>
          <a:xfrm>
            <a:off x="6168752" y="1571736"/>
            <a:ext cx="4499248" cy="3509118"/>
          </a:xfrm>
          <a:prstGeom prst="rect">
            <a:avLst/>
          </a:prstGeom>
        </p:spPr>
      </p:pic>
      <p:pic>
        <p:nvPicPr>
          <p:cNvPr id="14" name="그림 13">
            <a:extLst>
              <a:ext uri="{FF2B5EF4-FFF2-40B4-BE49-F238E27FC236}">
                <a16:creationId xmlns:a16="http://schemas.microsoft.com/office/drawing/2014/main" xmlns="" id="{B35CDD4B-5DEE-4EDF-A81D-390D9120EB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8111" y="1571737"/>
            <a:ext cx="5015303" cy="3509119"/>
          </a:xfrm>
          <a:prstGeom prst="rect">
            <a:avLst/>
          </a:prstGeom>
        </p:spPr>
      </p:pic>
      <mc:AlternateContent xmlns:mc="http://schemas.openxmlformats.org/markup-compatibility/2006" xmlns:a14="http://schemas.microsoft.com/office/drawing/2010/main">
        <mc:Choice Requires="a14">
          <p:sp>
            <p:nvSpPr>
              <p:cNvPr id="5" name="직사각형 4">
                <a:extLst>
                  <a:ext uri="{FF2B5EF4-FFF2-40B4-BE49-F238E27FC236}">
                    <a16:creationId xmlns:a16="http://schemas.microsoft.com/office/drawing/2014/main" xmlns="" id="{0CD927DB-B7CF-4221-BBA5-06402EA263F1}"/>
                  </a:ext>
                </a:extLst>
              </p:cNvPr>
              <p:cNvSpPr/>
              <p:nvPr/>
            </p:nvSpPr>
            <p:spPr>
              <a:xfrm>
                <a:off x="1840186" y="6160658"/>
                <a:ext cx="210557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1" i="0" u="none" strike="noStrike" kern="1200" cap="none" spc="0" normalizeH="0" baseline="0" noProof="0">
                              <a:ln>
                                <a:noFill/>
                              </a:ln>
                              <a:solidFill>
                                <a:prstClr val="black"/>
                              </a:solidFill>
                              <a:effectLst/>
                              <a:uLnTx/>
                              <a:uFillTx/>
                              <a:latin typeface="Cambria Math" panose="02040503050406030204" pitchFamily="18" charset="0"/>
                              <a:cs typeface="+mn-cs"/>
                            </a:rPr>
                            <m:t>𝐏</m:t>
                          </m:r>
                        </m:e>
                        <m:sub>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𝑬</m:t>
                          </m:r>
                        </m:sub>
                      </m:sSub>
                      <m:r>
                        <a:rPr kumimoji="0" lang="en-US" altLang="ko-KR" sz="1800" b="1" i="0" u="none" strike="noStrike" kern="1200" cap="none" spc="0" normalizeH="0" baseline="0" noProof="0">
                          <a:ln>
                            <a:noFill/>
                          </a:ln>
                          <a:solidFill>
                            <a:prstClr val="black"/>
                          </a:solidFill>
                          <a:effectLst/>
                          <a:uLnTx/>
                          <a:uFillTx/>
                          <a:latin typeface="Cambria Math" panose="02040503050406030204" pitchFamily="18" charset="0"/>
                          <a:cs typeface="+mn-cs"/>
                        </a:rPr>
                        <m:t>=</m:t>
                      </m:r>
                      <m:r>
                        <m:rPr>
                          <m:nor/>
                        </m:rPr>
                        <a:rPr kumimoji="0" lang="en-US" altLang="ko-KR" sz="18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m:t> </m:t>
                      </m:r>
                      <m:r>
                        <a:rPr kumimoji="0" lang="en-US" altLang="ko-KR" sz="1800" b="1" i="0" u="none" strike="noStrike" kern="1200" cap="none" spc="0" normalizeH="0" baseline="0" noProof="0">
                          <a:ln>
                            <a:noFill/>
                          </a:ln>
                          <a:solidFill>
                            <a:prstClr val="black"/>
                          </a:solidFill>
                          <a:effectLst/>
                          <a:uLnTx/>
                          <a:uFillTx/>
                          <a:latin typeface="Cambria Math" panose="02040503050406030204" pitchFamily="18" charset="0"/>
                          <a:cs typeface="+mn-cs"/>
                        </a:rPr>
                        <m:t>𝐝</m:t>
                      </m:r>
                      <m:sSub>
                        <m:sSubPr>
                          <m:ctrlP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1" i="0" u="none" strike="noStrike" kern="1200" cap="none" spc="0" normalizeH="0" baseline="0" noProof="0">
                              <a:ln>
                                <a:noFill/>
                              </a:ln>
                              <a:solidFill>
                                <a:prstClr val="black"/>
                              </a:solidFill>
                              <a:effectLst/>
                              <a:uLnTx/>
                              <a:uFillTx/>
                              <a:latin typeface="Cambria Math" panose="02040503050406030204" pitchFamily="18" charset="0"/>
                              <a:cs typeface="+mn-cs"/>
                            </a:rPr>
                            <m:t>𝛔</m:t>
                          </m:r>
                        </m:e>
                        <m:sub>
                          <m:r>
                            <a:rPr kumimoji="0" lang="en-US" altLang="ko-KR" sz="1800" b="1" i="0" u="none" strike="noStrike" kern="1200" cap="none" spc="0" normalizeH="0" baseline="0" noProof="0">
                              <a:ln>
                                <a:noFill/>
                              </a:ln>
                              <a:solidFill>
                                <a:prstClr val="black"/>
                              </a:solidFill>
                              <a:effectLst/>
                              <a:uLnTx/>
                              <a:uFillTx/>
                              <a:latin typeface="Cambria Math" panose="02040503050406030204" pitchFamily="18" charset="0"/>
                              <a:cs typeface="+mn-cs"/>
                            </a:rPr>
                            <m:t>𝐞𝐥</m:t>
                          </m:r>
                          <m:r>
                            <a:rPr kumimoji="0" lang="en-US" altLang="ko-KR" sz="1800" b="1" i="0" u="none" strike="noStrike" kern="1200" cap="none" spc="0" normalizeH="0" baseline="0" noProof="0">
                              <a:ln>
                                <a:noFill/>
                              </a:ln>
                              <a:solidFill>
                                <a:prstClr val="black"/>
                              </a:solidFill>
                              <a:effectLst/>
                              <a:uLnTx/>
                              <a:uFillTx/>
                              <a:latin typeface="Cambria Math" panose="02040503050406030204" pitchFamily="18" charset="0"/>
                              <a:cs typeface="+mn-cs"/>
                            </a:rPr>
                            <m:t>.</m:t>
                          </m:r>
                        </m:sub>
                      </m:sSub>
                      <m: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t>/</m:t>
                      </m:r>
                      <m:r>
                        <a:rPr kumimoji="0" lang="en-US" altLang="ko-KR" sz="1800" b="1" i="0" u="none" strike="noStrike" kern="1200" cap="none" spc="0" normalizeH="0" baseline="0" noProof="0">
                          <a:ln>
                            <a:noFill/>
                          </a:ln>
                          <a:solidFill>
                            <a:prstClr val="black"/>
                          </a:solidFill>
                          <a:effectLst/>
                          <a:uLnTx/>
                          <a:uFillTx/>
                          <a:latin typeface="Cambria Math" panose="02040503050406030204" pitchFamily="18" charset="0"/>
                          <a:cs typeface="+mn-cs"/>
                        </a:rPr>
                        <m:t>𝐝</m:t>
                      </m:r>
                      <m:sSub>
                        <m:sSubPr>
                          <m:ctrlPr>
                            <a:rPr kumimoji="0" lang="en-US" altLang="ko-KR" sz="1800" b="1"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a:rPr kumimoji="0" lang="en-US" altLang="ko-KR" sz="1800" b="1" i="0" u="none" strike="noStrike" kern="1200" cap="none" spc="0" normalizeH="0" baseline="0" noProof="0">
                              <a:ln>
                                <a:noFill/>
                              </a:ln>
                              <a:solidFill>
                                <a:prstClr val="black"/>
                              </a:solidFill>
                              <a:effectLst/>
                              <a:uLnTx/>
                              <a:uFillTx/>
                              <a:latin typeface="Cambria Math" panose="02040503050406030204" pitchFamily="18" charset="0"/>
                              <a:cs typeface="+mn-cs"/>
                            </a:rPr>
                            <m:t>𝛔</m:t>
                          </m:r>
                        </m:e>
                        <m:sub>
                          <m:r>
                            <a:rPr kumimoji="0" lang="en-US" altLang="ko-KR" sz="1800" b="1" i="0" u="none" strike="noStrike" kern="1200" cap="none" spc="0" normalizeH="0" baseline="0" noProof="0">
                              <a:ln>
                                <a:noFill/>
                              </a:ln>
                              <a:solidFill>
                                <a:prstClr val="black"/>
                              </a:solidFill>
                              <a:effectLst/>
                              <a:uLnTx/>
                              <a:uFillTx/>
                              <a:latin typeface="Cambria Math" panose="02040503050406030204" pitchFamily="18" charset="0"/>
                              <a:cs typeface="+mn-cs"/>
                            </a:rPr>
                            <m:t>𝐑𝐮𝐭𝐡</m:t>
                          </m:r>
                        </m:sub>
                      </m:sSub>
                    </m:oMath>
                  </m:oMathPara>
                </a14:m>
                <a:endParaRPr kumimoji="0" lang="ko-KR" altLang="en-US" sz="1800" b="1"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mc:Choice>
        <mc:Fallback xmlns="">
          <p:sp>
            <p:nvSpPr>
              <p:cNvPr id="5" name="직사각형 4">
                <a:extLst>
                  <a:ext uri="{FF2B5EF4-FFF2-40B4-BE49-F238E27FC236}">
                    <a16:creationId xmlns:a16="http://schemas.microsoft.com/office/drawing/2014/main" id="{0CD927DB-B7CF-4221-BBA5-06402EA263F1}"/>
                  </a:ext>
                </a:extLst>
              </p:cNvPr>
              <p:cNvSpPr>
                <a:spLocks noRot="1" noChangeAspect="1" noMove="1" noResize="1" noEditPoints="1" noAdjustHandles="1" noChangeArrowheads="1" noChangeShapeType="1" noTextEdit="1"/>
              </p:cNvSpPr>
              <p:nvPr/>
            </p:nvSpPr>
            <p:spPr>
              <a:xfrm>
                <a:off x="1840186" y="6160658"/>
                <a:ext cx="2105576" cy="369332"/>
              </a:xfrm>
              <a:prstGeom prst="rect">
                <a:avLst/>
              </a:prstGeom>
              <a:blipFill>
                <a:blip r:embed="rId5"/>
                <a:stretch>
                  <a:fillRect b="-13333"/>
                </a:stretch>
              </a:blipFill>
            </p:spPr>
            <p:txBody>
              <a:bodyPr/>
              <a:lstStyle/>
              <a:p>
                <a:r>
                  <a:rPr lang="ko-KR" altLang="en-US">
                    <a:noFill/>
                  </a:rPr>
                  <a:t> </a:t>
                </a:r>
              </a:p>
            </p:txBody>
          </p:sp>
        </mc:Fallback>
      </mc:AlternateContent>
      <p:sp>
        <p:nvSpPr>
          <p:cNvPr id="6" name="TextBox 5">
            <a:extLst>
              <a:ext uri="{FF2B5EF4-FFF2-40B4-BE49-F238E27FC236}">
                <a16:creationId xmlns:a16="http://schemas.microsoft.com/office/drawing/2014/main" xmlns="" id="{686B5E3D-2227-4665-A0A6-63397F3B150F}"/>
              </a:ext>
            </a:extLst>
          </p:cNvPr>
          <p:cNvSpPr txBox="1"/>
          <p:nvPr/>
        </p:nvSpPr>
        <p:spPr>
          <a:xfrm>
            <a:off x="4548313" y="1192687"/>
            <a:ext cx="305562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err="1">
                <a:ln>
                  <a:noFill/>
                </a:ln>
                <a:solidFill>
                  <a:prstClr val="black"/>
                </a:solidFill>
                <a:effectLst/>
                <a:uLnTx/>
                <a:uFillTx/>
                <a:latin typeface="Helvetica Inserat LT Std" panose="020B0806030702050204" pitchFamily="34" charset="0"/>
                <a:ea typeface="맑은 고딕" panose="020B0503020000020004" pitchFamily="50" charset="-127"/>
                <a:cs typeface="+mn-cs"/>
              </a:rPr>
              <a:t>Kyoungsu</a:t>
            </a:r>
            <a:r>
              <a:rPr kumimoji="0" lang="en-US" altLang="ko-KR" sz="1200" b="1" i="0" u="none" strike="noStrike" kern="1200" cap="none" spc="0" normalizeH="0" baseline="0" noProof="0" dirty="0">
                <a:ln>
                  <a:noFill/>
                </a:ln>
                <a:solidFill>
                  <a:prstClr val="black"/>
                </a:solidFill>
                <a:effectLst/>
                <a:uLnTx/>
                <a:uFillTx/>
                <a:latin typeface="Helvetica Inserat LT Std" panose="020B0806030702050204" pitchFamily="34" charset="0"/>
                <a:ea typeface="맑은 고딕" panose="020B0503020000020004" pitchFamily="50" charset="-127"/>
                <a:cs typeface="+mn-cs"/>
              </a:rPr>
              <a:t> </a:t>
            </a:r>
            <a:r>
              <a:rPr kumimoji="0" lang="en-US" altLang="ko-KR" sz="1200" b="1" i="0" u="none" strike="noStrike" kern="1200" cap="none" spc="0" normalizeH="0" baseline="0" noProof="0" dirty="0" err="1">
                <a:ln>
                  <a:noFill/>
                </a:ln>
                <a:solidFill>
                  <a:prstClr val="black"/>
                </a:solidFill>
                <a:effectLst/>
                <a:uLnTx/>
                <a:uFillTx/>
                <a:latin typeface="Helvetica Inserat LT Std" panose="020B0806030702050204" pitchFamily="34" charset="0"/>
                <a:ea typeface="맑은 고딕" panose="020B0503020000020004" pitchFamily="50" charset="-127"/>
                <a:cs typeface="+mn-cs"/>
              </a:rPr>
              <a:t>Heo</a:t>
            </a:r>
            <a:r>
              <a:rPr kumimoji="0" lang="en-US" altLang="ko-KR" sz="1200" b="1" i="0" u="none" strike="noStrike" kern="1200" cap="none" spc="0" normalizeH="0" baseline="0" noProof="0" dirty="0">
                <a:ln>
                  <a:noFill/>
                </a:ln>
                <a:solidFill>
                  <a:prstClr val="black"/>
                </a:solidFill>
                <a:effectLst/>
                <a:uLnTx/>
                <a:uFillTx/>
                <a:latin typeface="Helvetica Inserat LT Std" panose="020B0806030702050204" pitchFamily="34" charset="0"/>
                <a:ea typeface="맑은 고딕" panose="020B0503020000020004" pitchFamily="50" charset="-127"/>
                <a:cs typeface="+mn-cs"/>
              </a:rPr>
              <a:t> et al. EPJA. 56:42 (2020) </a:t>
            </a:r>
            <a:endParaRPr kumimoji="0" lang="ko-KR" altLang="en-US" sz="1200" b="1" i="0" u="none" strike="noStrike" kern="1200" cap="none" spc="0" normalizeH="0" baseline="0" noProof="0" dirty="0">
              <a:ln>
                <a:noFill/>
              </a:ln>
              <a:solidFill>
                <a:prstClr val="black"/>
              </a:solidFill>
              <a:effectLst/>
              <a:uLnTx/>
              <a:uFillTx/>
              <a:latin typeface="Helvetica Inserat LT Std" panose="020B0806030702050204" pitchFamily="34" charset="0"/>
              <a:ea typeface="맑은 고딕" panose="020B0503020000020004" pitchFamily="50" charset="-127"/>
              <a:cs typeface="+mn-cs"/>
            </a:endParaRPr>
          </a:p>
        </p:txBody>
      </p:sp>
      <p:sp>
        <p:nvSpPr>
          <p:cNvPr id="7" name="직사각형 6">
            <a:extLst>
              <a:ext uri="{FF2B5EF4-FFF2-40B4-BE49-F238E27FC236}">
                <a16:creationId xmlns:a16="http://schemas.microsoft.com/office/drawing/2014/main" xmlns="" id="{998692F6-03CE-4C48-9E70-B3094EE3B770}"/>
              </a:ext>
            </a:extLst>
          </p:cNvPr>
          <p:cNvSpPr/>
          <p:nvPr/>
        </p:nvSpPr>
        <p:spPr>
          <a:xfrm>
            <a:off x="3448" y="0"/>
            <a:ext cx="12188552" cy="57526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  </a:t>
            </a:r>
            <a:r>
              <a:rPr lang="en-US" altLang="ko-KR" b="1" dirty="0" smtClean="0">
                <a:solidFill>
                  <a:prstClr val="white"/>
                </a:solidFill>
                <a:latin typeface="Helvetica LT Std" panose="020B0504020202020204" pitchFamily="34" charset="0"/>
                <a:ea typeface="맑은 고딕" panose="020B0503020000020004" pitchFamily="50" charset="-127"/>
              </a:rPr>
              <a:t>Low Energy Nuclear Reaction  of 11Be</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2" name="슬라이드 번호 개체 틀 1"/>
          <p:cNvSpPr>
            <a:spLocks noGrp="1"/>
          </p:cNvSpPr>
          <p:nvPr>
            <p:ph type="sldNum" sz="quarter" idx="12"/>
          </p:nvPr>
        </p:nvSpPr>
        <p:spPr/>
        <p:txBody>
          <a:bodyPr/>
          <a:lstStyle/>
          <a:p>
            <a:fld id="{DA90FA72-B8D9-460C-8226-5FF4FD1DD601}" type="slidenum">
              <a:rPr lang="ko-KR" altLang="en-US" smtClean="0"/>
              <a:t>47</a:t>
            </a:fld>
            <a:endParaRPr lang="ko-KR" altLang="en-US"/>
          </a:p>
        </p:txBody>
      </p:sp>
      <p:sp>
        <p:nvSpPr>
          <p:cNvPr id="8" name="직사각형 7">
            <a:extLst>
              <a:ext uri="{FF2B5EF4-FFF2-40B4-BE49-F238E27FC236}">
                <a16:creationId xmlns:a16="http://schemas.microsoft.com/office/drawing/2014/main" xmlns="" id="{719071CF-7EE3-4586-B37B-71A893F680C9}"/>
              </a:ext>
            </a:extLst>
          </p:cNvPr>
          <p:cNvSpPr/>
          <p:nvPr/>
        </p:nvSpPr>
        <p:spPr>
          <a:xfrm>
            <a:off x="4933454" y="71606"/>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smtClean="0">
                <a:ln>
                  <a:noFill/>
                </a:ln>
                <a:solidFill>
                  <a:prstClr val="white"/>
                </a:solidFill>
                <a:effectLst/>
                <a:uLnTx/>
                <a:uFillTx/>
                <a:latin typeface="Helvetica LT Std" panose="020B0504020202020204" pitchFamily="34" charset="0"/>
                <a:ea typeface="맑은 고딕" panose="020B0503020000020004" pitchFamily="50" charset="-127"/>
                <a:cs typeface="+mn-cs"/>
              </a:rPr>
              <a:t>(Elastic</a:t>
            </a:r>
            <a:r>
              <a:rPr kumimoji="0" lang="en-US" altLang="ko-KR" sz="1800" b="0" i="0" u="none" strike="noStrike" kern="1200" cap="none" spc="0" normalizeH="0" baseline="0" noProof="0" dirty="0" smtClean="0">
                <a:ln>
                  <a:noFill/>
                </a:ln>
                <a:solidFill>
                  <a:prstClr val="white"/>
                </a:solidFill>
                <a:effectLst/>
                <a:uLnTx/>
                <a:uFillTx/>
                <a:latin typeface="Helvetica LT Std" panose="020B0504020202020204" pitchFamily="34" charset="0"/>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white"/>
                </a:solidFill>
                <a:effectLst/>
                <a:uLnTx/>
                <a:uFillTx/>
                <a:latin typeface="Helvetica LT Std" panose="020B0504020202020204" pitchFamily="34" charset="0"/>
                <a:ea typeface="맑은 고딕" panose="020B0503020000020004" pitchFamily="50" charset="-127"/>
                <a:cs typeface="+mn-cs"/>
              </a:rPr>
              <a:t>Scattering Cross- </a:t>
            </a:r>
            <a:r>
              <a:rPr kumimoji="0" lang="en-US" altLang="ko-KR" sz="1800" b="0" i="0" u="none" strike="noStrike" kern="1200" cap="none" spc="0" normalizeH="0" baseline="0" noProof="0" dirty="0" smtClean="0">
                <a:ln>
                  <a:noFill/>
                </a:ln>
                <a:solidFill>
                  <a:prstClr val="white"/>
                </a:solidFill>
                <a:effectLst/>
                <a:uLnTx/>
                <a:uFillTx/>
                <a:latin typeface="Helvetica LT Std" panose="020B0504020202020204" pitchFamily="34" charset="0"/>
                <a:ea typeface="맑은 고딕" panose="020B0503020000020004" pitchFamily="50" charset="-127"/>
                <a:cs typeface="+mn-cs"/>
              </a:rPr>
              <a:t>section)</a:t>
            </a:r>
            <a:endParaRPr kumimoji="0" lang="ko-KR" altLang="en-US" sz="1800" b="0" i="0" u="none" strike="noStrike" kern="1200" cap="none" spc="0" normalizeH="0" baseline="0" noProof="0" dirty="0">
              <a:ln>
                <a:noFill/>
              </a:ln>
              <a:solidFill>
                <a:prstClr val="white"/>
              </a:solidFill>
              <a:effectLst/>
              <a:uLnTx/>
              <a:uFillTx/>
              <a:latin typeface="Helvetica LT Std" panose="020B0504020202020204" pitchFamily="34" charset="0"/>
              <a:ea typeface="맑은 고딕" panose="020B0503020000020004" pitchFamily="50" charset="-127"/>
              <a:cs typeface="+mn-cs"/>
            </a:endParaRPr>
          </a:p>
        </p:txBody>
      </p:sp>
      <p:pic>
        <p:nvPicPr>
          <p:cNvPr id="9" name="그림 8">
            <a:extLst>
              <a:ext uri="{FF2B5EF4-FFF2-40B4-BE49-F238E27FC236}">
                <a16:creationId xmlns:a16="http://schemas.microsoft.com/office/drawing/2014/main" xmlns="" id="{57EDECF6-A7D5-49BC-BF24-2A4763AA747F}"/>
              </a:ext>
            </a:extLst>
          </p:cNvPr>
          <p:cNvPicPr>
            <a:picLocks noChangeAspect="1"/>
          </p:cNvPicPr>
          <p:nvPr/>
        </p:nvPicPr>
        <p:blipFill>
          <a:blip r:embed="rId6"/>
          <a:stretch>
            <a:fillRect/>
          </a:stretch>
        </p:blipFill>
        <p:spPr>
          <a:xfrm>
            <a:off x="2582359" y="4249038"/>
            <a:ext cx="914479" cy="914479"/>
          </a:xfrm>
          <a:prstGeom prst="rect">
            <a:avLst/>
          </a:prstGeom>
        </p:spPr>
      </p:pic>
      <p:pic>
        <p:nvPicPr>
          <p:cNvPr id="10" name="그림 9">
            <a:extLst>
              <a:ext uri="{FF2B5EF4-FFF2-40B4-BE49-F238E27FC236}">
                <a16:creationId xmlns:a16="http://schemas.microsoft.com/office/drawing/2014/main" xmlns="" id="{57EDECF6-A7D5-49BC-BF24-2A4763AA747F}"/>
              </a:ext>
            </a:extLst>
          </p:cNvPr>
          <p:cNvPicPr>
            <a:picLocks noChangeAspect="1"/>
          </p:cNvPicPr>
          <p:nvPr/>
        </p:nvPicPr>
        <p:blipFill>
          <a:blip r:embed="rId6"/>
          <a:stretch>
            <a:fillRect/>
          </a:stretch>
        </p:blipFill>
        <p:spPr>
          <a:xfrm>
            <a:off x="10210760" y="1635239"/>
            <a:ext cx="914479" cy="914479"/>
          </a:xfrm>
          <a:prstGeom prst="rect">
            <a:avLst/>
          </a:prstGeom>
        </p:spPr>
      </p:pic>
    </p:spTree>
    <p:extLst>
      <p:ext uri="{BB962C8B-B14F-4D97-AF65-F5344CB8AC3E}">
        <p14:creationId xmlns:p14="http://schemas.microsoft.com/office/powerpoint/2010/main" val="360929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5D9F2B-522D-A54D-6A33-18E382128E29}"/>
              </a:ext>
            </a:extLst>
          </p:cNvPr>
          <p:cNvSpPr txBox="1"/>
          <p:nvPr/>
        </p:nvSpPr>
        <p:spPr>
          <a:xfrm>
            <a:off x="1123950" y="88823"/>
            <a:ext cx="8483220" cy="6370975"/>
          </a:xfrm>
          <a:prstGeom prst="rect">
            <a:avLst/>
          </a:prstGeom>
          <a:noFill/>
        </p:spPr>
        <p:txBody>
          <a:bodyPr wrap="none" rtlCol="0">
            <a:spAutoFit/>
          </a:bodyPr>
          <a:lstStyle/>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Motivation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 Exotic Light Nuclei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1-2. Low Energy Nuclear Reactions (LENR) for Exotic Nuclei</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 LENR for Carbon isotopes</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2-1. Quasi-elastic scattering of C isotopes</a:t>
            </a:r>
          </a:p>
          <a:p>
            <a:pPr lvl="0">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2-2</a:t>
            </a:r>
            <a:r>
              <a:rPr lang="en-US" altLang="ko-KR" sz="2400" dirty="0">
                <a:solidFill>
                  <a:prstClr val="black"/>
                </a:solidFill>
              </a:rPr>
              <a:t>. Two nucleon knockout </a:t>
            </a:r>
            <a:r>
              <a:rPr lang="en-US" altLang="ko-KR" sz="2400" dirty="0" smtClean="0">
                <a:solidFill>
                  <a:prstClr val="black"/>
                </a:solidFill>
              </a:rPr>
              <a:t>in </a:t>
            </a: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12C + 12C scattering</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 LENR for 11Be</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3-1. Cosmological Origin of 11Be</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3-2. Elastic and non-elastic </a:t>
            </a:r>
            <a:r>
              <a:rPr kumimoji="0" lang="en-US" altLang="ko-KR" sz="2400" b="0" i="0" u="none" strike="noStrike" kern="1200" cap="none" spc="0" normalizeH="0" baseline="0" noProof="0" dirty="0" smtClean="0">
                <a:ln>
                  <a:noFill/>
                </a:ln>
                <a:solidFill>
                  <a:prstClr val="black"/>
                </a:solidFill>
                <a:effectLst/>
                <a:uLnTx/>
                <a:uFillTx/>
                <a:latin typeface="맑은 고딕" panose="020F0502020204030204"/>
                <a:ea typeface="맑은 고딕" panose="020B0503020000020004" pitchFamily="50" charset="-127"/>
                <a:cs typeface="+mn-cs"/>
              </a:rPr>
              <a:t>scattering of 11Be</a:t>
            </a: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4. LENR 17F and 17O for mirror nuclei</a:t>
            </a:r>
            <a:endParaRPr kumimoji="0" lang="en-US" altLang="ko-KR" sz="2400"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 LENR for 6He and Li isotopes </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6. Summary and Conclusion</a:t>
            </a:r>
            <a:endParaRPr kumimoji="0" lang="ko-KR" altLang="en-US"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3" name="TextBox 2">
            <a:extLst>
              <a:ext uri="{FF2B5EF4-FFF2-40B4-BE49-F238E27FC236}">
                <a16:creationId xmlns:a16="http://schemas.microsoft.com/office/drawing/2014/main" xmlns="" id="{2F8F31ED-3639-4D34-8CBC-D137E1AF6DBB}"/>
              </a:ext>
            </a:extLst>
          </p:cNvPr>
          <p:cNvSpPr txBox="1"/>
          <p:nvPr/>
        </p:nvSpPr>
        <p:spPr>
          <a:xfrm>
            <a:off x="7892416" y="5298296"/>
            <a:ext cx="3440109" cy="1477328"/>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89</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57601</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11Li</a:t>
            </a:r>
            <a:endPar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9</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0</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54615</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11Li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PLB 780, 455 (2018) Fusion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JKPS 70, 42 (2017) Fusion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103, 034611 (2021) Fusion</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TextBox 4">
            <a:extLst>
              <a:ext uri="{FF2B5EF4-FFF2-40B4-BE49-F238E27FC236}">
                <a16:creationId xmlns:a16="http://schemas.microsoft.com/office/drawing/2014/main" xmlns="" id="{9E8FFBE4-4DB4-9338-D9CB-29E4FBB967A6}"/>
              </a:ext>
            </a:extLst>
          </p:cNvPr>
          <p:cNvSpPr txBox="1"/>
          <p:nvPr/>
        </p:nvSpPr>
        <p:spPr>
          <a:xfrm>
            <a:off x="7892416" y="4650187"/>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105, 014601 (2022)</a:t>
            </a:r>
            <a:endParaRPr lang="ko-KR" altLang="en-US" dirty="0"/>
          </a:p>
        </p:txBody>
      </p:sp>
      <p:sp>
        <p:nvSpPr>
          <p:cNvPr id="6" name="TextBox 5">
            <a:extLst>
              <a:ext uri="{FF2B5EF4-FFF2-40B4-BE49-F238E27FC236}">
                <a16:creationId xmlns:a16="http://schemas.microsoft.com/office/drawing/2014/main" xmlns="" id="{9A57C8AE-C5A7-1265-F3D4-1BA8CA3CED82}"/>
              </a:ext>
            </a:extLst>
          </p:cNvPr>
          <p:cNvSpPr txBox="1"/>
          <p:nvPr/>
        </p:nvSpPr>
        <p:spPr>
          <a:xfrm>
            <a:off x="7831528" y="3513237"/>
            <a:ext cx="4233275" cy="1200329"/>
          </a:xfrm>
          <a:prstGeom prst="rect">
            <a:avLst/>
          </a:prstGeom>
          <a:noFill/>
        </p:spPr>
        <p:txBody>
          <a:bodyPr wrap="none" rtlCol="0">
            <a:spAutoFit/>
          </a:bodyPr>
          <a:lstStyle/>
          <a:p>
            <a:r>
              <a:rPr lang="pl-PL" altLang="ko-KR" dirty="0"/>
              <a:t>EPJA 56, 42 (2020),</a:t>
            </a:r>
            <a:r>
              <a:rPr lang="en-US" altLang="ko-KR" dirty="0"/>
              <a:t> LRN for 197Au</a:t>
            </a:r>
            <a:r>
              <a:rPr lang="pl-PL" altLang="ko-KR" dirty="0"/>
              <a:t> </a:t>
            </a:r>
          </a:p>
          <a:p>
            <a:r>
              <a:rPr lang="pl-PL" altLang="ko-KR" dirty="0"/>
              <a:t>PRC 92, 014627 (2015)</a:t>
            </a:r>
            <a:r>
              <a:rPr lang="en-US" altLang="ko-KR" dirty="0"/>
              <a:t> LRN potential</a:t>
            </a:r>
            <a:r>
              <a:rPr lang="pl-PL" altLang="ko-KR" dirty="0"/>
              <a:t> </a:t>
            </a:r>
          </a:p>
          <a:p>
            <a:r>
              <a:rPr lang="pl-PL" altLang="ko-KR" dirty="0"/>
              <a:t>PRC 92, 044618 (2015)</a:t>
            </a:r>
            <a:r>
              <a:rPr lang="en-US" altLang="ko-KR" dirty="0"/>
              <a:t> LRN potential</a:t>
            </a:r>
          </a:p>
          <a:p>
            <a:r>
              <a:rPr lang="en-US" altLang="ko-KR" dirty="0"/>
              <a:t>PRC 93, 954624 (2016) Radius</a:t>
            </a:r>
            <a:endParaRPr lang="ko-KR" altLang="en-US" dirty="0"/>
          </a:p>
        </p:txBody>
      </p:sp>
      <p:sp>
        <p:nvSpPr>
          <p:cNvPr id="7" name="TextBox 6">
            <a:extLst>
              <a:ext uri="{FF2B5EF4-FFF2-40B4-BE49-F238E27FC236}">
                <a16:creationId xmlns:a16="http://schemas.microsoft.com/office/drawing/2014/main" xmlns="" id="{A7D45AB0-2635-892F-905D-FB3B8765B365}"/>
              </a:ext>
            </a:extLst>
          </p:cNvPr>
          <p:cNvSpPr txBox="1"/>
          <p:nvPr/>
        </p:nvSpPr>
        <p:spPr>
          <a:xfrm>
            <a:off x="8973471" y="2430212"/>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104, 034306 (2021)</a:t>
            </a:r>
            <a:endParaRPr lang="ko-KR" altLang="en-US" dirty="0"/>
          </a:p>
        </p:txBody>
      </p:sp>
      <p:sp>
        <p:nvSpPr>
          <p:cNvPr id="8" name="TextBox 7">
            <a:extLst>
              <a:ext uri="{FF2B5EF4-FFF2-40B4-BE49-F238E27FC236}">
                <a16:creationId xmlns:a16="http://schemas.microsoft.com/office/drawing/2014/main" xmlns="" id="{55537579-A6E5-0561-4769-B869E7CAA613}"/>
              </a:ext>
            </a:extLst>
          </p:cNvPr>
          <p:cNvSpPr txBox="1"/>
          <p:nvPr/>
        </p:nvSpPr>
        <p:spPr>
          <a:xfrm>
            <a:off x="7831528" y="3089645"/>
            <a:ext cx="4360472" cy="369332"/>
          </a:xfrm>
          <a:prstGeom prst="rect">
            <a:avLst/>
          </a:prstGeom>
          <a:noFill/>
        </p:spPr>
        <p:txBody>
          <a:bodyPr wrap="square">
            <a:spAutoFit/>
          </a:bodyPr>
          <a:lstStyle/>
          <a:p>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ArXiv</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2203.13365: </a:t>
            </a:r>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ApJS</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in press, (2022)</a:t>
            </a:r>
            <a:endParaRPr lang="ko-KR" altLang="en-US" dirty="0"/>
          </a:p>
        </p:txBody>
      </p:sp>
      <p:sp>
        <p:nvSpPr>
          <p:cNvPr id="9" name="TextBox 8">
            <a:extLst>
              <a:ext uri="{FF2B5EF4-FFF2-40B4-BE49-F238E27FC236}">
                <a16:creationId xmlns:a16="http://schemas.microsoft.com/office/drawing/2014/main" xmlns="" id="{4A13D877-D28E-A844-9630-94D21870199F}"/>
              </a:ext>
            </a:extLst>
          </p:cNvPr>
          <p:cNvSpPr txBox="1"/>
          <p:nvPr/>
        </p:nvSpPr>
        <p:spPr>
          <a:xfrm>
            <a:off x="7831528" y="2138362"/>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Submitted to </a:t>
            </a:r>
            <a:r>
              <a:rPr kumimoji="0" lang="en-US" altLang="ko-KR" b="0" i="0" u="none" strike="noStrike" kern="1200" cap="none" spc="0" normalizeH="0" baseline="0" noProof="0" dirty="0" smtClean="0">
                <a:ln>
                  <a:noFill/>
                </a:ln>
                <a:solidFill>
                  <a:srgbClr val="00B050"/>
                </a:solidFill>
                <a:effectLst/>
                <a:uLnTx/>
                <a:uFillTx/>
                <a:latin typeface="맑은 고딕" panose="020F0502020204030204"/>
                <a:ea typeface="맑은 고딕" panose="020B0503020000020004" pitchFamily="50" charset="-127"/>
                <a:cs typeface="+mn-cs"/>
              </a:rPr>
              <a:t>PLB </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(2022)</a:t>
            </a:r>
            <a:endParaRPr lang="ko-KR" altLang="en-US" dirty="0"/>
          </a:p>
        </p:txBody>
      </p:sp>
      <p:sp>
        <p:nvSpPr>
          <p:cNvPr id="10" name="직사각형 9">
            <a:extLst>
              <a:ext uri="{FF2B5EF4-FFF2-40B4-BE49-F238E27FC236}">
                <a16:creationId xmlns:a16="http://schemas.microsoft.com/office/drawing/2014/main" xmlns="" id="{1705A183-F7CC-FEC9-2F3B-86EF58374435}"/>
              </a:ext>
            </a:extLst>
          </p:cNvPr>
          <p:cNvSpPr/>
          <p:nvPr/>
        </p:nvSpPr>
        <p:spPr>
          <a:xfrm>
            <a:off x="388620" y="5150679"/>
            <a:ext cx="11258550" cy="2934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직사각형 1">
            <a:extLst>
              <a:ext uri="{FF2B5EF4-FFF2-40B4-BE49-F238E27FC236}">
                <a16:creationId xmlns:a16="http://schemas.microsoft.com/office/drawing/2014/main" xmlns="" id="{CFFB1EEB-5F3D-3203-3972-09E3FA9C8197}"/>
              </a:ext>
            </a:extLst>
          </p:cNvPr>
          <p:cNvSpPr/>
          <p:nvPr/>
        </p:nvSpPr>
        <p:spPr>
          <a:xfrm>
            <a:off x="7692390" y="4650187"/>
            <a:ext cx="3375660" cy="369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슬라이드 번호 개체 틀 10"/>
          <p:cNvSpPr>
            <a:spLocks noGrp="1"/>
          </p:cNvSpPr>
          <p:nvPr>
            <p:ph type="sldNum" sz="quarter" idx="12"/>
          </p:nvPr>
        </p:nvSpPr>
        <p:spPr/>
        <p:txBody>
          <a:bodyPr/>
          <a:lstStyle/>
          <a:p>
            <a:fld id="{175E8A5A-CA94-4822-9441-BD0B7D3C58CA}" type="slidenum">
              <a:rPr lang="ko-KR" altLang="en-US" smtClean="0"/>
              <a:t>48</a:t>
            </a:fld>
            <a:endParaRPr lang="ko-KR" altLang="en-US"/>
          </a:p>
        </p:txBody>
      </p:sp>
    </p:spTree>
    <p:extLst>
      <p:ext uri="{BB962C8B-B14F-4D97-AF65-F5344CB8AC3E}">
        <p14:creationId xmlns:p14="http://schemas.microsoft.com/office/powerpoint/2010/main" val="650378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92AD795E-7C3C-4AC3-9A60-65511F940738}"/>
                  </a:ext>
                </a:extLst>
              </p:cNvPr>
              <p:cNvSpPr txBox="1"/>
              <p:nvPr/>
            </p:nvSpPr>
            <p:spPr>
              <a:xfrm>
                <a:off x="1632857" y="3121833"/>
                <a:ext cx="2434834" cy="614335"/>
              </a:xfrm>
              <a:prstGeom prst="rect">
                <a:avLst/>
              </a:prstGeom>
              <a:noFill/>
            </p:spPr>
            <p:txBody>
              <a:bodyPr wrap="none" lIns="0" tIns="0" rIns="0" bIns="0" rtlCol="0">
                <a:spAutoFit/>
              </a:bodyPr>
              <a:lstStyle/>
              <a:p>
                <a:pPr defTabSz="457200" latinLnBrk="0"/>
                <a14:m>
                  <m:oMathPara xmlns:m="http://schemas.openxmlformats.org/officeDocument/2006/math">
                    <m:oMathParaPr>
                      <m:jc m:val="centerGroup"/>
                    </m:oMathParaPr>
                    <m:oMath xmlns:m="http://schemas.openxmlformats.org/officeDocument/2006/math">
                      <m:sPre>
                        <m:sPrePr>
                          <m:ctrlPr>
                            <a:rPr lang="en-US" altLang="ko-KR" sz="3600" i="1">
                              <a:solidFill>
                                <a:prstClr val="black"/>
                              </a:solidFill>
                              <a:latin typeface="Cambria Math" panose="02040503050406030204" pitchFamily="18" charset="0"/>
                            </a:rPr>
                          </m:ctrlPr>
                        </m:sPrePr>
                        <m:sub/>
                        <m:sup>
                          <m:r>
                            <a:rPr lang="en-US" altLang="ko-KR" sz="3600">
                              <a:solidFill>
                                <a:prstClr val="black"/>
                              </a:solidFill>
                              <a:latin typeface="Cambria Math" panose="02040503050406030204" pitchFamily="18" charset="0"/>
                            </a:rPr>
                            <m:t>17</m:t>
                          </m:r>
                        </m:sup>
                        <m:e>
                          <m:r>
                            <m:rPr>
                              <m:sty m:val="p"/>
                            </m:rPr>
                            <a:rPr lang="en-US" altLang="ko-KR" sz="3600">
                              <a:solidFill>
                                <a:prstClr val="black"/>
                              </a:solidFill>
                              <a:latin typeface="Cambria Math" panose="02040503050406030204" pitchFamily="18" charset="0"/>
                            </a:rPr>
                            <m:t>F</m:t>
                          </m:r>
                          <m:r>
                            <a:rPr lang="en-US" altLang="ko-KR" sz="3600">
                              <a:solidFill>
                                <a:prstClr val="black"/>
                              </a:solidFill>
                              <a:latin typeface="Cambria Math" panose="02040503050406030204" pitchFamily="18" charset="0"/>
                            </a:rPr>
                            <m:t>+</m:t>
                          </m:r>
                        </m:e>
                      </m:sPre>
                      <m:sPre>
                        <m:sPrePr>
                          <m:ctrlPr>
                            <a:rPr lang="en-US" altLang="ko-KR" sz="3600" i="1">
                              <a:solidFill>
                                <a:prstClr val="black"/>
                              </a:solidFill>
                              <a:latin typeface="Cambria Math" panose="02040503050406030204" pitchFamily="18" charset="0"/>
                            </a:rPr>
                          </m:ctrlPr>
                        </m:sPrePr>
                        <m:sub/>
                        <m:sup>
                          <m:r>
                            <a:rPr lang="en-US" altLang="ko-KR" sz="3600">
                              <a:solidFill>
                                <a:prstClr val="black"/>
                              </a:solidFill>
                              <a:latin typeface="Cambria Math" panose="02040503050406030204" pitchFamily="18" charset="0"/>
                            </a:rPr>
                            <m:t>208</m:t>
                          </m:r>
                        </m:sup>
                        <m:e>
                          <m:r>
                            <m:rPr>
                              <m:sty m:val="p"/>
                            </m:rPr>
                            <a:rPr lang="en-US" altLang="ko-KR" sz="3600">
                              <a:solidFill>
                                <a:prstClr val="black"/>
                              </a:solidFill>
                              <a:latin typeface="Cambria Math" panose="02040503050406030204" pitchFamily="18" charset="0"/>
                            </a:rPr>
                            <m:t>Pb</m:t>
                          </m:r>
                        </m:e>
                      </m:sPre>
                    </m:oMath>
                  </m:oMathPara>
                </a14:m>
                <a:endParaRPr lang="ko-KR" altLang="en-US" sz="3600" dirty="0">
                  <a:solidFill>
                    <a:prstClr val="black"/>
                  </a:solidFill>
                  <a:latin typeface="Calibri" panose="020F0502020204030204"/>
                  <a:ea typeface="맑은 고딕" panose="020B0503020000020004" pitchFamily="50" charset="-127"/>
                </a:endParaRPr>
              </a:p>
            </p:txBody>
          </p:sp>
        </mc:Choice>
        <mc:Fallback xmlns="">
          <p:sp>
            <p:nvSpPr>
              <p:cNvPr id="2" name="TextBox 1">
                <a:extLst>
                  <a:ext uri="{FF2B5EF4-FFF2-40B4-BE49-F238E27FC236}">
                    <a16:creationId xmlns:a16="http://schemas.microsoft.com/office/drawing/2014/main" id="{92AD795E-7C3C-4AC3-9A60-65511F940738}"/>
                  </a:ext>
                </a:extLst>
              </p:cNvPr>
              <p:cNvSpPr txBox="1">
                <a:spLocks noRot="1" noChangeAspect="1" noMove="1" noResize="1" noEditPoints="1" noAdjustHandles="1" noChangeArrowheads="1" noChangeShapeType="1" noTextEdit="1"/>
              </p:cNvSpPr>
              <p:nvPr/>
            </p:nvSpPr>
            <p:spPr>
              <a:xfrm>
                <a:off x="1632857" y="3121833"/>
                <a:ext cx="2434834" cy="614335"/>
              </a:xfrm>
              <a:prstGeom prst="rect">
                <a:avLst/>
              </a:prstGeom>
              <a:blipFill>
                <a:blip r:embed="rId3"/>
                <a:stretch>
                  <a:fillRect/>
                </a:stretch>
              </a:blipFill>
            </p:spPr>
            <p:txBody>
              <a:bodyPr/>
              <a:lstStyle/>
              <a:p>
                <a:r>
                  <a:rPr lang="ko-KR" altLang="en-US">
                    <a:noFill/>
                  </a:rPr>
                  <a:t> </a:t>
                </a:r>
              </a:p>
            </p:txBody>
          </p:sp>
        </mc:Fallback>
      </mc:AlternateContent>
      <p:grpSp>
        <p:nvGrpSpPr>
          <p:cNvPr id="6" name="그룹 5">
            <a:extLst>
              <a:ext uri="{FF2B5EF4-FFF2-40B4-BE49-F238E27FC236}">
                <a16:creationId xmlns:a16="http://schemas.microsoft.com/office/drawing/2014/main" xmlns="" id="{53D0A626-016B-4F1B-9566-B0FB22AB712E}"/>
              </a:ext>
            </a:extLst>
          </p:cNvPr>
          <p:cNvGrpSpPr/>
          <p:nvPr/>
        </p:nvGrpSpPr>
        <p:grpSpPr>
          <a:xfrm>
            <a:off x="4282760" y="2069159"/>
            <a:ext cx="2966325" cy="2805820"/>
            <a:chOff x="2671673" y="2065820"/>
            <a:chExt cx="2966325" cy="2805820"/>
          </a:xfrm>
        </p:grpSpPr>
        <p:grpSp>
          <p:nvGrpSpPr>
            <p:cNvPr id="10" name="그룹 9">
              <a:extLst>
                <a:ext uri="{FF2B5EF4-FFF2-40B4-BE49-F238E27FC236}">
                  <a16:creationId xmlns:a16="http://schemas.microsoft.com/office/drawing/2014/main" xmlns="" id="{E2BB21E5-1A66-4C1D-86DF-0592A033F4F7}"/>
                </a:ext>
              </a:extLst>
            </p:cNvPr>
            <p:cNvGrpSpPr/>
            <p:nvPr/>
          </p:nvGrpSpPr>
          <p:grpSpPr>
            <a:xfrm>
              <a:off x="3002735" y="2065820"/>
              <a:ext cx="2331268" cy="2791213"/>
              <a:chOff x="2970074" y="2080427"/>
              <a:chExt cx="2331268" cy="2791213"/>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6C5A2FC0-3EAE-4472-AC0C-2D0ED15A71AA}"/>
                      </a:ext>
                    </a:extLst>
                  </p:cNvPr>
                  <p:cNvSpPr txBox="1"/>
                  <p:nvPr/>
                </p:nvSpPr>
                <p:spPr>
                  <a:xfrm>
                    <a:off x="2970074" y="2080427"/>
                    <a:ext cx="2133600" cy="523220"/>
                  </a:xfrm>
                  <a:prstGeom prst="rect">
                    <a:avLst/>
                  </a:prstGeom>
                  <a:noFill/>
                </p:spPr>
                <p:txBody>
                  <a:bodyPr wrap="square" rtlCol="0">
                    <a:spAutoFit/>
                  </a:bodyPr>
                  <a:lstStyle/>
                  <a:p>
                    <a:pPr defTabSz="457200" latinLnBrk="0"/>
                    <a14:m>
                      <m:oMath xmlns:m="http://schemas.openxmlformats.org/officeDocument/2006/math">
                        <m:sSub>
                          <m:sSubPr>
                            <m:ctrlPr>
                              <a:rPr lang="en-US" altLang="ko-KR" sz="2800" i="1">
                                <a:solidFill>
                                  <a:prstClr val="black"/>
                                </a:solidFill>
                                <a:latin typeface="Cambria Math" panose="02040503050406030204" pitchFamily="18" charset="0"/>
                              </a:rPr>
                            </m:ctrlPr>
                          </m:sSubPr>
                          <m:e>
                            <m:r>
                              <a:rPr lang="en-US" altLang="ko-KR" sz="2800" i="1">
                                <a:solidFill>
                                  <a:prstClr val="black"/>
                                </a:solidFill>
                                <a:latin typeface="Cambria Math" panose="02040503050406030204" pitchFamily="18" charset="0"/>
                              </a:rPr>
                              <m:t>𝐸</m:t>
                            </m:r>
                          </m:e>
                          <m:sub>
                            <m:r>
                              <a:rPr lang="en-US" altLang="ko-KR" sz="2800" i="1">
                                <a:solidFill>
                                  <a:prstClr val="black"/>
                                </a:solidFill>
                                <a:latin typeface="Cambria Math" panose="02040503050406030204" pitchFamily="18" charset="0"/>
                              </a:rPr>
                              <m:t>𝑙𝑎𝑏</m:t>
                            </m:r>
                          </m:sub>
                        </m:sSub>
                      </m:oMath>
                    </a14:m>
                    <a:r>
                      <a:rPr lang="en-US" altLang="ko-KR" sz="2800" dirty="0">
                        <a:solidFill>
                          <a:prstClr val="black"/>
                        </a:solidFill>
                        <a:latin typeface="Calibri" panose="020F0502020204030204"/>
                        <a:ea typeface="맑은 고딕" panose="020B0503020000020004" pitchFamily="50" charset="-127"/>
                      </a:rPr>
                      <a:t>=98 MeV</a:t>
                    </a:r>
                  </a:p>
                </p:txBody>
              </p:sp>
            </mc:Choice>
            <mc:Fallback xmlns="">
              <p:sp>
                <p:nvSpPr>
                  <p:cNvPr id="3" name="TextBox 2">
                    <a:extLst>
                      <a:ext uri="{FF2B5EF4-FFF2-40B4-BE49-F238E27FC236}">
                        <a16:creationId xmlns:a16="http://schemas.microsoft.com/office/drawing/2014/main" id="{6C5A2FC0-3EAE-4472-AC0C-2D0ED15A71AA}"/>
                      </a:ext>
                    </a:extLst>
                  </p:cNvPr>
                  <p:cNvSpPr txBox="1">
                    <a:spLocks noRot="1" noChangeAspect="1" noMove="1" noResize="1" noEditPoints="1" noAdjustHandles="1" noChangeArrowheads="1" noChangeShapeType="1" noTextEdit="1"/>
                  </p:cNvSpPr>
                  <p:nvPr/>
                </p:nvSpPr>
                <p:spPr>
                  <a:xfrm>
                    <a:off x="2970074" y="2080427"/>
                    <a:ext cx="2133600" cy="523220"/>
                  </a:xfrm>
                  <a:prstGeom prst="rect">
                    <a:avLst/>
                  </a:prstGeom>
                  <a:blipFill>
                    <a:blip r:embed="rId4"/>
                    <a:stretch>
                      <a:fillRect t="-11628" r="-5143" b="-3255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2A607681-B620-4789-A9D2-C45FE9496C42}"/>
                      </a:ext>
                    </a:extLst>
                  </p:cNvPr>
                  <p:cNvSpPr txBox="1"/>
                  <p:nvPr/>
                </p:nvSpPr>
                <p:spPr>
                  <a:xfrm>
                    <a:off x="2970074" y="3170253"/>
                    <a:ext cx="2331267" cy="523220"/>
                  </a:xfrm>
                  <a:prstGeom prst="rect">
                    <a:avLst/>
                  </a:prstGeom>
                  <a:noFill/>
                </p:spPr>
                <p:txBody>
                  <a:bodyPr wrap="square" rtlCol="0">
                    <a:spAutoFit/>
                  </a:bodyPr>
                  <a:lstStyle/>
                  <a:p>
                    <a:pPr defTabSz="457200" latinLnBrk="0"/>
                    <a14:m>
                      <m:oMath xmlns:m="http://schemas.openxmlformats.org/officeDocument/2006/math">
                        <m:sSub>
                          <m:sSubPr>
                            <m:ctrlPr>
                              <a:rPr lang="en-US" altLang="ko-KR" sz="2800" i="1">
                                <a:solidFill>
                                  <a:prstClr val="black"/>
                                </a:solidFill>
                                <a:latin typeface="Cambria Math" panose="02040503050406030204" pitchFamily="18" charset="0"/>
                              </a:rPr>
                            </m:ctrlPr>
                          </m:sSubPr>
                          <m:e>
                            <m:r>
                              <a:rPr lang="en-US" altLang="ko-KR" sz="2800" i="1">
                                <a:solidFill>
                                  <a:prstClr val="black"/>
                                </a:solidFill>
                                <a:latin typeface="Cambria Math" panose="02040503050406030204" pitchFamily="18" charset="0"/>
                              </a:rPr>
                              <m:t>𝐸</m:t>
                            </m:r>
                          </m:e>
                          <m:sub>
                            <m:r>
                              <a:rPr lang="en-US" altLang="ko-KR" sz="2800" i="1">
                                <a:solidFill>
                                  <a:prstClr val="black"/>
                                </a:solidFill>
                                <a:latin typeface="Cambria Math" panose="02040503050406030204" pitchFamily="18" charset="0"/>
                              </a:rPr>
                              <m:t>𝑙𝑎𝑏</m:t>
                            </m:r>
                          </m:sub>
                        </m:sSub>
                      </m:oMath>
                    </a14:m>
                    <a:r>
                      <a:rPr lang="en-US" altLang="ko-KR" sz="2800" dirty="0">
                        <a:solidFill>
                          <a:prstClr val="black"/>
                        </a:solidFill>
                        <a:latin typeface="Calibri" panose="020F0502020204030204"/>
                        <a:ea typeface="맑은 고딕" panose="020B0503020000020004" pitchFamily="50" charset="-127"/>
                      </a:rPr>
                      <a:t>=120 MeV</a:t>
                    </a:r>
                  </a:p>
                </p:txBody>
              </p:sp>
            </mc:Choice>
            <mc:Fallback xmlns="">
              <p:sp>
                <p:nvSpPr>
                  <p:cNvPr id="20" name="TextBox 19">
                    <a:extLst>
                      <a:ext uri="{FF2B5EF4-FFF2-40B4-BE49-F238E27FC236}">
                        <a16:creationId xmlns:a16="http://schemas.microsoft.com/office/drawing/2014/main" id="{2A607681-B620-4789-A9D2-C45FE9496C42}"/>
                      </a:ext>
                    </a:extLst>
                  </p:cNvPr>
                  <p:cNvSpPr txBox="1">
                    <a:spLocks noRot="1" noChangeAspect="1" noMove="1" noResize="1" noEditPoints="1" noAdjustHandles="1" noChangeArrowheads="1" noChangeShapeType="1" noTextEdit="1"/>
                  </p:cNvSpPr>
                  <p:nvPr/>
                </p:nvSpPr>
                <p:spPr>
                  <a:xfrm>
                    <a:off x="2970074" y="3170253"/>
                    <a:ext cx="2331267" cy="523220"/>
                  </a:xfrm>
                  <a:prstGeom prst="rect">
                    <a:avLst/>
                  </a:prstGeom>
                  <a:blipFill>
                    <a:blip r:embed="rId5"/>
                    <a:stretch>
                      <a:fillRect t="-11765" r="-4188" b="-3411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E175C152-2518-4D41-B956-49E9FAD36531}"/>
                      </a:ext>
                    </a:extLst>
                  </p:cNvPr>
                  <p:cNvSpPr txBox="1"/>
                  <p:nvPr/>
                </p:nvSpPr>
                <p:spPr>
                  <a:xfrm>
                    <a:off x="2970075" y="4348420"/>
                    <a:ext cx="2331267" cy="523220"/>
                  </a:xfrm>
                  <a:prstGeom prst="rect">
                    <a:avLst/>
                  </a:prstGeom>
                  <a:noFill/>
                </p:spPr>
                <p:txBody>
                  <a:bodyPr wrap="square" rtlCol="0">
                    <a:spAutoFit/>
                  </a:bodyPr>
                  <a:lstStyle/>
                  <a:p>
                    <a:pPr defTabSz="457200" latinLnBrk="0"/>
                    <a14:m>
                      <m:oMath xmlns:m="http://schemas.openxmlformats.org/officeDocument/2006/math">
                        <m:sSub>
                          <m:sSubPr>
                            <m:ctrlPr>
                              <a:rPr lang="en-US" altLang="ko-KR" sz="2800" i="1">
                                <a:solidFill>
                                  <a:prstClr val="black"/>
                                </a:solidFill>
                                <a:latin typeface="Cambria Math" panose="02040503050406030204" pitchFamily="18" charset="0"/>
                              </a:rPr>
                            </m:ctrlPr>
                          </m:sSubPr>
                          <m:e>
                            <m:r>
                              <a:rPr lang="en-US" altLang="ko-KR" sz="2800" i="1">
                                <a:solidFill>
                                  <a:prstClr val="black"/>
                                </a:solidFill>
                                <a:latin typeface="Cambria Math" panose="02040503050406030204" pitchFamily="18" charset="0"/>
                              </a:rPr>
                              <m:t>𝐸</m:t>
                            </m:r>
                          </m:e>
                          <m:sub>
                            <m:r>
                              <a:rPr lang="en-US" altLang="ko-KR" sz="2800" i="1">
                                <a:solidFill>
                                  <a:prstClr val="black"/>
                                </a:solidFill>
                                <a:latin typeface="Cambria Math" panose="02040503050406030204" pitchFamily="18" charset="0"/>
                              </a:rPr>
                              <m:t>𝑙𝑎𝑏</m:t>
                            </m:r>
                          </m:sub>
                        </m:sSub>
                      </m:oMath>
                    </a14:m>
                    <a:r>
                      <a:rPr lang="en-US" altLang="ko-KR" sz="2800" dirty="0">
                        <a:solidFill>
                          <a:prstClr val="black"/>
                        </a:solidFill>
                        <a:latin typeface="Calibri" panose="020F0502020204030204"/>
                        <a:ea typeface="맑은 고딕" panose="020B0503020000020004" pitchFamily="50" charset="-127"/>
                      </a:rPr>
                      <a:t>=170 MeV</a:t>
                    </a:r>
                  </a:p>
                </p:txBody>
              </p:sp>
            </mc:Choice>
            <mc:Fallback xmlns="">
              <p:sp>
                <p:nvSpPr>
                  <p:cNvPr id="21" name="TextBox 20">
                    <a:extLst>
                      <a:ext uri="{FF2B5EF4-FFF2-40B4-BE49-F238E27FC236}">
                        <a16:creationId xmlns:a16="http://schemas.microsoft.com/office/drawing/2014/main" id="{E175C152-2518-4D41-B956-49E9FAD36531}"/>
                      </a:ext>
                    </a:extLst>
                  </p:cNvPr>
                  <p:cNvSpPr txBox="1">
                    <a:spLocks noRot="1" noChangeAspect="1" noMove="1" noResize="1" noEditPoints="1" noAdjustHandles="1" noChangeArrowheads="1" noChangeShapeType="1" noTextEdit="1"/>
                  </p:cNvSpPr>
                  <p:nvPr/>
                </p:nvSpPr>
                <p:spPr>
                  <a:xfrm>
                    <a:off x="2970075" y="4348420"/>
                    <a:ext cx="2331267" cy="523220"/>
                  </a:xfrm>
                  <a:prstGeom prst="rect">
                    <a:avLst/>
                  </a:prstGeom>
                  <a:blipFill>
                    <a:blip r:embed="rId6"/>
                    <a:stretch>
                      <a:fillRect t="-11628" r="-4188" b="-32558"/>
                    </a:stretch>
                  </a:blipFill>
                </p:spPr>
                <p:txBody>
                  <a:bodyPr/>
                  <a:lstStyle/>
                  <a:p>
                    <a:r>
                      <a:rPr lang="ko-KR" altLang="en-US">
                        <a:noFill/>
                      </a:rPr>
                      <a:t> </a:t>
                    </a:r>
                  </a:p>
                </p:txBody>
              </p:sp>
            </mc:Fallback>
          </mc:AlternateContent>
        </p:grpSp>
        <p:sp>
          <p:nvSpPr>
            <p:cNvPr id="4" name="왼쪽 중괄호 3">
              <a:extLst>
                <a:ext uri="{FF2B5EF4-FFF2-40B4-BE49-F238E27FC236}">
                  <a16:creationId xmlns:a16="http://schemas.microsoft.com/office/drawing/2014/main" xmlns="" id="{96BF32C8-59E3-4DF9-B4F8-BE1CBB1D505D}"/>
                </a:ext>
              </a:extLst>
            </p:cNvPr>
            <p:cNvSpPr/>
            <p:nvPr/>
          </p:nvSpPr>
          <p:spPr>
            <a:xfrm>
              <a:off x="2671673" y="2080427"/>
              <a:ext cx="426383" cy="2791213"/>
            </a:xfrm>
            <a:prstGeom prst="leftBrace">
              <a:avLst>
                <a:gd name="adj1" fmla="val 6332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latinLnBrk="0"/>
              <a:endParaRPr lang="ko-KR" altLang="en-US">
                <a:solidFill>
                  <a:prstClr val="black"/>
                </a:solidFill>
                <a:latin typeface="Calibri" panose="020F0502020204030204"/>
                <a:ea typeface="맑은 고딕" panose="020B0503020000020004" pitchFamily="50" charset="-127"/>
              </a:endParaRPr>
            </a:p>
          </p:txBody>
        </p:sp>
        <p:sp>
          <p:nvSpPr>
            <p:cNvPr id="30" name="왼쪽 중괄호 29">
              <a:extLst>
                <a:ext uri="{FF2B5EF4-FFF2-40B4-BE49-F238E27FC236}">
                  <a16:creationId xmlns:a16="http://schemas.microsoft.com/office/drawing/2014/main" xmlns="" id="{E5E0CF34-3EDE-42E6-8144-077DF26E2C99}"/>
                </a:ext>
              </a:extLst>
            </p:cNvPr>
            <p:cNvSpPr/>
            <p:nvPr/>
          </p:nvSpPr>
          <p:spPr>
            <a:xfrm rot="10800000">
              <a:off x="5211615" y="2080427"/>
              <a:ext cx="426383" cy="2791213"/>
            </a:xfrm>
            <a:prstGeom prst="leftBrace">
              <a:avLst>
                <a:gd name="adj1" fmla="val 63328"/>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latinLnBrk="0"/>
              <a:endParaRPr lang="ko-KR" altLang="en-US">
                <a:solidFill>
                  <a:prstClr val="black"/>
                </a:solidFill>
                <a:latin typeface="Calibri" panose="020F0502020204030204"/>
                <a:ea typeface="맑은 고딕" panose="020B0503020000020004" pitchFamily="50" charset="-127"/>
              </a:endParaRPr>
            </a:p>
          </p:txBody>
        </p:sp>
      </p:grpSp>
      <p:grpSp>
        <p:nvGrpSpPr>
          <p:cNvPr id="5" name="그룹 4">
            <a:extLst>
              <a:ext uri="{FF2B5EF4-FFF2-40B4-BE49-F238E27FC236}">
                <a16:creationId xmlns:a16="http://schemas.microsoft.com/office/drawing/2014/main" xmlns="" id="{4895B68F-E52B-4538-BD13-9DBBF34CD463}"/>
              </a:ext>
            </a:extLst>
          </p:cNvPr>
          <p:cNvGrpSpPr/>
          <p:nvPr/>
        </p:nvGrpSpPr>
        <p:grpSpPr>
          <a:xfrm>
            <a:off x="7311487" y="2462871"/>
            <a:ext cx="3612822" cy="2033002"/>
            <a:chOff x="5713277" y="2327430"/>
            <a:chExt cx="3612822" cy="2033002"/>
          </a:xfrm>
        </p:grpSpPr>
        <p:sp>
          <p:nvSpPr>
            <p:cNvPr id="12" name="TextBox 11">
              <a:extLst>
                <a:ext uri="{FF2B5EF4-FFF2-40B4-BE49-F238E27FC236}">
                  <a16:creationId xmlns:a16="http://schemas.microsoft.com/office/drawing/2014/main" xmlns="" id="{FA83065B-FF91-445E-9674-94EDE26BECE4}"/>
                </a:ext>
              </a:extLst>
            </p:cNvPr>
            <p:cNvSpPr txBox="1"/>
            <p:nvPr/>
          </p:nvSpPr>
          <p:spPr>
            <a:xfrm>
              <a:off x="5713277" y="2327430"/>
              <a:ext cx="3612822" cy="523220"/>
            </a:xfrm>
            <a:prstGeom prst="rect">
              <a:avLst/>
            </a:prstGeom>
            <a:noFill/>
          </p:spPr>
          <p:txBody>
            <a:bodyPr wrap="square" rtlCol="0">
              <a:spAutoFit/>
            </a:bodyPr>
            <a:lstStyle/>
            <a:p>
              <a:pPr defTabSz="457200" latinLnBrk="0"/>
              <a:r>
                <a:rPr lang="en-US" altLang="ko-KR" sz="2800" dirty="0">
                  <a:solidFill>
                    <a:prstClr val="black"/>
                  </a:solidFill>
                  <a:latin typeface="Helvetica Inserat LT Std"/>
                  <a:ea typeface="맑은 고딕" panose="020B0503020000020004" pitchFamily="50" charset="-127"/>
                </a:rPr>
                <a:t>Elastic scattering</a:t>
              </a:r>
              <a:endParaRPr lang="ko-KR" altLang="en-US" sz="2800" dirty="0">
                <a:solidFill>
                  <a:prstClr val="black"/>
                </a:solidFill>
                <a:latin typeface="Helvetica Inserat LT Std"/>
                <a:ea typeface="맑은 고딕" panose="020B0503020000020004" pitchFamily="50" charset="-127"/>
              </a:endParaRPr>
            </a:p>
          </p:txBody>
        </p:sp>
        <p:sp>
          <p:nvSpPr>
            <p:cNvPr id="22" name="TextBox 21">
              <a:extLst>
                <a:ext uri="{FF2B5EF4-FFF2-40B4-BE49-F238E27FC236}">
                  <a16:creationId xmlns:a16="http://schemas.microsoft.com/office/drawing/2014/main" xmlns="" id="{7B17619C-09C7-41DC-BBFF-E4AE882AD6B3}"/>
                </a:ext>
              </a:extLst>
            </p:cNvPr>
            <p:cNvSpPr txBox="1"/>
            <p:nvPr/>
          </p:nvSpPr>
          <p:spPr>
            <a:xfrm>
              <a:off x="5713277" y="3322396"/>
              <a:ext cx="3393698" cy="523220"/>
            </a:xfrm>
            <a:prstGeom prst="rect">
              <a:avLst/>
            </a:prstGeom>
            <a:noFill/>
          </p:spPr>
          <p:txBody>
            <a:bodyPr wrap="square" rtlCol="0">
              <a:spAutoFit/>
            </a:bodyPr>
            <a:lstStyle/>
            <a:p>
              <a:pPr defTabSz="457200" latinLnBrk="0"/>
              <a:r>
                <a:rPr lang="en-US" altLang="ko-KR" sz="2800" dirty="0">
                  <a:solidFill>
                    <a:prstClr val="black"/>
                  </a:solidFill>
                  <a:latin typeface="Helvetica Inserat LT Std"/>
                  <a:ea typeface="맑은 고딕" panose="020B0503020000020004" pitchFamily="50" charset="-127"/>
                </a:rPr>
                <a:t>Breakup reaction</a:t>
              </a:r>
              <a:endParaRPr lang="ko-KR" altLang="en-US" sz="2800" dirty="0">
                <a:solidFill>
                  <a:prstClr val="black"/>
                </a:solidFill>
                <a:latin typeface="Helvetica Inserat LT Std"/>
                <a:ea typeface="맑은 고딕" panose="020B0503020000020004" pitchFamily="50" charset="-127"/>
              </a:endParaRPr>
            </a:p>
          </p:txBody>
        </p:sp>
        <p:sp>
          <p:nvSpPr>
            <p:cNvPr id="23" name="TextBox 22">
              <a:extLst>
                <a:ext uri="{FF2B5EF4-FFF2-40B4-BE49-F238E27FC236}">
                  <a16:creationId xmlns:a16="http://schemas.microsoft.com/office/drawing/2014/main" xmlns="" id="{9E2F08DA-6686-4DEB-B139-B1E8CDB90056}"/>
                </a:ext>
              </a:extLst>
            </p:cNvPr>
            <p:cNvSpPr txBox="1"/>
            <p:nvPr/>
          </p:nvSpPr>
          <p:spPr>
            <a:xfrm>
              <a:off x="5713277" y="3837212"/>
              <a:ext cx="3494318" cy="523220"/>
            </a:xfrm>
            <a:prstGeom prst="rect">
              <a:avLst/>
            </a:prstGeom>
            <a:noFill/>
          </p:spPr>
          <p:txBody>
            <a:bodyPr wrap="square" rtlCol="0">
              <a:spAutoFit/>
            </a:bodyPr>
            <a:lstStyle/>
            <a:p>
              <a:pPr defTabSz="457200" latinLnBrk="0"/>
              <a:r>
                <a:rPr lang="en-US" altLang="ko-KR" sz="2800" dirty="0">
                  <a:solidFill>
                    <a:prstClr val="black"/>
                  </a:solidFill>
                  <a:latin typeface="Helvetica Inserat LT Std"/>
                  <a:ea typeface="맑은 고딕" panose="020B0503020000020004" pitchFamily="50" charset="-127"/>
                </a:rPr>
                <a:t>Total Fusion reaction</a:t>
              </a:r>
              <a:endParaRPr lang="ko-KR" altLang="en-US" sz="2800" dirty="0">
                <a:solidFill>
                  <a:prstClr val="black"/>
                </a:solidFill>
                <a:latin typeface="Helvetica Inserat LT Std"/>
                <a:ea typeface="맑은 고딕" panose="020B0503020000020004" pitchFamily="50" charset="-127"/>
              </a:endParaRPr>
            </a:p>
          </p:txBody>
        </p:sp>
        <p:sp>
          <p:nvSpPr>
            <p:cNvPr id="31" name="TextBox 30">
              <a:extLst>
                <a:ext uri="{FF2B5EF4-FFF2-40B4-BE49-F238E27FC236}">
                  <a16:creationId xmlns:a16="http://schemas.microsoft.com/office/drawing/2014/main" xmlns="" id="{7A6AD500-AAC9-45A6-8430-2B47CAA7BE23}"/>
                </a:ext>
              </a:extLst>
            </p:cNvPr>
            <p:cNvSpPr txBox="1"/>
            <p:nvPr/>
          </p:nvSpPr>
          <p:spPr>
            <a:xfrm>
              <a:off x="5713277" y="2807580"/>
              <a:ext cx="3494318" cy="523220"/>
            </a:xfrm>
            <a:prstGeom prst="rect">
              <a:avLst/>
            </a:prstGeom>
            <a:noFill/>
          </p:spPr>
          <p:txBody>
            <a:bodyPr wrap="square" rtlCol="0">
              <a:spAutoFit/>
            </a:bodyPr>
            <a:lstStyle/>
            <a:p>
              <a:pPr defTabSz="457200" latinLnBrk="0"/>
              <a:r>
                <a:rPr lang="en-US" altLang="ko-KR" sz="2800" dirty="0">
                  <a:solidFill>
                    <a:prstClr val="black"/>
                  </a:solidFill>
                  <a:latin typeface="Helvetica Inserat LT Std"/>
                  <a:ea typeface="맑은 고딕" panose="020B0503020000020004" pitchFamily="50" charset="-127"/>
                </a:rPr>
                <a:t>Inelastic scattering</a:t>
              </a:r>
              <a:endParaRPr lang="ko-KR" altLang="en-US" sz="2800" dirty="0">
                <a:solidFill>
                  <a:prstClr val="black"/>
                </a:solidFill>
                <a:latin typeface="Helvetica Inserat LT Std"/>
                <a:ea typeface="맑은 고딕" panose="020B0503020000020004" pitchFamily="50" charset="-127"/>
              </a:endParaRPr>
            </a:p>
          </p:txBody>
        </p:sp>
      </p:grpSp>
      <p:sp>
        <p:nvSpPr>
          <p:cNvPr id="7" name="슬라이드 번호 개체 틀 6"/>
          <p:cNvSpPr>
            <a:spLocks noGrp="1"/>
          </p:cNvSpPr>
          <p:nvPr>
            <p:ph type="sldNum" sz="quarter" idx="12"/>
          </p:nvPr>
        </p:nvSpPr>
        <p:spPr/>
        <p:txBody>
          <a:bodyPr/>
          <a:lstStyle/>
          <a:p>
            <a:fld id="{DA90FA72-B8D9-460C-8226-5FF4FD1DD601}" type="slidenum">
              <a:rPr lang="ko-KR" altLang="en-US" smtClean="0"/>
              <a:t>49</a:t>
            </a:fld>
            <a:endParaRPr lang="ko-KR" altLang="en-US"/>
          </a:p>
        </p:txBody>
      </p:sp>
      <p:sp>
        <p:nvSpPr>
          <p:cNvPr id="17" name="직사각형 16">
            <a:extLst>
              <a:ext uri="{FF2B5EF4-FFF2-40B4-BE49-F238E27FC236}">
                <a16:creationId xmlns:a16="http://schemas.microsoft.com/office/drawing/2014/main" xmlns="" id="{998692F6-03CE-4C48-9E70-B3094EE3B770}"/>
              </a:ext>
            </a:extLst>
          </p:cNvPr>
          <p:cNvSpPr/>
          <p:nvPr/>
        </p:nvSpPr>
        <p:spPr>
          <a:xfrm>
            <a:off x="0" y="0"/>
            <a:ext cx="12192000"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white"/>
                </a:solidFill>
                <a:effectLst/>
                <a:uLnTx/>
                <a:uFillTx/>
                <a:latin typeface="Helvetica LT Std" panose="020B0504020202020204" pitchFamily="34" charset="0"/>
                <a:ea typeface="맑은 고딕" panose="020B0503020000020004" pitchFamily="50" charset="-127"/>
                <a:cs typeface="+mn-cs"/>
              </a:rPr>
              <a:t>Proton</a:t>
            </a:r>
            <a:r>
              <a:rPr kumimoji="0" lang="ko-KR" altLang="en-US" sz="1800" b="0" i="0" u="none" strike="noStrike" kern="1200" cap="none" spc="0" normalizeH="0" baseline="0" noProof="0" dirty="0" smtClean="0">
                <a:ln>
                  <a:noFill/>
                </a:ln>
                <a:solidFill>
                  <a:prstClr val="white"/>
                </a:solidFill>
                <a:effectLst/>
                <a:uLnTx/>
                <a:uFillTx/>
                <a:latin typeface="Helvetica LT Std" panose="020B0504020202020204" pitchFamily="34" charset="0"/>
                <a:ea typeface="맑은 고딕" panose="020B0503020000020004" pitchFamily="50" charset="-127"/>
                <a:cs typeface="+mn-cs"/>
              </a:rPr>
              <a:t> </a:t>
            </a:r>
            <a:r>
              <a:rPr kumimoji="0" lang="en-US" altLang="ko-KR" sz="1800" b="0" i="0" u="none" strike="noStrike" kern="1200" cap="none" spc="0" normalizeH="0" baseline="0" noProof="0" dirty="0" smtClean="0">
                <a:ln>
                  <a:noFill/>
                </a:ln>
                <a:solidFill>
                  <a:prstClr val="white"/>
                </a:solidFill>
                <a:effectLst/>
                <a:uLnTx/>
                <a:uFillTx/>
                <a:latin typeface="Helvetica LT Std" panose="020B0504020202020204" pitchFamily="34" charset="0"/>
                <a:ea typeface="맑은 고딕" panose="020B0503020000020004" pitchFamily="50" charset="-127"/>
                <a:cs typeface="+mn-cs"/>
              </a:rPr>
              <a:t>Halo</a:t>
            </a:r>
            <a:endParaRPr kumimoji="0" lang="ko-KR" altLang="en-US" sz="1800" b="0" i="0" u="none" strike="noStrike" kern="1200" cap="none" spc="0" normalizeH="0" baseline="0" noProof="0" dirty="0">
              <a:ln>
                <a:noFill/>
              </a:ln>
              <a:solidFill>
                <a:prstClr val="white"/>
              </a:solidFill>
              <a:effectLst/>
              <a:uLnTx/>
              <a:uFillTx/>
              <a:latin typeface="Helvetica LT Std" panose="020B0504020202020204" pitchFamily="34" charset="0"/>
              <a:ea typeface="맑은 고딕" panose="020B0503020000020004" pitchFamily="50" charset="-127"/>
              <a:cs typeface="+mn-cs"/>
            </a:endParaRPr>
          </a:p>
        </p:txBody>
      </p:sp>
    </p:spTree>
    <p:extLst>
      <p:ext uri="{BB962C8B-B14F-4D97-AF65-F5344CB8AC3E}">
        <p14:creationId xmlns:p14="http://schemas.microsoft.com/office/powerpoint/2010/main" val="11413618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5D9F2B-522D-A54D-6A33-18E382128E29}"/>
              </a:ext>
            </a:extLst>
          </p:cNvPr>
          <p:cNvSpPr txBox="1"/>
          <p:nvPr/>
        </p:nvSpPr>
        <p:spPr>
          <a:xfrm>
            <a:off x="1129250" y="273489"/>
            <a:ext cx="8483220" cy="6370975"/>
          </a:xfrm>
          <a:prstGeom prst="rect">
            <a:avLst/>
          </a:prstGeom>
          <a:noFill/>
        </p:spPr>
        <p:txBody>
          <a:bodyPr wrap="none" rtlCol="0">
            <a:spAutoFit/>
          </a:bodyPr>
          <a:lstStyle/>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Motivation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 Exotic Light Nuclei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1-2. Low Energy Nuclear Reactions (LENR) for Exotic Nuclei</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2. LENR for Carbon isotopes</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2-1. Quasi-elastic scattering of C isotopes</a:t>
            </a:r>
          </a:p>
          <a:p>
            <a:pPr lvl="0">
              <a:defRPr/>
            </a:pPr>
            <a:r>
              <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2-2. </a:t>
            </a:r>
            <a:r>
              <a:rPr lang="en-US" altLang="ko-KR" sz="2400" dirty="0">
                <a:solidFill>
                  <a:srgbClr val="FF0000"/>
                </a:solidFill>
              </a:rPr>
              <a:t>Two nucleon knockout </a:t>
            </a:r>
            <a:r>
              <a:rPr lang="en-US" altLang="ko-KR" sz="2400" dirty="0" smtClean="0">
                <a:solidFill>
                  <a:srgbClr val="FF0000"/>
                </a:solidFill>
              </a:rPr>
              <a:t>in 12C </a:t>
            </a:r>
            <a:r>
              <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+ 12C scattering</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 LENR for 11Be</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3-1. Cosmological Origin of </a:t>
            </a:r>
            <a:r>
              <a:rPr kumimoji="0" lang="en-US" altLang="ko-KR" sz="2400" b="0" i="0" u="none" strike="noStrike" kern="1200" cap="none" spc="0" normalizeH="0" baseline="0" noProof="0" dirty="0" smtClean="0">
                <a:ln>
                  <a:noFill/>
                </a:ln>
                <a:solidFill>
                  <a:prstClr val="black"/>
                </a:solidFill>
                <a:effectLst/>
                <a:uLnTx/>
                <a:uFillTx/>
                <a:latin typeface="맑은 고딕" panose="020F0502020204030204"/>
                <a:ea typeface="맑은 고딕" panose="020B0503020000020004" pitchFamily="50" charset="-127"/>
                <a:cs typeface="+mn-cs"/>
              </a:rPr>
              <a:t>10Be</a:t>
            </a: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3-2. Elastic and non-elastic scattering</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 LENR 6He, 17F and 17O for mirror nuclei</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 LENR for Li isotopes </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6. Summary and Conclusion</a:t>
            </a:r>
            <a:endParaRPr kumimoji="0" lang="ko-KR" altLang="en-US"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3" name="TextBox 2">
            <a:extLst>
              <a:ext uri="{FF2B5EF4-FFF2-40B4-BE49-F238E27FC236}">
                <a16:creationId xmlns:a16="http://schemas.microsoft.com/office/drawing/2014/main" xmlns="" id="{111042D4-3BD2-0699-8562-7D0A0E168D9D}"/>
              </a:ext>
            </a:extLst>
          </p:cNvPr>
          <p:cNvSpPr txBox="1"/>
          <p:nvPr/>
        </p:nvSpPr>
        <p:spPr>
          <a:xfrm>
            <a:off x="7892416" y="5298296"/>
            <a:ext cx="3440109" cy="1477328"/>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89</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57601</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11Li</a:t>
            </a:r>
            <a:endPar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9</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0</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54615</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11Li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PLB 780, 455 (2018) Fusion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JKPS 70, 42 (2017) Fusion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103, 034611 (2021) Fusion</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TextBox 4">
            <a:extLst>
              <a:ext uri="{FF2B5EF4-FFF2-40B4-BE49-F238E27FC236}">
                <a16:creationId xmlns:a16="http://schemas.microsoft.com/office/drawing/2014/main" xmlns="" id="{94B4B827-42BF-9612-022A-8DA8E81082F7}"/>
              </a:ext>
            </a:extLst>
          </p:cNvPr>
          <p:cNvSpPr txBox="1"/>
          <p:nvPr/>
        </p:nvSpPr>
        <p:spPr>
          <a:xfrm>
            <a:off x="7892416" y="4767827"/>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105, 014601 (2022)</a:t>
            </a:r>
            <a:endParaRPr lang="ko-KR" altLang="en-US" dirty="0"/>
          </a:p>
        </p:txBody>
      </p:sp>
      <p:sp>
        <p:nvSpPr>
          <p:cNvPr id="6" name="TextBox 5">
            <a:extLst>
              <a:ext uri="{FF2B5EF4-FFF2-40B4-BE49-F238E27FC236}">
                <a16:creationId xmlns:a16="http://schemas.microsoft.com/office/drawing/2014/main" xmlns="" id="{5FCA6BA2-93D8-FE46-F2A3-0D20B109187C}"/>
              </a:ext>
            </a:extLst>
          </p:cNvPr>
          <p:cNvSpPr txBox="1"/>
          <p:nvPr/>
        </p:nvSpPr>
        <p:spPr>
          <a:xfrm>
            <a:off x="7831528" y="3614557"/>
            <a:ext cx="4233275" cy="1200329"/>
          </a:xfrm>
          <a:prstGeom prst="rect">
            <a:avLst/>
          </a:prstGeom>
          <a:noFill/>
        </p:spPr>
        <p:txBody>
          <a:bodyPr wrap="none" rtlCol="0">
            <a:spAutoFit/>
          </a:bodyPr>
          <a:lstStyle/>
          <a:p>
            <a:r>
              <a:rPr lang="pl-PL" altLang="ko-KR" dirty="0"/>
              <a:t>EPJA 56, 42 (2020),</a:t>
            </a:r>
            <a:r>
              <a:rPr lang="en-US" altLang="ko-KR" dirty="0"/>
              <a:t> LRN for 197Au</a:t>
            </a:r>
            <a:r>
              <a:rPr lang="pl-PL" altLang="ko-KR" dirty="0"/>
              <a:t> </a:t>
            </a:r>
          </a:p>
          <a:p>
            <a:r>
              <a:rPr lang="pl-PL" altLang="ko-KR" dirty="0"/>
              <a:t>PRC 92, 014627 (2015)</a:t>
            </a:r>
            <a:r>
              <a:rPr lang="en-US" altLang="ko-KR" dirty="0"/>
              <a:t> LRN potential</a:t>
            </a:r>
            <a:r>
              <a:rPr lang="pl-PL" altLang="ko-KR" dirty="0"/>
              <a:t> </a:t>
            </a:r>
          </a:p>
          <a:p>
            <a:r>
              <a:rPr lang="pl-PL" altLang="ko-KR" dirty="0"/>
              <a:t>PRC 92, 044618 (2015)</a:t>
            </a:r>
            <a:r>
              <a:rPr lang="en-US" altLang="ko-KR" dirty="0"/>
              <a:t> LRN potential</a:t>
            </a:r>
          </a:p>
          <a:p>
            <a:r>
              <a:rPr lang="en-US" altLang="ko-KR" dirty="0"/>
              <a:t>PRC 93, 954624 (2016) Radius</a:t>
            </a:r>
            <a:endParaRPr lang="ko-KR" altLang="en-US" dirty="0"/>
          </a:p>
        </p:txBody>
      </p:sp>
      <p:sp>
        <p:nvSpPr>
          <p:cNvPr id="7" name="TextBox 6">
            <a:extLst>
              <a:ext uri="{FF2B5EF4-FFF2-40B4-BE49-F238E27FC236}">
                <a16:creationId xmlns:a16="http://schemas.microsoft.com/office/drawing/2014/main" xmlns="" id="{0CC74DEC-9948-404D-2D3F-46FF9E5CB5A4}"/>
              </a:ext>
            </a:extLst>
          </p:cNvPr>
          <p:cNvSpPr txBox="1"/>
          <p:nvPr/>
        </p:nvSpPr>
        <p:spPr>
          <a:xfrm>
            <a:off x="8515387" y="2541433"/>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104, 034306 (2021)</a:t>
            </a:r>
            <a:endParaRPr lang="ko-KR" altLang="en-US" dirty="0"/>
          </a:p>
        </p:txBody>
      </p:sp>
      <p:sp>
        <p:nvSpPr>
          <p:cNvPr id="8" name="TextBox 7">
            <a:extLst>
              <a:ext uri="{FF2B5EF4-FFF2-40B4-BE49-F238E27FC236}">
                <a16:creationId xmlns:a16="http://schemas.microsoft.com/office/drawing/2014/main" xmlns="" id="{40A65356-5B05-9D27-8F15-25E6B1E227DD}"/>
              </a:ext>
            </a:extLst>
          </p:cNvPr>
          <p:cNvSpPr txBox="1"/>
          <p:nvPr/>
        </p:nvSpPr>
        <p:spPr>
          <a:xfrm>
            <a:off x="7831528" y="3089645"/>
            <a:ext cx="4360472" cy="369332"/>
          </a:xfrm>
          <a:prstGeom prst="rect">
            <a:avLst/>
          </a:prstGeom>
          <a:noFill/>
        </p:spPr>
        <p:txBody>
          <a:bodyPr wrap="square">
            <a:spAutoFit/>
          </a:bodyPr>
          <a:lstStyle/>
          <a:p>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ArXiv</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2203.13365: </a:t>
            </a:r>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ApJS</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in press, (2022)</a:t>
            </a:r>
            <a:endParaRPr lang="ko-KR" altLang="en-US" dirty="0"/>
          </a:p>
        </p:txBody>
      </p:sp>
      <p:sp>
        <p:nvSpPr>
          <p:cNvPr id="9" name="TextBox 8">
            <a:extLst>
              <a:ext uri="{FF2B5EF4-FFF2-40B4-BE49-F238E27FC236}">
                <a16:creationId xmlns:a16="http://schemas.microsoft.com/office/drawing/2014/main" xmlns="" id="{6A86AE63-7389-F0E0-F4E8-66C2F2481659}"/>
              </a:ext>
            </a:extLst>
          </p:cNvPr>
          <p:cNvSpPr txBox="1"/>
          <p:nvPr/>
        </p:nvSpPr>
        <p:spPr>
          <a:xfrm>
            <a:off x="7831528" y="2138362"/>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Submitted to </a:t>
            </a:r>
            <a:r>
              <a:rPr kumimoji="0" lang="en-US" altLang="ko-KR" b="0" i="0" u="none" strike="noStrike" kern="1200" cap="none" spc="0" normalizeH="0" baseline="0" noProof="0" dirty="0" smtClean="0">
                <a:ln>
                  <a:noFill/>
                </a:ln>
                <a:solidFill>
                  <a:srgbClr val="00B050"/>
                </a:solidFill>
                <a:effectLst/>
                <a:uLnTx/>
                <a:uFillTx/>
                <a:latin typeface="맑은 고딕" panose="020F0502020204030204"/>
                <a:ea typeface="맑은 고딕" panose="020B0503020000020004" pitchFamily="50" charset="-127"/>
                <a:cs typeface="+mn-cs"/>
              </a:rPr>
              <a:t>PLB </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(2022)</a:t>
            </a:r>
            <a:endParaRPr lang="ko-KR" altLang="en-US" dirty="0"/>
          </a:p>
        </p:txBody>
      </p:sp>
      <p:sp>
        <p:nvSpPr>
          <p:cNvPr id="10" name="직사각형 9">
            <a:extLst>
              <a:ext uri="{FF2B5EF4-FFF2-40B4-BE49-F238E27FC236}">
                <a16:creationId xmlns:a16="http://schemas.microsoft.com/office/drawing/2014/main" xmlns="" id="{206C9577-3EA9-5479-7463-0BAF6D9FC14F}"/>
              </a:ext>
            </a:extLst>
          </p:cNvPr>
          <p:cNvSpPr/>
          <p:nvPr/>
        </p:nvSpPr>
        <p:spPr>
          <a:xfrm>
            <a:off x="714110" y="2592674"/>
            <a:ext cx="11414760" cy="4350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12"/>
          </p:nvPr>
        </p:nvSpPr>
        <p:spPr/>
        <p:txBody>
          <a:bodyPr/>
          <a:lstStyle/>
          <a:p>
            <a:fld id="{175E8A5A-CA94-4822-9441-BD0B7D3C58CA}" type="slidenum">
              <a:rPr lang="ko-KR" altLang="en-US" smtClean="0"/>
              <a:t>5</a:t>
            </a:fld>
            <a:endParaRPr lang="ko-KR" altLang="en-US"/>
          </a:p>
        </p:txBody>
      </p:sp>
    </p:spTree>
    <p:extLst>
      <p:ext uri="{BB962C8B-B14F-4D97-AF65-F5344CB8AC3E}">
        <p14:creationId xmlns:p14="http://schemas.microsoft.com/office/powerpoint/2010/main" val="39234957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직사각형 12"/>
          <p:cNvSpPr/>
          <p:nvPr/>
        </p:nvSpPr>
        <p:spPr>
          <a:xfrm>
            <a:off x="1524000" y="476672"/>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dirty="0">
                <a:solidFill>
                  <a:prstClr val="white"/>
                </a:solidFill>
                <a:latin typeface="Helvetica LT Std" panose="020B0504020202020204" pitchFamily="34" charset="0"/>
                <a:ea typeface="MingLiU" pitchFamily="49" charset="-120"/>
              </a:rPr>
              <a:t> Optical model potential (1)</a:t>
            </a:r>
            <a:endParaRPr lang="ko-KR" altLang="en-US" dirty="0">
              <a:solidFill>
                <a:prstClr val="white"/>
              </a:solidFill>
              <a:latin typeface="Helvetica LT Std" panose="020B0504020202020204" pitchFamily="34" charset="0"/>
              <a:ea typeface="맑은 고딕" panose="020B0503020000020004" pitchFamily="50" charset="-127"/>
            </a:endParaRPr>
          </a:p>
        </p:txBody>
      </p:sp>
      <p:sp>
        <p:nvSpPr>
          <p:cNvPr id="15" name="Rectangle 2"/>
          <p:cNvSpPr>
            <a:spLocks noGrp="1" noChangeArrowheads="1"/>
          </p:cNvSpPr>
          <p:nvPr/>
        </p:nvSpPr>
        <p:spPr>
          <a:xfrm>
            <a:off x="-93974" y="8107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FFC000"/>
                </a:solidFill>
                <a:latin typeface="Calibri Light" panose="020F0302020204030204"/>
              </a:rPr>
              <a:t>Elastic</a:t>
            </a:r>
            <a:r>
              <a:rPr lang="en-US" sz="3600" b="1" dirty="0">
                <a:solidFill>
                  <a:prstClr val="black"/>
                </a:solidFill>
                <a:latin typeface="Calibri Light" panose="020F0302020204030204"/>
              </a:rPr>
              <a:t> scattering process</a:t>
            </a:r>
          </a:p>
        </p:txBody>
      </p:sp>
      <p:sp>
        <p:nvSpPr>
          <p:cNvPr id="17" name="Rectangle 3"/>
          <p:cNvSpPr>
            <a:spLocks noGrp="1" noChangeArrowheads="1"/>
          </p:cNvSpPr>
          <p:nvPr/>
        </p:nvSpPr>
        <p:spPr>
          <a:xfrm>
            <a:off x="1775520" y="3955407"/>
            <a:ext cx="8229600" cy="22602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solidFill>
                  <a:prstClr val="black"/>
                </a:solidFill>
                <a:latin typeface="Calibri" panose="020F0502020204030204"/>
              </a:rPr>
              <a:t>Rutherford scattering (</a:t>
            </a:r>
            <a:r>
              <a:rPr lang="en-US" sz="2400" b="1" dirty="0">
                <a:solidFill>
                  <a:srgbClr val="FF0000"/>
                </a:solidFill>
                <a:latin typeface="Calibri" panose="020F0502020204030204"/>
              </a:rPr>
              <a:t>Coulomb scattering</a:t>
            </a:r>
            <a:r>
              <a:rPr lang="en-US" sz="2400" b="1" dirty="0">
                <a:solidFill>
                  <a:prstClr val="black"/>
                </a:solidFill>
                <a:latin typeface="Calibri" panose="020F0502020204030204"/>
              </a:rPr>
              <a:t>)</a:t>
            </a:r>
          </a:p>
          <a:p>
            <a:pPr lvl="1"/>
            <a:r>
              <a:rPr lang="en-US" sz="1800" dirty="0">
                <a:solidFill>
                  <a:prstClr val="black"/>
                </a:solidFill>
                <a:latin typeface="Calibri" panose="020F0502020204030204"/>
              </a:rPr>
              <a:t>Coulomb interaction between incident electron and the electric charge of the electron clouds and </a:t>
            </a:r>
            <a:r>
              <a:rPr lang="en-US" sz="1800" dirty="0">
                <a:solidFill>
                  <a:srgbClr val="7030A0"/>
                </a:solidFill>
                <a:latin typeface="Calibri" panose="020F0502020204030204"/>
              </a:rPr>
              <a:t>the nuclei</a:t>
            </a:r>
            <a:r>
              <a:rPr lang="en-US" sz="1800" dirty="0">
                <a:solidFill>
                  <a:prstClr val="black"/>
                </a:solidFill>
                <a:latin typeface="Calibri" panose="020F0502020204030204"/>
              </a:rPr>
              <a:t>.</a:t>
            </a:r>
            <a:r>
              <a:rPr lang="en-US" sz="2000" dirty="0">
                <a:solidFill>
                  <a:prstClr val="black"/>
                </a:solidFill>
                <a:latin typeface="Calibri" panose="020F0502020204030204"/>
              </a:rPr>
              <a:t> </a:t>
            </a:r>
          </a:p>
          <a:p>
            <a:pPr lvl="1"/>
            <a:r>
              <a:rPr lang="en-US" sz="2000" dirty="0">
                <a:solidFill>
                  <a:prstClr val="black"/>
                </a:solidFill>
                <a:latin typeface="Calibri" panose="020F0502020204030204"/>
              </a:rPr>
              <a:t>Elastic scattering</a:t>
            </a:r>
          </a:p>
          <a:p>
            <a:pPr lvl="1"/>
            <a:r>
              <a:rPr lang="en-US" sz="2000" dirty="0">
                <a:solidFill>
                  <a:prstClr val="black"/>
                </a:solidFill>
                <a:latin typeface="Calibri" panose="020F0502020204030204"/>
              </a:rPr>
              <a:t>Q-Value=0</a:t>
            </a:r>
          </a:p>
          <a:p>
            <a:pPr marL="457189" lvl="1" indent="0">
              <a:buNone/>
            </a:pPr>
            <a:endParaRPr lang="en-US" sz="2000" dirty="0">
              <a:solidFill>
                <a:prstClr val="black"/>
              </a:solidFill>
              <a:latin typeface="Calibri" panose="020F0502020204030204"/>
            </a:endParaRPr>
          </a:p>
        </p:txBody>
      </p:sp>
      <p:grpSp>
        <p:nvGrpSpPr>
          <p:cNvPr id="2" name="그룹 1"/>
          <p:cNvGrpSpPr/>
          <p:nvPr/>
        </p:nvGrpSpPr>
        <p:grpSpPr>
          <a:xfrm>
            <a:off x="5141228" y="4839835"/>
            <a:ext cx="5435480" cy="1958975"/>
            <a:chOff x="3729626" y="4626930"/>
            <a:chExt cx="5435480" cy="1958975"/>
          </a:xfrm>
        </p:grpSpPr>
        <p:sp>
          <p:nvSpPr>
            <p:cNvPr id="19" name="Rectangle 12"/>
            <p:cNvSpPr>
              <a:spLocks noChangeArrowheads="1"/>
            </p:cNvSpPr>
            <p:nvPr/>
          </p:nvSpPr>
          <p:spPr bwMode="auto">
            <a:xfrm>
              <a:off x="3729626" y="5301015"/>
              <a:ext cx="1748236" cy="307777"/>
            </a:xfrm>
            <a:prstGeom prst="rect">
              <a:avLst/>
            </a:prstGeom>
            <a:noFill/>
            <a:ln w="9525">
              <a:noFill/>
              <a:miter lim="800000"/>
              <a:headEnd/>
              <a:tailEnd/>
            </a:ln>
          </p:spPr>
          <p:txBody>
            <a:bodyPr wrap="none">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400" b="1" dirty="0">
                  <a:solidFill>
                    <a:srgbClr val="ED7D31"/>
                  </a:solidFill>
                  <a:latin typeface="Calibri" panose="020F0502020204030204"/>
                </a:rPr>
                <a:t>Impact parameter:  b</a:t>
              </a:r>
              <a:endParaRPr lang="en-US" sz="1400" b="1" dirty="0">
                <a:solidFill>
                  <a:srgbClr val="ED7D31"/>
                </a:solidFill>
                <a:latin typeface="Calibri" panose="020F0502020204030204"/>
              </a:endParaRPr>
            </a:p>
          </p:txBody>
        </p:sp>
        <p:cxnSp>
          <p:nvCxnSpPr>
            <p:cNvPr id="20" name="직선 화살표 연결선 19"/>
            <p:cNvCxnSpPr/>
            <p:nvPr/>
          </p:nvCxnSpPr>
          <p:spPr>
            <a:xfrm>
              <a:off x="5485699" y="5328388"/>
              <a:ext cx="0" cy="277427"/>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1" name="Picture 4" descr="500px-ScatteringDiagram_svg"/>
            <p:cNvPicPr>
              <a:picLocks noChangeAspect="1" noChangeArrowheads="1"/>
            </p:cNvPicPr>
            <p:nvPr/>
          </p:nvPicPr>
          <p:blipFill>
            <a:blip r:embed="rId3" cstate="print"/>
            <a:srcRect/>
            <a:stretch>
              <a:fillRect/>
            </a:stretch>
          </p:blipFill>
          <p:spPr bwMode="auto">
            <a:xfrm>
              <a:off x="5483694" y="4626930"/>
              <a:ext cx="3681412" cy="1958975"/>
            </a:xfrm>
            <a:prstGeom prst="rect">
              <a:avLst/>
            </a:prstGeom>
            <a:noFill/>
            <a:ln w="9525">
              <a:noFill/>
              <a:miter lim="800000"/>
              <a:headEnd/>
              <a:tailEnd/>
            </a:ln>
          </p:spPr>
        </p:pic>
      </p:grpSp>
      <p:sp>
        <p:nvSpPr>
          <p:cNvPr id="3" name="TextBox 2"/>
          <p:cNvSpPr txBox="1"/>
          <p:nvPr/>
        </p:nvSpPr>
        <p:spPr>
          <a:xfrm>
            <a:off x="1838882" y="1854963"/>
            <a:ext cx="8352928" cy="1896032"/>
          </a:xfrm>
          <a:prstGeom prst="rect">
            <a:avLst/>
          </a:prstGeom>
          <a:noFill/>
        </p:spPr>
        <p:txBody>
          <a:bodyPr wrap="square" rtlCol="0">
            <a:spAutoFit/>
          </a:bodyPr>
          <a:lstStyle/>
          <a:p>
            <a:pPr marL="285744" indent="-285744" defTabSz="457200" latinLnBrk="0">
              <a:buFont typeface="Arial" panose="020B0604020202020204" pitchFamily="34" charset="0"/>
              <a:buChar char="•"/>
            </a:pPr>
            <a:r>
              <a:rPr lang="en-US" altLang="ko-KR" sz="2400" b="1" dirty="0">
                <a:solidFill>
                  <a:prstClr val="black"/>
                </a:solidFill>
                <a:latin typeface="Calibri" panose="020F0502020204030204"/>
                <a:ea typeface="맑은 고딕" panose="020B0503020000020004" pitchFamily="50" charset="-127"/>
              </a:rPr>
              <a:t>Why Elastic scattering is important?</a:t>
            </a:r>
            <a:endParaRPr lang="en-US" altLang="ko-KR" dirty="0">
              <a:solidFill>
                <a:prstClr val="black"/>
              </a:solidFill>
              <a:latin typeface="Calibri" panose="020F0502020204030204"/>
              <a:ea typeface="맑은 고딕" panose="020B0503020000020004" pitchFamily="50" charset="-127"/>
            </a:endParaRPr>
          </a:p>
          <a:p>
            <a:pPr defTabSz="457200" latinLnBrk="0">
              <a:lnSpc>
                <a:spcPct val="150000"/>
              </a:lnSpc>
            </a:pPr>
            <a:r>
              <a:rPr lang="en-US" altLang="ko-KR" dirty="0">
                <a:solidFill>
                  <a:prstClr val="black"/>
                </a:solidFill>
                <a:latin typeface="Calibri" panose="020F0502020204030204"/>
                <a:ea typeface="맑은 고딕" panose="020B0503020000020004" pitchFamily="50" charset="-127"/>
              </a:rPr>
              <a:t>     - Show interactions(</a:t>
            </a:r>
            <a:r>
              <a:rPr lang="en-US" altLang="ko-KR" b="1" dirty="0">
                <a:solidFill>
                  <a:prstClr val="black"/>
                </a:solidFill>
                <a:latin typeface="Calibri" panose="020F0502020204030204"/>
                <a:ea typeface="맑은 고딕" panose="020B0503020000020004" pitchFamily="50" charset="-127"/>
              </a:rPr>
              <a:t>potential</a:t>
            </a:r>
            <a:r>
              <a:rPr lang="en-US" altLang="ko-KR" dirty="0">
                <a:solidFill>
                  <a:prstClr val="black"/>
                </a:solidFill>
                <a:latin typeface="Calibri" panose="020F0502020204030204"/>
                <a:ea typeface="맑은 고딕" panose="020B0503020000020004" pitchFamily="50" charset="-127"/>
              </a:rPr>
              <a:t>) between the </a:t>
            </a:r>
            <a:r>
              <a:rPr lang="en-US" altLang="ko-KR" dirty="0">
                <a:solidFill>
                  <a:srgbClr val="0070C0"/>
                </a:solidFill>
                <a:latin typeface="Calibri" panose="020F0502020204030204"/>
                <a:ea typeface="맑은 고딕" panose="020B0503020000020004" pitchFamily="50" charset="-127"/>
              </a:rPr>
              <a:t>projectile</a:t>
            </a:r>
            <a:r>
              <a:rPr lang="en-US" altLang="ko-KR" dirty="0">
                <a:solidFill>
                  <a:prstClr val="black"/>
                </a:solidFill>
                <a:latin typeface="Calibri" panose="020F0502020204030204"/>
                <a:ea typeface="맑은 고딕" panose="020B0503020000020004" pitchFamily="50" charset="-127"/>
              </a:rPr>
              <a:t> and the </a:t>
            </a:r>
            <a:r>
              <a:rPr lang="en-US" altLang="ko-KR" dirty="0">
                <a:solidFill>
                  <a:srgbClr val="00B050"/>
                </a:solidFill>
                <a:latin typeface="Calibri" panose="020F0502020204030204"/>
                <a:ea typeface="맑은 고딕" panose="020B0503020000020004" pitchFamily="50" charset="-127"/>
              </a:rPr>
              <a:t>target</a:t>
            </a:r>
          </a:p>
          <a:p>
            <a:pPr defTabSz="457200" latinLnBrk="0"/>
            <a:r>
              <a:rPr lang="en-US" altLang="ko-KR" sz="2400" dirty="0">
                <a:solidFill>
                  <a:srgbClr val="00B050"/>
                </a:solidFill>
                <a:latin typeface="Calibri" panose="020F0502020204030204"/>
                <a:ea typeface="맑은 고딕" panose="020B0503020000020004" pitchFamily="50" charset="-127"/>
              </a:rPr>
              <a:t>    </a:t>
            </a:r>
            <a:r>
              <a:rPr lang="en-US" altLang="ko-KR" dirty="0">
                <a:solidFill>
                  <a:prstClr val="black"/>
                </a:solidFill>
                <a:latin typeface="Calibri" panose="020F0502020204030204"/>
                <a:ea typeface="맑은 고딕" panose="020B0503020000020004" pitchFamily="50" charset="-127"/>
              </a:rPr>
              <a:t>- This distinguish between </a:t>
            </a:r>
            <a:r>
              <a:rPr lang="en-US" altLang="ko-KR" b="1" dirty="0">
                <a:solidFill>
                  <a:srgbClr val="FF0000"/>
                </a:solidFill>
                <a:latin typeface="Calibri" panose="020F0502020204030204"/>
                <a:ea typeface="맑은 고딕" panose="020B0503020000020004" pitchFamily="50" charset="-127"/>
              </a:rPr>
              <a:t>Coulomb force </a:t>
            </a:r>
            <a:r>
              <a:rPr lang="en-US" altLang="ko-KR" dirty="0">
                <a:solidFill>
                  <a:prstClr val="black"/>
                </a:solidFill>
                <a:latin typeface="Calibri" panose="020F0502020204030204"/>
                <a:ea typeface="맑은 고딕" panose="020B0503020000020004" pitchFamily="50" charset="-127"/>
              </a:rPr>
              <a:t>and </a:t>
            </a:r>
            <a:r>
              <a:rPr lang="en-US" altLang="ko-KR" b="1" dirty="0">
                <a:solidFill>
                  <a:srgbClr val="7030A0"/>
                </a:solidFill>
                <a:latin typeface="Calibri" panose="020F0502020204030204"/>
                <a:ea typeface="맑은 고딕" panose="020B0503020000020004" pitchFamily="50" charset="-127"/>
              </a:rPr>
              <a:t>Nuclear force</a:t>
            </a:r>
          </a:p>
          <a:p>
            <a:pPr defTabSz="457200" latinLnBrk="0"/>
            <a:r>
              <a:rPr lang="en-US" altLang="ko-KR" b="1" dirty="0">
                <a:solidFill>
                  <a:srgbClr val="7030A0"/>
                </a:solidFill>
                <a:latin typeface="Calibri" panose="020F0502020204030204"/>
                <a:ea typeface="맑은 고딕" panose="020B0503020000020004" pitchFamily="50" charset="-127"/>
              </a:rPr>
              <a:t>          </a:t>
            </a:r>
            <a:r>
              <a:rPr lang="en-US" altLang="ko-KR" dirty="0">
                <a:solidFill>
                  <a:srgbClr val="7030A0"/>
                </a:solidFill>
                <a:latin typeface="Calibri" panose="020F0502020204030204"/>
                <a:ea typeface="맑은 고딕" panose="020B0503020000020004" pitchFamily="50" charset="-127"/>
              </a:rPr>
              <a:t> </a:t>
            </a:r>
            <a:r>
              <a:rPr lang="en-US" altLang="ko-KR" dirty="0">
                <a:solidFill>
                  <a:prstClr val="black"/>
                </a:solidFill>
                <a:latin typeface="Calibri" panose="020F0502020204030204"/>
                <a:ea typeface="맑은 고딕" panose="020B0503020000020004" pitchFamily="50" charset="-127"/>
              </a:rPr>
              <a:t>- We can distinguish between </a:t>
            </a:r>
            <a:r>
              <a:rPr lang="en-US" altLang="ko-KR" b="1" dirty="0">
                <a:solidFill>
                  <a:srgbClr val="FF0000"/>
                </a:solidFill>
                <a:latin typeface="Calibri" panose="020F0502020204030204"/>
                <a:ea typeface="맑은 고딕" panose="020B0503020000020004" pitchFamily="50" charset="-127"/>
              </a:rPr>
              <a:t>elastic scattering </a:t>
            </a:r>
            <a:r>
              <a:rPr lang="en-US" altLang="ko-KR" dirty="0">
                <a:solidFill>
                  <a:prstClr val="black"/>
                </a:solidFill>
                <a:latin typeface="Calibri" panose="020F0502020204030204"/>
                <a:ea typeface="맑은 고딕" panose="020B0503020000020004" pitchFamily="50" charset="-127"/>
              </a:rPr>
              <a:t>and</a:t>
            </a:r>
            <a:r>
              <a:rPr lang="en-US" altLang="ko-KR" dirty="0">
                <a:solidFill>
                  <a:srgbClr val="7030A0"/>
                </a:solidFill>
                <a:latin typeface="Calibri" panose="020F0502020204030204"/>
                <a:ea typeface="맑은 고딕" panose="020B0503020000020004" pitchFamily="50" charset="-127"/>
              </a:rPr>
              <a:t> </a:t>
            </a:r>
            <a:r>
              <a:rPr lang="en-US" altLang="ko-KR" b="1" dirty="0">
                <a:solidFill>
                  <a:srgbClr val="7030A0"/>
                </a:solidFill>
                <a:latin typeface="Calibri" panose="020F0502020204030204"/>
                <a:ea typeface="맑은 고딕" panose="020B0503020000020004" pitchFamily="50" charset="-127"/>
              </a:rPr>
              <a:t>non-elastic scattering</a:t>
            </a:r>
          </a:p>
          <a:p>
            <a:pPr defTabSz="457200" latinLnBrk="0">
              <a:lnSpc>
                <a:spcPct val="150000"/>
              </a:lnSpc>
            </a:pPr>
            <a:r>
              <a:rPr lang="en-US" altLang="ko-KR" b="1" dirty="0">
                <a:solidFill>
                  <a:srgbClr val="7030A0"/>
                </a:solidFill>
                <a:latin typeface="Calibri" panose="020F0502020204030204"/>
                <a:ea typeface="맑은 고딕" panose="020B0503020000020004" pitchFamily="50" charset="-127"/>
              </a:rPr>
              <a:t>      </a:t>
            </a:r>
            <a:r>
              <a:rPr lang="en-US" altLang="ko-KR" dirty="0">
                <a:solidFill>
                  <a:prstClr val="black"/>
                </a:solidFill>
                <a:latin typeface="Calibri" panose="020F0502020204030204"/>
                <a:ea typeface="맑은 고딕" panose="020B0503020000020004" pitchFamily="50" charset="-127"/>
              </a:rPr>
              <a:t>-This creates Model wave function by </a:t>
            </a:r>
            <a:r>
              <a:rPr lang="en-US" altLang="ko-KR" b="1" dirty="0">
                <a:solidFill>
                  <a:srgbClr val="92D050"/>
                </a:solidFill>
                <a:latin typeface="Calibri" panose="020F0502020204030204"/>
                <a:ea typeface="맑은 고딕" panose="020B0503020000020004" pitchFamily="50" charset="-127"/>
              </a:rPr>
              <a:t>optical potential</a:t>
            </a:r>
          </a:p>
        </p:txBody>
      </p:sp>
    </p:spTree>
    <p:extLst>
      <p:ext uri="{BB962C8B-B14F-4D97-AF65-F5344CB8AC3E}">
        <p14:creationId xmlns:p14="http://schemas.microsoft.com/office/powerpoint/2010/main" val="40231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직사각형 410">
            <a:extLst>
              <a:ext uri="{FF2B5EF4-FFF2-40B4-BE49-F238E27FC236}">
                <a16:creationId xmlns:a16="http://schemas.microsoft.com/office/drawing/2014/main" xmlns="" id="{23D1E867-C2F1-4FE8-968C-50946FEC5105}"/>
              </a:ext>
            </a:extLst>
          </p:cNvPr>
          <p:cNvSpPr/>
          <p:nvPr/>
        </p:nvSpPr>
        <p:spPr>
          <a:xfrm>
            <a:off x="1524000" y="476672"/>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dirty="0">
                <a:solidFill>
                  <a:prstClr val="white"/>
                </a:solidFill>
                <a:latin typeface="Helvetica LT Std" panose="020B0504020202020204" pitchFamily="34" charset="0"/>
                <a:ea typeface="MingLiU" pitchFamily="49" charset="-120"/>
              </a:rPr>
              <a:t> Optical model potential (3)</a:t>
            </a:r>
            <a:endParaRPr lang="ko-KR" altLang="en-US" dirty="0">
              <a:solidFill>
                <a:prstClr val="white"/>
              </a:solidFill>
              <a:latin typeface="Helvetica LT Std" panose="020B0504020202020204" pitchFamily="34" charset="0"/>
              <a:ea typeface="맑은 고딕" panose="020B0503020000020004" pitchFamily="50" charset="-127"/>
            </a:endParaRPr>
          </a:p>
        </p:txBody>
      </p:sp>
      <mc:AlternateContent xmlns:mc="http://schemas.openxmlformats.org/markup-compatibility/2006" xmlns:a14="http://schemas.microsoft.com/office/drawing/2010/main">
        <mc:Choice Requires="a14">
          <p:sp>
            <p:nvSpPr>
              <p:cNvPr id="406" name="TextBox 405">
                <a:extLst>
                  <a:ext uri="{FF2B5EF4-FFF2-40B4-BE49-F238E27FC236}">
                    <a16:creationId xmlns:a16="http://schemas.microsoft.com/office/drawing/2014/main" xmlns="" id="{E6F9F66B-29FB-4C1D-BB1B-10E03633276D}"/>
                  </a:ext>
                </a:extLst>
              </p:cNvPr>
              <p:cNvSpPr txBox="1"/>
              <p:nvPr/>
            </p:nvSpPr>
            <p:spPr>
              <a:xfrm>
                <a:off x="1945942" y="2134204"/>
                <a:ext cx="5940152" cy="409792"/>
              </a:xfrm>
              <a:prstGeom prst="rect">
                <a:avLst/>
              </a:prstGeom>
              <a:noFill/>
            </p:spPr>
            <p:txBody>
              <a:bodyPr wrap="square" rtlCol="0">
                <a:spAutoFit/>
              </a:bodyPr>
              <a:lstStyle/>
              <a:p>
                <a:pPr defTabSz="457200" latinLnBrk="0"/>
                <a:r>
                  <a:rPr lang="en-US" altLang="ko-KR" dirty="0">
                    <a:solidFill>
                      <a:prstClr val="black"/>
                    </a:solidFill>
                    <a:latin typeface="Calibri" panose="020F0502020204030204"/>
                    <a:ea typeface="맑은 고딕" panose="020B0503020000020004" pitchFamily="50" charset="-127"/>
                  </a:rPr>
                  <a:t>=</a:t>
                </a:r>
                <a14:m>
                  <m:oMath xmlns:m="http://schemas.openxmlformats.org/officeDocument/2006/math">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𝐶</m:t>
                        </m:r>
                      </m:sub>
                    </m:sSub>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0</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𝐶𝐷𝐸</m:t>
                        </m:r>
                      </m:sub>
                      <m:sup>
                        <m:r>
                          <a:rPr lang="en-US" altLang="ko-KR" i="1">
                            <a:solidFill>
                              <a:prstClr val="black"/>
                            </a:solidFill>
                            <a:latin typeface="Cambria Math" panose="02040503050406030204" pitchFamily="18" charset="0"/>
                          </a:rPr>
                          <m:t>𝐵𝑈</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𝑠𝑢𝑟</m:t>
                        </m:r>
                      </m:sub>
                      <m:sup>
                        <m:r>
                          <a:rPr lang="en-US" altLang="ko-KR" i="1">
                            <a:solidFill>
                              <a:prstClr val="black"/>
                            </a:solidFill>
                            <a:latin typeface="Cambria Math" panose="02040503050406030204" pitchFamily="18" charset="0"/>
                          </a:rPr>
                          <m:t>𝐵𝑈</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sup>
                        <m:r>
                          <a:rPr lang="en-US" altLang="ko-KR" i="1">
                            <a:solidFill>
                              <a:prstClr val="black"/>
                            </a:solidFill>
                            <a:latin typeface="Cambria Math" panose="02040503050406030204" pitchFamily="18" charset="0"/>
                          </a:rPr>
                          <m:t>𝑇𝐹</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𝑈</m:t>
                        </m:r>
                      </m:e>
                      <m:sup>
                        <m:r>
                          <a:rPr lang="en-US" altLang="ko-KR" i="1">
                            <a:solidFill>
                              <a:prstClr val="black"/>
                            </a:solidFill>
                            <a:latin typeface="Cambria Math" panose="02040503050406030204" pitchFamily="18" charset="0"/>
                          </a:rPr>
                          <m:t>𝑖𝑛𝑒𝑙</m:t>
                        </m:r>
                        <m:r>
                          <a:rPr lang="en-US" altLang="ko-KR" i="1">
                            <a:solidFill>
                              <a:prstClr val="black"/>
                            </a:solidFill>
                            <a:latin typeface="Cambria Math" panose="02040503050406030204" pitchFamily="18" charset="0"/>
                          </a:rPr>
                          <m:t>.</m:t>
                        </m:r>
                      </m:sup>
                    </m:sSup>
                    <m:r>
                      <a:rPr lang="en-US" altLang="ko-KR" i="1">
                        <a:solidFill>
                          <a:prstClr val="black"/>
                        </a:solidFill>
                        <a:latin typeface="Cambria Math" panose="02040503050406030204" pitchFamily="18" charset="0"/>
                      </a:rPr>
                      <m:t>}</m:t>
                    </m:r>
                  </m:oMath>
                </a14:m>
                <a:endParaRPr lang="en-US" altLang="ko-KR" sz="1400" dirty="0">
                  <a:solidFill>
                    <a:srgbClr val="00B050"/>
                  </a:solidFill>
                  <a:latin typeface="Calibri" panose="020F0502020204030204"/>
                  <a:ea typeface="맑은 고딕" panose="020B0503020000020004" pitchFamily="50" charset="-127"/>
                </a:endParaRPr>
              </a:p>
            </p:txBody>
          </p:sp>
        </mc:Choice>
        <mc:Fallback xmlns="">
          <p:sp>
            <p:nvSpPr>
              <p:cNvPr id="406" name="TextBox 405">
                <a:extLst>
                  <a:ext uri="{FF2B5EF4-FFF2-40B4-BE49-F238E27FC236}">
                    <a16:creationId xmlns:a16="http://schemas.microsoft.com/office/drawing/2014/main" id="{E6F9F66B-29FB-4C1D-BB1B-10E03633276D}"/>
                  </a:ext>
                </a:extLst>
              </p:cNvPr>
              <p:cNvSpPr txBox="1">
                <a:spLocks noRot="1" noChangeAspect="1" noMove="1" noResize="1" noEditPoints="1" noAdjustHandles="1" noChangeArrowheads="1" noChangeShapeType="1" noTextEdit="1"/>
              </p:cNvSpPr>
              <p:nvPr/>
            </p:nvSpPr>
            <p:spPr>
              <a:xfrm>
                <a:off x="1945942" y="2134204"/>
                <a:ext cx="5940152" cy="409792"/>
              </a:xfrm>
              <a:prstGeom prst="rect">
                <a:avLst/>
              </a:prstGeom>
              <a:blipFill>
                <a:blip r:embed="rId3"/>
                <a:stretch>
                  <a:fillRect l="-821" b="-22388"/>
                </a:stretch>
              </a:blipFill>
            </p:spPr>
            <p:txBody>
              <a:bodyPr/>
              <a:lstStyle/>
              <a:p>
                <a:r>
                  <a:rPr lang="ko-KR" altLang="en-US">
                    <a:noFill/>
                  </a:rPr>
                  <a:t> </a:t>
                </a:r>
              </a:p>
            </p:txBody>
          </p:sp>
        </mc:Fallback>
      </mc:AlternateContent>
      <p:sp>
        <p:nvSpPr>
          <p:cNvPr id="305" name="TextBox 304">
            <a:extLst>
              <a:ext uri="{FF2B5EF4-FFF2-40B4-BE49-F238E27FC236}">
                <a16:creationId xmlns:a16="http://schemas.microsoft.com/office/drawing/2014/main" xmlns="" id="{F60B0E00-A450-4666-929E-04CE93DC580D}"/>
              </a:ext>
            </a:extLst>
          </p:cNvPr>
          <p:cNvSpPr txBox="1"/>
          <p:nvPr/>
        </p:nvSpPr>
        <p:spPr>
          <a:xfrm>
            <a:off x="1720921" y="1175680"/>
            <a:ext cx="4814421" cy="369332"/>
          </a:xfrm>
          <a:prstGeom prst="rect">
            <a:avLst/>
          </a:prstGeom>
          <a:noFill/>
        </p:spPr>
        <p:txBody>
          <a:bodyPr wrap="square" rtlCol="0">
            <a:spAutoFit/>
          </a:bodyPr>
          <a:lstStyle/>
          <a:p>
            <a:pPr defTabSz="457200" latinLnBrk="0"/>
            <a:r>
              <a:rPr lang="en-US" altLang="ko-KR" dirty="0">
                <a:solidFill>
                  <a:prstClr val="black"/>
                </a:solidFill>
                <a:latin typeface="Calibri" panose="020F0502020204030204"/>
                <a:ea typeface="맑은 고딕" panose="020B0503020000020004" pitchFamily="50" charset="-127"/>
              </a:rPr>
              <a:t>Extended </a:t>
            </a:r>
            <a:r>
              <a:rPr lang="en-US" altLang="ko-KR" dirty="0">
                <a:solidFill>
                  <a:srgbClr val="FF0000"/>
                </a:solidFill>
                <a:latin typeface="Calibri" panose="020F0502020204030204"/>
                <a:ea typeface="맑은 고딕" panose="020B0503020000020004" pitchFamily="50" charset="-127"/>
              </a:rPr>
              <a:t>Optical model </a:t>
            </a:r>
            <a:r>
              <a:rPr lang="en-US" altLang="ko-KR" dirty="0">
                <a:solidFill>
                  <a:prstClr val="black"/>
                </a:solidFill>
                <a:latin typeface="Calibri" panose="020F0502020204030204"/>
                <a:ea typeface="맑은 고딕" panose="020B0503020000020004" pitchFamily="50" charset="-127"/>
              </a:rPr>
              <a:t>potential </a:t>
            </a:r>
            <a:endParaRPr lang="ko-KR" altLang="en-US" dirty="0">
              <a:solidFill>
                <a:prstClr val="black"/>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307" name="직사각형 306">
                <a:extLst>
                  <a:ext uri="{FF2B5EF4-FFF2-40B4-BE49-F238E27FC236}">
                    <a16:creationId xmlns:a16="http://schemas.microsoft.com/office/drawing/2014/main" xmlns="" id="{FC6C1767-E5ED-446F-BF2C-41DD8D6EC588}"/>
                  </a:ext>
                </a:extLst>
              </p:cNvPr>
              <p:cNvSpPr/>
              <p:nvPr/>
            </p:nvSpPr>
            <p:spPr>
              <a:xfrm>
                <a:off x="1720921" y="1606800"/>
                <a:ext cx="3741409" cy="406843"/>
              </a:xfrm>
              <a:prstGeom prst="rect">
                <a:avLst/>
              </a:prstGeom>
            </p:spPr>
            <p:txBody>
              <a:bodyPr wrap="none">
                <a:spAutoFit/>
              </a:bodyPr>
              <a:lstStyle/>
              <a:p>
                <a:pPr defTabSz="457200" latinLnBrk="0"/>
                <a14:m>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m:rPr>
                            <m:sty m:val="p"/>
                          </m:rPr>
                          <a:rPr lang="en-US" altLang="ko-KR">
                            <a:solidFill>
                              <a:prstClr val="black"/>
                            </a:solidFill>
                            <a:latin typeface="Cambria Math" panose="02040503050406030204" pitchFamily="18" charset="0"/>
                          </a:rPr>
                          <m:t>OM</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𝐶</m:t>
                        </m:r>
                      </m:sub>
                    </m:sSub>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0</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oMath>
                </a14:m>
                <a:r>
                  <a:rPr lang="en-US" altLang="ko-KR" dirty="0">
                    <a:solidFill>
                      <a:prstClr val="black"/>
                    </a:solidFill>
                    <a:latin typeface="Calibri" panose="020F0502020204030204"/>
                    <a:ea typeface="맑은 고딕" panose="020B0503020000020004" pitchFamily="50" charset="-127"/>
                  </a:rPr>
                  <a:t> </a:t>
                </a:r>
                <a14:m>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𝐷𝑃𝑃</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oMath>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307" name="직사각형 306">
                <a:extLst>
                  <a:ext uri="{FF2B5EF4-FFF2-40B4-BE49-F238E27FC236}">
                    <a16:creationId xmlns:a16="http://schemas.microsoft.com/office/drawing/2014/main" id="{FC6C1767-E5ED-446F-BF2C-41DD8D6EC588}"/>
                  </a:ext>
                </a:extLst>
              </p:cNvPr>
              <p:cNvSpPr>
                <a:spLocks noRot="1" noChangeAspect="1" noMove="1" noResize="1" noEditPoints="1" noAdjustHandles="1" noChangeArrowheads="1" noChangeShapeType="1" noTextEdit="1"/>
              </p:cNvSpPr>
              <p:nvPr/>
            </p:nvSpPr>
            <p:spPr>
              <a:xfrm>
                <a:off x="1720921" y="1606800"/>
                <a:ext cx="3741409" cy="406843"/>
              </a:xfrm>
              <a:prstGeom prst="rect">
                <a:avLst/>
              </a:prstGeom>
              <a:blipFill>
                <a:blip r:embed="rId4"/>
                <a:stretch>
                  <a:fillRect b="-3030"/>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11" name="TextBox 310">
                <a:extLst>
                  <a:ext uri="{FF2B5EF4-FFF2-40B4-BE49-F238E27FC236}">
                    <a16:creationId xmlns:a16="http://schemas.microsoft.com/office/drawing/2014/main" xmlns="" id="{B84BF8CD-76E3-4133-AAE7-1A1E6F2C812C}"/>
                  </a:ext>
                </a:extLst>
              </p:cNvPr>
              <p:cNvSpPr txBox="1"/>
              <p:nvPr/>
            </p:nvSpPr>
            <p:spPr>
              <a:xfrm>
                <a:off x="1921522" y="2646732"/>
                <a:ext cx="8818124" cy="409792"/>
              </a:xfrm>
              <a:prstGeom prst="rect">
                <a:avLst/>
              </a:prstGeom>
              <a:noFill/>
            </p:spPr>
            <p:txBody>
              <a:bodyPr wrap="square" rtlCol="0">
                <a:spAutoFit/>
              </a:bodyPr>
              <a:lstStyle/>
              <a:p>
                <a:pPr defTabSz="457200" latinLnBrk="0"/>
                <a:r>
                  <a:rPr lang="en-US" altLang="ko-KR" dirty="0">
                    <a:solidFill>
                      <a:prstClr val="black"/>
                    </a:solidFill>
                    <a:latin typeface="Calibri" panose="020F0502020204030204"/>
                    <a:ea typeface="맑은 고딕" panose="020B0503020000020004" pitchFamily="50" charset="-127"/>
                  </a:rPr>
                  <a:t>=</a:t>
                </a:r>
                <a14:m>
                  <m:oMath xmlns:m="http://schemas.openxmlformats.org/officeDocument/2006/math">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𝐶</m:t>
                        </m:r>
                      </m:sub>
                    </m:sSub>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0</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𝐶𝐷𝐸</m:t>
                            </m:r>
                          </m:sub>
                          <m:sup>
                            <m:r>
                              <a:rPr lang="en-US" altLang="ko-KR" i="1">
                                <a:solidFill>
                                  <a:prstClr val="black"/>
                                </a:solidFill>
                                <a:latin typeface="Cambria Math" panose="02040503050406030204" pitchFamily="18" charset="0"/>
                              </a:rPr>
                              <m:t>𝐵𝑈</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𝑖</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𝑊</m:t>
                            </m:r>
                          </m:e>
                          <m:sub>
                            <m:r>
                              <a:rPr lang="en-US" altLang="ko-KR" i="1">
                                <a:solidFill>
                                  <a:prstClr val="black"/>
                                </a:solidFill>
                                <a:latin typeface="Cambria Math" panose="02040503050406030204" pitchFamily="18" charset="0"/>
                              </a:rPr>
                              <m:t>𝐶𝐷𝐸</m:t>
                            </m:r>
                          </m:sub>
                          <m:sup>
                            <m:r>
                              <a:rPr lang="en-US" altLang="ko-KR" i="1">
                                <a:solidFill>
                                  <a:prstClr val="black"/>
                                </a:solidFill>
                                <a:latin typeface="Cambria Math" panose="02040503050406030204" pitchFamily="18" charset="0"/>
                              </a:rPr>
                              <m:t>𝐵𝑈</m:t>
                            </m:r>
                          </m:sup>
                        </m:sSubSup>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𝑠𝑢𝑟</m:t>
                        </m:r>
                      </m:sub>
                      <m:sup>
                        <m:r>
                          <a:rPr lang="en-US" altLang="ko-KR" i="1">
                            <a:solidFill>
                              <a:prstClr val="black"/>
                            </a:solidFill>
                            <a:latin typeface="Cambria Math" panose="02040503050406030204" pitchFamily="18" charset="0"/>
                          </a:rPr>
                          <m:t>𝐵𝑈</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𝑖</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𝑊</m:t>
                        </m:r>
                      </m:e>
                      <m:sub>
                        <m:r>
                          <a:rPr lang="en-US" altLang="ko-KR" i="1">
                            <a:solidFill>
                              <a:prstClr val="black"/>
                            </a:solidFill>
                            <a:latin typeface="Cambria Math" panose="02040503050406030204" pitchFamily="18" charset="0"/>
                          </a:rPr>
                          <m:t>𝑠𝑢𝑟</m:t>
                        </m:r>
                      </m:sub>
                      <m:sup>
                        <m:r>
                          <a:rPr lang="en-US" altLang="ko-KR" i="1">
                            <a:solidFill>
                              <a:prstClr val="black"/>
                            </a:solidFill>
                            <a:latin typeface="Cambria Math" panose="02040503050406030204" pitchFamily="18" charset="0"/>
                          </a:rPr>
                          <m:t>𝐵𝑈</m:t>
                        </m:r>
                      </m:sup>
                    </m:sSubSup>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𝑉</m:t>
                        </m:r>
                      </m:e>
                      <m:sub/>
                      <m:sup>
                        <m:r>
                          <a:rPr lang="en-US" altLang="ko-KR" i="1">
                            <a:solidFill>
                              <a:prstClr val="black"/>
                            </a:solidFill>
                            <a:latin typeface="Cambria Math" panose="02040503050406030204" pitchFamily="18" charset="0"/>
                          </a:rPr>
                          <m:t>𝑇𝐹</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𝑖</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𝑊</m:t>
                        </m:r>
                      </m:e>
                      <m:sup>
                        <m:r>
                          <a:rPr lang="en-US" altLang="ko-KR" i="1">
                            <a:solidFill>
                              <a:prstClr val="black"/>
                            </a:solidFill>
                            <a:latin typeface="Cambria Math" panose="02040503050406030204" pitchFamily="18" charset="0"/>
                          </a:rPr>
                          <m:t>𝑇𝐹</m:t>
                        </m:r>
                      </m:sup>
                    </m:sSup>
                    <m:r>
                      <a:rPr lang="en-US" altLang="ko-KR" i="1">
                        <a:solidFill>
                          <a:prstClr val="black"/>
                        </a:solidFill>
                        <a:latin typeface="Cambria Math" panose="02040503050406030204" pitchFamily="18" charset="0"/>
                      </a:rPr>
                      <m:t>+</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𝑖𝑊</m:t>
                        </m:r>
                      </m:e>
                      <m:sup>
                        <m:r>
                          <a:rPr lang="en-US" altLang="ko-KR" i="1">
                            <a:solidFill>
                              <a:prstClr val="black"/>
                            </a:solidFill>
                            <a:latin typeface="Cambria Math" panose="02040503050406030204" pitchFamily="18" charset="0"/>
                          </a:rPr>
                          <m:t>𝑖𝑛𝑒𝑙</m:t>
                        </m:r>
                        <m:r>
                          <a:rPr lang="en-US" altLang="ko-KR" i="1">
                            <a:solidFill>
                              <a:prstClr val="black"/>
                            </a:solidFill>
                            <a:latin typeface="Cambria Math" panose="02040503050406030204" pitchFamily="18" charset="0"/>
                          </a:rPr>
                          <m:t>.</m:t>
                        </m:r>
                      </m:sup>
                    </m:sSup>
                    <m:r>
                      <a:rPr lang="en-US" altLang="ko-KR" i="1">
                        <a:solidFill>
                          <a:prstClr val="black"/>
                        </a:solidFill>
                        <a:latin typeface="Cambria Math" panose="02040503050406030204" pitchFamily="18" charset="0"/>
                      </a:rPr>
                      <m:t>}</m:t>
                    </m:r>
                  </m:oMath>
                </a14:m>
                <a:endParaRPr lang="en-US" altLang="ko-KR" sz="1400" dirty="0">
                  <a:solidFill>
                    <a:srgbClr val="00B050"/>
                  </a:solidFill>
                  <a:latin typeface="Calibri" panose="020F0502020204030204"/>
                  <a:ea typeface="맑은 고딕" panose="020B0503020000020004" pitchFamily="50" charset="-127"/>
                </a:endParaRPr>
              </a:p>
            </p:txBody>
          </p:sp>
        </mc:Choice>
        <mc:Fallback xmlns="">
          <p:sp>
            <p:nvSpPr>
              <p:cNvPr id="311" name="TextBox 310">
                <a:extLst>
                  <a:ext uri="{FF2B5EF4-FFF2-40B4-BE49-F238E27FC236}">
                    <a16:creationId xmlns:a16="http://schemas.microsoft.com/office/drawing/2014/main" id="{B84BF8CD-76E3-4133-AAE7-1A1E6F2C812C}"/>
                  </a:ext>
                </a:extLst>
              </p:cNvPr>
              <p:cNvSpPr txBox="1">
                <a:spLocks noRot="1" noChangeAspect="1" noMove="1" noResize="1" noEditPoints="1" noAdjustHandles="1" noChangeArrowheads="1" noChangeShapeType="1" noTextEdit="1"/>
              </p:cNvSpPr>
              <p:nvPr/>
            </p:nvSpPr>
            <p:spPr>
              <a:xfrm>
                <a:off x="1921522" y="2646732"/>
                <a:ext cx="8818124" cy="409792"/>
              </a:xfrm>
              <a:prstGeom prst="rect">
                <a:avLst/>
              </a:prstGeom>
              <a:blipFill>
                <a:blip r:embed="rId5"/>
                <a:stretch>
                  <a:fillRect l="-553" b="-2238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xmlns="" id="{E8F6FA0B-4651-4D38-99CB-339304857FB5}"/>
                  </a:ext>
                </a:extLst>
              </p:cNvPr>
              <p:cNvSpPr txBox="1"/>
              <p:nvPr/>
            </p:nvSpPr>
            <p:spPr>
              <a:xfrm>
                <a:off x="1945942" y="3253728"/>
                <a:ext cx="3433376" cy="354905"/>
              </a:xfrm>
              <a:prstGeom prst="rect">
                <a:avLst/>
              </a:prstGeom>
              <a:noFill/>
            </p:spPr>
            <p:txBody>
              <a:bodyPr wrap="none" lIns="0" tIns="0" rIns="0" bIns="0" rtlCol="0">
                <a:spAutoFit/>
              </a:bodyPr>
              <a:lstStyle/>
              <a:p>
                <a:pPr defTabSz="457200" latinLnBrk="0"/>
                <a14:m>
                  <m:oMathPara xmlns:m="http://schemas.openxmlformats.org/officeDocument/2006/math">
                    <m:oMathParaPr>
                      <m:jc m:val="centerGroup"/>
                    </m:oMathParaPr>
                    <m:oMath xmlns:m="http://schemas.openxmlformats.org/officeDocument/2006/math">
                      <m:d>
                        <m:dPr>
                          <m:begChr m:val="["/>
                          <m:endChr m:val="]"/>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𝐸</m:t>
                          </m:r>
                          <m:r>
                            <a:rPr lang="en-US" altLang="ko-KR" i="1">
                              <a:solidFill>
                                <a:prstClr val="black"/>
                              </a:solidFill>
                              <a:latin typeface="Cambria Math" panose="02040503050406030204" pitchFamily="18" charset="0"/>
                            </a:rPr>
                            <m:t>−</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𝑇</m:t>
                              </m:r>
                            </m:e>
                            <m:sub>
                              <m:r>
                                <a:rPr lang="en-US" altLang="ko-KR" i="1">
                                  <a:solidFill>
                                    <a:prstClr val="black"/>
                                  </a:solidFill>
                                  <a:latin typeface="Cambria Math" panose="02040503050406030204" pitchFamily="18" charset="0"/>
                                </a:rPr>
                                <m:t>𝑙</m:t>
                              </m:r>
                            </m:sub>
                          </m:sSub>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e>
                      </m:d>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𝜒</m:t>
                          </m:r>
                        </m:e>
                        <m:sub>
                          <m:r>
                            <a:rPr lang="en-US" altLang="ko-KR" i="1">
                              <a:solidFill>
                                <a:prstClr val="black"/>
                              </a:solidFill>
                              <a:latin typeface="Cambria Math" panose="02040503050406030204" pitchFamily="18" charset="0"/>
                            </a:rPr>
                            <m:t>𝑙</m:t>
                          </m:r>
                        </m:sub>
                        <m:sup>
                          <m:r>
                            <a:rPr lang="en-US" altLang="ko-KR" i="1">
                              <a:solidFill>
                                <a:prstClr val="black"/>
                              </a:solidFill>
                              <a:latin typeface="Cambria Math" panose="02040503050406030204" pitchFamily="18" charset="0"/>
                            </a:rPr>
                            <m:t>(+)</m:t>
                          </m:r>
                        </m:sup>
                      </m:sSubSup>
                      <m:r>
                        <a:rPr lang="en-US" altLang="ko-KR" i="1">
                          <a:solidFill>
                            <a:prstClr val="black"/>
                          </a:solidFill>
                          <a:latin typeface="Cambria Math" panose="02040503050406030204" pitchFamily="18" charset="0"/>
                        </a:rPr>
                        <m:t>=</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𝑂𝑀</m:t>
                          </m:r>
                        </m:sub>
                      </m:sSub>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𝜒</m:t>
                          </m:r>
                        </m:e>
                        <m:sub>
                          <m:r>
                            <a:rPr lang="en-US" altLang="ko-KR" i="1">
                              <a:solidFill>
                                <a:prstClr val="black"/>
                              </a:solidFill>
                              <a:latin typeface="Cambria Math" panose="02040503050406030204" pitchFamily="18" charset="0"/>
                            </a:rPr>
                            <m:t>𝑙</m:t>
                          </m:r>
                        </m:sub>
                        <m: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m:t>
                              </m:r>
                            </m:e>
                          </m:d>
                        </m:sup>
                      </m:sSubSup>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𝑟</m:t>
                      </m:r>
                      <m:r>
                        <a:rPr lang="en-US" altLang="ko-KR" i="1">
                          <a:solidFill>
                            <a:prstClr val="black"/>
                          </a:solidFill>
                          <a:latin typeface="Cambria Math" panose="02040503050406030204" pitchFamily="18" charset="0"/>
                        </a:rPr>
                        <m:t>)</m:t>
                      </m:r>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2" name="TextBox 1">
                <a:extLst>
                  <a:ext uri="{FF2B5EF4-FFF2-40B4-BE49-F238E27FC236}">
                    <a16:creationId xmlns:a16="http://schemas.microsoft.com/office/drawing/2014/main" id="{E8F6FA0B-4651-4D38-99CB-339304857FB5}"/>
                  </a:ext>
                </a:extLst>
              </p:cNvPr>
              <p:cNvSpPr txBox="1">
                <a:spLocks noRot="1" noChangeAspect="1" noMove="1" noResize="1" noEditPoints="1" noAdjustHandles="1" noChangeArrowheads="1" noChangeShapeType="1" noTextEdit="1"/>
              </p:cNvSpPr>
              <p:nvPr/>
            </p:nvSpPr>
            <p:spPr>
              <a:xfrm>
                <a:off x="1945942" y="3253728"/>
                <a:ext cx="3433376" cy="354905"/>
              </a:xfrm>
              <a:prstGeom prst="rect">
                <a:avLst/>
              </a:prstGeom>
              <a:blipFill>
                <a:blip r:embed="rId6"/>
                <a:stretch>
                  <a:fillRect t="-3448" r="-178" b="-22414"/>
                </a:stretch>
              </a:blipFill>
            </p:spPr>
            <p:txBody>
              <a:bodyPr/>
              <a:lstStyle/>
              <a:p>
                <a:r>
                  <a:rPr lang="ko-KR" altLang="en-US">
                    <a:noFill/>
                  </a:rPr>
                  <a:t> </a:t>
                </a:r>
              </a:p>
            </p:txBody>
          </p:sp>
        </mc:Fallback>
      </mc:AlternateContent>
      <p:grpSp>
        <p:nvGrpSpPr>
          <p:cNvPr id="6" name="그룹 5">
            <a:extLst>
              <a:ext uri="{FF2B5EF4-FFF2-40B4-BE49-F238E27FC236}">
                <a16:creationId xmlns:a16="http://schemas.microsoft.com/office/drawing/2014/main" xmlns="" id="{E14BC33B-49EC-4F46-B8E8-AD7BE9D6C7DF}"/>
              </a:ext>
            </a:extLst>
          </p:cNvPr>
          <p:cNvGrpSpPr/>
          <p:nvPr/>
        </p:nvGrpSpPr>
        <p:grpSpPr>
          <a:xfrm>
            <a:off x="1720920" y="3839148"/>
            <a:ext cx="8678682" cy="2377579"/>
            <a:chOff x="196920" y="3839147"/>
            <a:chExt cx="8678682" cy="2377579"/>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BBB50474-1C97-4561-BFA9-318B9B28D80A}"/>
                    </a:ext>
                  </a:extLst>
                </p:cNvPr>
                <p:cNvSpPr txBox="1"/>
                <p:nvPr/>
              </p:nvSpPr>
              <p:spPr>
                <a:xfrm>
                  <a:off x="342042" y="4404721"/>
                  <a:ext cx="7701852" cy="804451"/>
                </a:xfrm>
                <a:prstGeom prst="rect">
                  <a:avLst/>
                </a:prstGeom>
                <a:noFill/>
              </p:spPr>
              <p:txBody>
                <a:bodyPr wrap="none" lIns="0" tIns="0" rIns="0" bIns="0" rtlCol="0">
                  <a:spAutoFit/>
                </a:bodyPr>
                <a:lstStyle/>
                <a:p>
                  <a:pPr defTabSz="457200" latinLnBrk="0"/>
                  <a14:m>
                    <m:oMathPara xmlns:m="http://schemas.openxmlformats.org/officeDocument/2006/math">
                      <m:oMathParaPr>
                        <m:jc m:val="centerGroup"/>
                      </m:oMathParaPr>
                      <m:oMath xmlns:m="http://schemas.openxmlformats.org/officeDocument/2006/math">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𝑑</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𝜎</m:t>
                                </m:r>
                              </m:e>
                              <m:sub>
                                <m:r>
                                  <a:rPr lang="en-US" altLang="ko-KR" i="1">
                                    <a:solidFill>
                                      <a:prstClr val="black"/>
                                    </a:solidFill>
                                    <a:latin typeface="Cambria Math" panose="02040503050406030204" pitchFamily="18" charset="0"/>
                                  </a:rPr>
                                  <m:t>𝑖</m:t>
                                </m:r>
                              </m:sub>
                            </m:sSub>
                          </m:num>
                          <m:den>
                            <m:r>
                              <a:rPr lang="en-US" altLang="ko-KR" i="1">
                                <a:solidFill>
                                  <a:prstClr val="black"/>
                                </a:solidFill>
                                <a:latin typeface="Cambria Math" panose="02040503050406030204" pitchFamily="18" charset="0"/>
                              </a:rPr>
                              <m:t>𝑑</m:t>
                            </m:r>
                            <m:r>
                              <m:rPr>
                                <m:sty m:val="p"/>
                              </m:rPr>
                              <a:rPr lang="en-US" altLang="ko-KR">
                                <a:solidFill>
                                  <a:prstClr val="black"/>
                                </a:solidFill>
                                <a:latin typeface="Cambria Math" panose="02040503050406030204" pitchFamily="18" charset="0"/>
                              </a:rPr>
                              <m:t>Ω</m:t>
                            </m:r>
                          </m:den>
                        </m:f>
                        <m:r>
                          <a:rPr lang="en-US" altLang="ko-KR" i="1">
                            <a:solidFill>
                              <a:prstClr val="black"/>
                            </a:solidFill>
                            <a:latin typeface="Cambria Math" panose="02040503050406030204" pitchFamily="18" charset="0"/>
                          </a:rPr>
                          <m:t>=</m:t>
                        </m:r>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𝑘</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𝑎</m:t>
                                </m:r>
                              </m:e>
                              <m:sub>
                                <m:r>
                                  <a:rPr lang="en-US" altLang="ko-KR" i="1">
                                    <a:solidFill>
                                      <a:prstClr val="black"/>
                                    </a:solidFill>
                                    <a:latin typeface="Cambria Math" panose="02040503050406030204" pitchFamily="18" charset="0"/>
                                  </a:rPr>
                                  <m:t>0</m:t>
                                </m:r>
                              </m:sub>
                            </m:sSub>
                          </m:num>
                          <m:den>
                            <m:r>
                              <a:rPr lang="en-US" altLang="ko-KR" i="1">
                                <a:solidFill>
                                  <a:prstClr val="black"/>
                                </a:solidFill>
                                <a:latin typeface="Cambria Math" panose="02040503050406030204" pitchFamily="18" charset="0"/>
                              </a:rPr>
                              <m:t>16</m:t>
                            </m:r>
                            <m:r>
                              <a:rPr lang="en-US" altLang="ko-KR" i="1">
                                <a:solidFill>
                                  <a:prstClr val="black"/>
                                </a:solidFill>
                                <a:latin typeface="Cambria Math" panose="02040503050406030204" pitchFamily="18" charset="0"/>
                              </a:rPr>
                              <m:t>𝜋</m:t>
                            </m:r>
                          </m:den>
                        </m:f>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1</m:t>
                            </m:r>
                          </m:num>
                          <m:den>
                            <m:func>
                              <m:funcPr>
                                <m:ctrlPr>
                                  <a:rPr lang="en-US" altLang="ko-KR" i="1">
                                    <a:solidFill>
                                      <a:prstClr val="black"/>
                                    </a:solidFill>
                                    <a:latin typeface="Cambria Math" panose="02040503050406030204" pitchFamily="18" charset="0"/>
                                  </a:rPr>
                                </m:ctrlPr>
                              </m:funcPr>
                              <m:fName>
                                <m:r>
                                  <m:rPr>
                                    <m:sty m:val="p"/>
                                  </m:rPr>
                                  <a:rPr lang="en-US" altLang="ko-KR">
                                    <a:solidFill>
                                      <a:prstClr val="black"/>
                                    </a:solidFill>
                                    <a:latin typeface="Cambria Math" panose="02040503050406030204" pitchFamily="18" charset="0"/>
                                  </a:rPr>
                                  <m:t>cos</m:t>
                                </m:r>
                              </m:fName>
                              <m:e>
                                <m:d>
                                  <m:dPr>
                                    <m:ctrlPr>
                                      <a:rPr lang="en-US" altLang="ko-KR" i="1">
                                        <a:solidFill>
                                          <a:prstClr val="black"/>
                                        </a:solidFill>
                                        <a:latin typeface="Cambria Math" panose="02040503050406030204" pitchFamily="18" charset="0"/>
                                      </a:rPr>
                                    </m:ctrlPr>
                                  </m:dPr>
                                  <m:e>
                                    <m:f>
                                      <m:fPr>
                                        <m:ctrlPr>
                                          <a:rPr lang="en-US" altLang="ko-KR" i="1">
                                            <a:solidFill>
                                              <a:prstClr val="black"/>
                                            </a:solidFill>
                                            <a:latin typeface="Cambria Math" panose="02040503050406030204" pitchFamily="18" charset="0"/>
                                          </a:rPr>
                                        </m:ctrlPr>
                                      </m:fPr>
                                      <m:num>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𝜃</m:t>
                                            </m:r>
                                          </m:e>
                                          <m:sub>
                                            <m:r>
                                              <a:rPr lang="en-US" altLang="ko-KR" i="1">
                                                <a:solidFill>
                                                  <a:prstClr val="black"/>
                                                </a:solidFill>
                                                <a:latin typeface="Cambria Math" panose="02040503050406030204" pitchFamily="18" charset="0"/>
                                              </a:rPr>
                                              <m:t>𝑐</m:t>
                                            </m:r>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𝑚</m:t>
                                            </m:r>
                                            <m:r>
                                              <a:rPr lang="en-US" altLang="ko-KR" i="1">
                                                <a:solidFill>
                                                  <a:prstClr val="black"/>
                                                </a:solidFill>
                                                <a:latin typeface="Cambria Math" panose="02040503050406030204" pitchFamily="18" charset="0"/>
                                              </a:rPr>
                                              <m:t>.</m:t>
                                            </m:r>
                                          </m:sub>
                                        </m:sSub>
                                      </m:num>
                                      <m:den>
                                        <m:r>
                                          <a:rPr lang="en-US" altLang="ko-KR" i="1">
                                            <a:solidFill>
                                              <a:prstClr val="black"/>
                                            </a:solidFill>
                                            <a:latin typeface="Cambria Math" panose="02040503050406030204" pitchFamily="18" charset="0"/>
                                          </a:rPr>
                                          <m:t>2</m:t>
                                        </m:r>
                                      </m:den>
                                    </m:f>
                                  </m:e>
                                </m:d>
                              </m:e>
                            </m:func>
                            <m:func>
                              <m:funcPr>
                                <m:ctrlPr>
                                  <a:rPr lang="en-US" altLang="ko-KR" i="1">
                                    <a:solidFill>
                                      <a:prstClr val="black"/>
                                    </a:solidFill>
                                    <a:latin typeface="Cambria Math" panose="02040503050406030204" pitchFamily="18" charset="0"/>
                                  </a:rPr>
                                </m:ctrlPr>
                              </m:funcPr>
                              <m:fName>
                                <m:sSup>
                                  <m:sSupPr>
                                    <m:ctrlPr>
                                      <a:rPr lang="en-US" altLang="ko-KR" i="1">
                                        <a:solidFill>
                                          <a:prstClr val="black"/>
                                        </a:solidFill>
                                        <a:latin typeface="Cambria Math" panose="02040503050406030204" pitchFamily="18" charset="0"/>
                                      </a:rPr>
                                    </m:ctrlPr>
                                  </m:sSupPr>
                                  <m:e>
                                    <m:r>
                                      <m:rPr>
                                        <m:sty m:val="p"/>
                                      </m:rPr>
                                      <a:rPr lang="en-US" altLang="ko-KR">
                                        <a:solidFill>
                                          <a:prstClr val="black"/>
                                        </a:solidFill>
                                        <a:latin typeface="Cambria Math" panose="02040503050406030204" pitchFamily="18" charset="0"/>
                                      </a:rPr>
                                      <m:t>sin</m:t>
                                    </m:r>
                                  </m:e>
                                  <m:sup>
                                    <m:r>
                                      <a:rPr lang="en-US" altLang="ko-KR" i="1">
                                        <a:solidFill>
                                          <a:prstClr val="black"/>
                                        </a:solidFill>
                                        <a:latin typeface="Cambria Math" panose="02040503050406030204" pitchFamily="18" charset="0"/>
                                      </a:rPr>
                                      <m:t>3</m:t>
                                    </m:r>
                                  </m:sup>
                                </m:sSup>
                              </m:fName>
                              <m:e>
                                <m:d>
                                  <m:dPr>
                                    <m:ctrlPr>
                                      <a:rPr lang="en-US" altLang="ko-KR" i="1">
                                        <a:solidFill>
                                          <a:prstClr val="black"/>
                                        </a:solidFill>
                                        <a:latin typeface="Cambria Math" panose="02040503050406030204" pitchFamily="18" charset="0"/>
                                      </a:rPr>
                                    </m:ctrlPr>
                                  </m:dPr>
                                  <m:e>
                                    <m:f>
                                      <m:fPr>
                                        <m:ctrlPr>
                                          <a:rPr lang="en-US" altLang="ko-KR" i="1">
                                            <a:solidFill>
                                              <a:prstClr val="black"/>
                                            </a:solidFill>
                                            <a:latin typeface="Cambria Math" panose="02040503050406030204" pitchFamily="18" charset="0"/>
                                          </a:rPr>
                                        </m:ctrlPr>
                                      </m:fPr>
                                      <m:num>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𝜃</m:t>
                                            </m:r>
                                          </m:e>
                                          <m:sub>
                                            <m:r>
                                              <a:rPr lang="en-US" altLang="ko-KR" i="1">
                                                <a:solidFill>
                                                  <a:prstClr val="black"/>
                                                </a:solidFill>
                                                <a:latin typeface="Cambria Math" panose="02040503050406030204" pitchFamily="18" charset="0"/>
                                              </a:rPr>
                                              <m:t>𝑐</m:t>
                                            </m:r>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𝑚</m:t>
                                            </m:r>
                                            <m:r>
                                              <a:rPr lang="en-US" altLang="ko-KR" i="1">
                                                <a:solidFill>
                                                  <a:prstClr val="black"/>
                                                </a:solidFill>
                                                <a:latin typeface="Cambria Math" panose="02040503050406030204" pitchFamily="18" charset="0"/>
                                              </a:rPr>
                                              <m:t>.</m:t>
                                            </m:r>
                                          </m:sub>
                                        </m:sSub>
                                      </m:num>
                                      <m:den>
                                        <m:r>
                                          <a:rPr lang="en-US" altLang="ko-KR" i="1">
                                            <a:solidFill>
                                              <a:prstClr val="black"/>
                                            </a:solidFill>
                                            <a:latin typeface="Cambria Math" panose="02040503050406030204" pitchFamily="18" charset="0"/>
                                          </a:rPr>
                                          <m:t>2</m:t>
                                        </m:r>
                                      </m:den>
                                    </m:f>
                                  </m:e>
                                </m:d>
                              </m:e>
                            </m:func>
                          </m:den>
                        </m:f>
                        <m:nary>
                          <m:naryPr>
                            <m:chr m:val="∑"/>
                            <m:supHide m:val="on"/>
                            <m:ctrlPr>
                              <a:rPr lang="en-US" altLang="ko-KR" i="1">
                                <a:solidFill>
                                  <a:prstClr val="black"/>
                                </a:solidFill>
                                <a:latin typeface="Cambria Math" panose="02040503050406030204" pitchFamily="18" charset="0"/>
                              </a:rPr>
                            </m:ctrlPr>
                          </m:naryPr>
                          <m:sub>
                            <m:r>
                              <m:rPr>
                                <m:brk m:alnAt="7"/>
                              </m:rPr>
                              <a:rPr lang="en-US" altLang="ko-KR" i="1">
                                <a:solidFill>
                                  <a:prstClr val="black"/>
                                </a:solidFill>
                                <a:latin typeface="Cambria Math" panose="02040503050406030204" pitchFamily="18" charset="0"/>
                              </a:rPr>
                              <m:t>𝑙</m:t>
                            </m:r>
                          </m:sub>
                          <m:sup/>
                          <m:e>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𝜋</m:t>
                                </m:r>
                              </m:num>
                              <m:den>
                                <m:r>
                                  <a:rPr lang="en-US" altLang="ko-KR" i="1">
                                    <a:solidFill>
                                      <a:prstClr val="black"/>
                                    </a:solidFill>
                                    <a:latin typeface="Cambria Math" panose="02040503050406030204" pitchFamily="18" charset="0"/>
                                  </a:rPr>
                                  <m:t>𝑘</m:t>
                                </m:r>
                              </m:den>
                            </m:f>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2</m:t>
                                </m:r>
                                <m:r>
                                  <a:rPr lang="en-US" altLang="ko-KR" i="1">
                                    <a:solidFill>
                                      <a:prstClr val="black"/>
                                    </a:solidFill>
                                    <a:latin typeface="Cambria Math" panose="02040503050406030204" pitchFamily="18" charset="0"/>
                                  </a:rPr>
                                  <m:t>𝑙</m:t>
                                </m:r>
                                <m:r>
                                  <a:rPr lang="en-US" altLang="ko-KR" i="1">
                                    <a:solidFill>
                                      <a:prstClr val="black"/>
                                    </a:solidFill>
                                    <a:latin typeface="Cambria Math" panose="02040503050406030204" pitchFamily="18" charset="0"/>
                                  </a:rPr>
                                  <m:t>+1</m:t>
                                </m:r>
                              </m:e>
                            </m:d>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𝑇</m:t>
                                </m:r>
                              </m:e>
                              <m:sub>
                                <m:r>
                                  <a:rPr lang="en-US" altLang="ko-KR" i="1">
                                    <a:solidFill>
                                      <a:prstClr val="black"/>
                                    </a:solidFill>
                                    <a:latin typeface="Cambria Math" panose="02040503050406030204" pitchFamily="18" charset="0"/>
                                  </a:rPr>
                                  <m:t>𝑖</m:t>
                                </m:r>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𝑙</m:t>
                                </m:r>
                              </m:sub>
                            </m:sSub>
                          </m:e>
                        </m:nary>
                        <m:r>
                          <a:rPr lang="en-US" altLang="ko-KR" i="1">
                            <a:solidFill>
                              <a:prstClr val="black"/>
                            </a:solidFill>
                            <a:latin typeface="Cambria Math" panose="02040503050406030204" pitchFamily="18" charset="0"/>
                          </a:rPr>
                          <m:t>,      </m:t>
                        </m:r>
                        <m:r>
                          <a:rPr lang="en-US" altLang="ko-KR" i="1">
                            <a:solidFill>
                              <a:prstClr val="black"/>
                            </a:solidFill>
                            <a:latin typeface="Cambria Math" panose="02040503050406030204" pitchFamily="18" charset="0"/>
                          </a:rPr>
                          <m:t>𝑖</m:t>
                        </m:r>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𝐵𝑈</m:t>
                        </m:r>
                        <m:r>
                          <a:rPr lang="en-US" altLang="ko-KR" i="1">
                            <a:solidFill>
                              <a:prstClr val="black"/>
                            </a:solidFill>
                            <a:latin typeface="Cambria Math" panose="02040503050406030204" pitchFamily="18" charset="0"/>
                          </a:rPr>
                          <m:t>, </m:t>
                        </m:r>
                        <m:r>
                          <a:rPr lang="en-US" altLang="ko-KR" i="1">
                            <a:solidFill>
                              <a:prstClr val="black"/>
                            </a:solidFill>
                            <a:latin typeface="Cambria Math" panose="02040503050406030204" pitchFamily="18" charset="0"/>
                          </a:rPr>
                          <m:t>𝐼𝑛𝑒𝑙</m:t>
                        </m:r>
                        <m:r>
                          <a:rPr lang="en-US" altLang="ko-KR" i="1">
                            <a:solidFill>
                              <a:prstClr val="black"/>
                            </a:solidFill>
                            <a:latin typeface="Cambria Math" panose="02040503050406030204" pitchFamily="18" charset="0"/>
                          </a:rPr>
                          <m:t> </m:t>
                        </m:r>
                        <m:r>
                          <a:rPr lang="en-US" altLang="ko-KR" i="1">
                            <a:solidFill>
                              <a:prstClr val="black"/>
                            </a:solidFill>
                            <a:latin typeface="Cambria Math" panose="02040503050406030204" pitchFamily="18" charset="0"/>
                          </a:rPr>
                          <m:t>𝑎𝑛𝑑</m:t>
                        </m:r>
                        <m:r>
                          <a:rPr lang="en-US" altLang="ko-KR" i="1">
                            <a:solidFill>
                              <a:prstClr val="black"/>
                            </a:solidFill>
                            <a:latin typeface="Cambria Math" panose="02040503050406030204" pitchFamily="18" charset="0"/>
                          </a:rPr>
                          <m:t> </m:t>
                        </m:r>
                        <m:r>
                          <a:rPr lang="en-US" altLang="ko-KR" i="1">
                            <a:solidFill>
                              <a:prstClr val="black"/>
                            </a:solidFill>
                            <a:latin typeface="Cambria Math" panose="02040503050406030204" pitchFamily="18" charset="0"/>
                          </a:rPr>
                          <m:t>𝑇𝐹</m:t>
                        </m:r>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3" name="TextBox 2">
                  <a:extLst>
                    <a:ext uri="{FF2B5EF4-FFF2-40B4-BE49-F238E27FC236}">
                      <a16:creationId xmlns:a16="http://schemas.microsoft.com/office/drawing/2014/main" id="{BBB50474-1C97-4561-BFA9-318B9B28D80A}"/>
                    </a:ext>
                  </a:extLst>
                </p:cNvPr>
                <p:cNvSpPr txBox="1">
                  <a:spLocks noRot="1" noChangeAspect="1" noMove="1" noResize="1" noEditPoints="1" noAdjustHandles="1" noChangeArrowheads="1" noChangeShapeType="1" noTextEdit="1"/>
                </p:cNvSpPr>
                <p:nvPr/>
              </p:nvSpPr>
              <p:spPr>
                <a:xfrm>
                  <a:off x="342042" y="4404721"/>
                  <a:ext cx="7701852" cy="804451"/>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C18627C2-6C7A-4B80-BA2D-3D2C94B7F50D}"/>
                    </a:ext>
                  </a:extLst>
                </p:cNvPr>
                <p:cNvSpPr txBox="1"/>
                <p:nvPr/>
              </p:nvSpPr>
              <p:spPr>
                <a:xfrm>
                  <a:off x="6467635" y="5499895"/>
                  <a:ext cx="2407967" cy="622350"/>
                </a:xfrm>
                <a:prstGeom prst="rect">
                  <a:avLst/>
                </a:prstGeom>
                <a:noFill/>
              </p:spPr>
              <p:txBody>
                <a:bodyPr wrap="none" lIns="0" tIns="0" rIns="0" bIns="0" rtlCol="0">
                  <a:spAutoFit/>
                </a:bodyPr>
                <a:lstStyle/>
                <a:p>
                  <a:pPr defTabSz="457200" latinLnBrk="0"/>
                  <a14:m>
                    <m:oMathPara xmlns:m="http://schemas.openxmlformats.org/officeDocument/2006/math">
                      <m:oMathParaPr>
                        <m:jc m:val="centerGroup"/>
                      </m:oMathParaPr>
                      <m:oMath xmlns:m="http://schemas.openxmlformats.org/officeDocument/2006/math">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𝑏</m:t>
                        </m:r>
                        <m:r>
                          <a:rPr lang="en-US" altLang="ko-KR" i="1">
                            <a:solidFill>
                              <a:prstClr val="black"/>
                            </a:solidFill>
                            <a:latin typeface="Cambria Math" panose="02040503050406030204" pitchFamily="18" charset="0"/>
                          </a:rPr>
                          <m:t>=</m:t>
                        </m:r>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𝑙</m:t>
                            </m:r>
                          </m:num>
                          <m:den>
                            <m:r>
                              <a:rPr lang="en-US" altLang="ko-KR" i="1">
                                <a:solidFill>
                                  <a:prstClr val="black"/>
                                </a:solidFill>
                                <a:latin typeface="Cambria Math" panose="02040503050406030204" pitchFamily="18" charset="0"/>
                              </a:rPr>
                              <m:t>𝑘</m:t>
                            </m:r>
                          </m:den>
                        </m:f>
                        <m:r>
                          <a:rPr lang="en-US" altLang="ko-KR" i="1">
                            <a:solidFill>
                              <a:prstClr val="black"/>
                            </a:solidFill>
                            <a:latin typeface="Cambria Math" panose="02040503050406030204" pitchFamily="18" charset="0"/>
                          </a:rPr>
                          <m:t>=</m:t>
                        </m:r>
                        <m:f>
                          <m:fPr>
                            <m:ctrlPr>
                              <a:rPr lang="en-US" altLang="ko-KR" i="1">
                                <a:solidFill>
                                  <a:prstClr val="black"/>
                                </a:solidFill>
                                <a:latin typeface="Cambria Math" panose="02040503050406030204" pitchFamily="18" charset="0"/>
                              </a:rPr>
                            </m:ctrlPr>
                          </m:fPr>
                          <m:num>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𝑎</m:t>
                                </m:r>
                              </m:e>
                              <m:sub>
                                <m:r>
                                  <a:rPr lang="en-US" altLang="ko-KR" i="1">
                                    <a:solidFill>
                                      <a:prstClr val="black"/>
                                    </a:solidFill>
                                    <a:latin typeface="Cambria Math" panose="02040503050406030204" pitchFamily="18" charset="0"/>
                                  </a:rPr>
                                  <m:t>0</m:t>
                                </m:r>
                              </m:sub>
                            </m:sSub>
                          </m:num>
                          <m:den>
                            <m:r>
                              <a:rPr lang="en-US" altLang="ko-KR" i="1">
                                <a:solidFill>
                                  <a:prstClr val="black"/>
                                </a:solidFill>
                                <a:latin typeface="Cambria Math" panose="02040503050406030204" pitchFamily="18" charset="0"/>
                              </a:rPr>
                              <m:t>2</m:t>
                            </m:r>
                          </m:den>
                        </m:f>
                        <m:func>
                          <m:funcPr>
                            <m:ctrlPr>
                              <a:rPr lang="en-US" altLang="ko-KR" i="1">
                                <a:solidFill>
                                  <a:prstClr val="black"/>
                                </a:solidFill>
                                <a:latin typeface="Cambria Math" panose="02040503050406030204" pitchFamily="18" charset="0"/>
                              </a:rPr>
                            </m:ctrlPr>
                          </m:funcPr>
                          <m:fName>
                            <m:r>
                              <m:rPr>
                                <m:sty m:val="p"/>
                              </m:rPr>
                              <a:rPr lang="en-US" altLang="ko-KR">
                                <a:solidFill>
                                  <a:prstClr val="black"/>
                                </a:solidFill>
                                <a:latin typeface="Cambria Math" panose="02040503050406030204" pitchFamily="18" charset="0"/>
                              </a:rPr>
                              <m:t>cot</m:t>
                            </m:r>
                          </m:fName>
                          <m:e>
                            <m:d>
                              <m:dPr>
                                <m:ctrlPr>
                                  <a:rPr lang="en-US" altLang="ko-KR" i="1">
                                    <a:solidFill>
                                      <a:prstClr val="black"/>
                                    </a:solidFill>
                                    <a:latin typeface="Cambria Math" panose="02040503050406030204" pitchFamily="18" charset="0"/>
                                  </a:rPr>
                                </m:ctrlPr>
                              </m:dPr>
                              <m:e>
                                <m:f>
                                  <m:fPr>
                                    <m:ctrlPr>
                                      <a:rPr lang="en-US" altLang="ko-KR" i="1">
                                        <a:solidFill>
                                          <a:prstClr val="black"/>
                                        </a:solidFill>
                                        <a:latin typeface="Cambria Math" panose="02040503050406030204" pitchFamily="18" charset="0"/>
                                      </a:rPr>
                                    </m:ctrlPr>
                                  </m:fPr>
                                  <m:num>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𝜃</m:t>
                                        </m:r>
                                      </m:e>
                                      <m:sub>
                                        <m:r>
                                          <a:rPr lang="en-US" altLang="ko-KR" i="1">
                                            <a:solidFill>
                                              <a:prstClr val="black"/>
                                            </a:solidFill>
                                            <a:latin typeface="Cambria Math" panose="02040503050406030204" pitchFamily="18" charset="0"/>
                                          </a:rPr>
                                          <m:t>𝑐</m:t>
                                        </m:r>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𝑚</m:t>
                                        </m:r>
                                        <m:r>
                                          <a:rPr lang="en-US" altLang="ko-KR" i="1">
                                            <a:solidFill>
                                              <a:prstClr val="black"/>
                                            </a:solidFill>
                                            <a:latin typeface="Cambria Math" panose="02040503050406030204" pitchFamily="18" charset="0"/>
                                          </a:rPr>
                                          <m:t>.</m:t>
                                        </m:r>
                                      </m:sub>
                                    </m:sSub>
                                  </m:num>
                                  <m:den>
                                    <m:r>
                                      <a:rPr lang="en-US" altLang="ko-KR" i="1">
                                        <a:solidFill>
                                          <a:prstClr val="black"/>
                                        </a:solidFill>
                                        <a:latin typeface="Cambria Math" panose="02040503050406030204" pitchFamily="18" charset="0"/>
                                      </a:rPr>
                                      <m:t>2</m:t>
                                    </m:r>
                                  </m:den>
                                </m:f>
                              </m:e>
                            </m:d>
                          </m:e>
                        </m:func>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4" name="TextBox 3">
                  <a:extLst>
                    <a:ext uri="{FF2B5EF4-FFF2-40B4-BE49-F238E27FC236}">
                      <a16:creationId xmlns:a16="http://schemas.microsoft.com/office/drawing/2014/main" id="{C18627C2-6C7A-4B80-BA2D-3D2C94B7F50D}"/>
                    </a:ext>
                  </a:extLst>
                </p:cNvPr>
                <p:cNvSpPr txBox="1">
                  <a:spLocks noRot="1" noChangeAspect="1" noMove="1" noResize="1" noEditPoints="1" noAdjustHandles="1" noChangeArrowheads="1" noChangeShapeType="1" noTextEdit="1"/>
                </p:cNvSpPr>
                <p:nvPr/>
              </p:nvSpPr>
              <p:spPr>
                <a:xfrm>
                  <a:off x="6467635" y="5499895"/>
                  <a:ext cx="2407967" cy="622350"/>
                </a:xfrm>
                <a:prstGeom prst="rect">
                  <a:avLst/>
                </a:prstGeom>
                <a:blipFill>
                  <a:blip r:embed="rId8"/>
                  <a:stretch>
                    <a:fillRect/>
                  </a:stretch>
                </a:blipFill>
              </p:spPr>
              <p:txBody>
                <a:bodyPr/>
                <a:lstStyle/>
                <a:p>
                  <a:r>
                    <a:rPr lang="ko-KR" altLang="en-US">
                      <a:noFill/>
                    </a:rPr>
                    <a:t> </a:t>
                  </a:r>
                </a:p>
              </p:txBody>
            </p:sp>
          </mc:Fallback>
        </mc:AlternateContent>
        <p:sp>
          <p:nvSpPr>
            <p:cNvPr id="30" name="TextBox 29">
              <a:extLst>
                <a:ext uri="{FF2B5EF4-FFF2-40B4-BE49-F238E27FC236}">
                  <a16:creationId xmlns:a16="http://schemas.microsoft.com/office/drawing/2014/main" xmlns="" id="{522A1DB5-C53F-4096-953E-244EDC9588D0}"/>
                </a:ext>
              </a:extLst>
            </p:cNvPr>
            <p:cNvSpPr txBox="1"/>
            <p:nvPr/>
          </p:nvSpPr>
          <p:spPr>
            <a:xfrm>
              <a:off x="196920" y="3839147"/>
              <a:ext cx="4814421" cy="369332"/>
            </a:xfrm>
            <a:prstGeom prst="rect">
              <a:avLst/>
            </a:prstGeom>
            <a:noFill/>
          </p:spPr>
          <p:txBody>
            <a:bodyPr wrap="square" rtlCol="0">
              <a:spAutoFit/>
            </a:bodyPr>
            <a:lstStyle/>
            <a:p>
              <a:pPr defTabSz="457200" latinLnBrk="0"/>
              <a:r>
                <a:rPr lang="en-US" altLang="ko-KR" dirty="0">
                  <a:solidFill>
                    <a:prstClr val="black"/>
                  </a:solidFill>
                  <a:latin typeface="Calibri" panose="020F0502020204030204"/>
                  <a:ea typeface="맑은 고딕" panose="020B0503020000020004" pitchFamily="50" charset="-127"/>
                </a:rPr>
                <a:t>Angular distribution</a:t>
              </a:r>
              <a:endParaRPr lang="ko-KR" altLang="en-US" dirty="0">
                <a:solidFill>
                  <a:prstClr val="black"/>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B95D3589-697B-4579-AEB8-83BA3DF1298D}"/>
                    </a:ext>
                  </a:extLst>
                </p:cNvPr>
                <p:cNvSpPr txBox="1"/>
                <p:nvPr/>
              </p:nvSpPr>
              <p:spPr>
                <a:xfrm>
                  <a:off x="621355" y="5405414"/>
                  <a:ext cx="2906373" cy="811312"/>
                </a:xfrm>
                <a:prstGeom prst="rect">
                  <a:avLst/>
                </a:prstGeom>
                <a:noFill/>
              </p:spPr>
              <p:txBody>
                <a:bodyPr wrap="none" lIns="0" tIns="0" rIns="0" bIns="0" rtlCol="0">
                  <a:spAutoFit/>
                </a:bodyPr>
                <a:lstStyle/>
                <a:p>
                  <a:pPr defTabSz="457200" latinLnBrk="0"/>
                  <a14:m>
                    <m:oMathPara xmlns:m="http://schemas.openxmlformats.org/officeDocument/2006/math">
                      <m:oMathParaPr>
                        <m:jc m:val="centerGroup"/>
                      </m:oMathParaPr>
                      <m:oMath xmlns:m="http://schemas.openxmlformats.org/officeDocument/2006/math">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𝑇</m:t>
                            </m:r>
                          </m:e>
                          <m:sub>
                            <m:r>
                              <a:rPr lang="en-US" altLang="ko-KR" i="1">
                                <a:solidFill>
                                  <a:prstClr val="black"/>
                                </a:solidFill>
                                <a:latin typeface="Cambria Math" panose="02040503050406030204" pitchFamily="18" charset="0"/>
                              </a:rPr>
                              <m:t>𝑖</m:t>
                            </m:r>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𝑙</m:t>
                            </m:r>
                          </m:sub>
                        </m:sSub>
                        <m:r>
                          <a:rPr lang="en-US" altLang="ko-KR" i="1">
                            <a:solidFill>
                              <a:prstClr val="black"/>
                            </a:solidFill>
                            <a:latin typeface="Cambria Math" panose="02040503050406030204" pitchFamily="18" charset="0"/>
                          </a:rPr>
                          <m:t>=</m:t>
                        </m:r>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8</m:t>
                            </m:r>
                          </m:num>
                          <m:den>
                            <m:r>
                              <a:rPr lang="en-US" altLang="ko-KR" i="1">
                                <a:solidFill>
                                  <a:prstClr val="black"/>
                                </a:solidFill>
                                <a:latin typeface="Cambria Math" panose="02040503050406030204" pitchFamily="18" charset="0"/>
                              </a:rPr>
                              <m:t>ℏ</m:t>
                            </m:r>
                            <m:r>
                              <a:rPr lang="en-US" altLang="ko-KR" i="1">
                                <a:solidFill>
                                  <a:prstClr val="black"/>
                                </a:solidFill>
                                <a:latin typeface="Cambria Math" panose="02040503050406030204" pitchFamily="18" charset="0"/>
                              </a:rPr>
                              <m:t>𝑣</m:t>
                            </m:r>
                          </m:den>
                        </m:f>
                        <m:nary>
                          <m:naryPr>
                            <m:limLoc m:val="undOvr"/>
                            <m:ctrlPr>
                              <a:rPr lang="en-US" altLang="ko-KR" i="1">
                                <a:solidFill>
                                  <a:prstClr val="black"/>
                                </a:solidFill>
                                <a:latin typeface="Cambria Math" panose="02040503050406030204" pitchFamily="18" charset="0"/>
                              </a:rPr>
                            </m:ctrlPr>
                          </m:naryPr>
                          <m:sub>
                            <m:r>
                              <m:rPr>
                                <m:brk m:alnAt="24"/>
                              </m:rPr>
                              <a:rPr lang="en-US" altLang="ko-KR" i="1">
                                <a:solidFill>
                                  <a:prstClr val="black"/>
                                </a:solidFill>
                                <a:latin typeface="Cambria Math" panose="02040503050406030204" pitchFamily="18" charset="0"/>
                              </a:rPr>
                              <m:t>0</m:t>
                            </m:r>
                          </m:sub>
                          <m:sup>
                            <m:r>
                              <a:rPr lang="en-US" altLang="ko-KR" i="1">
                                <a:solidFill>
                                  <a:prstClr val="black"/>
                                </a:solidFill>
                                <a:latin typeface="Cambria Math" panose="02040503050406030204" pitchFamily="18" charset="0"/>
                                <a:ea typeface="Cambria Math" panose="02040503050406030204" pitchFamily="18" charset="0"/>
                              </a:rPr>
                              <m:t>∞</m:t>
                            </m:r>
                          </m:sup>
                          <m:e>
                            <m:sSup>
                              <m:sSupPr>
                                <m:ctrlPr>
                                  <a:rPr lang="en-US" altLang="ko-KR" i="1">
                                    <a:solidFill>
                                      <a:prstClr val="black"/>
                                    </a:solidFill>
                                    <a:latin typeface="Cambria Math" panose="02040503050406030204" pitchFamily="18" charset="0"/>
                                  </a:rPr>
                                </m:ctrlPr>
                              </m:sSupPr>
                              <m:e>
                                <m:d>
                                  <m:dPr>
                                    <m:begChr m:val="|"/>
                                    <m:endChr m:val="|"/>
                                    <m:ctrlPr>
                                      <a:rPr lang="en-US" altLang="ko-KR" i="1">
                                        <a:solidFill>
                                          <a:prstClr val="black"/>
                                        </a:solidFill>
                                        <a:latin typeface="Cambria Math" panose="02040503050406030204" pitchFamily="18" charset="0"/>
                                      </a:rPr>
                                    </m:ctrlPr>
                                  </m:dPr>
                                  <m:e>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𝜒</m:t>
                                        </m:r>
                                      </m:e>
                                      <m:sub>
                                        <m:r>
                                          <a:rPr lang="en-US" altLang="ko-KR" i="1">
                                            <a:solidFill>
                                              <a:prstClr val="black"/>
                                            </a:solidFill>
                                            <a:latin typeface="Cambria Math" panose="02040503050406030204" pitchFamily="18" charset="0"/>
                                          </a:rPr>
                                          <m:t>𝑙</m:t>
                                        </m:r>
                                      </m:sub>
                                      <m:sup>
                                        <m:r>
                                          <a:rPr lang="en-US" altLang="ko-KR" i="1">
                                            <a:solidFill>
                                              <a:prstClr val="black"/>
                                            </a:solidFill>
                                            <a:latin typeface="Cambria Math" panose="02040503050406030204" pitchFamily="18" charset="0"/>
                                          </a:rPr>
                                          <m:t>+</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e>
                                </m:d>
                              </m:e>
                              <m:sup>
                                <m:r>
                                  <a:rPr lang="en-US" altLang="ko-KR" i="1">
                                    <a:solidFill>
                                      <a:prstClr val="black"/>
                                    </a:solidFill>
                                    <a:latin typeface="Cambria Math" panose="02040503050406030204" pitchFamily="18" charset="0"/>
                                  </a:rPr>
                                  <m:t>2</m:t>
                                </m:r>
                              </m:sup>
                            </m:sSup>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𝑊</m:t>
                                </m:r>
                              </m:e>
                              <m:sup>
                                <m:r>
                                  <a:rPr lang="en-US" altLang="ko-KR" i="1">
                                    <a:solidFill>
                                      <a:prstClr val="black"/>
                                    </a:solidFill>
                                    <a:latin typeface="Cambria Math" panose="02040503050406030204" pitchFamily="18" charset="0"/>
                                  </a:rPr>
                                  <m:t>𝑖</m:t>
                                </m:r>
                              </m:sup>
                            </m:s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e>
                        </m:nary>
                        <m:r>
                          <a:rPr lang="en-US" altLang="ko-KR" i="1">
                            <a:solidFill>
                              <a:prstClr val="black"/>
                            </a:solidFill>
                            <a:latin typeface="Cambria Math" panose="02040503050406030204" pitchFamily="18" charset="0"/>
                          </a:rPr>
                          <m:t>𝑑𝑟</m:t>
                        </m:r>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5" name="TextBox 4">
                  <a:extLst>
                    <a:ext uri="{FF2B5EF4-FFF2-40B4-BE49-F238E27FC236}">
                      <a16:creationId xmlns:a16="http://schemas.microsoft.com/office/drawing/2014/main" id="{B95D3589-697B-4579-AEB8-83BA3DF1298D}"/>
                    </a:ext>
                  </a:extLst>
                </p:cNvPr>
                <p:cNvSpPr txBox="1">
                  <a:spLocks noRot="1" noChangeAspect="1" noMove="1" noResize="1" noEditPoints="1" noAdjustHandles="1" noChangeArrowheads="1" noChangeShapeType="1" noTextEdit="1"/>
                </p:cNvSpPr>
                <p:nvPr/>
              </p:nvSpPr>
              <p:spPr>
                <a:xfrm>
                  <a:off x="621355" y="5405414"/>
                  <a:ext cx="2906373" cy="811312"/>
                </a:xfrm>
                <a:prstGeom prst="rect">
                  <a:avLst/>
                </a:prstGeom>
                <a:blipFill>
                  <a:blip r:embed="rId9"/>
                  <a:stretch>
                    <a:fillRect/>
                  </a:stretch>
                </a:blipFill>
              </p:spPr>
              <p:txBody>
                <a:bodyPr/>
                <a:lstStyle/>
                <a:p>
                  <a:r>
                    <a:rPr lang="ko-KR" altLang="en-US">
                      <a:noFill/>
                    </a:rPr>
                    <a:t> </a:t>
                  </a:r>
                </a:p>
              </p:txBody>
            </p:sp>
          </mc:Fallback>
        </mc:AlternateContent>
      </p:grpSp>
      <p:sp>
        <p:nvSpPr>
          <p:cNvPr id="7" name="슬라이드 번호 개체 틀 6"/>
          <p:cNvSpPr>
            <a:spLocks noGrp="1"/>
          </p:cNvSpPr>
          <p:nvPr>
            <p:ph type="sldNum" sz="quarter" idx="12"/>
          </p:nvPr>
        </p:nvSpPr>
        <p:spPr/>
        <p:txBody>
          <a:bodyPr/>
          <a:lstStyle/>
          <a:p>
            <a:fld id="{DA90FA72-B8D9-460C-8226-5FF4FD1DD601}" type="slidenum">
              <a:rPr lang="ko-KR" altLang="en-US" smtClean="0"/>
              <a:t>51</a:t>
            </a:fld>
            <a:endParaRPr lang="ko-KR" altLang="en-US"/>
          </a:p>
        </p:txBody>
      </p:sp>
    </p:spTree>
    <p:extLst>
      <p:ext uri="{BB962C8B-B14F-4D97-AF65-F5344CB8AC3E}">
        <p14:creationId xmlns:p14="http://schemas.microsoft.com/office/powerpoint/2010/main" val="13227219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0"/>
      <p:bldP spid="305" grpId="0"/>
      <p:bldP spid="307" grpId="0"/>
      <p:bldP spid="311"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직사각형 410">
            <a:extLst>
              <a:ext uri="{FF2B5EF4-FFF2-40B4-BE49-F238E27FC236}">
                <a16:creationId xmlns:a16="http://schemas.microsoft.com/office/drawing/2014/main" xmlns="" id="{23D1E867-C2F1-4FE8-968C-50946FEC5105}"/>
              </a:ext>
            </a:extLst>
          </p:cNvPr>
          <p:cNvSpPr/>
          <p:nvPr/>
        </p:nvSpPr>
        <p:spPr>
          <a:xfrm>
            <a:off x="1524000" y="476672"/>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dirty="0">
                <a:solidFill>
                  <a:prstClr val="white"/>
                </a:solidFill>
                <a:latin typeface="Helvetica LT Std" panose="020B0504020202020204" pitchFamily="34" charset="0"/>
                <a:ea typeface="MingLiU" pitchFamily="49" charset="-120"/>
              </a:rPr>
              <a:t>Bare Potential.</a:t>
            </a:r>
            <a:endParaRPr lang="ko-KR" altLang="en-US" dirty="0">
              <a:solidFill>
                <a:prstClr val="white"/>
              </a:solidFill>
              <a:latin typeface="Helvetica LT Std" panose="020B0504020202020204" pitchFamily="34" charset="0"/>
              <a:ea typeface="맑은 고딕" panose="020B0503020000020004" pitchFamily="50" charset="-127"/>
            </a:endParaRPr>
          </a:p>
        </p:txBody>
      </p:sp>
      <p:grpSp>
        <p:nvGrpSpPr>
          <p:cNvPr id="22" name="그룹 21">
            <a:extLst>
              <a:ext uri="{FF2B5EF4-FFF2-40B4-BE49-F238E27FC236}">
                <a16:creationId xmlns:a16="http://schemas.microsoft.com/office/drawing/2014/main" xmlns="" id="{6961F1EB-E97A-44E2-A0B6-7CC63E8EB6B1}"/>
              </a:ext>
            </a:extLst>
          </p:cNvPr>
          <p:cNvGrpSpPr/>
          <p:nvPr/>
        </p:nvGrpSpPr>
        <p:grpSpPr>
          <a:xfrm>
            <a:off x="1617708" y="1087580"/>
            <a:ext cx="4832095" cy="776094"/>
            <a:chOff x="93707" y="1087580"/>
            <a:chExt cx="4832095" cy="776094"/>
          </a:xfrm>
        </p:grpSpPr>
        <p:sp>
          <p:nvSpPr>
            <p:cNvPr id="305" name="TextBox 304">
              <a:extLst>
                <a:ext uri="{FF2B5EF4-FFF2-40B4-BE49-F238E27FC236}">
                  <a16:creationId xmlns:a16="http://schemas.microsoft.com/office/drawing/2014/main" xmlns="" id="{F60B0E00-A450-4666-929E-04CE93DC580D}"/>
                </a:ext>
              </a:extLst>
            </p:cNvPr>
            <p:cNvSpPr txBox="1"/>
            <p:nvPr/>
          </p:nvSpPr>
          <p:spPr>
            <a:xfrm>
              <a:off x="111381" y="1087580"/>
              <a:ext cx="4814421" cy="369332"/>
            </a:xfrm>
            <a:prstGeom prst="rect">
              <a:avLst/>
            </a:prstGeom>
            <a:noFill/>
          </p:spPr>
          <p:txBody>
            <a:bodyPr wrap="square" rtlCol="0">
              <a:spAutoFit/>
            </a:bodyPr>
            <a:lstStyle/>
            <a:p>
              <a:pPr defTabSz="457200" latinLnBrk="0"/>
              <a:r>
                <a:rPr lang="en-US" altLang="ko-KR" dirty="0">
                  <a:solidFill>
                    <a:prstClr val="black"/>
                  </a:solidFill>
                  <a:latin typeface="Calibri" panose="020F0502020204030204"/>
                  <a:ea typeface="맑은 고딕" panose="020B0503020000020004" pitchFamily="50" charset="-127"/>
                </a:rPr>
                <a:t>Extended Optical model potential. </a:t>
              </a:r>
              <a:endParaRPr lang="ko-KR" altLang="en-US" dirty="0">
                <a:solidFill>
                  <a:prstClr val="black"/>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307" name="직사각형 306">
                  <a:extLst>
                    <a:ext uri="{FF2B5EF4-FFF2-40B4-BE49-F238E27FC236}">
                      <a16:creationId xmlns:a16="http://schemas.microsoft.com/office/drawing/2014/main" xmlns="" id="{FC6C1767-E5ED-446F-BF2C-41DD8D6EC588}"/>
                    </a:ext>
                  </a:extLst>
                </p:cNvPr>
                <p:cNvSpPr/>
                <p:nvPr/>
              </p:nvSpPr>
              <p:spPr>
                <a:xfrm>
                  <a:off x="93707" y="1456831"/>
                  <a:ext cx="3741409" cy="406843"/>
                </a:xfrm>
                <a:prstGeom prst="rect">
                  <a:avLst/>
                </a:prstGeom>
              </p:spPr>
              <p:txBody>
                <a:bodyPr wrap="none">
                  <a:spAutoFit/>
                </a:bodyPr>
                <a:lstStyle/>
                <a:p>
                  <a:pPr defTabSz="457200" latinLnBrk="0"/>
                  <a14:m>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m:rPr>
                              <m:sty m:val="p"/>
                            </m:rPr>
                            <a:rPr lang="en-US" altLang="ko-KR">
                              <a:solidFill>
                                <a:prstClr val="black"/>
                              </a:solidFill>
                              <a:latin typeface="Cambria Math" panose="02040503050406030204" pitchFamily="18" charset="0"/>
                            </a:rPr>
                            <m:t>OM</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𝐶</m:t>
                          </m:r>
                        </m:sub>
                      </m:sSub>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srgbClr val="FF0000"/>
                              </a:solidFill>
                              <a:latin typeface="Cambria Math" panose="02040503050406030204" pitchFamily="18" charset="0"/>
                            </a:rPr>
                          </m:ctrlPr>
                        </m:sSubSupPr>
                        <m:e>
                          <m:r>
                            <a:rPr lang="en-US" altLang="ko-KR" i="1">
                              <a:solidFill>
                                <a:srgbClr val="FF0000"/>
                              </a:solidFill>
                              <a:latin typeface="Cambria Math" panose="02040503050406030204" pitchFamily="18" charset="0"/>
                            </a:rPr>
                            <m:t>𝑉</m:t>
                          </m:r>
                        </m:e>
                        <m:sub>
                          <m:r>
                            <a:rPr lang="en-US" altLang="ko-KR" i="1">
                              <a:solidFill>
                                <a:srgbClr val="FF0000"/>
                              </a:solidFill>
                              <a:latin typeface="Cambria Math" panose="02040503050406030204" pitchFamily="18" charset="0"/>
                            </a:rPr>
                            <m:t>0</m:t>
                          </m:r>
                        </m:sub>
                        <m:sup/>
                      </m:sSubSup>
                      <m:d>
                        <m:dPr>
                          <m:ctrlPr>
                            <a:rPr lang="en-US" altLang="ko-KR" i="1">
                              <a:solidFill>
                                <a:srgbClr val="FF0000"/>
                              </a:solidFill>
                              <a:latin typeface="Cambria Math" panose="02040503050406030204" pitchFamily="18" charset="0"/>
                            </a:rPr>
                          </m:ctrlPr>
                        </m:dPr>
                        <m:e>
                          <m:r>
                            <a:rPr lang="en-US" altLang="ko-KR" i="1">
                              <a:solidFill>
                                <a:srgbClr val="FF0000"/>
                              </a:solidFill>
                              <a:latin typeface="Cambria Math" panose="02040503050406030204" pitchFamily="18" charset="0"/>
                            </a:rPr>
                            <m:t>𝑟</m:t>
                          </m:r>
                        </m:e>
                      </m:d>
                      <m:r>
                        <a:rPr lang="en-US" altLang="ko-KR" i="1">
                          <a:solidFill>
                            <a:prstClr val="black"/>
                          </a:solidFill>
                          <a:latin typeface="Cambria Math" panose="02040503050406030204" pitchFamily="18" charset="0"/>
                        </a:rPr>
                        <m:t>−</m:t>
                      </m:r>
                    </m:oMath>
                  </a14:m>
                  <a:r>
                    <a:rPr lang="en-US" altLang="ko-KR" dirty="0">
                      <a:solidFill>
                        <a:prstClr val="black"/>
                      </a:solidFill>
                      <a:latin typeface="Calibri" panose="020F0502020204030204"/>
                      <a:ea typeface="맑은 고딕" panose="020B0503020000020004" pitchFamily="50" charset="-127"/>
                    </a:rPr>
                    <a:t> </a:t>
                  </a:r>
                  <a14:m>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𝐷𝑃𝑃</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oMath>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307" name="직사각형 306">
                  <a:extLst>
                    <a:ext uri="{FF2B5EF4-FFF2-40B4-BE49-F238E27FC236}">
                      <a16:creationId xmlns:a16="http://schemas.microsoft.com/office/drawing/2014/main" id="{FC6C1767-E5ED-446F-BF2C-41DD8D6EC588}"/>
                    </a:ext>
                  </a:extLst>
                </p:cNvPr>
                <p:cNvSpPr>
                  <a:spLocks noRot="1" noChangeAspect="1" noMove="1" noResize="1" noEditPoints="1" noAdjustHandles="1" noChangeArrowheads="1" noChangeShapeType="1" noTextEdit="1"/>
                </p:cNvSpPr>
                <p:nvPr/>
              </p:nvSpPr>
              <p:spPr>
                <a:xfrm>
                  <a:off x="93707" y="1456831"/>
                  <a:ext cx="3741409" cy="406843"/>
                </a:xfrm>
                <a:prstGeom prst="rect">
                  <a:avLst/>
                </a:prstGeom>
                <a:blipFill>
                  <a:blip r:embed="rId3"/>
                  <a:stretch>
                    <a:fillRect b="-1493"/>
                  </a:stretch>
                </a:blipFill>
              </p:spPr>
              <p:txBody>
                <a:bodyPr/>
                <a:lstStyle/>
                <a:p>
                  <a:r>
                    <a:rPr lang="ko-KR" altLang="en-US">
                      <a:noFill/>
                    </a:rPr>
                    <a:t> </a:t>
                  </a:r>
                </a:p>
              </p:txBody>
            </p:sp>
          </mc:Fallback>
        </mc:AlternateContent>
      </p:grpSp>
      <p:grpSp>
        <p:nvGrpSpPr>
          <p:cNvPr id="15" name="그룹 14">
            <a:extLst>
              <a:ext uri="{FF2B5EF4-FFF2-40B4-BE49-F238E27FC236}">
                <a16:creationId xmlns:a16="http://schemas.microsoft.com/office/drawing/2014/main" xmlns="" id="{B33BBB84-9394-431A-9F31-9BA8714C00FF}"/>
              </a:ext>
            </a:extLst>
          </p:cNvPr>
          <p:cNvGrpSpPr/>
          <p:nvPr/>
        </p:nvGrpSpPr>
        <p:grpSpPr>
          <a:xfrm>
            <a:off x="7167323" y="861814"/>
            <a:ext cx="3418735" cy="2019475"/>
            <a:chOff x="4758000" y="1011322"/>
            <a:chExt cx="3608856" cy="2131782"/>
          </a:xfrm>
        </p:grpSpPr>
        <p:sp>
          <p:nvSpPr>
            <p:cNvPr id="2" name="타원 1">
              <a:extLst>
                <a:ext uri="{FF2B5EF4-FFF2-40B4-BE49-F238E27FC236}">
                  <a16:creationId xmlns:a16="http://schemas.microsoft.com/office/drawing/2014/main" xmlns="" id="{4F556D7C-6884-4212-A045-6B40F373DF5E}"/>
                </a:ext>
              </a:extLst>
            </p:cNvPr>
            <p:cNvSpPr/>
            <p:nvPr/>
          </p:nvSpPr>
          <p:spPr>
            <a:xfrm>
              <a:off x="4758000" y="1240526"/>
              <a:ext cx="1038717" cy="103871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sp>
          <p:nvSpPr>
            <p:cNvPr id="18" name="타원 17">
              <a:extLst>
                <a:ext uri="{FF2B5EF4-FFF2-40B4-BE49-F238E27FC236}">
                  <a16:creationId xmlns:a16="http://schemas.microsoft.com/office/drawing/2014/main" xmlns="" id="{1DA3087A-68AC-44AB-8AEB-F09F50AD0E38}"/>
                </a:ext>
              </a:extLst>
            </p:cNvPr>
            <p:cNvSpPr/>
            <p:nvPr/>
          </p:nvSpPr>
          <p:spPr>
            <a:xfrm>
              <a:off x="6869729" y="1011322"/>
              <a:ext cx="1497127" cy="14971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EB24024D-BA82-435A-8613-4E5518F21A0A}"/>
                    </a:ext>
                  </a:extLst>
                </p:cNvPr>
                <p:cNvSpPr txBox="1"/>
                <p:nvPr/>
              </p:nvSpPr>
              <p:spPr>
                <a:xfrm>
                  <a:off x="4801624" y="2354559"/>
                  <a:ext cx="1038717" cy="563351"/>
                </a:xfrm>
                <a:prstGeom prst="rect">
                  <a:avLst/>
                </a:prstGeom>
                <a:noFill/>
              </p:spPr>
              <p:txBody>
                <a:bodyPr wrap="square" rtlCol="0">
                  <a:spAutoFit/>
                </a:bodyPr>
                <a:lstStyle/>
                <a:p>
                  <a:pPr defTabSz="457200" latinLnBrk="0"/>
                  <a:r>
                    <a:rPr lang="en-US" altLang="ko-KR" sz="1400" dirty="0">
                      <a:solidFill>
                        <a:prstClr val="black"/>
                      </a:solidFill>
                      <a:latin typeface="Helvetica Inserat LT Std"/>
                      <a:ea typeface="맑은 고딕" panose="020B0503020000020004" pitchFamily="50" charset="-127"/>
                    </a:rPr>
                    <a:t>Projectile</a:t>
                  </a:r>
                </a:p>
                <a:p>
                  <a:pPr defTabSz="457200" latinLnBrk="0"/>
                  <a14:m>
                    <m:oMathPara xmlns:m="http://schemas.openxmlformats.org/officeDocument/2006/math">
                      <m:oMathParaPr>
                        <m:jc m:val="centerGroup"/>
                      </m:oMathParaPr>
                      <m:oMath xmlns:m="http://schemas.openxmlformats.org/officeDocument/2006/math">
                        <m:sPre>
                          <m:sPrePr>
                            <m:ctrlPr>
                              <a:rPr lang="en-US" altLang="ko-KR" sz="1100" i="1">
                                <a:solidFill>
                                  <a:prstClr val="black"/>
                                </a:solidFill>
                                <a:latin typeface="Cambria Math" panose="02040503050406030204" pitchFamily="18" charset="0"/>
                              </a:rPr>
                            </m:ctrlPr>
                          </m:sPrePr>
                          <m:sub/>
                          <m:sup>
                            <m:r>
                              <a:rPr lang="en-US" altLang="ko-KR" sz="1400" i="1">
                                <a:solidFill>
                                  <a:prstClr val="black"/>
                                </a:solidFill>
                                <a:latin typeface="Cambria Math" panose="02040503050406030204" pitchFamily="18" charset="0"/>
                              </a:rPr>
                              <m:t>17</m:t>
                            </m:r>
                          </m:sup>
                          <m:e>
                            <m:r>
                              <m:rPr>
                                <m:sty m:val="p"/>
                              </m:rPr>
                              <a:rPr lang="en-US" altLang="ko-KR" sz="1400">
                                <a:solidFill>
                                  <a:prstClr val="black"/>
                                </a:solidFill>
                                <a:latin typeface="Cambria Math" panose="02040503050406030204" pitchFamily="18" charset="0"/>
                              </a:rPr>
                              <m:t>F</m:t>
                            </m:r>
                          </m:e>
                        </m:sPre>
                      </m:oMath>
                    </m:oMathPara>
                  </a14:m>
                  <a:endParaRPr lang="ko-KR" altLang="en-US" sz="1400" dirty="0">
                    <a:solidFill>
                      <a:prstClr val="black"/>
                    </a:solidFill>
                    <a:latin typeface="Helvetica Inserat LT Std"/>
                    <a:ea typeface="맑은 고딕" panose="020B0503020000020004" pitchFamily="50" charset="-127"/>
                  </a:endParaRPr>
                </a:p>
              </p:txBody>
            </p:sp>
          </mc:Choice>
          <mc:Fallback xmlns="">
            <p:sp>
              <p:nvSpPr>
                <p:cNvPr id="3" name="TextBox 2">
                  <a:extLst>
                    <a:ext uri="{FF2B5EF4-FFF2-40B4-BE49-F238E27FC236}">
                      <a16:creationId xmlns:a16="http://schemas.microsoft.com/office/drawing/2014/main" id="{EB24024D-BA82-435A-8613-4E5518F21A0A}"/>
                    </a:ext>
                  </a:extLst>
                </p:cNvPr>
                <p:cNvSpPr txBox="1">
                  <a:spLocks noRot="1" noChangeAspect="1" noMove="1" noResize="1" noEditPoints="1" noAdjustHandles="1" noChangeArrowheads="1" noChangeShapeType="1" noTextEdit="1"/>
                </p:cNvSpPr>
                <p:nvPr/>
              </p:nvSpPr>
              <p:spPr>
                <a:xfrm>
                  <a:off x="4801624" y="2354559"/>
                  <a:ext cx="1038717" cy="563351"/>
                </a:xfrm>
                <a:prstGeom prst="rect">
                  <a:avLst/>
                </a:prstGeom>
                <a:blipFill>
                  <a:blip r:embed="rId4"/>
                  <a:stretch>
                    <a:fillRect l="-1863" t="-227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40C84D04-E890-4F30-B4BE-54BF28393D9E}"/>
                    </a:ext>
                  </a:extLst>
                </p:cNvPr>
                <p:cNvSpPr txBox="1"/>
                <p:nvPr/>
              </p:nvSpPr>
              <p:spPr>
                <a:xfrm>
                  <a:off x="7267717" y="2582461"/>
                  <a:ext cx="740257" cy="560643"/>
                </a:xfrm>
                <a:prstGeom prst="rect">
                  <a:avLst/>
                </a:prstGeom>
                <a:noFill/>
              </p:spPr>
              <p:txBody>
                <a:bodyPr wrap="square" rtlCol="0">
                  <a:spAutoFit/>
                </a:bodyPr>
                <a:lstStyle/>
                <a:p>
                  <a:pPr defTabSz="457200" latinLnBrk="0"/>
                  <a:r>
                    <a:rPr lang="en-US" altLang="ko-KR" sz="1400" dirty="0">
                      <a:solidFill>
                        <a:prstClr val="black"/>
                      </a:solidFill>
                      <a:latin typeface="Helvetica Inserat LT Std"/>
                      <a:ea typeface="맑은 고딕" panose="020B0503020000020004" pitchFamily="50" charset="-127"/>
                    </a:rPr>
                    <a:t>Target</a:t>
                  </a:r>
                </a:p>
                <a:p>
                  <a:pPr defTabSz="457200" latinLnBrk="0"/>
                  <a14:m>
                    <m:oMathPara xmlns:m="http://schemas.openxmlformats.org/officeDocument/2006/math">
                      <m:oMathParaPr>
                        <m:jc m:val="centerGroup"/>
                      </m:oMathParaPr>
                      <m:oMath xmlns:m="http://schemas.openxmlformats.org/officeDocument/2006/math">
                        <m:sPre>
                          <m:sPrePr>
                            <m:ctrlPr>
                              <a:rPr lang="en-US" altLang="ko-KR" sz="1100" i="1">
                                <a:solidFill>
                                  <a:prstClr val="black"/>
                                </a:solidFill>
                                <a:latin typeface="Cambria Math" panose="02040503050406030204" pitchFamily="18" charset="0"/>
                              </a:rPr>
                            </m:ctrlPr>
                          </m:sPrePr>
                          <m:sub/>
                          <m:sup>
                            <m:r>
                              <a:rPr lang="en-US" altLang="ko-KR" sz="1100" i="1">
                                <a:solidFill>
                                  <a:prstClr val="black"/>
                                </a:solidFill>
                                <a:latin typeface="Cambria Math" panose="02040503050406030204" pitchFamily="18" charset="0"/>
                              </a:rPr>
                              <m:t>208</m:t>
                            </m:r>
                          </m:sup>
                          <m:e>
                            <m:r>
                              <m:rPr>
                                <m:sty m:val="p"/>
                              </m:rPr>
                              <a:rPr lang="en-US" altLang="ko-KR" sz="1400">
                                <a:solidFill>
                                  <a:prstClr val="black"/>
                                </a:solidFill>
                                <a:latin typeface="Cambria Math" panose="02040503050406030204" pitchFamily="18" charset="0"/>
                              </a:rPr>
                              <m:t>Pb</m:t>
                            </m:r>
                          </m:e>
                        </m:sPre>
                      </m:oMath>
                    </m:oMathPara>
                  </a14:m>
                  <a:endParaRPr lang="ko-KR" altLang="en-US" sz="1400" dirty="0">
                    <a:solidFill>
                      <a:prstClr val="black"/>
                    </a:solidFill>
                    <a:latin typeface="Helvetica Inserat LT Std"/>
                    <a:ea typeface="맑은 고딕" panose="020B0503020000020004" pitchFamily="50" charset="-127"/>
                  </a:endParaRPr>
                </a:p>
              </p:txBody>
            </p:sp>
          </mc:Choice>
          <mc:Fallback xmlns="">
            <p:sp>
              <p:nvSpPr>
                <p:cNvPr id="20" name="TextBox 19">
                  <a:extLst>
                    <a:ext uri="{FF2B5EF4-FFF2-40B4-BE49-F238E27FC236}">
                      <a16:creationId xmlns:a16="http://schemas.microsoft.com/office/drawing/2014/main" id="{40C84D04-E890-4F30-B4BE-54BF28393D9E}"/>
                    </a:ext>
                  </a:extLst>
                </p:cNvPr>
                <p:cNvSpPr txBox="1">
                  <a:spLocks noRot="1" noChangeAspect="1" noMove="1" noResize="1" noEditPoints="1" noAdjustHandles="1" noChangeArrowheads="1" noChangeShapeType="1" noTextEdit="1"/>
                </p:cNvSpPr>
                <p:nvPr/>
              </p:nvSpPr>
              <p:spPr>
                <a:xfrm>
                  <a:off x="7267717" y="2582461"/>
                  <a:ext cx="740257" cy="560643"/>
                </a:xfrm>
                <a:prstGeom prst="rect">
                  <a:avLst/>
                </a:prstGeom>
                <a:blipFill>
                  <a:blip r:embed="rId5"/>
                  <a:stretch>
                    <a:fillRect l="-2609" t="-2299"/>
                  </a:stretch>
                </a:blipFill>
              </p:spPr>
              <p:txBody>
                <a:bodyPr/>
                <a:lstStyle/>
                <a:p>
                  <a:r>
                    <a:rPr lang="ko-KR" altLang="en-US">
                      <a:noFill/>
                    </a:rPr>
                    <a:t> </a:t>
                  </a:r>
                </a:p>
              </p:txBody>
            </p:sp>
          </mc:Fallback>
        </mc:AlternateContent>
        <p:cxnSp>
          <p:nvCxnSpPr>
            <p:cNvPr id="5" name="직선 화살표 연결선 4">
              <a:extLst>
                <a:ext uri="{FF2B5EF4-FFF2-40B4-BE49-F238E27FC236}">
                  <a16:creationId xmlns:a16="http://schemas.microsoft.com/office/drawing/2014/main" xmlns="" id="{424CF573-202A-4784-8416-66AFEA4547FC}"/>
                </a:ext>
              </a:extLst>
            </p:cNvPr>
            <p:cNvCxnSpPr/>
            <p:nvPr/>
          </p:nvCxnSpPr>
          <p:spPr>
            <a:xfrm flipV="1">
              <a:off x="5277358" y="1434151"/>
              <a:ext cx="175486" cy="3257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직선 화살표 연결선 22">
              <a:extLst>
                <a:ext uri="{FF2B5EF4-FFF2-40B4-BE49-F238E27FC236}">
                  <a16:creationId xmlns:a16="http://schemas.microsoft.com/office/drawing/2014/main" xmlns="" id="{DF07B9D8-1E76-433E-8F42-5188B70D19DF}"/>
                </a:ext>
              </a:extLst>
            </p:cNvPr>
            <p:cNvCxnSpPr>
              <a:cxnSpLocks/>
            </p:cNvCxnSpPr>
            <p:nvPr/>
          </p:nvCxnSpPr>
          <p:spPr>
            <a:xfrm flipH="1" flipV="1">
              <a:off x="7399090" y="1310012"/>
              <a:ext cx="219202" cy="4498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직선 화살표 연결선 24">
              <a:extLst>
                <a:ext uri="{FF2B5EF4-FFF2-40B4-BE49-F238E27FC236}">
                  <a16:creationId xmlns:a16="http://schemas.microsoft.com/office/drawing/2014/main" xmlns="" id="{5A759E8C-DCCA-4E07-A7CD-528ED398F000}"/>
                </a:ext>
              </a:extLst>
            </p:cNvPr>
            <p:cNvCxnSpPr>
              <a:cxnSpLocks/>
            </p:cNvCxnSpPr>
            <p:nvPr/>
          </p:nvCxnSpPr>
          <p:spPr>
            <a:xfrm flipH="1" flipV="1">
              <a:off x="5277358" y="1759884"/>
              <a:ext cx="2340934" cy="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직선 화살표 연결선 28">
              <a:extLst>
                <a:ext uri="{FF2B5EF4-FFF2-40B4-BE49-F238E27FC236}">
                  <a16:creationId xmlns:a16="http://schemas.microsoft.com/office/drawing/2014/main" xmlns="" id="{331DA238-4CF8-4840-9C54-BF1842E21188}"/>
                </a:ext>
              </a:extLst>
            </p:cNvPr>
            <p:cNvCxnSpPr>
              <a:cxnSpLocks/>
            </p:cNvCxnSpPr>
            <p:nvPr/>
          </p:nvCxnSpPr>
          <p:spPr>
            <a:xfrm flipH="1">
              <a:off x="5452844" y="1318923"/>
              <a:ext cx="1946246" cy="1236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7300AF19-87FA-4A8B-8998-E77AC1A05C38}"/>
                    </a:ext>
                  </a:extLst>
                </p:cNvPr>
                <p:cNvSpPr txBox="1"/>
                <p:nvPr/>
              </p:nvSpPr>
              <p:spPr>
                <a:xfrm>
                  <a:off x="5063098" y="1381059"/>
                  <a:ext cx="302003" cy="324893"/>
                </a:xfrm>
                <a:prstGeom prst="rect">
                  <a:avLst/>
                </a:prstGeom>
                <a:noFill/>
              </p:spPr>
              <p:txBody>
                <a:bodyPr wrap="square" rtlCol="0">
                  <a:spAutoFit/>
                </a:bodyPr>
                <a:lstStyle/>
                <a:p>
                  <a:pPr defTabSz="457200" latinLnBrk="0"/>
                  <a14:m>
                    <m:oMathPara xmlns:m="http://schemas.openxmlformats.org/officeDocument/2006/math">
                      <m:oMathParaPr>
                        <m:jc m:val="centerGroup"/>
                      </m:oMathParaPr>
                      <m:oMath xmlns:m="http://schemas.openxmlformats.org/officeDocument/2006/math">
                        <m:sSub>
                          <m:sSubPr>
                            <m:ctrlPr>
                              <a:rPr lang="en-US" altLang="ko-KR" sz="1400" i="1">
                                <a:solidFill>
                                  <a:prstClr val="black"/>
                                </a:solidFill>
                                <a:latin typeface="Cambria Math" panose="02040503050406030204" pitchFamily="18" charset="0"/>
                              </a:rPr>
                            </m:ctrlPr>
                          </m:sSubPr>
                          <m:e>
                            <m:r>
                              <a:rPr lang="en-US" altLang="ko-KR" sz="1400" i="1">
                                <a:solidFill>
                                  <a:prstClr val="black"/>
                                </a:solidFill>
                                <a:latin typeface="Cambria Math" panose="02040503050406030204" pitchFamily="18" charset="0"/>
                              </a:rPr>
                              <m:t>𝑟</m:t>
                            </m:r>
                          </m:e>
                          <m:sub>
                            <m:r>
                              <a:rPr lang="en-US" altLang="ko-KR" sz="1400" i="1">
                                <a:solidFill>
                                  <a:prstClr val="black"/>
                                </a:solidFill>
                                <a:latin typeface="Cambria Math" panose="02040503050406030204" pitchFamily="18" charset="0"/>
                              </a:rPr>
                              <m:t>1</m:t>
                            </m:r>
                          </m:sub>
                        </m:sSub>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13" name="TextBox 12">
                  <a:extLst>
                    <a:ext uri="{FF2B5EF4-FFF2-40B4-BE49-F238E27FC236}">
                      <a16:creationId xmlns:a16="http://schemas.microsoft.com/office/drawing/2014/main" id="{7300AF19-87FA-4A8B-8998-E77AC1A05C38}"/>
                    </a:ext>
                  </a:extLst>
                </p:cNvPr>
                <p:cNvSpPr txBox="1">
                  <a:spLocks noRot="1" noChangeAspect="1" noMove="1" noResize="1" noEditPoints="1" noAdjustHandles="1" noChangeArrowheads="1" noChangeShapeType="1" noTextEdit="1"/>
                </p:cNvSpPr>
                <p:nvPr/>
              </p:nvSpPr>
              <p:spPr>
                <a:xfrm>
                  <a:off x="5063098" y="1381059"/>
                  <a:ext cx="302003" cy="324893"/>
                </a:xfrm>
                <a:prstGeom prst="rect">
                  <a:avLst/>
                </a:prstGeom>
                <a:blipFill>
                  <a:blip r:embed="rId6"/>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xmlns="" id="{96734C4D-6237-47F9-B7D1-C61FF9BEB9BD}"/>
                    </a:ext>
                  </a:extLst>
                </p:cNvPr>
                <p:cNvSpPr txBox="1"/>
                <p:nvPr/>
              </p:nvSpPr>
              <p:spPr>
                <a:xfrm>
                  <a:off x="7504103" y="1335226"/>
                  <a:ext cx="302003" cy="324893"/>
                </a:xfrm>
                <a:prstGeom prst="rect">
                  <a:avLst/>
                </a:prstGeom>
                <a:noFill/>
              </p:spPr>
              <p:txBody>
                <a:bodyPr wrap="square" rtlCol="0">
                  <a:spAutoFit/>
                </a:bodyPr>
                <a:lstStyle/>
                <a:p>
                  <a:pPr defTabSz="457200" latinLnBrk="0"/>
                  <a14:m>
                    <m:oMathPara xmlns:m="http://schemas.openxmlformats.org/officeDocument/2006/math">
                      <m:oMathParaPr>
                        <m:jc m:val="centerGroup"/>
                      </m:oMathParaPr>
                      <m:oMath xmlns:m="http://schemas.openxmlformats.org/officeDocument/2006/math">
                        <m:sSub>
                          <m:sSubPr>
                            <m:ctrlPr>
                              <a:rPr lang="en-US" altLang="ko-KR" sz="1400" i="1">
                                <a:solidFill>
                                  <a:prstClr val="black"/>
                                </a:solidFill>
                                <a:latin typeface="Cambria Math" panose="02040503050406030204" pitchFamily="18" charset="0"/>
                              </a:rPr>
                            </m:ctrlPr>
                          </m:sSubPr>
                          <m:e>
                            <m:r>
                              <a:rPr lang="en-US" altLang="ko-KR" sz="1400" i="1">
                                <a:solidFill>
                                  <a:prstClr val="black"/>
                                </a:solidFill>
                                <a:latin typeface="Cambria Math" panose="02040503050406030204" pitchFamily="18" charset="0"/>
                              </a:rPr>
                              <m:t>𝑟</m:t>
                            </m:r>
                          </m:e>
                          <m:sub>
                            <m:r>
                              <a:rPr lang="en-US" altLang="ko-KR" sz="1400" i="1">
                                <a:solidFill>
                                  <a:prstClr val="black"/>
                                </a:solidFill>
                                <a:latin typeface="Cambria Math" panose="02040503050406030204" pitchFamily="18" charset="0"/>
                              </a:rPr>
                              <m:t>2</m:t>
                            </m:r>
                          </m:sub>
                        </m:sSub>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34" name="TextBox 33">
                  <a:extLst>
                    <a:ext uri="{FF2B5EF4-FFF2-40B4-BE49-F238E27FC236}">
                      <a16:creationId xmlns:a16="http://schemas.microsoft.com/office/drawing/2014/main" id="{96734C4D-6237-47F9-B7D1-C61FF9BEB9BD}"/>
                    </a:ext>
                  </a:extLst>
                </p:cNvPr>
                <p:cNvSpPr txBox="1">
                  <a:spLocks noRot="1" noChangeAspect="1" noMove="1" noResize="1" noEditPoints="1" noAdjustHandles="1" noChangeArrowheads="1" noChangeShapeType="1" noTextEdit="1"/>
                </p:cNvSpPr>
                <p:nvPr/>
              </p:nvSpPr>
              <p:spPr>
                <a:xfrm>
                  <a:off x="7504103" y="1335226"/>
                  <a:ext cx="302003" cy="324893"/>
                </a:xfrm>
                <a:prstGeom prst="rect">
                  <a:avLst/>
                </a:prstGeom>
                <a:blipFill>
                  <a:blip r:embed="rId7"/>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xmlns="" id="{4BA629C8-7FFA-470A-885B-2911B71F69F6}"/>
                    </a:ext>
                  </a:extLst>
                </p:cNvPr>
                <p:cNvSpPr txBox="1"/>
                <p:nvPr/>
              </p:nvSpPr>
              <p:spPr>
                <a:xfrm>
                  <a:off x="6274965" y="1769402"/>
                  <a:ext cx="302003" cy="324893"/>
                </a:xfrm>
                <a:prstGeom prst="rect">
                  <a:avLst/>
                </a:prstGeom>
                <a:noFill/>
              </p:spPr>
              <p:txBody>
                <a:bodyPr wrap="square" rtlCol="0">
                  <a:spAutoFit/>
                </a:bodyPr>
                <a:lstStyle/>
                <a:p>
                  <a:pPr defTabSz="457200" latinLnBrk="0"/>
                  <a14:m>
                    <m:oMathPara xmlns:m="http://schemas.openxmlformats.org/officeDocument/2006/math">
                      <m:oMathParaPr>
                        <m:jc m:val="centerGroup"/>
                      </m:oMathParaPr>
                      <m:oMath xmlns:m="http://schemas.openxmlformats.org/officeDocument/2006/math">
                        <m:r>
                          <a:rPr lang="en-US" altLang="ko-KR" sz="1400" b="1" i="1">
                            <a:solidFill>
                              <a:prstClr val="black"/>
                            </a:solidFill>
                            <a:latin typeface="Cambria Math" panose="02040503050406030204" pitchFamily="18" charset="0"/>
                          </a:rPr>
                          <m:t>𝒓</m:t>
                        </m:r>
                      </m:oMath>
                    </m:oMathPara>
                  </a14:m>
                  <a:endParaRPr lang="ko-KR" altLang="en-US" b="1" dirty="0">
                    <a:solidFill>
                      <a:prstClr val="black"/>
                    </a:solidFill>
                    <a:latin typeface="Calibri" panose="020F0502020204030204"/>
                    <a:ea typeface="맑은 고딕" panose="020B0503020000020004" pitchFamily="50" charset="-127"/>
                  </a:endParaRPr>
                </a:p>
              </p:txBody>
            </p:sp>
          </mc:Choice>
          <mc:Fallback xmlns="">
            <p:sp>
              <p:nvSpPr>
                <p:cNvPr id="35" name="TextBox 34">
                  <a:extLst>
                    <a:ext uri="{FF2B5EF4-FFF2-40B4-BE49-F238E27FC236}">
                      <a16:creationId xmlns:a16="http://schemas.microsoft.com/office/drawing/2014/main" id="{4BA629C8-7FFA-470A-885B-2911B71F69F6}"/>
                    </a:ext>
                  </a:extLst>
                </p:cNvPr>
                <p:cNvSpPr txBox="1">
                  <a:spLocks noRot="1" noChangeAspect="1" noMove="1" noResize="1" noEditPoints="1" noAdjustHandles="1" noChangeArrowheads="1" noChangeShapeType="1" noTextEdit="1"/>
                </p:cNvSpPr>
                <p:nvPr/>
              </p:nvSpPr>
              <p:spPr>
                <a:xfrm>
                  <a:off x="6274965" y="1769402"/>
                  <a:ext cx="302003" cy="324893"/>
                </a:xfrm>
                <a:prstGeom prst="rect">
                  <a:avLst/>
                </a:prstGeom>
                <a:blipFill>
                  <a:blip r:embed="rId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xmlns="" id="{F9DE74C2-C246-42BB-A7E5-B7FB293994DD}"/>
                    </a:ext>
                  </a:extLst>
                </p:cNvPr>
                <p:cNvSpPr txBox="1"/>
                <p:nvPr/>
              </p:nvSpPr>
              <p:spPr>
                <a:xfrm>
                  <a:off x="6193749" y="1027449"/>
                  <a:ext cx="302003" cy="324893"/>
                </a:xfrm>
                <a:prstGeom prst="rect">
                  <a:avLst/>
                </a:prstGeom>
                <a:noFill/>
              </p:spPr>
              <p:txBody>
                <a:bodyPr wrap="square" rtlCol="0">
                  <a:spAutoFit/>
                </a:bodyPr>
                <a:lstStyle/>
                <a:p>
                  <a:pPr defTabSz="457200" latinLnBrk="0"/>
                  <a14:m>
                    <m:oMathPara xmlns:m="http://schemas.openxmlformats.org/officeDocument/2006/math">
                      <m:oMathParaPr>
                        <m:jc m:val="centerGroup"/>
                      </m:oMathParaPr>
                      <m:oMath xmlns:m="http://schemas.openxmlformats.org/officeDocument/2006/math">
                        <m:sSub>
                          <m:sSubPr>
                            <m:ctrlPr>
                              <a:rPr lang="en-US" altLang="ko-KR" sz="1400" i="1">
                                <a:solidFill>
                                  <a:prstClr val="black"/>
                                </a:solidFill>
                                <a:latin typeface="Cambria Math" panose="02040503050406030204" pitchFamily="18" charset="0"/>
                              </a:rPr>
                            </m:ctrlPr>
                          </m:sSubPr>
                          <m:e>
                            <m:r>
                              <a:rPr lang="en-US" altLang="ko-KR" sz="1400" i="1">
                                <a:solidFill>
                                  <a:prstClr val="black"/>
                                </a:solidFill>
                                <a:latin typeface="Cambria Math" panose="02040503050406030204" pitchFamily="18" charset="0"/>
                              </a:rPr>
                              <m:t>𝑟</m:t>
                            </m:r>
                          </m:e>
                          <m:sub>
                            <m:r>
                              <a:rPr lang="en-US" altLang="ko-KR" sz="1400" i="1">
                                <a:solidFill>
                                  <a:prstClr val="black"/>
                                </a:solidFill>
                                <a:latin typeface="Cambria Math" panose="02040503050406030204" pitchFamily="18" charset="0"/>
                              </a:rPr>
                              <m:t>12</m:t>
                            </m:r>
                          </m:sub>
                        </m:sSub>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36" name="TextBox 35">
                  <a:extLst>
                    <a:ext uri="{FF2B5EF4-FFF2-40B4-BE49-F238E27FC236}">
                      <a16:creationId xmlns:a16="http://schemas.microsoft.com/office/drawing/2014/main" id="{F9DE74C2-C246-42BB-A7E5-B7FB293994DD}"/>
                    </a:ext>
                  </a:extLst>
                </p:cNvPr>
                <p:cNvSpPr txBox="1">
                  <a:spLocks noRot="1" noChangeAspect="1" noMove="1" noResize="1" noEditPoints="1" noAdjustHandles="1" noChangeArrowheads="1" noChangeShapeType="1" noTextEdit="1"/>
                </p:cNvSpPr>
                <p:nvPr/>
              </p:nvSpPr>
              <p:spPr>
                <a:xfrm>
                  <a:off x="6193749" y="1027449"/>
                  <a:ext cx="302003" cy="324893"/>
                </a:xfrm>
                <a:prstGeom prst="rect">
                  <a:avLst/>
                </a:prstGeom>
                <a:blipFill>
                  <a:blip r:embed="rId9"/>
                  <a:stretch>
                    <a:fillRect r="-19149"/>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xmlns="" id="{428CB4CC-7A4F-4327-9CEC-FE96779E9A2F}"/>
                  </a:ext>
                </a:extLst>
              </p:cNvPr>
              <p:cNvSpPr txBox="1"/>
              <p:nvPr/>
            </p:nvSpPr>
            <p:spPr>
              <a:xfrm>
                <a:off x="1650581" y="2873327"/>
                <a:ext cx="5686991" cy="441275"/>
              </a:xfrm>
              <a:prstGeom prst="rect">
                <a:avLst/>
              </a:prstGeom>
              <a:noFill/>
            </p:spPr>
            <p:txBody>
              <a:bodyPr wrap="square">
                <a:spAutoFit/>
              </a:bodyPr>
              <a:lstStyle/>
              <a:p>
                <a:pPr defTabSz="457200" latinLnBrk="0"/>
                <a14:m>
                  <m:oMath xmlns:m="http://schemas.openxmlformats.org/officeDocument/2006/math">
                    <m:sSubSup>
                      <m:sSubSupPr>
                        <m:ctrlPr>
                          <a:rPr lang="en-US" altLang="ko-KR" i="1">
                            <a:solidFill>
                              <a:srgbClr val="FF0000"/>
                            </a:solidFill>
                            <a:latin typeface="Cambria Math" panose="02040503050406030204" pitchFamily="18" charset="0"/>
                          </a:rPr>
                        </m:ctrlPr>
                      </m:sSubSupPr>
                      <m:e>
                        <m:r>
                          <a:rPr lang="en-US" altLang="ko-KR" i="1">
                            <a:solidFill>
                              <a:srgbClr val="FF0000"/>
                            </a:solidFill>
                            <a:latin typeface="Cambria Math" panose="02040503050406030204" pitchFamily="18" charset="0"/>
                          </a:rPr>
                          <m:t>𝑉</m:t>
                        </m:r>
                      </m:e>
                      <m:sub>
                        <m:r>
                          <a:rPr lang="en-US" altLang="ko-KR" i="1">
                            <a:solidFill>
                              <a:srgbClr val="FF0000"/>
                            </a:solidFill>
                            <a:latin typeface="Cambria Math" panose="02040503050406030204" pitchFamily="18" charset="0"/>
                          </a:rPr>
                          <m:t>0</m:t>
                        </m:r>
                      </m:sub>
                      <m:sup/>
                    </m:sSubSup>
                    <m:d>
                      <m:dPr>
                        <m:ctrlPr>
                          <a:rPr lang="en-US" altLang="ko-KR" i="1">
                            <a:solidFill>
                              <a:srgbClr val="FF0000"/>
                            </a:solidFill>
                            <a:latin typeface="Cambria Math" panose="02040503050406030204" pitchFamily="18" charset="0"/>
                          </a:rPr>
                        </m:ctrlPr>
                      </m:dPr>
                      <m:e>
                        <m:r>
                          <a:rPr lang="en-US" altLang="ko-KR" i="1">
                            <a:solidFill>
                              <a:srgbClr val="FF0000"/>
                            </a:solidFill>
                            <a:latin typeface="Cambria Math" panose="02040503050406030204" pitchFamily="18" charset="0"/>
                          </a:rPr>
                          <m:t>𝑟</m:t>
                        </m:r>
                      </m:e>
                    </m:d>
                    <m:r>
                      <a:rPr lang="en-US" altLang="ko-KR">
                        <a:solidFill>
                          <a:prstClr val="black"/>
                        </a:solidFill>
                        <a:latin typeface="Cambria Math" panose="02040503050406030204" pitchFamily="18" charset="0"/>
                      </a:rPr>
                      <m:t>=</m:t>
                    </m:r>
                    <m:nary>
                      <m:naryPr>
                        <m:limLoc m:val="undOvr"/>
                        <m:subHide m:val="on"/>
                        <m:supHide m:val="on"/>
                        <m:ctrlPr>
                          <a:rPr lang="en-US" altLang="ko-KR" i="1">
                            <a:solidFill>
                              <a:prstClr val="black"/>
                            </a:solidFill>
                            <a:latin typeface="Cambria Math" panose="02040503050406030204" pitchFamily="18" charset="0"/>
                          </a:rPr>
                        </m:ctrlPr>
                      </m:naryPr>
                      <m:sub/>
                      <m:sup/>
                      <m:e>
                        <m:r>
                          <a:rPr lang="en-US" altLang="ko-KR" i="1">
                            <a:solidFill>
                              <a:prstClr val="black"/>
                            </a:solidFill>
                            <a:latin typeface="Cambria Math" panose="02040503050406030204" pitchFamily="18" charset="0"/>
                          </a:rPr>
                          <m:t>𝑑</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𝑟</m:t>
                            </m:r>
                          </m:e>
                          <m:sub>
                            <m:r>
                              <a:rPr lang="en-US" altLang="ko-KR" i="1">
                                <a:solidFill>
                                  <a:prstClr val="black"/>
                                </a:solidFill>
                                <a:latin typeface="Cambria Math" panose="02040503050406030204" pitchFamily="18" charset="0"/>
                              </a:rPr>
                              <m:t>1</m:t>
                            </m:r>
                          </m:sub>
                        </m:sSub>
                      </m:e>
                    </m:nary>
                    <m:nary>
                      <m:naryPr>
                        <m:limLoc m:val="undOvr"/>
                        <m:subHide m:val="on"/>
                        <m:supHide m:val="on"/>
                        <m:ctrlPr>
                          <a:rPr lang="en-US" altLang="ko-KR" i="1">
                            <a:solidFill>
                              <a:prstClr val="black"/>
                            </a:solidFill>
                            <a:latin typeface="Cambria Math" panose="02040503050406030204" pitchFamily="18" charset="0"/>
                          </a:rPr>
                        </m:ctrlPr>
                      </m:naryPr>
                      <m:sub/>
                      <m:sup/>
                      <m:e>
                        <m:r>
                          <a:rPr lang="en-US" altLang="ko-KR" i="1">
                            <a:solidFill>
                              <a:prstClr val="black"/>
                            </a:solidFill>
                            <a:latin typeface="Cambria Math" panose="02040503050406030204" pitchFamily="18" charset="0"/>
                          </a:rPr>
                          <m:t>𝑑</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𝑟</m:t>
                            </m:r>
                          </m:e>
                          <m:sub>
                            <m:r>
                              <a:rPr lang="en-US" altLang="ko-KR" i="1">
                                <a:solidFill>
                                  <a:prstClr val="black"/>
                                </a:solidFill>
                                <a:latin typeface="Cambria Math" panose="02040503050406030204" pitchFamily="18" charset="0"/>
                              </a:rPr>
                              <m:t>2</m:t>
                            </m:r>
                          </m:sub>
                        </m:sSub>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𝜌</m:t>
                            </m:r>
                          </m:e>
                          <m:sub>
                            <m:r>
                              <a:rPr lang="en-US" altLang="ko-KR" i="1">
                                <a:solidFill>
                                  <a:prstClr val="black"/>
                                </a:solidFill>
                                <a:latin typeface="Cambria Math" panose="02040503050406030204" pitchFamily="18" charset="0"/>
                              </a:rPr>
                              <m:t>𝑇</m:t>
                            </m:r>
                          </m:sub>
                        </m:sSub>
                        <m:d>
                          <m:dPr>
                            <m:ctrlPr>
                              <a:rPr lang="en-US" altLang="ko-KR" i="1">
                                <a:solidFill>
                                  <a:prstClr val="black"/>
                                </a:solidFill>
                                <a:latin typeface="Cambria Math" panose="02040503050406030204" pitchFamily="18" charset="0"/>
                              </a:rPr>
                            </m:ctrlPr>
                          </m:dPr>
                          <m:e>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𝑟</m:t>
                                </m:r>
                              </m:e>
                              <m:sub>
                                <m:r>
                                  <a:rPr lang="en-US" altLang="ko-KR" i="1">
                                    <a:solidFill>
                                      <a:prstClr val="black"/>
                                    </a:solidFill>
                                    <a:latin typeface="Cambria Math" panose="02040503050406030204" pitchFamily="18" charset="0"/>
                                  </a:rPr>
                                  <m:t>2</m:t>
                                </m:r>
                              </m:sub>
                            </m:sSub>
                          </m:e>
                        </m:d>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𝜌</m:t>
                            </m:r>
                          </m:e>
                          <m:sub>
                            <m:r>
                              <a:rPr lang="en-US" altLang="ko-KR" i="1">
                                <a:solidFill>
                                  <a:prstClr val="black"/>
                                </a:solidFill>
                                <a:latin typeface="Cambria Math" panose="02040503050406030204" pitchFamily="18" charset="0"/>
                              </a:rPr>
                              <m:t>𝑃</m:t>
                            </m:r>
                          </m:sub>
                        </m:sSub>
                        <m:d>
                          <m:dPr>
                            <m:ctrlPr>
                              <a:rPr lang="en-US" altLang="ko-KR" i="1">
                                <a:solidFill>
                                  <a:prstClr val="black"/>
                                </a:solidFill>
                                <a:latin typeface="Cambria Math" panose="02040503050406030204" pitchFamily="18" charset="0"/>
                              </a:rPr>
                            </m:ctrlPr>
                          </m:dPr>
                          <m:e>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𝑟</m:t>
                                </m:r>
                              </m:e>
                              <m:sub>
                                <m:r>
                                  <a:rPr lang="en-US" altLang="ko-KR" i="1">
                                    <a:solidFill>
                                      <a:prstClr val="black"/>
                                    </a:solidFill>
                                    <a:latin typeface="Cambria Math" panose="02040503050406030204" pitchFamily="18" charset="0"/>
                                  </a:rPr>
                                  <m:t>1</m:t>
                                </m:r>
                              </m:sub>
                            </m:sSub>
                          </m:e>
                        </m:d>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𝑣</m:t>
                            </m:r>
                          </m:e>
                          <m:sub>
                            <m:r>
                              <a:rPr lang="en-US" altLang="ko-KR" i="1">
                                <a:solidFill>
                                  <a:prstClr val="black"/>
                                </a:solidFill>
                                <a:latin typeface="Cambria Math" panose="02040503050406030204" pitchFamily="18" charset="0"/>
                              </a:rPr>
                              <m:t>𝑛𝑛</m:t>
                            </m:r>
                          </m:sub>
                        </m:sSub>
                        <m:r>
                          <a:rPr lang="en-US" altLang="ko-KR" i="1">
                            <a:solidFill>
                              <a:prstClr val="black"/>
                            </a:solidFill>
                            <a:latin typeface="Cambria Math" panose="02040503050406030204" pitchFamily="18" charset="0"/>
                          </a:rPr>
                          <m:t>(</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𝑟</m:t>
                            </m:r>
                          </m:e>
                          <m:sub>
                            <m:r>
                              <a:rPr lang="en-US" altLang="ko-KR" i="1">
                                <a:solidFill>
                                  <a:prstClr val="black"/>
                                </a:solidFill>
                                <a:latin typeface="Cambria Math" panose="02040503050406030204" pitchFamily="18" charset="0"/>
                              </a:rPr>
                              <m:t>12</m:t>
                            </m:r>
                          </m:sub>
                        </m:sSub>
                        <m:r>
                          <a:rPr lang="en-US" altLang="ko-KR" i="1">
                            <a:solidFill>
                              <a:prstClr val="black"/>
                            </a:solidFill>
                            <a:latin typeface="Cambria Math" panose="02040503050406030204" pitchFamily="18" charset="0"/>
                          </a:rPr>
                          <m:t>=</m:t>
                        </m:r>
                        <m:d>
                          <m:dPr>
                            <m:begChr m:val="|"/>
                            <m:endChr m:val="|"/>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r>
                              <a:rPr lang="en-US" altLang="ko-KR" i="1">
                                <a:solidFill>
                                  <a:prstClr val="black"/>
                                </a:solidFill>
                                <a:latin typeface="Cambria Math" panose="02040503050406030204" pitchFamily="18" charset="0"/>
                              </a:rPr>
                              <m:t>−</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𝑟</m:t>
                                </m:r>
                              </m:e>
                              <m:sub>
                                <m:r>
                                  <a:rPr lang="en-US" altLang="ko-KR" i="1">
                                    <a:solidFill>
                                      <a:prstClr val="black"/>
                                    </a:solidFill>
                                    <a:latin typeface="Cambria Math" panose="02040503050406030204" pitchFamily="18" charset="0"/>
                                  </a:rPr>
                                  <m:t>1</m:t>
                                </m:r>
                              </m:sub>
                            </m:sSub>
                            <m:r>
                              <a:rPr lang="en-US" altLang="ko-KR" i="1">
                                <a:solidFill>
                                  <a:prstClr val="black"/>
                                </a:solidFill>
                                <a:latin typeface="Cambria Math" panose="02040503050406030204" pitchFamily="18" charset="0"/>
                              </a:rPr>
                              <m:t>+</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𝑟</m:t>
                                </m:r>
                              </m:e>
                              <m:sub>
                                <m:r>
                                  <a:rPr lang="en-US" altLang="ko-KR" i="1">
                                    <a:solidFill>
                                      <a:prstClr val="black"/>
                                    </a:solidFill>
                                    <a:latin typeface="Cambria Math" panose="02040503050406030204" pitchFamily="18" charset="0"/>
                                  </a:rPr>
                                  <m:t>2</m:t>
                                </m:r>
                              </m:sub>
                            </m:sSub>
                          </m:e>
                        </m:d>
                        <m:r>
                          <a:rPr lang="en-US" altLang="ko-KR" i="1">
                            <a:solidFill>
                              <a:prstClr val="black"/>
                            </a:solidFill>
                            <a:latin typeface="Cambria Math" panose="02040503050406030204" pitchFamily="18" charset="0"/>
                          </a:rPr>
                          <m:t>)</m:t>
                        </m:r>
                      </m:e>
                    </m:nary>
                  </m:oMath>
                </a14:m>
                <a:r>
                  <a:rPr lang="en-US" altLang="ko-KR" dirty="0">
                    <a:solidFill>
                      <a:prstClr val="black"/>
                    </a:solidFill>
                    <a:latin typeface="Calibri" panose="020F0502020204030204"/>
                    <a:ea typeface="맑은 고딕" panose="020B0503020000020004" pitchFamily="50" charset="-127"/>
                  </a:rPr>
                  <a:t> </a:t>
                </a:r>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38" name="TextBox 37">
                <a:extLst>
                  <a:ext uri="{FF2B5EF4-FFF2-40B4-BE49-F238E27FC236}">
                    <a16:creationId xmlns:a16="http://schemas.microsoft.com/office/drawing/2014/main" id="{428CB4CC-7A4F-4327-9CEC-FE96779E9A2F}"/>
                  </a:ext>
                </a:extLst>
              </p:cNvPr>
              <p:cNvSpPr txBox="1">
                <a:spLocks noRot="1" noChangeAspect="1" noMove="1" noResize="1" noEditPoints="1" noAdjustHandles="1" noChangeArrowheads="1" noChangeShapeType="1" noTextEdit="1"/>
              </p:cNvSpPr>
              <p:nvPr/>
            </p:nvSpPr>
            <p:spPr>
              <a:xfrm>
                <a:off x="1650581" y="2873327"/>
                <a:ext cx="5686991" cy="441275"/>
              </a:xfrm>
              <a:prstGeom prst="rect">
                <a:avLst/>
              </a:prstGeom>
              <a:blipFill>
                <a:blip r:embed="rId10"/>
                <a:stretch>
                  <a:fillRect t="-116438" b="-178082"/>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CF1020D6-A86D-4C70-BC61-4EAD72FD9D26}"/>
                  </a:ext>
                </a:extLst>
              </p:cNvPr>
              <p:cNvSpPr txBox="1"/>
              <p:nvPr/>
            </p:nvSpPr>
            <p:spPr>
              <a:xfrm>
                <a:off x="2344943" y="3337860"/>
                <a:ext cx="7501028" cy="559769"/>
              </a:xfrm>
              <a:prstGeom prst="rect">
                <a:avLst/>
              </a:prstGeom>
              <a:noFill/>
            </p:spPr>
            <p:txBody>
              <a:bodyPr wrap="none" lIns="0" tIns="0" rIns="0" bIns="0" rtlCol="0">
                <a:spAutoFit/>
              </a:bodyPr>
              <a:lstStyle/>
              <a:p>
                <a:pPr defTabSz="457200" latinLnBrk="0"/>
                <a14:m>
                  <m:oMathPara xmlns:m="http://schemas.openxmlformats.org/officeDocument/2006/math">
                    <m:oMathParaPr>
                      <m:jc m:val="centerGroup"/>
                    </m:oMathParaPr>
                    <m:oMath xmlns:m="http://schemas.openxmlformats.org/officeDocument/2006/math">
                      <m:r>
                        <a:rPr lang="en-US" altLang="ko-KR" i="1">
                          <a:solidFill>
                            <a:prstClr val="black"/>
                          </a:solidFill>
                          <a:latin typeface="Cambria Math" panose="02040503050406030204" pitchFamily="18" charset="0"/>
                          <a:ea typeface="Cambria Math" panose="02040503050406030204" pitchFamily="18" charset="0"/>
                        </a:rPr>
                        <m:t>⋅</m:t>
                      </m:r>
                      <m:r>
                        <a:rPr lang="en-US" altLang="ko-KR" i="1">
                          <a:solidFill>
                            <a:prstClr val="black"/>
                          </a:solidFill>
                          <a:latin typeface="Cambria Math" panose="02040503050406030204" pitchFamily="18" charset="0"/>
                        </a:rPr>
                        <m:t>𝑁</m:t>
                      </m:r>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𝑁</m:t>
                      </m:r>
                      <m:r>
                        <a:rPr lang="en-US" altLang="ko-KR" i="1">
                          <a:solidFill>
                            <a:prstClr val="black"/>
                          </a:solidFill>
                          <a:latin typeface="Cambria Math" panose="02040503050406030204" pitchFamily="18" charset="0"/>
                        </a:rPr>
                        <m:t> </m:t>
                      </m:r>
                      <m:r>
                        <a:rPr lang="en-US" altLang="ko-KR" i="1">
                          <a:solidFill>
                            <a:prstClr val="black"/>
                          </a:solidFill>
                          <a:latin typeface="Cambria Math" panose="02040503050406030204" pitchFamily="18" charset="0"/>
                        </a:rPr>
                        <m:t>𝑖𝑛𝑡𝑒𝑟𝑎𝑐𝑡𝑖𝑜𝑛</m:t>
                      </m:r>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𝑀</m:t>
                          </m:r>
                          <m:r>
                            <a:rPr lang="en-US" altLang="ko-KR" i="1">
                              <a:solidFill>
                                <a:prstClr val="black"/>
                              </a:solidFill>
                              <a:latin typeface="Cambria Math" panose="02040503050406030204" pitchFamily="18" charset="0"/>
                            </a:rPr>
                            <m:t>3</m:t>
                          </m:r>
                          <m:r>
                            <a:rPr lang="en-US" altLang="ko-KR" i="1">
                              <a:solidFill>
                                <a:prstClr val="black"/>
                              </a:solidFill>
                              <a:latin typeface="Cambria Math" panose="02040503050406030204" pitchFamily="18" charset="0"/>
                            </a:rPr>
                            <m:t>𝑌</m:t>
                          </m:r>
                        </m:e>
                      </m:d>
                      <m:r>
                        <a:rPr lang="en-US" altLang="ko-KR" i="1">
                          <a:solidFill>
                            <a:prstClr val="black"/>
                          </a:solidFill>
                          <a:latin typeface="Cambria Math" panose="02040503050406030204" pitchFamily="18" charset="0"/>
                        </a:rPr>
                        <m:t> : </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𝑣</m:t>
                          </m:r>
                        </m:e>
                        <m:sub>
                          <m:r>
                            <a:rPr lang="en-US" altLang="ko-KR" i="1">
                              <a:solidFill>
                                <a:prstClr val="black"/>
                              </a:solidFill>
                              <a:latin typeface="Cambria Math" panose="02040503050406030204" pitchFamily="18" charset="0"/>
                            </a:rPr>
                            <m:t>𝑛𝑛</m:t>
                          </m:r>
                        </m:sub>
                      </m:sSub>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=7999</m:t>
                      </m:r>
                      <m:f>
                        <m:fPr>
                          <m:ctrlPr>
                            <a:rPr lang="en-US" altLang="ko-KR" i="1">
                              <a:solidFill>
                                <a:prstClr val="black"/>
                              </a:solidFill>
                              <a:latin typeface="Cambria Math" panose="02040503050406030204" pitchFamily="18" charset="0"/>
                            </a:rPr>
                          </m:ctrlPr>
                        </m:fPr>
                        <m:num>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 </m:t>
                              </m:r>
                              <m:r>
                                <a:rPr lang="en-US" altLang="ko-KR" i="1">
                                  <a:solidFill>
                                    <a:prstClr val="black"/>
                                  </a:solidFill>
                                  <a:latin typeface="Cambria Math" panose="02040503050406030204" pitchFamily="18" charset="0"/>
                                </a:rPr>
                                <m:t>𝑒</m:t>
                              </m:r>
                            </m:e>
                            <m:sup>
                              <m:r>
                                <a:rPr lang="en-US" altLang="ko-KR" i="1">
                                  <a:solidFill>
                                    <a:prstClr val="black"/>
                                  </a:solidFill>
                                  <a:latin typeface="Cambria Math" panose="02040503050406030204" pitchFamily="18" charset="0"/>
                                </a:rPr>
                                <m:t>−4</m:t>
                              </m:r>
                              <m:r>
                                <a:rPr lang="en-US" altLang="ko-KR" i="1">
                                  <a:solidFill>
                                    <a:prstClr val="black"/>
                                  </a:solidFill>
                                  <a:latin typeface="Cambria Math" panose="02040503050406030204" pitchFamily="18" charset="0"/>
                                </a:rPr>
                                <m:t>𝑟</m:t>
                              </m:r>
                            </m:sup>
                          </m:sSup>
                        </m:num>
                        <m:den>
                          <m:r>
                            <a:rPr lang="en-US" altLang="ko-KR" i="1">
                              <a:solidFill>
                                <a:prstClr val="black"/>
                              </a:solidFill>
                              <a:latin typeface="Cambria Math" panose="02040503050406030204" pitchFamily="18" charset="0"/>
                            </a:rPr>
                            <m:t>4</m:t>
                          </m:r>
                          <m:r>
                            <a:rPr lang="en-US" altLang="ko-KR" i="1">
                              <a:solidFill>
                                <a:prstClr val="black"/>
                              </a:solidFill>
                              <a:latin typeface="Cambria Math" panose="02040503050406030204" pitchFamily="18" charset="0"/>
                            </a:rPr>
                            <m:t>𝑟</m:t>
                          </m:r>
                        </m:den>
                      </m:f>
                      <m:r>
                        <a:rPr lang="en-US" altLang="ko-KR" i="1">
                          <a:solidFill>
                            <a:prstClr val="black"/>
                          </a:solidFill>
                          <a:latin typeface="Cambria Math" panose="02040503050406030204" pitchFamily="18" charset="0"/>
                        </a:rPr>
                        <m:t>−2134</m:t>
                      </m:r>
                      <m:f>
                        <m:fPr>
                          <m:ctrlPr>
                            <a:rPr lang="en-US" altLang="ko-KR" i="1">
                              <a:solidFill>
                                <a:prstClr val="black"/>
                              </a:solidFill>
                              <a:latin typeface="Cambria Math" panose="02040503050406030204" pitchFamily="18" charset="0"/>
                            </a:rPr>
                          </m:ctrlPr>
                        </m:fPr>
                        <m:num>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 </m:t>
                              </m:r>
                              <m:r>
                                <a:rPr lang="en-US" altLang="ko-KR" i="1">
                                  <a:solidFill>
                                    <a:prstClr val="black"/>
                                  </a:solidFill>
                                  <a:latin typeface="Cambria Math" panose="02040503050406030204" pitchFamily="18" charset="0"/>
                                </a:rPr>
                                <m:t>𝑒</m:t>
                              </m:r>
                            </m:e>
                            <m:sup>
                              <m:r>
                                <a:rPr lang="en-US" altLang="ko-KR" i="1">
                                  <a:solidFill>
                                    <a:prstClr val="black"/>
                                  </a:solidFill>
                                  <a:latin typeface="Cambria Math" panose="02040503050406030204" pitchFamily="18" charset="0"/>
                                </a:rPr>
                                <m:t>−2.5</m:t>
                              </m:r>
                              <m:r>
                                <a:rPr lang="en-US" altLang="ko-KR" i="1">
                                  <a:solidFill>
                                    <a:prstClr val="black"/>
                                  </a:solidFill>
                                  <a:latin typeface="Cambria Math" panose="02040503050406030204" pitchFamily="18" charset="0"/>
                                </a:rPr>
                                <m:t>𝑟</m:t>
                              </m:r>
                            </m:sup>
                          </m:sSup>
                        </m:num>
                        <m:den>
                          <m:r>
                            <a:rPr lang="en-US" altLang="ko-KR" i="1">
                              <a:solidFill>
                                <a:prstClr val="black"/>
                              </a:solidFill>
                              <a:latin typeface="Cambria Math" panose="02040503050406030204" pitchFamily="18" charset="0"/>
                            </a:rPr>
                            <m:t>2.5</m:t>
                          </m:r>
                          <m:r>
                            <a:rPr lang="en-US" altLang="ko-KR" i="1">
                              <a:solidFill>
                                <a:prstClr val="black"/>
                              </a:solidFill>
                              <a:latin typeface="Cambria Math" panose="02040503050406030204" pitchFamily="18" charset="0"/>
                            </a:rPr>
                            <m:t>𝑟</m:t>
                          </m:r>
                        </m:den>
                      </m:f>
                      <m:r>
                        <a:rPr lang="en-US" altLang="ko-KR" i="1">
                          <a:solidFill>
                            <a:prstClr val="black"/>
                          </a:solidFill>
                          <a:latin typeface="Cambria Math" panose="02040503050406030204" pitchFamily="18" charset="0"/>
                        </a:rPr>
                        <m:t>−276</m:t>
                      </m:r>
                      <m:r>
                        <a:rPr lang="en-US" altLang="ko-KR" i="1">
                          <a:solidFill>
                            <a:prstClr val="black"/>
                          </a:solidFill>
                          <a:latin typeface="Cambria Math" panose="02040503050406030204" pitchFamily="18" charset="0"/>
                        </a:rPr>
                        <m:t>𝛿</m:t>
                      </m:r>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𝑟</m:t>
                      </m:r>
                      <m:r>
                        <a:rPr lang="en-US" altLang="ko-KR" i="1">
                          <a:solidFill>
                            <a:prstClr val="black"/>
                          </a:solidFill>
                          <a:latin typeface="Cambria Math" panose="02040503050406030204" pitchFamily="18" charset="0"/>
                        </a:rPr>
                        <m:t>)</m:t>
                      </m:r>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16" name="TextBox 15">
                <a:extLst>
                  <a:ext uri="{FF2B5EF4-FFF2-40B4-BE49-F238E27FC236}">
                    <a16:creationId xmlns:a16="http://schemas.microsoft.com/office/drawing/2014/main" id="{CF1020D6-A86D-4C70-BC61-4EAD72FD9D26}"/>
                  </a:ext>
                </a:extLst>
              </p:cNvPr>
              <p:cNvSpPr txBox="1">
                <a:spLocks noRot="1" noChangeAspect="1" noMove="1" noResize="1" noEditPoints="1" noAdjustHandles="1" noChangeArrowheads="1" noChangeShapeType="1" noTextEdit="1"/>
              </p:cNvSpPr>
              <p:nvPr/>
            </p:nvSpPr>
            <p:spPr>
              <a:xfrm>
                <a:off x="2344943" y="3337860"/>
                <a:ext cx="7501028" cy="559769"/>
              </a:xfrm>
              <a:prstGeom prst="rect">
                <a:avLst/>
              </a:prstGeom>
              <a:blipFill>
                <a:blip r:embed="rId1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xmlns="" id="{E1FA02AD-0833-4396-8447-6439BD0BAE7B}"/>
                  </a:ext>
                </a:extLst>
              </p:cNvPr>
              <p:cNvSpPr txBox="1"/>
              <p:nvPr/>
            </p:nvSpPr>
            <p:spPr>
              <a:xfrm>
                <a:off x="2408498" y="4132952"/>
                <a:ext cx="7566859" cy="689484"/>
              </a:xfrm>
              <a:prstGeom prst="rect">
                <a:avLst/>
              </a:prstGeom>
              <a:noFill/>
            </p:spPr>
            <p:txBody>
              <a:bodyPr wrap="square" lIns="0" tIns="0" rIns="0" bIns="0" rtlCol="0">
                <a:spAutoFit/>
              </a:bodyPr>
              <a:lstStyle/>
              <a:p>
                <a:pPr defTabSz="457200" latinLnBrk="0"/>
                <a14:m>
                  <m:oMath xmlns:m="http://schemas.openxmlformats.org/officeDocument/2006/math">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ea typeface="Cambria Math" panose="02040503050406030204" pitchFamily="18" charset="0"/>
                          </a:rPr>
                          <m:t>⋅</m:t>
                        </m:r>
                        <m:r>
                          <a:rPr lang="en-US" altLang="ko-KR" i="1">
                            <a:solidFill>
                              <a:prstClr val="black"/>
                            </a:solidFill>
                            <a:latin typeface="Cambria Math" panose="02040503050406030204" pitchFamily="18" charset="0"/>
                          </a:rPr>
                          <m:t>𝑇𝑎𝑟𝑔𝑒𝑡</m:t>
                        </m:r>
                        <m:r>
                          <a:rPr lang="en-US" altLang="ko-KR" i="1">
                            <a:solidFill>
                              <a:prstClr val="black"/>
                            </a:solidFill>
                            <a:latin typeface="Cambria Math" panose="02040503050406030204" pitchFamily="18" charset="0"/>
                          </a:rPr>
                          <m:t> </m:t>
                        </m:r>
                        <m:r>
                          <a:rPr lang="en-US" altLang="ko-KR" i="1">
                            <a:solidFill>
                              <a:prstClr val="black"/>
                            </a:solidFill>
                            <a:latin typeface="Cambria Math" panose="02040503050406030204" pitchFamily="18" charset="0"/>
                          </a:rPr>
                          <m:t>𝐷𝑒𝑛𝑠𝑖𝑡𝑦</m:t>
                        </m:r>
                        <m:r>
                          <a:rPr lang="en-US" altLang="ko-KR" i="1">
                            <a:solidFill>
                              <a:prstClr val="black"/>
                            </a:solidFill>
                            <a:latin typeface="Cambria Math" panose="02040503050406030204" pitchFamily="18" charset="0"/>
                          </a:rPr>
                          <m:t> : </m:t>
                        </m:r>
                        <m:r>
                          <a:rPr lang="en-US" altLang="ko-KR" i="1">
                            <a:solidFill>
                              <a:prstClr val="black"/>
                            </a:solidFill>
                            <a:latin typeface="Cambria Math" panose="02040503050406030204" pitchFamily="18" charset="0"/>
                          </a:rPr>
                          <m:t>𝜌</m:t>
                        </m:r>
                      </m:e>
                      <m:sub>
                        <m:r>
                          <a:rPr lang="en-US" altLang="ko-KR" i="1">
                            <a:solidFill>
                              <a:prstClr val="black"/>
                            </a:solidFill>
                            <a:latin typeface="Cambria Math" panose="02040503050406030204" pitchFamily="18" charset="0"/>
                          </a:rPr>
                          <m:t>𝑇</m:t>
                        </m:r>
                      </m:sub>
                    </m:sSub>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𝜌</m:t>
                        </m:r>
                      </m:e>
                      <m:sub>
                        <m:r>
                          <a:rPr lang="en-US" altLang="ko-KR" i="1">
                            <a:solidFill>
                              <a:prstClr val="black"/>
                            </a:solidFill>
                            <a:latin typeface="Cambria Math" panose="02040503050406030204" pitchFamily="18" charset="0"/>
                          </a:rPr>
                          <m:t>0</m:t>
                        </m:r>
                      </m:sub>
                    </m:sSub>
                    <m:r>
                      <a:rPr lang="en-US" altLang="ko-KR" i="1">
                        <a:solidFill>
                          <a:prstClr val="black"/>
                        </a:solidFill>
                        <a:latin typeface="Cambria Math" panose="02040503050406030204" pitchFamily="18" charset="0"/>
                      </a:rPr>
                      <m:t>/</m:t>
                    </m:r>
                    <m:d>
                      <m:dPr>
                        <m:begChr m:val="["/>
                        <m:endChr m:val="]"/>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1+</m:t>
                        </m:r>
                        <m:r>
                          <m:rPr>
                            <m:sty m:val="p"/>
                          </m:rPr>
                          <a:rPr lang="en-US" altLang="ko-KR">
                            <a:solidFill>
                              <a:prstClr val="black"/>
                            </a:solidFill>
                            <a:latin typeface="Cambria Math" panose="02040503050406030204" pitchFamily="18" charset="0"/>
                          </a:rPr>
                          <m:t>exp</m:t>
                        </m:r>
                        <m:r>
                          <a:rPr lang="en-US" altLang="ko-KR" i="1">
                            <a:solidFill>
                              <a:prstClr val="black"/>
                            </a:solidFill>
                            <a:latin typeface="Cambria Math" panose="02040503050406030204" pitchFamily="18" charset="0"/>
                          </a:rPr>
                          <m:t>⁡(</m:t>
                        </m:r>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𝑟</m:t>
                            </m:r>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𝑐</m:t>
                            </m:r>
                          </m:num>
                          <m:den>
                            <m:r>
                              <a:rPr lang="en-US" altLang="ko-KR" i="1">
                                <a:solidFill>
                                  <a:prstClr val="black"/>
                                </a:solidFill>
                                <a:latin typeface="Cambria Math" panose="02040503050406030204" pitchFamily="18" charset="0"/>
                              </a:rPr>
                              <m:t>𝑧</m:t>
                            </m:r>
                          </m:den>
                        </m:f>
                        <m:r>
                          <a:rPr lang="en-US" altLang="ko-KR" i="1">
                            <a:solidFill>
                              <a:prstClr val="black"/>
                            </a:solidFill>
                            <a:latin typeface="Cambria Math" panose="02040503050406030204" pitchFamily="18" charset="0"/>
                          </a:rPr>
                          <m:t>)</m:t>
                        </m:r>
                      </m:e>
                    </m:d>
                  </m:oMath>
                </a14:m>
                <a:r>
                  <a:rPr lang="ko-KR" altLang="en-US" dirty="0">
                    <a:solidFill>
                      <a:prstClr val="black"/>
                    </a:solidFill>
                    <a:latin typeface="Calibri" panose="020F0502020204030204"/>
                    <a:ea typeface="맑은 고딕" panose="020B0503020000020004" pitchFamily="50" charset="-127"/>
                  </a:rPr>
                  <a:t>             </a:t>
                </a:r>
                <a:endParaRPr lang="en-US" altLang="ko-KR" dirty="0">
                  <a:solidFill>
                    <a:prstClr val="black"/>
                  </a:solidFill>
                  <a:latin typeface="Calibri" panose="020F0502020204030204"/>
                  <a:ea typeface="맑은 고딕" panose="020B0503020000020004" pitchFamily="50" charset="-127"/>
                </a:endParaRPr>
              </a:p>
              <a:p>
                <a:pPr defTabSz="457200" latinLnBrk="0"/>
                <a:r>
                  <a:rPr lang="en-US" altLang="ko-KR" dirty="0">
                    <a:solidFill>
                      <a:prstClr val="black"/>
                    </a:solidFill>
                    <a:latin typeface="Calibri" panose="020F0502020204030204"/>
                    <a:ea typeface="맑은 고딕" panose="020B0503020000020004" pitchFamily="50" charset="-127"/>
                  </a:rPr>
                  <a:t>                                    with    </a:t>
                </a:r>
                <a14:m>
                  <m:oMath xmlns:m="http://schemas.openxmlformats.org/officeDocument/2006/math">
                    <m:sSub>
                      <m:sSubPr>
                        <m:ctrlPr>
                          <a:rPr lang="en-US" altLang="ko-KR" i="1" dirty="0">
                            <a:solidFill>
                              <a:prstClr val="black"/>
                            </a:solidFill>
                            <a:latin typeface="Cambria Math" panose="02040503050406030204" pitchFamily="18" charset="0"/>
                          </a:rPr>
                        </m:ctrlPr>
                      </m:sSubPr>
                      <m:e>
                        <m:r>
                          <a:rPr lang="en-US" altLang="ko-KR" i="1" dirty="0">
                            <a:solidFill>
                              <a:prstClr val="black"/>
                            </a:solidFill>
                            <a:latin typeface="Cambria Math" panose="02040503050406030204" pitchFamily="18" charset="0"/>
                          </a:rPr>
                          <m:t>𝜌</m:t>
                        </m:r>
                      </m:e>
                      <m:sub>
                        <m:r>
                          <a:rPr lang="en-US" altLang="ko-KR" i="1" dirty="0">
                            <a:solidFill>
                              <a:prstClr val="black"/>
                            </a:solidFill>
                            <a:latin typeface="Cambria Math" panose="02040503050406030204" pitchFamily="18" charset="0"/>
                          </a:rPr>
                          <m:t>𝑜</m:t>
                        </m:r>
                      </m:sub>
                    </m:sSub>
                    <m:r>
                      <a:rPr lang="en-US" altLang="ko-KR" i="1" dirty="0">
                        <a:solidFill>
                          <a:prstClr val="black"/>
                        </a:solidFill>
                        <a:latin typeface="Cambria Math" panose="02040503050406030204" pitchFamily="18" charset="0"/>
                      </a:rPr>
                      <m:t>=0.164 </m:t>
                    </m:r>
                    <m:r>
                      <a:rPr lang="en-US" altLang="ko-KR" i="1" dirty="0">
                        <a:solidFill>
                          <a:prstClr val="black"/>
                        </a:solidFill>
                        <a:latin typeface="Cambria Math" panose="02040503050406030204" pitchFamily="18" charset="0"/>
                      </a:rPr>
                      <m:t>𝑓</m:t>
                    </m:r>
                    <m:sSup>
                      <m:sSupPr>
                        <m:ctrlPr>
                          <a:rPr lang="en-US" altLang="ko-KR" i="1" dirty="0">
                            <a:solidFill>
                              <a:prstClr val="black"/>
                            </a:solidFill>
                            <a:latin typeface="Cambria Math" panose="02040503050406030204" pitchFamily="18" charset="0"/>
                          </a:rPr>
                        </m:ctrlPr>
                      </m:sSupPr>
                      <m:e>
                        <m:r>
                          <a:rPr lang="en-US" altLang="ko-KR" i="1" dirty="0">
                            <a:solidFill>
                              <a:prstClr val="black"/>
                            </a:solidFill>
                            <a:latin typeface="Cambria Math" panose="02040503050406030204" pitchFamily="18" charset="0"/>
                          </a:rPr>
                          <m:t>𝑚</m:t>
                        </m:r>
                      </m:e>
                      <m:sup>
                        <m:r>
                          <a:rPr lang="en-US" altLang="ko-KR" i="1" dirty="0">
                            <a:solidFill>
                              <a:prstClr val="black"/>
                            </a:solidFill>
                            <a:latin typeface="Cambria Math" panose="02040503050406030204" pitchFamily="18" charset="0"/>
                          </a:rPr>
                          <m:t>−3</m:t>
                        </m:r>
                      </m:sup>
                    </m:sSup>
                    <m:r>
                      <a:rPr lang="en-US" altLang="ko-KR" i="1" dirty="0">
                        <a:solidFill>
                          <a:prstClr val="black"/>
                        </a:solidFill>
                        <a:latin typeface="Cambria Math" panose="02040503050406030204" pitchFamily="18" charset="0"/>
                      </a:rPr>
                      <m:t>, </m:t>
                    </m:r>
                    <m:r>
                      <a:rPr lang="en-US" altLang="ko-KR" i="1" dirty="0">
                        <a:solidFill>
                          <a:prstClr val="black"/>
                        </a:solidFill>
                        <a:latin typeface="Cambria Math" panose="02040503050406030204" pitchFamily="18" charset="0"/>
                      </a:rPr>
                      <m:t>𝑐</m:t>
                    </m:r>
                    <m:r>
                      <a:rPr lang="en-US" altLang="ko-KR" i="1" dirty="0">
                        <a:solidFill>
                          <a:prstClr val="black"/>
                        </a:solidFill>
                        <a:latin typeface="Cambria Math" panose="02040503050406030204" pitchFamily="18" charset="0"/>
                      </a:rPr>
                      <m:t>=6.624 </m:t>
                    </m:r>
                    <m:r>
                      <a:rPr lang="en-US" altLang="ko-KR" i="1" dirty="0">
                        <a:solidFill>
                          <a:prstClr val="black"/>
                        </a:solidFill>
                        <a:latin typeface="Cambria Math" panose="02040503050406030204" pitchFamily="18" charset="0"/>
                      </a:rPr>
                      <m:t>𝑓𝑚</m:t>
                    </m:r>
                    <m:r>
                      <a:rPr lang="en-US" altLang="ko-KR" i="1" dirty="0">
                        <a:solidFill>
                          <a:prstClr val="black"/>
                        </a:solidFill>
                        <a:latin typeface="Cambria Math" panose="02040503050406030204" pitchFamily="18" charset="0"/>
                      </a:rPr>
                      <m:t>,  </m:t>
                    </m:r>
                    <m:r>
                      <a:rPr lang="en-US" altLang="ko-KR" i="1" dirty="0">
                        <a:solidFill>
                          <a:prstClr val="black"/>
                        </a:solidFill>
                        <a:latin typeface="Cambria Math" panose="02040503050406030204" pitchFamily="18" charset="0"/>
                      </a:rPr>
                      <m:t>𝑧</m:t>
                    </m:r>
                    <m:r>
                      <a:rPr lang="en-US" altLang="ko-KR" i="1" dirty="0">
                        <a:solidFill>
                          <a:prstClr val="black"/>
                        </a:solidFill>
                        <a:latin typeface="Cambria Math" panose="02040503050406030204" pitchFamily="18" charset="0"/>
                      </a:rPr>
                      <m:t>=0.549 </m:t>
                    </m:r>
                    <m:r>
                      <a:rPr lang="en-US" altLang="ko-KR" i="1" dirty="0">
                        <a:solidFill>
                          <a:prstClr val="black"/>
                        </a:solidFill>
                        <a:latin typeface="Cambria Math" panose="02040503050406030204" pitchFamily="18" charset="0"/>
                      </a:rPr>
                      <m:t>𝑓𝑚</m:t>
                    </m:r>
                  </m:oMath>
                </a14:m>
                <a:endParaRPr lang="en-US" altLang="ko-KR" dirty="0">
                  <a:solidFill>
                    <a:prstClr val="black"/>
                  </a:solidFill>
                  <a:latin typeface="Calibri" panose="020F0502020204030204"/>
                  <a:ea typeface="맑은 고딕" panose="020B0503020000020004" pitchFamily="50" charset="-127"/>
                </a:endParaRPr>
              </a:p>
            </p:txBody>
          </p:sp>
        </mc:Choice>
        <mc:Fallback xmlns="">
          <p:sp>
            <p:nvSpPr>
              <p:cNvPr id="19" name="TextBox 18">
                <a:extLst>
                  <a:ext uri="{FF2B5EF4-FFF2-40B4-BE49-F238E27FC236}">
                    <a16:creationId xmlns:a16="http://schemas.microsoft.com/office/drawing/2014/main" id="{E1FA02AD-0833-4396-8447-6439BD0BAE7B}"/>
                  </a:ext>
                </a:extLst>
              </p:cNvPr>
              <p:cNvSpPr txBox="1">
                <a:spLocks noRot="1" noChangeAspect="1" noMove="1" noResize="1" noEditPoints="1" noAdjustHandles="1" noChangeArrowheads="1" noChangeShapeType="1" noTextEdit="1"/>
              </p:cNvSpPr>
              <p:nvPr/>
            </p:nvSpPr>
            <p:spPr>
              <a:xfrm>
                <a:off x="2408498" y="4132952"/>
                <a:ext cx="7566859" cy="689484"/>
              </a:xfrm>
              <a:prstGeom prst="rect">
                <a:avLst/>
              </a:prstGeom>
              <a:blipFill>
                <a:blip r:embed="rId12"/>
                <a:stretch>
                  <a:fillRect l="-564" b="-1946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xmlns="" id="{9BA0F80B-B5C8-453C-B3A0-088406635537}"/>
                  </a:ext>
                </a:extLst>
              </p:cNvPr>
              <p:cNvSpPr txBox="1"/>
              <p:nvPr/>
            </p:nvSpPr>
            <p:spPr>
              <a:xfrm>
                <a:off x="2328594" y="4992609"/>
                <a:ext cx="7566858" cy="2119298"/>
              </a:xfrm>
              <a:prstGeom prst="rect">
                <a:avLst/>
              </a:prstGeom>
              <a:noFill/>
            </p:spPr>
            <p:txBody>
              <a:bodyPr wrap="square" lIns="0" tIns="0" rIns="0" bIns="0" rtlCol="0">
                <a:spAutoFit/>
              </a:bodyPr>
              <a:lstStyle/>
              <a:p>
                <a:pPr defTabSz="457200" latinLnBrk="0"/>
                <a14:m>
                  <m:oMathPara xmlns:m="http://schemas.openxmlformats.org/officeDocument/2006/math">
                    <m:oMathParaPr>
                      <m:jc m:val="left"/>
                    </m:oMathParaPr>
                    <m:oMath xmlns:m="http://schemas.openxmlformats.org/officeDocument/2006/math">
                      <m:r>
                        <a:rPr lang="en-US" altLang="ko-KR" i="1">
                          <a:solidFill>
                            <a:prstClr val="black"/>
                          </a:solidFill>
                          <a:latin typeface="Cambria Math" panose="02040503050406030204" pitchFamily="18" charset="0"/>
                          <a:ea typeface="Cambria Math" panose="02040503050406030204" pitchFamily="18" charset="0"/>
                        </a:rPr>
                        <m:t>⋅</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𝑃𝑟𝑜𝑗𝑒𝑐𝑡𝑖𝑙𝑒</m:t>
                          </m:r>
                          <m:r>
                            <a:rPr lang="en-US" altLang="ko-KR" i="1">
                              <a:solidFill>
                                <a:prstClr val="black"/>
                              </a:solidFill>
                              <a:latin typeface="Cambria Math" panose="02040503050406030204" pitchFamily="18" charset="0"/>
                            </a:rPr>
                            <m:t> </m:t>
                          </m:r>
                          <m:r>
                            <a:rPr lang="en-US" altLang="ko-KR" i="1">
                              <a:solidFill>
                                <a:prstClr val="black"/>
                              </a:solidFill>
                              <a:latin typeface="Cambria Math" panose="02040503050406030204" pitchFamily="18" charset="0"/>
                            </a:rPr>
                            <m:t>𝐷𝑒𝑛𝑠𝑖𝑡𝑦</m:t>
                          </m:r>
                          <m:r>
                            <a:rPr lang="en-US" altLang="ko-KR" i="1">
                              <a:solidFill>
                                <a:prstClr val="black"/>
                              </a:solidFill>
                              <a:latin typeface="Cambria Math" panose="02040503050406030204" pitchFamily="18" charset="0"/>
                            </a:rPr>
                            <m:t> : </m:t>
                          </m:r>
                          <m:r>
                            <a:rPr lang="en-US" altLang="ko-KR" i="1">
                              <a:solidFill>
                                <a:prstClr val="black"/>
                              </a:solidFill>
                              <a:latin typeface="Cambria Math" panose="02040503050406030204" pitchFamily="18" charset="0"/>
                            </a:rPr>
                            <m:t>𝜌</m:t>
                          </m:r>
                        </m:e>
                        <m:sub>
                          <m:r>
                            <a:rPr lang="en-US" altLang="ko-KR" i="1">
                              <a:solidFill>
                                <a:prstClr val="black"/>
                              </a:solidFill>
                              <a:latin typeface="Cambria Math" panose="02040503050406030204" pitchFamily="18" charset="0"/>
                            </a:rPr>
                            <m:t>𝑃</m:t>
                          </m:r>
                        </m:sub>
                      </m:sSub>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𝜌</m:t>
                          </m:r>
                        </m:e>
                        <m:sup>
                          <m:sPre>
                            <m:sPrePr>
                              <m:ctrlPr>
                                <a:rPr lang="en-US" altLang="ko-KR" i="1">
                                  <a:solidFill>
                                    <a:prstClr val="black"/>
                                  </a:solidFill>
                                  <a:latin typeface="Cambria Math" panose="02040503050406030204" pitchFamily="18" charset="0"/>
                                </a:rPr>
                              </m:ctrlPr>
                            </m:sPrePr>
                            <m:sub/>
                            <m:sup>
                              <m:r>
                                <a:rPr lang="en-US" altLang="ko-KR" i="1">
                                  <a:solidFill>
                                    <a:prstClr val="black"/>
                                  </a:solidFill>
                                  <a:latin typeface="Cambria Math" panose="02040503050406030204" pitchFamily="18" charset="0"/>
                                </a:rPr>
                                <m:t>16</m:t>
                              </m:r>
                            </m:sup>
                            <m:e>
                              <m:r>
                                <a:rPr lang="en-US" altLang="ko-KR" i="1">
                                  <a:solidFill>
                                    <a:prstClr val="black"/>
                                  </a:solidFill>
                                  <a:latin typeface="Cambria Math" panose="02040503050406030204" pitchFamily="18" charset="0"/>
                                </a:rPr>
                                <m:t>𝑂</m:t>
                              </m:r>
                            </m:e>
                          </m:sPre>
                        </m:sup>
                      </m:s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𝜌</m:t>
                          </m:r>
                        </m:e>
                        <m:sup>
                          <m:r>
                            <a:rPr lang="en-US" altLang="ko-KR" i="1">
                              <a:solidFill>
                                <a:prstClr val="black"/>
                              </a:solidFill>
                              <a:latin typeface="Cambria Math" panose="02040503050406030204" pitchFamily="18" charset="0"/>
                            </a:rPr>
                            <m:t>𝑝</m:t>
                          </m:r>
                        </m:sup>
                      </m:s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oMath>
                  </m:oMathPara>
                </a14:m>
                <a:endParaRPr lang="en-US" altLang="ko-KR" dirty="0">
                  <a:solidFill>
                    <a:prstClr val="black"/>
                  </a:solidFill>
                  <a:latin typeface="Calibri" panose="020F0502020204030204"/>
                  <a:ea typeface="맑은 고딕" panose="020B0503020000020004" pitchFamily="50" charset="-127"/>
                </a:endParaRPr>
              </a:p>
              <a:p>
                <a:pPr defTabSz="457200" latinLnBrk="0"/>
                <a:endParaRPr lang="en-US" altLang="ko-KR" dirty="0">
                  <a:solidFill>
                    <a:prstClr val="black"/>
                  </a:solidFill>
                  <a:latin typeface="Calibri" panose="020F0502020204030204"/>
                  <a:ea typeface="맑은 고딕" panose="020B0503020000020004" pitchFamily="50" charset="-127"/>
                </a:endParaRPr>
              </a:p>
              <a:p>
                <a:pPr defTabSz="457200" latinLnBrk="0"/>
                <a:r>
                  <a:rPr lang="en-US" altLang="ko-KR" dirty="0">
                    <a:solidFill>
                      <a:prstClr val="black"/>
                    </a:solidFill>
                    <a:latin typeface="Calibri" panose="020F0502020204030204"/>
                    <a:ea typeface="맑은 고딕" panose="020B0503020000020004" pitchFamily="50" charset="-127"/>
                  </a:rPr>
                  <a:t>                                           </a:t>
                </a:r>
                <a14:m>
                  <m:oMath xmlns:m="http://schemas.openxmlformats.org/officeDocument/2006/math">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𝜌</m:t>
                        </m:r>
                      </m:e>
                      <m:sup>
                        <m:sPre>
                          <m:sPrePr>
                            <m:ctrlPr>
                              <a:rPr lang="en-US" altLang="ko-KR" i="1">
                                <a:solidFill>
                                  <a:prstClr val="black"/>
                                </a:solidFill>
                                <a:latin typeface="Cambria Math" panose="02040503050406030204" pitchFamily="18" charset="0"/>
                              </a:rPr>
                            </m:ctrlPr>
                          </m:sPrePr>
                          <m:sub/>
                          <m:sup>
                            <m:r>
                              <a:rPr lang="en-US" altLang="ko-KR" i="1">
                                <a:solidFill>
                                  <a:prstClr val="black"/>
                                </a:solidFill>
                                <a:latin typeface="Cambria Math" panose="02040503050406030204" pitchFamily="18" charset="0"/>
                              </a:rPr>
                              <m:t>16</m:t>
                            </m:r>
                          </m:sup>
                          <m:e>
                            <m:r>
                              <a:rPr lang="en-US" altLang="ko-KR" i="1">
                                <a:solidFill>
                                  <a:prstClr val="black"/>
                                </a:solidFill>
                                <a:latin typeface="Cambria Math" panose="02040503050406030204" pitchFamily="18" charset="0"/>
                              </a:rPr>
                              <m:t>𝑂</m:t>
                            </m:r>
                          </m:e>
                        </m:sPre>
                      </m:sup>
                    </m:s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=0.1317</m:t>
                    </m:r>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1+0.6457</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𝑟</m:t>
                            </m:r>
                          </m:e>
                          <m:sup>
                            <m:r>
                              <a:rPr lang="en-US" altLang="ko-KR" i="1">
                                <a:solidFill>
                                  <a:prstClr val="black"/>
                                </a:solidFill>
                                <a:latin typeface="Cambria Math" panose="02040503050406030204" pitchFamily="18" charset="0"/>
                              </a:rPr>
                              <m:t>2</m:t>
                            </m:r>
                          </m:sup>
                        </m:sSup>
                      </m:e>
                    </m:d>
                    <m:func>
                      <m:funcPr>
                        <m:ctrlPr>
                          <a:rPr lang="en-US" altLang="ko-KR" i="1">
                            <a:solidFill>
                              <a:prstClr val="black"/>
                            </a:solidFill>
                            <a:latin typeface="Cambria Math" panose="02040503050406030204" pitchFamily="18" charset="0"/>
                          </a:rPr>
                        </m:ctrlPr>
                      </m:funcPr>
                      <m:fName>
                        <m:r>
                          <m:rPr>
                            <m:sty m:val="p"/>
                          </m:rPr>
                          <a:rPr lang="en-US" altLang="ko-KR">
                            <a:solidFill>
                              <a:prstClr val="black"/>
                            </a:solidFill>
                            <a:latin typeface="Cambria Math" panose="02040503050406030204" pitchFamily="18" charset="0"/>
                          </a:rPr>
                          <m:t>exp</m:t>
                        </m:r>
                      </m:fName>
                      <m:e>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−0.3228</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𝑟</m:t>
                                </m:r>
                              </m:e>
                              <m:sup>
                                <m:r>
                                  <a:rPr lang="en-US" altLang="ko-KR" i="1">
                                    <a:solidFill>
                                      <a:prstClr val="black"/>
                                    </a:solidFill>
                                    <a:latin typeface="Cambria Math" panose="02040503050406030204" pitchFamily="18" charset="0"/>
                                  </a:rPr>
                                  <m:t>2</m:t>
                                </m:r>
                              </m:sup>
                            </m:sSup>
                          </m:e>
                        </m:d>
                      </m:e>
                    </m:func>
                  </m:oMath>
                </a14:m>
                <a:endParaRPr lang="en-US" altLang="ko-KR" dirty="0">
                  <a:solidFill>
                    <a:prstClr val="black"/>
                  </a:solidFill>
                  <a:latin typeface="Calibri" panose="020F0502020204030204"/>
                  <a:ea typeface="맑은 고딕" panose="020B0503020000020004" pitchFamily="50" charset="-127"/>
                </a:endParaRPr>
              </a:p>
              <a:p>
                <a:pPr defTabSz="457200" latinLnBrk="0"/>
                <a:endParaRPr lang="en-US" altLang="ko-KR" dirty="0">
                  <a:solidFill>
                    <a:prstClr val="black"/>
                  </a:solidFill>
                  <a:latin typeface="Calibri" panose="020F0502020204030204"/>
                  <a:ea typeface="맑은 고딕" panose="020B0503020000020004" pitchFamily="50" charset="-127"/>
                </a:endParaRPr>
              </a:p>
              <a:p>
                <a:pPr defTabSz="457200" latinLnBrk="0"/>
                <a14:m>
                  <m:oMath xmlns:m="http://schemas.openxmlformats.org/officeDocument/2006/math">
                    <m:r>
                      <a:rPr lang="en-US" altLang="ko-KR" i="1">
                        <a:solidFill>
                          <a:prstClr val="black"/>
                        </a:solidFill>
                        <a:latin typeface="Cambria Math" panose="02040503050406030204" pitchFamily="18" charset="0"/>
                      </a:rPr>
                      <m:t>                                            </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𝜌</m:t>
                        </m:r>
                      </m:e>
                      <m:sup>
                        <m:r>
                          <a:rPr lang="en-US" altLang="ko-KR" i="1">
                            <a:solidFill>
                              <a:prstClr val="black"/>
                            </a:solidFill>
                            <a:latin typeface="Cambria Math" panose="02040503050406030204" pitchFamily="18" charset="0"/>
                          </a:rPr>
                          <m:t>𝑝</m:t>
                        </m:r>
                      </m:sup>
                    </m:s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p>
                      <m:sSupPr>
                        <m:ctrlPr>
                          <a:rPr lang="en-US" altLang="ko-KR" i="1">
                            <a:solidFill>
                              <a:prstClr val="black"/>
                            </a:solidFill>
                            <a:latin typeface="Cambria Math" panose="02040503050406030204" pitchFamily="18" charset="0"/>
                          </a:rPr>
                        </m:ctrlPr>
                      </m:sSupPr>
                      <m:e>
                        <m:d>
                          <m:dPr>
                            <m:ctrlPr>
                              <a:rPr lang="en-US" altLang="ko-KR" i="1">
                                <a:solidFill>
                                  <a:prstClr val="black"/>
                                </a:solidFill>
                                <a:latin typeface="Cambria Math" panose="02040503050406030204" pitchFamily="18" charset="0"/>
                              </a:rPr>
                            </m:ctrlPr>
                          </m:dPr>
                          <m:e>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3</m:t>
                                </m:r>
                              </m:num>
                              <m:den>
                                <m:r>
                                  <a:rPr lang="en-US" altLang="ko-KR" i="1">
                                    <a:solidFill>
                                      <a:prstClr val="black"/>
                                    </a:solidFill>
                                    <a:latin typeface="Cambria Math" panose="02040503050406030204" pitchFamily="18" charset="0"/>
                                  </a:rPr>
                                  <m:t>2</m:t>
                                </m:r>
                                <m:r>
                                  <a:rPr lang="en-US" altLang="ko-KR" i="1">
                                    <a:solidFill>
                                      <a:prstClr val="black"/>
                                    </a:solidFill>
                                    <a:latin typeface="Cambria Math" panose="02040503050406030204" pitchFamily="18" charset="0"/>
                                  </a:rPr>
                                  <m:t>𝜋</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𝑅</m:t>
                                    </m:r>
                                  </m:e>
                                  <m:sub>
                                    <m:r>
                                      <a:rPr lang="en-US" altLang="ko-KR" i="1">
                                        <a:solidFill>
                                          <a:prstClr val="black"/>
                                        </a:solidFill>
                                        <a:latin typeface="Cambria Math" panose="02040503050406030204" pitchFamily="18" charset="0"/>
                                      </a:rPr>
                                      <m:t>h</m:t>
                                    </m:r>
                                  </m:sub>
                                  <m:sup>
                                    <m:r>
                                      <a:rPr lang="en-US" altLang="ko-KR" i="1">
                                        <a:solidFill>
                                          <a:prstClr val="black"/>
                                        </a:solidFill>
                                        <a:latin typeface="Cambria Math" panose="02040503050406030204" pitchFamily="18" charset="0"/>
                                      </a:rPr>
                                      <m:t>2</m:t>
                                    </m:r>
                                  </m:sup>
                                </m:sSubSup>
                              </m:den>
                            </m:f>
                          </m:e>
                        </m:d>
                      </m:e>
                      <m:sup>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3</m:t>
                            </m:r>
                          </m:num>
                          <m:den>
                            <m:r>
                              <a:rPr lang="en-US" altLang="ko-KR" i="1">
                                <a:solidFill>
                                  <a:prstClr val="black"/>
                                </a:solidFill>
                                <a:latin typeface="Cambria Math" panose="02040503050406030204" pitchFamily="18" charset="0"/>
                              </a:rPr>
                              <m:t>2</m:t>
                            </m:r>
                          </m:den>
                        </m:f>
                      </m:sup>
                    </m:sSup>
                    <m:func>
                      <m:funcPr>
                        <m:ctrlPr>
                          <a:rPr lang="en-US" altLang="ko-KR" i="1">
                            <a:solidFill>
                              <a:prstClr val="black"/>
                            </a:solidFill>
                            <a:latin typeface="Cambria Math" panose="02040503050406030204" pitchFamily="18" charset="0"/>
                          </a:rPr>
                        </m:ctrlPr>
                      </m:funcPr>
                      <m:fName>
                        <m:r>
                          <m:rPr>
                            <m:sty m:val="p"/>
                          </m:rPr>
                          <a:rPr lang="en-US" altLang="ko-KR">
                            <a:solidFill>
                              <a:prstClr val="black"/>
                            </a:solidFill>
                            <a:latin typeface="Cambria Math" panose="02040503050406030204" pitchFamily="18" charset="0"/>
                          </a:rPr>
                          <m:t>exp</m:t>
                        </m:r>
                      </m:fName>
                      <m:e>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m:t>
                            </m:r>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3</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𝑟</m:t>
                                    </m:r>
                                  </m:e>
                                  <m:sup>
                                    <m:r>
                                      <a:rPr lang="en-US" altLang="ko-KR" i="1">
                                        <a:solidFill>
                                          <a:prstClr val="black"/>
                                        </a:solidFill>
                                        <a:latin typeface="Cambria Math" panose="02040503050406030204" pitchFamily="18" charset="0"/>
                                      </a:rPr>
                                      <m:t>2</m:t>
                                    </m:r>
                                  </m:sup>
                                </m:sSup>
                              </m:num>
                              <m:den>
                                <m:r>
                                  <a:rPr lang="en-US" altLang="ko-KR" i="1">
                                    <a:solidFill>
                                      <a:prstClr val="black"/>
                                    </a:solidFill>
                                    <a:latin typeface="Cambria Math" panose="02040503050406030204" pitchFamily="18" charset="0"/>
                                  </a:rPr>
                                  <m:t>2</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𝑅</m:t>
                                    </m:r>
                                  </m:e>
                                  <m:sub>
                                    <m:r>
                                      <a:rPr lang="en-US" altLang="ko-KR" i="1">
                                        <a:solidFill>
                                          <a:prstClr val="black"/>
                                        </a:solidFill>
                                        <a:latin typeface="Cambria Math" panose="02040503050406030204" pitchFamily="18" charset="0"/>
                                      </a:rPr>
                                      <m:t>h</m:t>
                                    </m:r>
                                  </m:sub>
                                  <m:sup>
                                    <m:r>
                                      <a:rPr lang="en-US" altLang="ko-KR" i="1">
                                        <a:solidFill>
                                          <a:prstClr val="black"/>
                                        </a:solidFill>
                                        <a:latin typeface="Cambria Math" panose="02040503050406030204" pitchFamily="18" charset="0"/>
                                      </a:rPr>
                                      <m:t>2</m:t>
                                    </m:r>
                                  </m:sup>
                                </m:sSubSup>
                              </m:den>
                            </m:f>
                          </m:e>
                        </m:d>
                      </m:e>
                    </m:func>
                  </m:oMath>
                </a14:m>
                <a:r>
                  <a:rPr lang="en-US" altLang="ko-KR" dirty="0">
                    <a:solidFill>
                      <a:prstClr val="black"/>
                    </a:solidFill>
                    <a:latin typeface="Calibri" panose="020F0502020204030204"/>
                    <a:ea typeface="맑은 고딕" panose="020B0503020000020004" pitchFamily="50" charset="-127"/>
                  </a:rPr>
                  <a:t> with </a:t>
                </a:r>
                <a14:m>
                  <m:oMath xmlns:m="http://schemas.openxmlformats.org/officeDocument/2006/math">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𝑅</m:t>
                        </m:r>
                      </m:e>
                      <m:sub>
                        <m:r>
                          <a:rPr lang="en-US" altLang="ko-KR" i="1">
                            <a:solidFill>
                              <a:prstClr val="black"/>
                            </a:solidFill>
                            <a:latin typeface="Cambria Math" panose="02040503050406030204" pitchFamily="18" charset="0"/>
                          </a:rPr>
                          <m:t>h</m:t>
                        </m:r>
                      </m:sub>
                    </m:sSub>
                    <m:r>
                      <a:rPr lang="en-US" altLang="ko-KR" i="1">
                        <a:solidFill>
                          <a:prstClr val="black"/>
                        </a:solidFill>
                        <a:latin typeface="Cambria Math" panose="02040503050406030204" pitchFamily="18" charset="0"/>
                      </a:rPr>
                      <m:t>=3.78 </m:t>
                    </m:r>
                    <m:r>
                      <a:rPr lang="en-US" altLang="ko-KR" i="1">
                        <a:solidFill>
                          <a:prstClr val="black"/>
                        </a:solidFill>
                        <a:latin typeface="Cambria Math" panose="02040503050406030204" pitchFamily="18" charset="0"/>
                      </a:rPr>
                      <m:t>𝑓𝑚</m:t>
                    </m:r>
                  </m:oMath>
                </a14:m>
                <a:endParaRPr lang="en-US" altLang="ko-KR" dirty="0">
                  <a:solidFill>
                    <a:prstClr val="black"/>
                  </a:solidFill>
                  <a:latin typeface="Calibri" panose="020F0502020204030204"/>
                  <a:ea typeface="맑은 고딕" panose="020B0503020000020004" pitchFamily="50" charset="-127"/>
                </a:endParaRPr>
              </a:p>
              <a:p>
                <a:pPr defTabSz="457200" latinLnBrk="0"/>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21" name="TextBox 20">
                <a:extLst>
                  <a:ext uri="{FF2B5EF4-FFF2-40B4-BE49-F238E27FC236}">
                    <a16:creationId xmlns:a16="http://schemas.microsoft.com/office/drawing/2014/main" id="{9BA0F80B-B5C8-453C-B3A0-088406635537}"/>
                  </a:ext>
                </a:extLst>
              </p:cNvPr>
              <p:cNvSpPr txBox="1">
                <a:spLocks noRot="1" noChangeAspect="1" noMove="1" noResize="1" noEditPoints="1" noAdjustHandles="1" noChangeArrowheads="1" noChangeShapeType="1" noTextEdit="1"/>
              </p:cNvSpPr>
              <p:nvPr/>
            </p:nvSpPr>
            <p:spPr>
              <a:xfrm>
                <a:off x="2328594" y="4992609"/>
                <a:ext cx="7566858" cy="2119298"/>
              </a:xfrm>
              <a:prstGeom prst="rect">
                <a:avLst/>
              </a:prstGeom>
              <a:blipFill>
                <a:blip r:embed="rId13"/>
                <a:stretch>
                  <a:fillRect l="-645"/>
                </a:stretch>
              </a:blipFill>
            </p:spPr>
            <p:txBody>
              <a:bodyPr/>
              <a:lstStyle/>
              <a:p>
                <a:r>
                  <a:rPr lang="ko-KR" altLang="en-US">
                    <a:noFill/>
                  </a:rPr>
                  <a:t> </a:t>
                </a:r>
              </a:p>
            </p:txBody>
          </p:sp>
        </mc:Fallback>
      </mc:AlternateContent>
      <p:sp>
        <p:nvSpPr>
          <p:cNvPr id="46" name="TextBox 45">
            <a:extLst>
              <a:ext uri="{FF2B5EF4-FFF2-40B4-BE49-F238E27FC236}">
                <a16:creationId xmlns:a16="http://schemas.microsoft.com/office/drawing/2014/main" xmlns="" id="{371E1BE6-8F52-4D00-9F2D-B1E7B073C7EE}"/>
              </a:ext>
            </a:extLst>
          </p:cNvPr>
          <p:cNvSpPr txBox="1"/>
          <p:nvPr/>
        </p:nvSpPr>
        <p:spPr>
          <a:xfrm>
            <a:off x="1635381" y="2411785"/>
            <a:ext cx="4572000" cy="369332"/>
          </a:xfrm>
          <a:prstGeom prst="rect">
            <a:avLst/>
          </a:prstGeom>
          <a:noFill/>
        </p:spPr>
        <p:txBody>
          <a:bodyPr wrap="square">
            <a:spAutoFit/>
          </a:bodyPr>
          <a:lstStyle/>
          <a:p>
            <a:pPr defTabSz="457200" latinLnBrk="0"/>
            <a:r>
              <a:rPr lang="en-US" altLang="ko-KR" dirty="0">
                <a:solidFill>
                  <a:prstClr val="black"/>
                </a:solidFill>
                <a:latin typeface="Calibri" panose="020F0502020204030204"/>
                <a:ea typeface="맑은 고딕" panose="020B0503020000020004" pitchFamily="50" charset="-127"/>
              </a:rPr>
              <a:t>Double Folding potential.</a:t>
            </a:r>
            <a:endParaRPr lang="ko-KR" altLang="en-US" dirty="0">
              <a:solidFill>
                <a:prstClr val="black"/>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67631443-989C-488C-90C2-EC6B9E984F2E}"/>
                  </a:ext>
                </a:extLst>
              </p:cNvPr>
              <p:cNvSpPr txBox="1"/>
              <p:nvPr/>
            </p:nvSpPr>
            <p:spPr>
              <a:xfrm>
                <a:off x="1524001" y="1949570"/>
                <a:ext cx="5112777" cy="422039"/>
              </a:xfrm>
              <a:prstGeom prst="rect">
                <a:avLst/>
              </a:prstGeom>
              <a:noFill/>
            </p:spPr>
            <p:txBody>
              <a:bodyPr wrap="square">
                <a:spAutoFit/>
              </a:bodyPr>
              <a:lstStyle/>
              <a:p>
                <a:pPr defTabSz="457200" latinLnBrk="0"/>
                <a14:m>
                  <m:oMathPara xmlns:m="http://schemas.openxmlformats.org/officeDocument/2006/math">
                    <m:oMathParaPr>
                      <m:jc m:val="centerGroup"/>
                    </m:oMathParaPr>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𝐷𝑃𝑃</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𝐶𝐷𝐸</m:t>
                          </m:r>
                        </m:sub>
                        <m:sup>
                          <m:r>
                            <a:rPr lang="en-US" altLang="ko-KR" i="1">
                              <a:solidFill>
                                <a:prstClr val="black"/>
                              </a:solidFill>
                              <a:latin typeface="Cambria Math" panose="02040503050406030204" pitchFamily="18" charset="0"/>
                            </a:rPr>
                            <m:t>𝐵𝑈</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𝑠𝑢𝑟</m:t>
                          </m:r>
                        </m:sub>
                        <m:sup>
                          <m:r>
                            <a:rPr lang="en-US" altLang="ko-KR" i="1">
                              <a:solidFill>
                                <a:prstClr val="black"/>
                              </a:solidFill>
                              <a:latin typeface="Cambria Math" panose="02040503050406030204" pitchFamily="18" charset="0"/>
                            </a:rPr>
                            <m:t>𝐵𝑈</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sup>
                          <m:r>
                            <a:rPr lang="en-US" altLang="ko-KR" i="1">
                              <a:solidFill>
                                <a:prstClr val="black"/>
                              </a:solidFill>
                              <a:latin typeface="Cambria Math" panose="02040503050406030204" pitchFamily="18" charset="0"/>
                            </a:rPr>
                            <m:t>𝑇𝐹</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𝑈</m:t>
                          </m:r>
                        </m:e>
                        <m:sup>
                          <m:r>
                            <a:rPr lang="en-US" altLang="ko-KR" i="1">
                              <a:solidFill>
                                <a:prstClr val="black"/>
                              </a:solidFill>
                              <a:latin typeface="Cambria Math" panose="02040503050406030204" pitchFamily="18" charset="0"/>
                            </a:rPr>
                            <m:t>𝑖𝑛𝑒𝑙</m:t>
                          </m:r>
                          <m:r>
                            <a:rPr lang="en-US" altLang="ko-KR" i="1">
                              <a:solidFill>
                                <a:prstClr val="black"/>
                              </a:solidFill>
                              <a:latin typeface="Cambria Math" panose="02040503050406030204" pitchFamily="18" charset="0"/>
                            </a:rPr>
                            <m:t>.</m:t>
                          </m:r>
                        </m:sup>
                      </m:sSup>
                      <m:r>
                        <a:rPr lang="en-US" altLang="ko-KR" i="1">
                          <a:solidFill>
                            <a:prstClr val="black"/>
                          </a:solidFill>
                          <a:latin typeface="Cambria Math" panose="02040503050406030204" pitchFamily="18" charset="0"/>
                        </a:rPr>
                        <m:t>}</m:t>
                      </m:r>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26" name="TextBox 25">
                <a:extLst>
                  <a:ext uri="{FF2B5EF4-FFF2-40B4-BE49-F238E27FC236}">
                    <a16:creationId xmlns:a16="http://schemas.microsoft.com/office/drawing/2014/main" id="{67631443-989C-488C-90C2-EC6B9E984F2E}"/>
                  </a:ext>
                </a:extLst>
              </p:cNvPr>
              <p:cNvSpPr txBox="1">
                <a:spLocks noRot="1" noChangeAspect="1" noMove="1" noResize="1" noEditPoints="1" noAdjustHandles="1" noChangeArrowheads="1" noChangeShapeType="1" noTextEdit="1"/>
              </p:cNvSpPr>
              <p:nvPr/>
            </p:nvSpPr>
            <p:spPr>
              <a:xfrm>
                <a:off x="1524001" y="1949570"/>
                <a:ext cx="5112777" cy="422039"/>
              </a:xfrm>
              <a:prstGeom prst="rect">
                <a:avLst/>
              </a:prstGeom>
              <a:blipFill>
                <a:blip r:embed="rId14"/>
                <a:stretch>
                  <a:fillRect b="-10145"/>
                </a:stretch>
              </a:blipFill>
            </p:spPr>
            <p:txBody>
              <a:bodyPr/>
              <a:lstStyle/>
              <a:p>
                <a:r>
                  <a:rPr lang="ko-KR" altLang="en-US">
                    <a:noFill/>
                  </a:rPr>
                  <a:t> </a:t>
                </a:r>
              </a:p>
            </p:txBody>
          </p:sp>
        </mc:Fallback>
      </mc:AlternateContent>
      <p:sp>
        <p:nvSpPr>
          <p:cNvPr id="4" name="슬라이드 번호 개체 틀 3"/>
          <p:cNvSpPr>
            <a:spLocks noGrp="1"/>
          </p:cNvSpPr>
          <p:nvPr>
            <p:ph type="sldNum" sz="quarter" idx="12"/>
          </p:nvPr>
        </p:nvSpPr>
        <p:spPr/>
        <p:txBody>
          <a:bodyPr/>
          <a:lstStyle/>
          <a:p>
            <a:fld id="{DA90FA72-B8D9-460C-8226-5FF4FD1DD601}" type="slidenum">
              <a:rPr lang="ko-KR" altLang="en-US" smtClean="0"/>
              <a:t>52</a:t>
            </a:fld>
            <a:endParaRPr lang="ko-KR" altLang="en-US"/>
          </a:p>
        </p:txBody>
      </p:sp>
    </p:spTree>
    <p:extLst>
      <p:ext uri="{BB962C8B-B14F-4D97-AF65-F5344CB8AC3E}">
        <p14:creationId xmlns:p14="http://schemas.microsoft.com/office/powerpoint/2010/main" val="32475512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6" grpId="0"/>
      <p:bldP spid="19" grpId="0"/>
      <p:bldP spid="21" grpId="0"/>
      <p:bldP spid="4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직사각형 410">
            <a:extLst>
              <a:ext uri="{FF2B5EF4-FFF2-40B4-BE49-F238E27FC236}">
                <a16:creationId xmlns:a16="http://schemas.microsoft.com/office/drawing/2014/main" xmlns="" id="{23D1E867-C2F1-4FE8-968C-50946FEC5105}"/>
              </a:ext>
            </a:extLst>
          </p:cNvPr>
          <p:cNvSpPr/>
          <p:nvPr/>
        </p:nvSpPr>
        <p:spPr>
          <a:xfrm>
            <a:off x="1524000" y="476672"/>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dirty="0">
                <a:solidFill>
                  <a:prstClr val="white"/>
                </a:solidFill>
                <a:latin typeface="Helvetica LT Std" panose="020B0504020202020204" pitchFamily="34" charset="0"/>
                <a:ea typeface="MingLiU" pitchFamily="49" charset="-120"/>
              </a:rPr>
              <a:t>Inelastic scattering (For E2 Transition).</a:t>
            </a:r>
            <a:endParaRPr lang="ko-KR" altLang="en-US" dirty="0">
              <a:solidFill>
                <a:prstClr val="white"/>
              </a:solidFill>
              <a:latin typeface="Helvetica LT Std" panose="020B0504020202020204" pitchFamily="34" charset="0"/>
              <a:ea typeface="맑은 고딕" panose="020B0503020000020004" pitchFamily="50" charset="-127"/>
            </a:endParaRPr>
          </a:p>
        </p:txBody>
      </p:sp>
      <p:grpSp>
        <p:nvGrpSpPr>
          <p:cNvPr id="22" name="그룹 21">
            <a:extLst>
              <a:ext uri="{FF2B5EF4-FFF2-40B4-BE49-F238E27FC236}">
                <a16:creationId xmlns:a16="http://schemas.microsoft.com/office/drawing/2014/main" xmlns="" id="{6961F1EB-E97A-44E2-A0B6-7CC63E8EB6B1}"/>
              </a:ext>
            </a:extLst>
          </p:cNvPr>
          <p:cNvGrpSpPr/>
          <p:nvPr/>
        </p:nvGrpSpPr>
        <p:grpSpPr>
          <a:xfrm>
            <a:off x="1617708" y="1087580"/>
            <a:ext cx="4832095" cy="776094"/>
            <a:chOff x="93707" y="1087580"/>
            <a:chExt cx="4832095" cy="776094"/>
          </a:xfrm>
        </p:grpSpPr>
        <p:sp>
          <p:nvSpPr>
            <p:cNvPr id="305" name="TextBox 304">
              <a:extLst>
                <a:ext uri="{FF2B5EF4-FFF2-40B4-BE49-F238E27FC236}">
                  <a16:creationId xmlns:a16="http://schemas.microsoft.com/office/drawing/2014/main" xmlns="" id="{F60B0E00-A450-4666-929E-04CE93DC580D}"/>
                </a:ext>
              </a:extLst>
            </p:cNvPr>
            <p:cNvSpPr txBox="1"/>
            <p:nvPr/>
          </p:nvSpPr>
          <p:spPr>
            <a:xfrm>
              <a:off x="111381" y="1087580"/>
              <a:ext cx="4814421" cy="369332"/>
            </a:xfrm>
            <a:prstGeom prst="rect">
              <a:avLst/>
            </a:prstGeom>
            <a:noFill/>
          </p:spPr>
          <p:txBody>
            <a:bodyPr wrap="square" rtlCol="0">
              <a:spAutoFit/>
            </a:bodyPr>
            <a:lstStyle/>
            <a:p>
              <a:pPr defTabSz="457200" latinLnBrk="0"/>
              <a:r>
                <a:rPr lang="en-US" altLang="ko-KR" dirty="0">
                  <a:solidFill>
                    <a:prstClr val="black"/>
                  </a:solidFill>
                  <a:latin typeface="Calibri" panose="020F0502020204030204"/>
                  <a:ea typeface="맑은 고딕" panose="020B0503020000020004" pitchFamily="50" charset="-127"/>
                </a:rPr>
                <a:t>Extended Optical model potential. </a:t>
              </a:r>
              <a:endParaRPr lang="ko-KR" altLang="en-US" dirty="0">
                <a:solidFill>
                  <a:prstClr val="black"/>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307" name="직사각형 306">
                  <a:extLst>
                    <a:ext uri="{FF2B5EF4-FFF2-40B4-BE49-F238E27FC236}">
                      <a16:creationId xmlns:a16="http://schemas.microsoft.com/office/drawing/2014/main" xmlns="" id="{FC6C1767-E5ED-446F-BF2C-41DD8D6EC588}"/>
                    </a:ext>
                  </a:extLst>
                </p:cNvPr>
                <p:cNvSpPr/>
                <p:nvPr/>
              </p:nvSpPr>
              <p:spPr>
                <a:xfrm>
                  <a:off x="93707" y="1456831"/>
                  <a:ext cx="3741409" cy="406843"/>
                </a:xfrm>
                <a:prstGeom prst="rect">
                  <a:avLst/>
                </a:prstGeom>
              </p:spPr>
              <p:txBody>
                <a:bodyPr wrap="none">
                  <a:spAutoFit/>
                </a:bodyPr>
                <a:lstStyle/>
                <a:p>
                  <a:pPr defTabSz="457200" latinLnBrk="0"/>
                  <a14:m>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m:rPr>
                              <m:sty m:val="p"/>
                            </m:rPr>
                            <a:rPr lang="en-US" altLang="ko-KR">
                              <a:solidFill>
                                <a:prstClr val="black"/>
                              </a:solidFill>
                              <a:latin typeface="Cambria Math" panose="02040503050406030204" pitchFamily="18" charset="0"/>
                            </a:rPr>
                            <m:t>OM</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𝐶</m:t>
                          </m:r>
                        </m:sub>
                      </m:sSub>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0</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oMath>
                  </a14:m>
                  <a:r>
                    <a:rPr lang="en-US" altLang="ko-KR" dirty="0">
                      <a:solidFill>
                        <a:prstClr val="black"/>
                      </a:solidFill>
                      <a:latin typeface="Calibri" panose="020F0502020204030204"/>
                      <a:ea typeface="맑은 고딕" panose="020B0503020000020004" pitchFamily="50" charset="-127"/>
                    </a:rPr>
                    <a:t> </a:t>
                  </a:r>
                  <a14:m>
                    <m:oMath xmlns:m="http://schemas.openxmlformats.org/officeDocument/2006/math">
                      <m:sSubSup>
                        <m:sSubSupPr>
                          <m:ctrlPr>
                            <a:rPr lang="en-US" altLang="ko-KR" i="1">
                              <a:solidFill>
                                <a:srgbClr val="FF0000"/>
                              </a:solidFill>
                              <a:latin typeface="Cambria Math" panose="02040503050406030204" pitchFamily="18" charset="0"/>
                            </a:rPr>
                          </m:ctrlPr>
                        </m:sSubSupPr>
                        <m:e>
                          <m:r>
                            <a:rPr lang="en-US" altLang="ko-KR" i="1">
                              <a:solidFill>
                                <a:srgbClr val="FF0000"/>
                              </a:solidFill>
                              <a:latin typeface="Cambria Math" panose="02040503050406030204" pitchFamily="18" charset="0"/>
                            </a:rPr>
                            <m:t>𝑈</m:t>
                          </m:r>
                        </m:e>
                        <m:sub>
                          <m:r>
                            <a:rPr lang="en-US" altLang="ko-KR" i="1">
                              <a:solidFill>
                                <a:srgbClr val="FF0000"/>
                              </a:solidFill>
                              <a:latin typeface="Cambria Math" panose="02040503050406030204" pitchFamily="18" charset="0"/>
                            </a:rPr>
                            <m:t>𝐷𝑃𝑃</m:t>
                          </m:r>
                        </m:sub>
                        <m:sup/>
                      </m:sSubSup>
                      <m:d>
                        <m:dPr>
                          <m:ctrlPr>
                            <a:rPr lang="en-US" altLang="ko-KR" i="1">
                              <a:solidFill>
                                <a:srgbClr val="FF0000"/>
                              </a:solidFill>
                              <a:latin typeface="Cambria Math" panose="02040503050406030204" pitchFamily="18" charset="0"/>
                            </a:rPr>
                          </m:ctrlPr>
                        </m:dPr>
                        <m:e>
                          <m:r>
                            <a:rPr lang="en-US" altLang="ko-KR" i="1">
                              <a:solidFill>
                                <a:srgbClr val="FF0000"/>
                              </a:solidFill>
                              <a:latin typeface="Cambria Math" panose="02040503050406030204" pitchFamily="18" charset="0"/>
                            </a:rPr>
                            <m:t>𝑟</m:t>
                          </m:r>
                        </m:e>
                      </m:d>
                    </m:oMath>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307" name="직사각형 306">
                  <a:extLst>
                    <a:ext uri="{FF2B5EF4-FFF2-40B4-BE49-F238E27FC236}">
                      <a16:creationId xmlns:a16="http://schemas.microsoft.com/office/drawing/2014/main" id="{FC6C1767-E5ED-446F-BF2C-41DD8D6EC588}"/>
                    </a:ext>
                  </a:extLst>
                </p:cNvPr>
                <p:cNvSpPr>
                  <a:spLocks noRot="1" noChangeAspect="1" noMove="1" noResize="1" noEditPoints="1" noAdjustHandles="1" noChangeArrowheads="1" noChangeShapeType="1" noTextEdit="1"/>
                </p:cNvSpPr>
                <p:nvPr/>
              </p:nvSpPr>
              <p:spPr>
                <a:xfrm>
                  <a:off x="93707" y="1456831"/>
                  <a:ext cx="3741409" cy="406843"/>
                </a:xfrm>
                <a:prstGeom prst="rect">
                  <a:avLst/>
                </a:prstGeom>
                <a:blipFill>
                  <a:blip r:embed="rId3"/>
                  <a:stretch>
                    <a:fillRect b="-1493"/>
                  </a:stretch>
                </a:blipFill>
              </p:spPr>
              <p:txBody>
                <a:bodyPr/>
                <a:lstStyle/>
                <a:p>
                  <a:r>
                    <a:rPr lang="ko-KR" altLang="en-US">
                      <a:noFill/>
                    </a:rPr>
                    <a:t> </a:t>
                  </a:r>
                </a:p>
              </p:txBody>
            </p:sp>
          </mc:Fallback>
        </mc:AlternateContent>
      </p:grpSp>
      <p:grpSp>
        <p:nvGrpSpPr>
          <p:cNvPr id="12" name="그룹 11">
            <a:extLst>
              <a:ext uri="{FF2B5EF4-FFF2-40B4-BE49-F238E27FC236}">
                <a16:creationId xmlns:a16="http://schemas.microsoft.com/office/drawing/2014/main" xmlns="" id="{456FC72D-C039-4561-993E-233606BC5575}"/>
              </a:ext>
            </a:extLst>
          </p:cNvPr>
          <p:cNvGrpSpPr/>
          <p:nvPr/>
        </p:nvGrpSpPr>
        <p:grpSpPr>
          <a:xfrm>
            <a:off x="8396844" y="345232"/>
            <a:ext cx="1883905" cy="2335717"/>
            <a:chOff x="6872843" y="345231"/>
            <a:chExt cx="1883905" cy="2335717"/>
          </a:xfrm>
        </p:grpSpPr>
        <p:sp>
          <p:nvSpPr>
            <p:cNvPr id="2" name="타원 1">
              <a:extLst>
                <a:ext uri="{FF2B5EF4-FFF2-40B4-BE49-F238E27FC236}">
                  <a16:creationId xmlns:a16="http://schemas.microsoft.com/office/drawing/2014/main" xmlns="" id="{4F556D7C-6884-4212-A045-6B40F373DF5E}"/>
                </a:ext>
              </a:extLst>
            </p:cNvPr>
            <p:cNvSpPr/>
            <p:nvPr/>
          </p:nvSpPr>
          <p:spPr>
            <a:xfrm>
              <a:off x="7111393" y="990395"/>
              <a:ext cx="983995" cy="98399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EBA72124-2E12-4D4E-A676-742B0E66287A}"/>
                    </a:ext>
                  </a:extLst>
                </p:cNvPr>
                <p:cNvSpPr txBox="1"/>
                <p:nvPr/>
              </p:nvSpPr>
              <p:spPr>
                <a:xfrm>
                  <a:off x="7111393" y="2156766"/>
                  <a:ext cx="983996" cy="524182"/>
                </a:xfrm>
                <a:prstGeom prst="rect">
                  <a:avLst/>
                </a:prstGeom>
                <a:noFill/>
              </p:spPr>
              <p:txBody>
                <a:bodyPr wrap="square" rtlCol="0">
                  <a:spAutoFit/>
                </a:bodyPr>
                <a:lstStyle/>
                <a:p>
                  <a:pPr defTabSz="457200" latinLnBrk="0"/>
                  <a:r>
                    <a:rPr lang="en-US" altLang="ko-KR" sz="1400" dirty="0">
                      <a:solidFill>
                        <a:prstClr val="black"/>
                      </a:solidFill>
                      <a:latin typeface="Helvetica Inserat LT Std"/>
                      <a:ea typeface="맑은 고딕" panose="020B0503020000020004" pitchFamily="50" charset="-127"/>
                    </a:rPr>
                    <a:t>Projectile</a:t>
                  </a:r>
                </a:p>
                <a:p>
                  <a:pPr defTabSz="457200" latinLnBrk="0"/>
                  <a14:m>
                    <m:oMathPara xmlns:m="http://schemas.openxmlformats.org/officeDocument/2006/math">
                      <m:oMathParaPr>
                        <m:jc m:val="centerGroup"/>
                      </m:oMathParaPr>
                      <m:oMath xmlns:m="http://schemas.openxmlformats.org/officeDocument/2006/math">
                        <m:sSup>
                          <m:sSupPr>
                            <m:ctrlPr>
                              <a:rPr lang="en-US" altLang="ko-KR" sz="1400" i="1">
                                <a:solidFill>
                                  <a:prstClr val="black"/>
                                </a:solidFill>
                                <a:latin typeface="Cambria Math" panose="02040503050406030204" pitchFamily="18" charset="0"/>
                              </a:rPr>
                            </m:ctrlPr>
                          </m:sSupPr>
                          <m:e>
                            <m:sPre>
                              <m:sPrePr>
                                <m:ctrlPr>
                                  <a:rPr lang="en-US" altLang="ko-KR" sz="1100" i="1">
                                    <a:solidFill>
                                      <a:prstClr val="black"/>
                                    </a:solidFill>
                                    <a:latin typeface="Cambria Math" panose="02040503050406030204" pitchFamily="18" charset="0"/>
                                  </a:rPr>
                                </m:ctrlPr>
                              </m:sPrePr>
                              <m:sub/>
                              <m:sup>
                                <m:r>
                                  <a:rPr lang="en-US" altLang="ko-KR" sz="1400" i="1">
                                    <a:solidFill>
                                      <a:prstClr val="black"/>
                                    </a:solidFill>
                                    <a:latin typeface="Cambria Math" panose="02040503050406030204" pitchFamily="18" charset="0"/>
                                  </a:rPr>
                                  <m:t>17</m:t>
                                </m:r>
                              </m:sup>
                              <m:e>
                                <m:r>
                                  <m:rPr>
                                    <m:sty m:val="p"/>
                                  </m:rPr>
                                  <a:rPr lang="en-US" altLang="ko-KR" sz="1400">
                                    <a:solidFill>
                                      <a:prstClr val="black"/>
                                    </a:solidFill>
                                    <a:latin typeface="Cambria Math" panose="02040503050406030204" pitchFamily="18" charset="0"/>
                                  </a:rPr>
                                  <m:t>F</m:t>
                                </m:r>
                              </m:e>
                            </m:sPre>
                          </m:e>
                          <m:sup>
                            <m:r>
                              <a:rPr lang="en-US" altLang="ko-KR" sz="1400" i="1">
                                <a:solidFill>
                                  <a:prstClr val="black"/>
                                </a:solidFill>
                                <a:latin typeface="Cambria Math" panose="02040503050406030204" pitchFamily="18" charset="0"/>
                              </a:rPr>
                              <m:t>∗</m:t>
                            </m:r>
                          </m:sup>
                        </m:sSup>
                      </m:oMath>
                    </m:oMathPara>
                  </a14:m>
                  <a:endParaRPr lang="ko-KR" altLang="en-US" sz="1400" dirty="0">
                    <a:solidFill>
                      <a:prstClr val="black"/>
                    </a:solidFill>
                    <a:latin typeface="Helvetica Inserat LT Std"/>
                    <a:ea typeface="맑은 고딕" panose="020B0503020000020004" pitchFamily="50" charset="-127"/>
                  </a:endParaRPr>
                </a:p>
              </p:txBody>
            </p:sp>
          </mc:Choice>
          <mc:Fallback xmlns="">
            <p:sp>
              <p:nvSpPr>
                <p:cNvPr id="24" name="TextBox 23">
                  <a:extLst>
                    <a:ext uri="{FF2B5EF4-FFF2-40B4-BE49-F238E27FC236}">
                      <a16:creationId xmlns:a16="http://schemas.microsoft.com/office/drawing/2014/main" id="{EBA72124-2E12-4D4E-A676-742B0E66287A}"/>
                    </a:ext>
                  </a:extLst>
                </p:cNvPr>
                <p:cNvSpPr txBox="1">
                  <a:spLocks noRot="1" noChangeAspect="1" noMove="1" noResize="1" noEditPoints="1" noAdjustHandles="1" noChangeArrowheads="1" noChangeShapeType="1" noTextEdit="1"/>
                </p:cNvSpPr>
                <p:nvPr/>
              </p:nvSpPr>
              <p:spPr>
                <a:xfrm>
                  <a:off x="7111393" y="2156766"/>
                  <a:ext cx="983996" cy="524182"/>
                </a:xfrm>
                <a:prstGeom prst="rect">
                  <a:avLst/>
                </a:prstGeom>
                <a:blipFill>
                  <a:blip r:embed="rId4"/>
                  <a:stretch>
                    <a:fillRect l="-1863" t="-2326"/>
                  </a:stretch>
                </a:blipFill>
              </p:spPr>
              <p:txBody>
                <a:bodyPr/>
                <a:lstStyle/>
                <a:p>
                  <a:r>
                    <a:rPr lang="ko-KR" altLang="en-US">
                      <a:noFill/>
                    </a:rPr>
                    <a:t> </a:t>
                  </a:r>
                </a:p>
              </p:txBody>
            </p:sp>
          </mc:Fallback>
        </mc:AlternateContent>
        <p:sp>
          <p:nvSpPr>
            <p:cNvPr id="26" name="타원 25">
              <a:extLst>
                <a:ext uri="{FF2B5EF4-FFF2-40B4-BE49-F238E27FC236}">
                  <a16:creationId xmlns:a16="http://schemas.microsoft.com/office/drawing/2014/main" xmlns="" id="{67CD6F26-7F41-4C89-86DC-FF8A4DBE9D92}"/>
                </a:ext>
              </a:extLst>
            </p:cNvPr>
            <p:cNvSpPr/>
            <p:nvPr/>
          </p:nvSpPr>
          <p:spPr>
            <a:xfrm>
              <a:off x="6872843" y="751845"/>
              <a:ext cx="1461094" cy="146109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sp>
          <p:nvSpPr>
            <p:cNvPr id="6" name="타원 5">
              <a:extLst>
                <a:ext uri="{FF2B5EF4-FFF2-40B4-BE49-F238E27FC236}">
                  <a16:creationId xmlns:a16="http://schemas.microsoft.com/office/drawing/2014/main" xmlns="" id="{CF1B2407-C58A-4862-A097-E7825A849FCB}"/>
                </a:ext>
              </a:extLst>
            </p:cNvPr>
            <p:cNvSpPr/>
            <p:nvPr/>
          </p:nvSpPr>
          <p:spPr>
            <a:xfrm>
              <a:off x="8006174" y="862596"/>
              <a:ext cx="178428" cy="1784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grpSp>
          <p:nvGrpSpPr>
            <p:cNvPr id="10" name="그룹 9">
              <a:extLst>
                <a:ext uri="{FF2B5EF4-FFF2-40B4-BE49-F238E27FC236}">
                  <a16:creationId xmlns:a16="http://schemas.microsoft.com/office/drawing/2014/main" xmlns="" id="{83939B9F-8BB0-428F-8B40-7889CC589D06}"/>
                </a:ext>
              </a:extLst>
            </p:cNvPr>
            <p:cNvGrpSpPr/>
            <p:nvPr/>
          </p:nvGrpSpPr>
          <p:grpSpPr>
            <a:xfrm rot="10800000">
              <a:off x="8060461" y="345231"/>
              <a:ext cx="696287" cy="696287"/>
              <a:chOff x="5591801" y="1087580"/>
              <a:chExt cx="992890" cy="992890"/>
            </a:xfrm>
          </p:grpSpPr>
          <p:pic>
            <p:nvPicPr>
              <p:cNvPr id="8" name="그래픽 7" descr="상향 추세 윤곽선">
                <a:extLst>
                  <a:ext uri="{FF2B5EF4-FFF2-40B4-BE49-F238E27FC236}">
                    <a16:creationId xmlns:a16="http://schemas.microsoft.com/office/drawing/2014/main" xmlns="" id="{F63619CA-2E4D-4126-A793-DA9228EBB09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614403" y="1144961"/>
                <a:ext cx="914400" cy="914400"/>
              </a:xfrm>
              <a:prstGeom prst="rect">
                <a:avLst/>
              </a:prstGeom>
            </p:spPr>
          </p:pic>
          <p:sp>
            <p:nvSpPr>
              <p:cNvPr id="9" name="직사각형 8">
                <a:extLst>
                  <a:ext uri="{FF2B5EF4-FFF2-40B4-BE49-F238E27FC236}">
                    <a16:creationId xmlns:a16="http://schemas.microsoft.com/office/drawing/2014/main" xmlns="" id="{3EB54098-8AF4-4AE8-BF29-E63418C36128}"/>
                  </a:ext>
                </a:extLst>
              </p:cNvPr>
              <p:cNvSpPr/>
              <p:nvPr/>
            </p:nvSpPr>
            <p:spPr>
              <a:xfrm>
                <a:off x="5696061" y="1087580"/>
                <a:ext cx="162431" cy="99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sp>
            <p:nvSpPr>
              <p:cNvPr id="31" name="직사각형 30">
                <a:extLst>
                  <a:ext uri="{FF2B5EF4-FFF2-40B4-BE49-F238E27FC236}">
                    <a16:creationId xmlns:a16="http://schemas.microsoft.com/office/drawing/2014/main" xmlns="" id="{87DC8997-65F0-42A6-B70C-9B43F6CB5A03}"/>
                  </a:ext>
                </a:extLst>
              </p:cNvPr>
              <p:cNvSpPr/>
              <p:nvPr/>
            </p:nvSpPr>
            <p:spPr>
              <a:xfrm rot="5400000">
                <a:off x="6007030" y="1396730"/>
                <a:ext cx="162431" cy="99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EB148283-A04B-4E04-B398-9FA13C900448}"/>
                    </a:ext>
                  </a:extLst>
                </p:cNvPr>
                <p:cNvSpPr txBox="1"/>
                <p:nvPr/>
              </p:nvSpPr>
              <p:spPr>
                <a:xfrm>
                  <a:off x="8378741" y="713396"/>
                  <a:ext cx="304892" cy="276999"/>
                </a:xfrm>
                <a:prstGeom prst="rect">
                  <a:avLst/>
                </a:prstGeom>
                <a:noFill/>
              </p:spPr>
              <p:txBody>
                <a:bodyPr wrap="none" lIns="0" tIns="0" rIns="0" bIns="0" rtlCol="0">
                  <a:spAutoFit/>
                </a:bodyPr>
                <a:lstStyle/>
                <a:p>
                  <a:pPr defTabSz="457200" latinLnBrk="0"/>
                  <a14:m>
                    <m:oMathPara xmlns:m="http://schemas.openxmlformats.org/officeDocument/2006/math">
                      <m:oMathParaPr>
                        <m:jc m:val="centerGroup"/>
                      </m:oMathParaPr>
                      <m:oMath xmlns:m="http://schemas.openxmlformats.org/officeDocument/2006/math">
                        <m:r>
                          <a:rPr lang="en-US" altLang="ko-KR" i="1">
                            <a:solidFill>
                              <a:prstClr val="black"/>
                            </a:solidFill>
                            <a:latin typeface="Cambria Math" panose="02040503050406030204" pitchFamily="18" charset="0"/>
                          </a:rPr>
                          <m:t>h</m:t>
                        </m:r>
                        <m:r>
                          <a:rPr lang="en-US" altLang="ko-KR" i="1">
                            <a:solidFill>
                              <a:prstClr val="black"/>
                            </a:solidFill>
                            <a:latin typeface="Cambria Math" panose="02040503050406030204" pitchFamily="18" charset="0"/>
                          </a:rPr>
                          <m:t>𝜈</m:t>
                        </m:r>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11" name="TextBox 10">
                  <a:extLst>
                    <a:ext uri="{FF2B5EF4-FFF2-40B4-BE49-F238E27FC236}">
                      <a16:creationId xmlns:a16="http://schemas.microsoft.com/office/drawing/2014/main" id="{EB148283-A04B-4E04-B398-9FA13C900448}"/>
                    </a:ext>
                  </a:extLst>
                </p:cNvPr>
                <p:cNvSpPr txBox="1">
                  <a:spLocks noRot="1" noChangeAspect="1" noMove="1" noResize="1" noEditPoints="1" noAdjustHandles="1" noChangeArrowheads="1" noChangeShapeType="1" noTextEdit="1"/>
                </p:cNvSpPr>
                <p:nvPr/>
              </p:nvSpPr>
              <p:spPr>
                <a:xfrm>
                  <a:off x="8378741" y="713396"/>
                  <a:ext cx="304892" cy="276999"/>
                </a:xfrm>
                <a:prstGeom prst="rect">
                  <a:avLst/>
                </a:prstGeom>
                <a:blipFill>
                  <a:blip r:embed="rId7"/>
                  <a:stretch>
                    <a:fillRect l="-18000" r="-18000" b="-8889"/>
                  </a:stretch>
                </a:blipFill>
              </p:spPr>
              <p:txBody>
                <a:bodyPr/>
                <a:lstStyle/>
                <a:p>
                  <a:r>
                    <a:rPr lang="ko-KR" altLang="en-US">
                      <a:noFill/>
                    </a:rPr>
                    <a:t> </a:t>
                  </a:r>
                </a:p>
              </p:txBody>
            </p:sp>
          </mc:Fallback>
        </mc:AlternateContent>
      </p:grpSp>
      <p:sp>
        <p:nvSpPr>
          <p:cNvPr id="37" name="직사각형 36">
            <a:extLst>
              <a:ext uri="{FF2B5EF4-FFF2-40B4-BE49-F238E27FC236}">
                <a16:creationId xmlns:a16="http://schemas.microsoft.com/office/drawing/2014/main" xmlns="" id="{24993CB6-8177-4420-A73C-5B06051CBB79}"/>
              </a:ext>
            </a:extLst>
          </p:cNvPr>
          <p:cNvSpPr/>
          <p:nvPr/>
        </p:nvSpPr>
        <p:spPr>
          <a:xfrm>
            <a:off x="1629908" y="2437893"/>
            <a:ext cx="5082056" cy="381579"/>
          </a:xfrm>
          <a:prstGeom prst="rect">
            <a:avLst/>
          </a:prstGeom>
        </p:spPr>
        <p:txBody>
          <a:bodyPr wrap="square">
            <a:spAutoFit/>
          </a:bodyPr>
          <a:lstStyle/>
          <a:p>
            <a:pPr defTabSz="457200" latinLnBrk="0">
              <a:lnSpc>
                <a:spcPct val="115000"/>
              </a:lnSpc>
              <a:spcAft>
                <a:spcPts val="1000"/>
              </a:spcAft>
            </a:pPr>
            <a:r>
              <a:rPr lang="en-US" altLang="ko-KR" kern="100" dirty="0">
                <a:solidFill>
                  <a:prstClr val="black"/>
                </a:solidFill>
                <a:latin typeface="Helvetica LT Std" panose="020B0504020202020204" pitchFamily="34" charset="0"/>
                <a:ea typeface="맑은 고딕" panose="020B0503020000020004" pitchFamily="50" charset="-127"/>
                <a:cs typeface="Times New Roman" panose="02020603050405020304" pitchFamily="18" charset="0"/>
              </a:rPr>
              <a:t>Coulomb Quadrupole Excitation(CQE) potential</a:t>
            </a:r>
          </a:p>
        </p:txBody>
      </p:sp>
      <p:sp>
        <p:nvSpPr>
          <p:cNvPr id="25" name="TextBox 24">
            <a:extLst>
              <a:ext uri="{FF2B5EF4-FFF2-40B4-BE49-F238E27FC236}">
                <a16:creationId xmlns:a16="http://schemas.microsoft.com/office/drawing/2014/main" xmlns="" id="{3E72A794-4978-41BB-8531-A75AA31669CE}"/>
              </a:ext>
            </a:extLst>
          </p:cNvPr>
          <p:cNvSpPr txBox="1"/>
          <p:nvPr/>
        </p:nvSpPr>
        <p:spPr>
          <a:xfrm>
            <a:off x="4578009" y="910239"/>
            <a:ext cx="3525236" cy="300210"/>
          </a:xfrm>
          <a:prstGeom prst="rect">
            <a:avLst/>
          </a:prstGeom>
          <a:noFill/>
        </p:spPr>
        <p:txBody>
          <a:bodyPr wrap="square" rtlCol="0">
            <a:spAutoFit/>
          </a:bodyPr>
          <a:lstStyle/>
          <a:p>
            <a:pPr defTabSz="457200" latinLnBrk="0"/>
            <a:r>
              <a:rPr lang="en-US" altLang="ko-KR" sz="1351" b="1" dirty="0">
                <a:solidFill>
                  <a:prstClr val="black"/>
                </a:solidFill>
                <a:latin typeface="Helvetica Inserat LT Std" panose="020B0806030702050204" pitchFamily="34" charset="0"/>
                <a:ea typeface="맑은 고딕" panose="020B0503020000020004" pitchFamily="50" charset="-127"/>
              </a:rPr>
              <a:t>W.G. LOVE et al.,NPA.291.183-205(1977) </a:t>
            </a:r>
            <a:endParaRPr lang="ko-KR" altLang="en-US" sz="1351" b="1" dirty="0">
              <a:solidFill>
                <a:prstClr val="black"/>
              </a:solidFill>
              <a:latin typeface="Helvetica Inserat LT Std" panose="020B0806030702050204" pitchFamily="34" charset="0"/>
              <a:ea typeface="맑은 고딕" panose="020B0503020000020004" pitchFamily="50" charset="-127"/>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xmlns="" id="{5C880416-FBE0-4B1B-A4F3-26A52842758D}"/>
                  </a:ext>
                </a:extLst>
              </p:cNvPr>
              <p:cNvSpPr txBox="1"/>
              <p:nvPr/>
            </p:nvSpPr>
            <p:spPr>
              <a:xfrm>
                <a:off x="1524001" y="1949570"/>
                <a:ext cx="5112777" cy="422039"/>
              </a:xfrm>
              <a:prstGeom prst="rect">
                <a:avLst/>
              </a:prstGeom>
              <a:noFill/>
            </p:spPr>
            <p:txBody>
              <a:bodyPr wrap="square">
                <a:spAutoFit/>
              </a:bodyPr>
              <a:lstStyle/>
              <a:p>
                <a:pPr defTabSz="457200" latinLnBrk="0"/>
                <a14:m>
                  <m:oMathPara xmlns:m="http://schemas.openxmlformats.org/officeDocument/2006/math">
                    <m:oMathParaPr>
                      <m:jc m:val="centerGroup"/>
                    </m:oMathParaPr>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𝐷𝑃𝑃</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𝐶𝐷𝐸</m:t>
                          </m:r>
                        </m:sub>
                        <m:sup>
                          <m:r>
                            <a:rPr lang="en-US" altLang="ko-KR" i="1">
                              <a:solidFill>
                                <a:prstClr val="black"/>
                              </a:solidFill>
                              <a:latin typeface="Cambria Math" panose="02040503050406030204" pitchFamily="18" charset="0"/>
                            </a:rPr>
                            <m:t>𝐵𝑈</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𝑠𝑢𝑟</m:t>
                          </m:r>
                        </m:sub>
                        <m:sup>
                          <m:r>
                            <a:rPr lang="en-US" altLang="ko-KR" i="1">
                              <a:solidFill>
                                <a:prstClr val="black"/>
                              </a:solidFill>
                              <a:latin typeface="Cambria Math" panose="02040503050406030204" pitchFamily="18" charset="0"/>
                            </a:rPr>
                            <m:t>𝐵𝑈</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sup>
                          <m:r>
                            <a:rPr lang="en-US" altLang="ko-KR" i="1">
                              <a:solidFill>
                                <a:prstClr val="black"/>
                              </a:solidFill>
                              <a:latin typeface="Cambria Math" panose="02040503050406030204" pitchFamily="18" charset="0"/>
                            </a:rPr>
                            <m:t>𝑇𝐹</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p>
                        <m:sSupPr>
                          <m:ctrlPr>
                            <a:rPr lang="en-US" altLang="ko-KR" i="1">
                              <a:solidFill>
                                <a:srgbClr val="00B050"/>
                              </a:solidFill>
                              <a:latin typeface="Cambria Math" panose="02040503050406030204" pitchFamily="18" charset="0"/>
                            </a:rPr>
                          </m:ctrlPr>
                        </m:sSupPr>
                        <m:e>
                          <m:r>
                            <a:rPr lang="en-US" altLang="ko-KR" i="1">
                              <a:solidFill>
                                <a:srgbClr val="00B050"/>
                              </a:solidFill>
                              <a:latin typeface="Cambria Math" panose="02040503050406030204" pitchFamily="18" charset="0"/>
                            </a:rPr>
                            <m:t>𝑈</m:t>
                          </m:r>
                        </m:e>
                        <m:sup>
                          <m:r>
                            <a:rPr lang="en-US" altLang="ko-KR" i="1">
                              <a:solidFill>
                                <a:srgbClr val="00B050"/>
                              </a:solidFill>
                              <a:latin typeface="Cambria Math" panose="02040503050406030204" pitchFamily="18" charset="0"/>
                            </a:rPr>
                            <m:t>𝑖𝑛𝑒𝑙</m:t>
                          </m:r>
                          <m:r>
                            <a:rPr lang="en-US" altLang="ko-KR" i="1">
                              <a:solidFill>
                                <a:srgbClr val="00B050"/>
                              </a:solidFill>
                              <a:latin typeface="Cambria Math" panose="02040503050406030204" pitchFamily="18" charset="0"/>
                            </a:rPr>
                            <m:t>.</m:t>
                          </m:r>
                        </m:sup>
                      </m:sSup>
                      <m:r>
                        <a:rPr lang="en-US" altLang="ko-KR" i="1">
                          <a:solidFill>
                            <a:prstClr val="black"/>
                          </a:solidFill>
                          <a:latin typeface="Cambria Math" panose="02040503050406030204" pitchFamily="18" charset="0"/>
                        </a:rPr>
                        <m:t>}</m:t>
                      </m:r>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27" name="TextBox 26">
                <a:extLst>
                  <a:ext uri="{FF2B5EF4-FFF2-40B4-BE49-F238E27FC236}">
                    <a16:creationId xmlns:a16="http://schemas.microsoft.com/office/drawing/2014/main" id="{5C880416-FBE0-4B1B-A4F3-26A52842758D}"/>
                  </a:ext>
                </a:extLst>
              </p:cNvPr>
              <p:cNvSpPr txBox="1">
                <a:spLocks noRot="1" noChangeAspect="1" noMove="1" noResize="1" noEditPoints="1" noAdjustHandles="1" noChangeArrowheads="1" noChangeShapeType="1" noTextEdit="1"/>
              </p:cNvSpPr>
              <p:nvPr/>
            </p:nvSpPr>
            <p:spPr>
              <a:xfrm>
                <a:off x="1524001" y="1949570"/>
                <a:ext cx="5112777" cy="422039"/>
              </a:xfrm>
              <a:prstGeom prst="rect">
                <a:avLst/>
              </a:prstGeom>
              <a:blipFill>
                <a:blip r:embed="rId8"/>
                <a:stretch>
                  <a:fillRect b="-10145"/>
                </a:stretch>
              </a:blipFill>
            </p:spPr>
            <p:txBody>
              <a:bodyPr/>
              <a:lstStyle/>
              <a:p>
                <a:r>
                  <a:rPr lang="ko-KR" altLang="en-US">
                    <a:noFill/>
                  </a:rPr>
                  <a:t> </a:t>
                </a:r>
              </a:p>
            </p:txBody>
          </p:sp>
        </mc:Fallback>
      </mc:AlternateContent>
      <p:grpSp>
        <p:nvGrpSpPr>
          <p:cNvPr id="33" name="그룹 32">
            <a:extLst>
              <a:ext uri="{FF2B5EF4-FFF2-40B4-BE49-F238E27FC236}">
                <a16:creationId xmlns:a16="http://schemas.microsoft.com/office/drawing/2014/main" xmlns="" id="{E6D318EB-892C-4974-9037-131EEBD7E5A6}"/>
              </a:ext>
            </a:extLst>
          </p:cNvPr>
          <p:cNvGrpSpPr/>
          <p:nvPr/>
        </p:nvGrpSpPr>
        <p:grpSpPr>
          <a:xfrm>
            <a:off x="1278919" y="2847571"/>
            <a:ext cx="9310373" cy="4015280"/>
            <a:chOff x="-186975" y="2842720"/>
            <a:chExt cx="9310373" cy="4015280"/>
          </a:xfrm>
        </p:grpSpPr>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xmlns="" id="{4E1E0F2D-55EB-43D1-AA21-48321684009B}"/>
                    </a:ext>
                  </a:extLst>
                </p:cNvPr>
                <p:cNvSpPr txBox="1"/>
                <p:nvPr/>
              </p:nvSpPr>
              <p:spPr>
                <a:xfrm>
                  <a:off x="164015" y="5706037"/>
                  <a:ext cx="5612121" cy="540533"/>
                </a:xfrm>
                <a:prstGeom prst="rect">
                  <a:avLst/>
                </a:prstGeom>
                <a:noFill/>
              </p:spPr>
              <p:txBody>
                <a:bodyPr wrap="square" rtlCol="0">
                  <a:spAutoFit/>
                </a:bodyPr>
                <a:lstStyle/>
                <a:p>
                  <a:pPr defTabSz="457200" latinLnBrk="0"/>
                  <a14:m>
                    <m:oMath xmlns:m="http://schemas.openxmlformats.org/officeDocument/2006/math">
                      <m:sSub>
                        <m:sSubPr>
                          <m:ctrlPr>
                            <a:rPr lang="en-US" altLang="ko-KR" i="1">
                              <a:solidFill>
                                <a:prstClr val="black"/>
                              </a:solidFill>
                              <a:latin typeface="Cambria Math" panose="02040503050406030204" pitchFamily="18" charset="0"/>
                            </a:rPr>
                          </m:ctrlPr>
                        </m:sSubPr>
                        <m:e>
                          <m:r>
                            <m:rPr>
                              <m:sty m:val="p"/>
                            </m:rPr>
                            <a:rPr lang="en-US" altLang="ko-KR">
                              <a:solidFill>
                                <a:prstClr val="black"/>
                              </a:solidFill>
                              <a:latin typeface="Cambria Math" panose="02040503050406030204" pitchFamily="18" charset="0"/>
                            </a:rPr>
                            <m:t>W</m:t>
                          </m:r>
                        </m:e>
                        <m:sub>
                          <m:r>
                            <m:rPr>
                              <m:sty m:val="p"/>
                            </m:rPr>
                            <a:rPr lang="en-US" altLang="ko-KR">
                              <a:solidFill>
                                <a:prstClr val="black"/>
                              </a:solidFill>
                              <a:latin typeface="Cambria Math" panose="02040503050406030204" pitchFamily="18" charset="0"/>
                            </a:rPr>
                            <m:t>P</m:t>
                          </m:r>
                        </m:sub>
                      </m:sSub>
                      <m:r>
                        <a:rPr lang="en-US" altLang="ko-KR" i="1">
                          <a:solidFill>
                            <a:prstClr val="black"/>
                          </a:solidFill>
                          <a:latin typeface="Cambria Math" panose="02040503050406030204" pitchFamily="18" charset="0"/>
                        </a:rPr>
                        <m:t>=0.01676</m:t>
                      </m:r>
                      <m:f>
                        <m:fPr>
                          <m:ctrlPr>
                            <a:rPr lang="en-US" altLang="ko-KR" i="1">
                              <a:solidFill>
                                <a:prstClr val="black"/>
                              </a:solidFill>
                              <a:latin typeface="Cambria Math" panose="02040503050406030204" pitchFamily="18" charset="0"/>
                            </a:rPr>
                          </m:ctrlPr>
                        </m:fPr>
                        <m:num>
                          <m:r>
                            <a:rPr lang="ko-KR" altLang="en-US" i="1">
                              <a:solidFill>
                                <a:prstClr val="black"/>
                              </a:solidFill>
                              <a:latin typeface="Cambria Math" panose="02040503050406030204" pitchFamily="18" charset="0"/>
                            </a:rPr>
                            <m:t>𝜇</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𝑍</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2</m:t>
                              </m:r>
                            </m:sup>
                          </m:sSubSup>
                        </m:num>
                        <m:den>
                          <m:r>
                            <a:rPr lang="en-US" altLang="ko-KR" i="1">
                              <a:solidFill>
                                <a:prstClr val="black"/>
                              </a:solidFill>
                              <a:latin typeface="Cambria Math" panose="02040503050406030204" pitchFamily="18" charset="0"/>
                            </a:rPr>
                            <m:t>𝑘</m:t>
                          </m:r>
                        </m:den>
                      </m:f>
                      <m:r>
                        <m:rPr>
                          <m:sty m:val="p"/>
                        </m:rPr>
                        <a:rPr lang="en-US" altLang="ko-KR">
                          <a:solidFill>
                            <a:prstClr val="black"/>
                          </a:solidFill>
                          <a:latin typeface="Cambria Math" panose="02040503050406030204" pitchFamily="18" charset="0"/>
                        </a:rPr>
                        <m:t>B</m:t>
                      </m:r>
                      <m:d>
                        <m:dPr>
                          <m:ctrlPr>
                            <a:rPr lang="en-US" altLang="ko-KR" i="1">
                              <a:solidFill>
                                <a:prstClr val="black"/>
                              </a:solidFill>
                              <a:latin typeface="Cambria Math" panose="02040503050406030204" pitchFamily="18" charset="0"/>
                            </a:rPr>
                          </m:ctrlPr>
                        </m:dPr>
                        <m:e>
                          <m:r>
                            <m:rPr>
                              <m:sty m:val="p"/>
                            </m:rPr>
                            <a:rPr lang="en-US" altLang="ko-KR">
                              <a:solidFill>
                                <a:prstClr val="black"/>
                              </a:solidFill>
                              <a:latin typeface="Cambria Math" panose="02040503050406030204" pitchFamily="18" charset="0"/>
                            </a:rPr>
                            <m:t>E</m:t>
                          </m:r>
                          <m:r>
                            <a:rPr lang="en-US" altLang="ko-KR">
                              <a:solidFill>
                                <a:prstClr val="black"/>
                              </a:solidFill>
                              <a:latin typeface="Cambria Math" panose="02040503050406030204" pitchFamily="18" charset="0"/>
                            </a:rPr>
                            <m:t>2</m:t>
                          </m:r>
                        </m:e>
                      </m:d>
                      <m:sSub>
                        <m:sSubPr>
                          <m:ctrlPr>
                            <a:rPr lang="en-US" altLang="ko-KR" i="1">
                              <a:solidFill>
                                <a:prstClr val="black"/>
                              </a:solidFill>
                              <a:latin typeface="Cambria Math" panose="02040503050406030204" pitchFamily="18" charset="0"/>
                            </a:rPr>
                          </m:ctrlPr>
                        </m:sSubPr>
                        <m:e>
                          <m:r>
                            <m:rPr>
                              <m:sty m:val="p"/>
                            </m:rPr>
                            <a:rPr lang="en-US" altLang="ko-KR">
                              <a:solidFill>
                                <a:prstClr val="black"/>
                              </a:solidFill>
                              <a:latin typeface="Cambria Math" panose="02040503050406030204" pitchFamily="18" charset="0"/>
                            </a:rPr>
                            <m:t>g</m:t>
                          </m:r>
                        </m:e>
                        <m:sub>
                          <m:r>
                            <a:rPr lang="en-US" altLang="ko-KR">
                              <a:solidFill>
                                <a:prstClr val="black"/>
                              </a:solidFill>
                              <a:latin typeface="Cambria Math" panose="02040503050406030204" pitchFamily="18" charset="0"/>
                            </a:rPr>
                            <m:t>2</m:t>
                          </m:r>
                        </m:sub>
                      </m:sSub>
                      <m:d>
                        <m:dPr>
                          <m:ctrlPr>
                            <a:rPr lang="en-US" altLang="ko-KR" i="1">
                              <a:solidFill>
                                <a:prstClr val="black"/>
                              </a:solidFill>
                              <a:latin typeface="Cambria Math" panose="02040503050406030204" pitchFamily="18" charset="0"/>
                            </a:rPr>
                          </m:ctrlPr>
                        </m:dPr>
                        <m:e>
                          <m:r>
                            <a:rPr lang="el-GR" altLang="ko-KR" i="1">
                              <a:solidFill>
                                <a:prstClr val="black"/>
                              </a:solidFill>
                              <a:latin typeface="Cambria Math" panose="02040503050406030204" pitchFamily="18" charset="0"/>
                              <a:ea typeface="Cambria Math" panose="02040503050406030204" pitchFamily="18" charset="0"/>
                            </a:rPr>
                            <m:t>𝜉</m:t>
                          </m:r>
                        </m:e>
                      </m:d>
                    </m:oMath>
                  </a14:m>
                  <a:r>
                    <a:rPr lang="en-US" altLang="ko-KR" dirty="0">
                      <a:solidFill>
                        <a:prstClr val="black"/>
                      </a:solidFill>
                      <a:latin typeface="Helvetica LT Std" panose="020B0504020202020204" pitchFamily="34" charset="0"/>
                      <a:ea typeface="맑은 고딕" panose="020B0503020000020004" pitchFamily="50" charset="-127"/>
                    </a:rPr>
                    <a:t> </a:t>
                  </a:r>
                  <a14:m>
                    <m:oMath xmlns:m="http://schemas.openxmlformats.org/officeDocument/2006/math">
                      <m:r>
                        <m:rPr>
                          <m:sty m:val="p"/>
                        </m:rPr>
                        <a:rPr lang="en-US" altLang="ko-KR" dirty="0">
                          <a:solidFill>
                            <a:prstClr val="black"/>
                          </a:solidFill>
                          <a:latin typeface="Cambria Math" panose="02040503050406030204" pitchFamily="18" charset="0"/>
                        </a:rPr>
                        <m:t>MeV</m:t>
                      </m:r>
                      <m:r>
                        <a:rPr lang="en-US" altLang="ko-KR" dirty="0">
                          <a:solidFill>
                            <a:prstClr val="black"/>
                          </a:solidFill>
                          <a:latin typeface="Cambria Math" panose="02040503050406030204" pitchFamily="18" charset="0"/>
                        </a:rPr>
                        <m:t> </m:t>
                      </m:r>
                      <m:r>
                        <m:rPr>
                          <m:sty m:val="p"/>
                        </m:rPr>
                        <a:rPr lang="en-US" altLang="ko-KR" dirty="0">
                          <a:solidFill>
                            <a:prstClr val="black"/>
                          </a:solidFill>
                          <a:latin typeface="Cambria Math" panose="02040503050406030204" pitchFamily="18" charset="0"/>
                        </a:rPr>
                        <m:t>f</m:t>
                      </m:r>
                      <m:sSup>
                        <m:sSupPr>
                          <m:ctrlPr>
                            <a:rPr lang="en-US" altLang="ko-KR" i="1" dirty="0">
                              <a:solidFill>
                                <a:prstClr val="black"/>
                              </a:solidFill>
                              <a:latin typeface="Cambria Math" panose="02040503050406030204" pitchFamily="18" charset="0"/>
                            </a:rPr>
                          </m:ctrlPr>
                        </m:sSupPr>
                        <m:e>
                          <m:r>
                            <m:rPr>
                              <m:sty m:val="p"/>
                            </m:rPr>
                            <a:rPr lang="en-US" altLang="ko-KR" dirty="0">
                              <a:solidFill>
                                <a:prstClr val="black"/>
                              </a:solidFill>
                              <a:latin typeface="Cambria Math" panose="02040503050406030204" pitchFamily="18" charset="0"/>
                            </a:rPr>
                            <m:t>m</m:t>
                          </m:r>
                        </m:e>
                        <m:sup>
                          <m:r>
                            <a:rPr lang="en-US" altLang="ko-KR" dirty="0">
                              <a:solidFill>
                                <a:prstClr val="black"/>
                              </a:solidFill>
                              <a:latin typeface="Cambria Math" panose="02040503050406030204" pitchFamily="18" charset="0"/>
                            </a:rPr>
                            <m:t>5</m:t>
                          </m:r>
                        </m:sup>
                      </m:sSup>
                    </m:oMath>
                  </a14:m>
                  <a:r>
                    <a:rPr lang="en-US" altLang="ko-KR" dirty="0">
                      <a:solidFill>
                        <a:prstClr val="black"/>
                      </a:solidFill>
                      <a:latin typeface="Helvetica LT Std" panose="020B0504020202020204" pitchFamily="34" charset="0"/>
                      <a:ea typeface="맑은 고딕" panose="020B0503020000020004" pitchFamily="50" charset="-127"/>
                    </a:rPr>
                    <a:t>      </a:t>
                  </a:r>
                  <a14:m>
                    <m:oMath xmlns:m="http://schemas.openxmlformats.org/officeDocument/2006/math">
                      <m:d>
                        <m:dPr>
                          <m:ctrlPr>
                            <a:rPr lang="en-US" altLang="ko-KR" i="1" dirty="0">
                              <a:solidFill>
                                <a:prstClr val="black"/>
                              </a:solidFill>
                              <a:latin typeface="Cambria Math" panose="02040503050406030204" pitchFamily="18" charset="0"/>
                            </a:rPr>
                          </m:ctrlPr>
                        </m:dPr>
                        <m:e>
                          <m:r>
                            <a:rPr lang="en-US" altLang="ko-KR" i="1" dirty="0">
                              <a:solidFill>
                                <a:prstClr val="black"/>
                              </a:solidFill>
                              <a:latin typeface="Cambria Math" panose="02040503050406030204" pitchFamily="18" charset="0"/>
                            </a:rPr>
                            <m:t>𝑖</m:t>
                          </m:r>
                          <m:r>
                            <a:rPr lang="en-US" altLang="ko-KR" i="1" dirty="0">
                              <a:solidFill>
                                <a:prstClr val="black"/>
                              </a:solidFill>
                              <a:latin typeface="Cambria Math" panose="02040503050406030204" pitchFamily="18" charset="0"/>
                            </a:rPr>
                            <m:t>=1 </m:t>
                          </m:r>
                          <m:r>
                            <a:rPr lang="en-US" altLang="ko-KR" i="1" dirty="0">
                              <a:solidFill>
                                <a:prstClr val="black"/>
                              </a:solidFill>
                              <a:latin typeface="Cambria Math" panose="02040503050406030204" pitchFamily="18" charset="0"/>
                            </a:rPr>
                            <m:t>𝑜𝑟</m:t>
                          </m:r>
                          <m:r>
                            <a:rPr lang="en-US" altLang="ko-KR" i="1" dirty="0">
                              <a:solidFill>
                                <a:prstClr val="black"/>
                              </a:solidFill>
                              <a:latin typeface="Cambria Math" panose="02040503050406030204" pitchFamily="18" charset="0"/>
                            </a:rPr>
                            <m:t> 2</m:t>
                          </m:r>
                        </m:e>
                      </m:d>
                    </m:oMath>
                  </a14:m>
                  <a:endParaRPr lang="ko-KR" altLang="en-US" dirty="0">
                    <a:solidFill>
                      <a:prstClr val="black"/>
                    </a:solidFill>
                    <a:latin typeface="Helvetica LT Std" panose="020B0504020202020204" pitchFamily="34" charset="0"/>
                    <a:ea typeface="맑은 고딕" panose="020B0503020000020004" pitchFamily="50" charset="-127"/>
                  </a:endParaRPr>
                </a:p>
              </p:txBody>
            </p:sp>
          </mc:Choice>
          <mc:Fallback xmlns="">
            <p:sp>
              <p:nvSpPr>
                <p:cNvPr id="39" name="TextBox 38">
                  <a:extLst>
                    <a:ext uri="{FF2B5EF4-FFF2-40B4-BE49-F238E27FC236}">
                      <a16:creationId xmlns:a16="http://schemas.microsoft.com/office/drawing/2014/main" id="{28416466-8582-49C3-B679-CB8B21FEDCC1}"/>
                    </a:ext>
                  </a:extLst>
                </p:cNvPr>
                <p:cNvSpPr txBox="1">
                  <a:spLocks noRot="1" noChangeAspect="1" noMove="1" noResize="1" noEditPoints="1" noAdjustHandles="1" noChangeArrowheads="1" noChangeShapeType="1" noTextEdit="1"/>
                </p:cNvSpPr>
                <p:nvPr/>
              </p:nvSpPr>
              <p:spPr>
                <a:xfrm>
                  <a:off x="164015" y="5706037"/>
                  <a:ext cx="5612121" cy="540533"/>
                </a:xfrm>
                <a:prstGeom prst="rect">
                  <a:avLst/>
                </a:prstGeom>
                <a:blipFill>
                  <a:blip r:embed="rId9"/>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xmlns="" id="{C3722803-B565-4513-8783-73E90DEA6895}"/>
                    </a:ext>
                  </a:extLst>
                </p:cNvPr>
                <p:cNvSpPr txBox="1"/>
                <p:nvPr/>
              </p:nvSpPr>
              <p:spPr>
                <a:xfrm>
                  <a:off x="-186975" y="4319370"/>
                  <a:ext cx="5721237" cy="1593706"/>
                </a:xfrm>
                <a:prstGeom prst="rect">
                  <a:avLst/>
                </a:prstGeom>
                <a:noFill/>
              </p:spPr>
              <p:txBody>
                <a:bodyPr wrap="square" rtlCol="0">
                  <a:spAutoFit/>
                </a:bodyPr>
                <a:lstStyle/>
                <a:p>
                  <a:pPr defTabSz="457200" latinLnBrk="0">
                    <a:lnSpc>
                      <a:spcPct val="115000"/>
                    </a:lnSpc>
                    <a:spcAft>
                      <a:spcPts val="1000"/>
                    </a:spcAft>
                  </a:pPr>
                  <a14:m>
                    <m:oMathPara xmlns:m="http://schemas.openxmlformats.org/officeDocument/2006/math">
                      <m:oMathParaPr>
                        <m:jc m:val="centerGroup"/>
                      </m:oMathParaPr>
                      <m:oMath xmlns:m="http://schemas.openxmlformats.org/officeDocument/2006/math">
                        <m:r>
                          <a:rPr lang="en-US" altLang="ko-KR"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cs typeface="Times New Roman" panose="02020603050405020304" pitchFamily="18" charset="0"/>
                              </a:rPr>
                              <m:t>𝐾</m:t>
                            </m:r>
                          </m:e>
                          <m:sub>
                            <m:r>
                              <a:rPr lang="en-US" altLang="ko-KR" i="1" kern="100">
                                <a:solidFill>
                                  <a:prstClr val="black"/>
                                </a:solidFill>
                                <a:latin typeface="Cambria Math" panose="02040503050406030204" pitchFamily="18" charset="0"/>
                                <a:cs typeface="Times New Roman" panose="02020603050405020304" pitchFamily="18" charset="0"/>
                              </a:rPr>
                              <m:t>𝐶</m:t>
                            </m:r>
                          </m:sub>
                        </m:sSub>
                        <m:r>
                          <a:rPr lang="en-US" altLang="ko-KR" i="1" kern="100">
                            <a:solidFill>
                              <a:prstClr val="black"/>
                            </a:solidFill>
                            <a:latin typeface="Cambria Math" panose="02040503050406030204" pitchFamily="18" charset="0"/>
                            <a:cs typeface="Times New Roman" panose="02020603050405020304" pitchFamily="18" charset="0"/>
                          </a:rPr>
                          <m:t>(</m:t>
                        </m:r>
                        <m:r>
                          <m:rPr>
                            <m:sty m:val="p"/>
                          </m:rPr>
                          <a:rPr lang="en-US" altLang="ko-KR" kern="100">
                            <a:solidFill>
                              <a:prstClr val="black"/>
                            </a:solidFill>
                            <a:latin typeface="Cambria Math" panose="02040503050406030204" pitchFamily="18" charset="0"/>
                            <a:cs typeface="Times New Roman" panose="02020603050405020304" pitchFamily="18" charset="0"/>
                          </a:rPr>
                          <m:t>r</m:t>
                        </m:r>
                        <m:r>
                          <a:rPr lang="en-US" altLang="ko-KR" kern="100">
                            <a:solidFill>
                              <a:prstClr val="black"/>
                            </a:solidFill>
                            <a:latin typeface="Cambria Math" panose="02040503050406030204" pitchFamily="18" charset="0"/>
                            <a:cs typeface="Times New Roman" panose="02020603050405020304" pitchFamily="18" charset="0"/>
                          </a:rPr>
                          <m:t>) = </m:t>
                        </m:r>
                        <m:sSup>
                          <m:sSup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begChr m:val="["/>
                                <m:endChr m:val="]"/>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i="1" kern="100">
                                    <a:solidFill>
                                      <a:prstClr val="black"/>
                                    </a:solidFill>
                                    <a:latin typeface="Cambria Math" panose="02040503050406030204" pitchFamily="18" charset="0"/>
                                    <a:cs typeface="Times New Roman" panose="02020603050405020304" pitchFamily="18" charset="0"/>
                                  </a:rPr>
                                  <m:t>1</m:t>
                                </m:r>
                                <m:r>
                                  <a:rPr lang="en-US" altLang="ko-KR" kern="100">
                                    <a:solidFill>
                                      <a:prstClr val="black"/>
                                    </a:solidFill>
                                    <a:latin typeface="Cambria Math" panose="02040503050406030204" pitchFamily="18" charset="0"/>
                                    <a:cs typeface="Times New Roman" panose="02020603050405020304" pitchFamily="18" charset="0"/>
                                  </a:rPr>
                                  <m:t>−</m:t>
                                </m:r>
                                <m:d>
                                  <m:d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cs typeface="Times New Roman" panose="02020603050405020304" pitchFamily="18" charset="0"/>
                                              </a:rPr>
                                              <m:t>𝑍</m:t>
                                            </m:r>
                                          </m:e>
                                          <m:sub>
                                            <m:r>
                                              <a:rPr lang="en-US" altLang="ko-KR" i="1" kern="100">
                                                <a:solidFill>
                                                  <a:prstClr val="black"/>
                                                </a:solidFill>
                                                <a:latin typeface="Cambria Math" panose="02040503050406030204" pitchFamily="18" charset="0"/>
                                                <a:cs typeface="Times New Roman" panose="02020603050405020304" pitchFamily="18" charset="0"/>
                                              </a:rPr>
                                              <m:t>𝑎</m:t>
                                            </m:r>
                                          </m:sub>
                                        </m:sSub>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cs typeface="Times New Roman" panose="02020603050405020304" pitchFamily="18" charset="0"/>
                                              </a:rPr>
                                              <m:t>𝑍</m:t>
                                            </m:r>
                                          </m:e>
                                          <m:sub>
                                            <m:r>
                                              <a:rPr lang="en-US" altLang="ko-KR" i="1" kern="100">
                                                <a:solidFill>
                                                  <a:prstClr val="black"/>
                                                </a:solidFill>
                                                <a:latin typeface="Cambria Math" panose="02040503050406030204" pitchFamily="18" charset="0"/>
                                                <a:cs typeface="Times New Roman" panose="02020603050405020304" pitchFamily="18" charset="0"/>
                                              </a:rPr>
                                              <m:t>𝐴</m:t>
                                            </m:r>
                                          </m:sub>
                                        </m:sSub>
                                        <m:sSup>
                                          <m:sSup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ko-KR" i="1" kern="100">
                                                <a:solidFill>
                                                  <a:prstClr val="black"/>
                                                </a:solidFill>
                                                <a:latin typeface="Cambria Math" panose="02040503050406030204" pitchFamily="18" charset="0"/>
                                                <a:cs typeface="Times New Roman" panose="02020603050405020304" pitchFamily="18" charset="0"/>
                                              </a:rPr>
                                              <m:t>𝑒</m:t>
                                            </m:r>
                                          </m:e>
                                          <m:sup>
                                            <m:r>
                                              <a:rPr lang="en-US" altLang="ko-KR" i="1" kern="100">
                                                <a:solidFill>
                                                  <a:prstClr val="black"/>
                                                </a:solidFill>
                                                <a:latin typeface="Cambria Math" panose="02040503050406030204" pitchFamily="18" charset="0"/>
                                                <a:cs typeface="Times New Roman" panose="02020603050405020304" pitchFamily="18" charset="0"/>
                                              </a:rPr>
                                              <m:t>2</m:t>
                                            </m:r>
                                          </m:sup>
                                        </m:sSup>
                                      </m:num>
                                      <m:den>
                                        <m:r>
                                          <a:rPr lang="en-US" altLang="ko-KR" i="1" kern="100">
                                            <a:solidFill>
                                              <a:prstClr val="black"/>
                                            </a:solidFill>
                                            <a:latin typeface="Cambria Math" panose="02040503050406030204" pitchFamily="18" charset="0"/>
                                            <a:cs typeface="Times New Roman" panose="02020603050405020304" pitchFamily="18" charset="0"/>
                                          </a:rPr>
                                          <m:t>𝑟</m:t>
                                        </m:r>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cs typeface="Times New Roman" panose="02020603050405020304" pitchFamily="18" charset="0"/>
                                              </a:rPr>
                                              <m:t>𝐸</m:t>
                                            </m:r>
                                          </m:e>
                                          <m:sub>
                                            <m:r>
                                              <a:rPr lang="en-US" altLang="ko-KR" i="1" kern="100">
                                                <a:solidFill>
                                                  <a:prstClr val="black"/>
                                                </a:solidFill>
                                                <a:latin typeface="Cambria Math" panose="02040503050406030204" pitchFamily="18" charset="0"/>
                                                <a:cs typeface="Times New Roman" panose="02020603050405020304" pitchFamily="18" charset="0"/>
                                              </a:rPr>
                                              <m:t>𝐶𝑀</m:t>
                                            </m:r>
                                          </m:sub>
                                        </m:sSub>
                                      </m:den>
                                    </m:f>
                                  </m:e>
                                </m:d>
                              </m:e>
                            </m:d>
                          </m:e>
                          <m:sup>
                            <m:r>
                              <a:rPr lang="en-US" altLang="ko-KR" kern="100">
                                <a:solidFill>
                                  <a:prstClr val="black"/>
                                </a:solidFill>
                                <a:latin typeface="Cambria Math" panose="02040503050406030204" pitchFamily="18" charset="0"/>
                                <a:cs typeface="Times New Roman" panose="02020603050405020304" pitchFamily="18" charset="0"/>
                              </a:rPr>
                              <m:t>−</m:t>
                            </m:r>
                            <m:f>
                              <m:f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i="1" kern="100">
                                    <a:solidFill>
                                      <a:prstClr val="black"/>
                                    </a:solidFill>
                                    <a:latin typeface="Cambria Math" panose="02040503050406030204" pitchFamily="18" charset="0"/>
                                    <a:cs typeface="Times New Roman" panose="02020603050405020304" pitchFamily="18" charset="0"/>
                                  </a:rPr>
                                  <m:t>1</m:t>
                                </m:r>
                              </m:num>
                              <m:den>
                                <m:r>
                                  <a:rPr lang="en-US" altLang="ko-KR" i="1" kern="100">
                                    <a:solidFill>
                                      <a:prstClr val="black"/>
                                    </a:solidFill>
                                    <a:latin typeface="Cambria Math" panose="02040503050406030204" pitchFamily="18" charset="0"/>
                                    <a:cs typeface="Times New Roman" panose="02020603050405020304" pitchFamily="18" charset="0"/>
                                  </a:rPr>
                                  <m:t>2</m:t>
                                </m:r>
                              </m:den>
                            </m:f>
                          </m:sup>
                        </m:sSup>
                        <m:r>
                          <a:rPr lang="en-US" altLang="ko-KR" kern="100">
                            <a:solidFill>
                              <a:prstClr val="black"/>
                            </a:solidFill>
                            <a:latin typeface="Cambria Math" panose="02040503050406030204" pitchFamily="18" charset="0"/>
                            <a:cs typeface="Times New Roman" panose="02020603050405020304" pitchFamily="18" charset="0"/>
                          </a:rPr>
                          <m:t>                     ( </m:t>
                        </m:r>
                        <m:r>
                          <a:rPr lang="en-US" altLang="ko-KR" i="1" kern="100">
                            <a:solidFill>
                              <a:prstClr val="black"/>
                            </a:solidFill>
                            <a:latin typeface="Cambria Math" panose="02040503050406030204" pitchFamily="18" charset="0"/>
                            <a:cs typeface="Times New Roman" panose="02020603050405020304" pitchFamily="18" charset="0"/>
                          </a:rPr>
                          <m:t>𝑟</m:t>
                        </m:r>
                        <m:r>
                          <a:rPr lang="en-US" altLang="ko-KR" kern="100">
                            <a:solidFill>
                              <a:prstClr val="black"/>
                            </a:solidFill>
                            <a:latin typeface="Cambria Math" panose="02040503050406030204" pitchFamily="18" charset="0"/>
                            <a:cs typeface="Times New Roman" panose="02020603050405020304" pitchFamily="18" charset="0"/>
                          </a:rPr>
                          <m:t>&lt;</m:t>
                        </m:r>
                        <m:f>
                          <m:f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cs typeface="Times New Roman" panose="02020603050405020304" pitchFamily="18" charset="0"/>
                                  </a:rPr>
                                  <m:t>𝑅</m:t>
                                </m:r>
                              </m:e>
                              <m:sub>
                                <m:r>
                                  <a:rPr lang="en-US" altLang="ko-KR" i="1" kern="100">
                                    <a:solidFill>
                                      <a:prstClr val="black"/>
                                    </a:solidFill>
                                    <a:latin typeface="Cambria Math" panose="02040503050406030204" pitchFamily="18" charset="0"/>
                                    <a:cs typeface="Times New Roman" panose="02020603050405020304" pitchFamily="18" charset="0"/>
                                  </a:rPr>
                                  <m:t>𝑑</m:t>
                                </m:r>
                              </m:sub>
                            </m:sSub>
                          </m:num>
                          <m:den>
                            <m:r>
                              <a:rPr lang="en-US" altLang="ko-KR" i="1" kern="100">
                                <a:solidFill>
                                  <a:prstClr val="black"/>
                                </a:solidFill>
                                <a:latin typeface="Cambria Math" panose="02040503050406030204" pitchFamily="18" charset="0"/>
                                <a:cs typeface="Times New Roman" panose="02020603050405020304" pitchFamily="18" charset="0"/>
                              </a:rPr>
                              <m:t>0</m:t>
                            </m:r>
                            <m:r>
                              <a:rPr lang="en-US" altLang="ko-KR" kern="100">
                                <a:solidFill>
                                  <a:prstClr val="black"/>
                                </a:solidFill>
                                <a:latin typeface="Cambria Math" panose="02040503050406030204" pitchFamily="18" charset="0"/>
                                <a:cs typeface="Times New Roman" panose="02020603050405020304" pitchFamily="18" charset="0"/>
                              </a:rPr>
                              <m:t>.</m:t>
                            </m:r>
                            <m:r>
                              <a:rPr lang="en-US" altLang="ko-KR" i="1" kern="100">
                                <a:solidFill>
                                  <a:prstClr val="black"/>
                                </a:solidFill>
                                <a:latin typeface="Cambria Math" panose="02040503050406030204" pitchFamily="18" charset="0"/>
                                <a:cs typeface="Times New Roman" panose="02020603050405020304" pitchFamily="18" charset="0"/>
                              </a:rPr>
                              <m:t>9</m:t>
                            </m:r>
                          </m:den>
                        </m:f>
                        <m:r>
                          <a:rPr lang="en-US" altLang="ko-KR" kern="100">
                            <a:solidFill>
                              <a:prstClr val="black"/>
                            </a:solidFill>
                            <a:latin typeface="Cambria Math" panose="02040503050406030204" pitchFamily="18" charset="0"/>
                            <a:cs typeface="Times New Roman" panose="02020603050405020304" pitchFamily="18" charset="0"/>
                          </a:rPr>
                          <m:t> )</m:t>
                        </m:r>
                      </m:oMath>
                    </m:oMathPara>
                  </a14:m>
                  <a:endParaRPr lang="ko-KR" altLang="ko-KR" sz="1400" kern="100" dirty="0">
                    <a:solidFill>
                      <a:prstClr val="black"/>
                    </a:solidFill>
                    <a:latin typeface="Helvetica LT Std" panose="020B0504020202020204" pitchFamily="34" charset="0"/>
                    <a:ea typeface="맑은 고딕" panose="020B0503020000020004" pitchFamily="50" charset="-127"/>
                    <a:cs typeface="Times New Roman" panose="02020603050405020304" pitchFamily="18" charset="0"/>
                  </a:endParaRPr>
                </a:p>
                <a:p>
                  <a:pPr defTabSz="457200" latinLnBrk="0">
                    <a:lnSpc>
                      <a:spcPct val="115000"/>
                    </a:lnSpc>
                    <a:spcAft>
                      <a:spcPts val="1000"/>
                    </a:spcAft>
                  </a:pPr>
                  <a14:m>
                    <m:oMath xmlns:m="http://schemas.openxmlformats.org/officeDocument/2006/math">
                      <m:r>
                        <a:rPr lang="en-US" altLang="ko-KR" kern="100">
                          <a:solidFill>
                            <a:prstClr val="black"/>
                          </a:solidFill>
                          <a:latin typeface="Cambria Math" panose="02040503050406030204" pitchFamily="18" charset="0"/>
                          <a:cs typeface="Times New Roman" panose="02020603050405020304" pitchFamily="18" charset="0"/>
                        </a:rPr>
                        <m:t>                     =</m:t>
                      </m:r>
                      <m:r>
                        <a:rPr lang="en-US" altLang="ko-KR" i="1" kern="100">
                          <a:solidFill>
                            <a:prstClr val="black"/>
                          </a:solidFill>
                          <a:latin typeface="Cambria Math" panose="02040503050406030204" pitchFamily="18" charset="0"/>
                          <a:cs typeface="Times New Roman" panose="02020603050405020304" pitchFamily="18" charset="0"/>
                        </a:rPr>
                        <m:t>3</m:t>
                      </m:r>
                      <m:r>
                        <a:rPr lang="en-US" altLang="ko-KR" kern="100">
                          <a:solidFill>
                            <a:prstClr val="black"/>
                          </a:solidFill>
                          <a:latin typeface="Cambria Math" panose="02040503050406030204" pitchFamily="18" charset="0"/>
                          <a:cs typeface="Times New Roman" panose="02020603050405020304" pitchFamily="18" charset="0"/>
                        </a:rPr>
                        <m:t>.</m:t>
                      </m:r>
                      <m:r>
                        <a:rPr lang="en-US" altLang="ko-KR" i="1" kern="100">
                          <a:solidFill>
                            <a:prstClr val="black"/>
                          </a:solidFill>
                          <a:latin typeface="Cambria Math" panose="02040503050406030204" pitchFamily="18" charset="0"/>
                          <a:cs typeface="Times New Roman" panose="02020603050405020304" pitchFamily="18" charset="0"/>
                        </a:rPr>
                        <m:t>16</m:t>
                      </m:r>
                      <m:r>
                        <a:rPr lang="en-US" altLang="ko-KR" kern="100">
                          <a:solidFill>
                            <a:prstClr val="black"/>
                          </a:solidFill>
                          <a:latin typeface="Cambria Math" panose="02040503050406030204" pitchFamily="18" charset="0"/>
                          <a:cs typeface="Times New Roman" panose="02020603050405020304" pitchFamily="18" charset="0"/>
                        </a:rPr>
                        <m:t>                                                  ( </m:t>
                      </m:r>
                      <m:r>
                        <a:rPr lang="en-US" altLang="ko-KR" i="1" kern="100">
                          <a:solidFill>
                            <a:prstClr val="black"/>
                          </a:solidFill>
                          <a:latin typeface="Cambria Math" panose="02040503050406030204" pitchFamily="18" charset="0"/>
                          <a:cs typeface="Times New Roman" panose="02020603050405020304" pitchFamily="18" charset="0"/>
                        </a:rPr>
                        <m:t>𝑟</m:t>
                      </m:r>
                      <m:r>
                        <a:rPr lang="en-US" altLang="ko-KR" kern="100">
                          <a:solidFill>
                            <a:prstClr val="black"/>
                          </a:solidFill>
                          <a:latin typeface="Cambria Math" panose="02040503050406030204" pitchFamily="18" charset="0"/>
                          <a:cs typeface="Times New Roman" panose="02020603050405020304" pitchFamily="18" charset="0"/>
                        </a:rPr>
                        <m:t>≥</m:t>
                      </m:r>
                      <m:f>
                        <m:f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cs typeface="Times New Roman" panose="02020603050405020304" pitchFamily="18" charset="0"/>
                                </a:rPr>
                                <m:t>𝑅</m:t>
                              </m:r>
                            </m:e>
                            <m:sub>
                              <m:r>
                                <a:rPr lang="en-US" altLang="ko-KR" i="1" kern="100">
                                  <a:solidFill>
                                    <a:prstClr val="black"/>
                                  </a:solidFill>
                                  <a:latin typeface="Cambria Math" panose="02040503050406030204" pitchFamily="18" charset="0"/>
                                  <a:cs typeface="Times New Roman" panose="02020603050405020304" pitchFamily="18" charset="0"/>
                                </a:rPr>
                                <m:t>𝑑</m:t>
                              </m:r>
                            </m:sub>
                          </m:sSub>
                        </m:num>
                        <m:den>
                          <m:r>
                            <a:rPr lang="en-US" altLang="ko-KR" i="1" kern="100">
                              <a:solidFill>
                                <a:prstClr val="black"/>
                              </a:solidFill>
                              <a:latin typeface="Cambria Math" panose="02040503050406030204" pitchFamily="18" charset="0"/>
                              <a:cs typeface="Times New Roman" panose="02020603050405020304" pitchFamily="18" charset="0"/>
                            </a:rPr>
                            <m:t>0</m:t>
                          </m:r>
                          <m:r>
                            <a:rPr lang="en-US" altLang="ko-KR" kern="100">
                              <a:solidFill>
                                <a:prstClr val="black"/>
                              </a:solidFill>
                              <a:latin typeface="Cambria Math" panose="02040503050406030204" pitchFamily="18" charset="0"/>
                              <a:cs typeface="Times New Roman" panose="02020603050405020304" pitchFamily="18" charset="0"/>
                            </a:rPr>
                            <m:t>.</m:t>
                          </m:r>
                          <m:r>
                            <a:rPr lang="en-US" altLang="ko-KR" i="1" kern="100">
                              <a:solidFill>
                                <a:prstClr val="black"/>
                              </a:solidFill>
                              <a:latin typeface="Cambria Math" panose="02040503050406030204" pitchFamily="18" charset="0"/>
                              <a:cs typeface="Times New Roman" panose="02020603050405020304" pitchFamily="18" charset="0"/>
                            </a:rPr>
                            <m:t>9</m:t>
                          </m:r>
                        </m:den>
                      </m:f>
                      <m:r>
                        <a:rPr lang="en-US" altLang="ko-KR" kern="100">
                          <a:solidFill>
                            <a:prstClr val="black"/>
                          </a:solidFill>
                          <a:latin typeface="Cambria Math" panose="02040503050406030204" pitchFamily="18" charset="0"/>
                          <a:cs typeface="Times New Roman" panose="02020603050405020304" pitchFamily="18" charset="0"/>
                        </a:rPr>
                        <m:t> )</m:t>
                      </m:r>
                    </m:oMath>
                  </a14:m>
                  <a:r>
                    <a:rPr lang="en-US" altLang="ko-KR" kern="100" dirty="0">
                      <a:solidFill>
                        <a:prstClr val="black"/>
                      </a:solidFill>
                      <a:latin typeface="Helvetica LT Std" panose="020B0504020202020204" pitchFamily="34" charset="0"/>
                      <a:ea typeface="맑은 고딕" panose="020B0503020000020004" pitchFamily="50" charset="-127"/>
                      <a:cs typeface="Times New Roman" panose="02020603050405020304" pitchFamily="18" charset="0"/>
                    </a:rPr>
                    <a:t> </a:t>
                  </a:r>
                  <a:endParaRPr lang="ko-KR" altLang="en-US" dirty="0">
                    <a:solidFill>
                      <a:prstClr val="black"/>
                    </a:solidFill>
                    <a:latin typeface="Helvetica LT Std" panose="020B0504020202020204" pitchFamily="34" charset="0"/>
                    <a:ea typeface="맑은 고딕" panose="020B0503020000020004" pitchFamily="50" charset="-127"/>
                  </a:endParaRPr>
                </a:p>
              </p:txBody>
            </p:sp>
          </mc:Choice>
          <mc:Fallback xmlns="">
            <p:sp>
              <p:nvSpPr>
                <p:cNvPr id="41" name="TextBox 40">
                  <a:extLst>
                    <a:ext uri="{FF2B5EF4-FFF2-40B4-BE49-F238E27FC236}">
                      <a16:creationId xmlns:a16="http://schemas.microsoft.com/office/drawing/2014/main" id="{8B332932-8343-4802-B565-E7A30B713727}"/>
                    </a:ext>
                  </a:extLst>
                </p:cNvPr>
                <p:cNvSpPr txBox="1">
                  <a:spLocks noRot="1" noChangeAspect="1" noMove="1" noResize="1" noEditPoints="1" noAdjustHandles="1" noChangeArrowheads="1" noChangeShapeType="1" noTextEdit="1"/>
                </p:cNvSpPr>
                <p:nvPr/>
              </p:nvSpPr>
              <p:spPr>
                <a:xfrm>
                  <a:off x="-186975" y="4319370"/>
                  <a:ext cx="5721237" cy="1593706"/>
                </a:xfrm>
                <a:prstGeom prst="rect">
                  <a:avLst/>
                </a:prstGeom>
                <a:blipFill>
                  <a:blip r:embed="rId10"/>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xmlns="" id="{BB0B065F-F967-471A-9AA5-CE4F0E384A4B}"/>
                    </a:ext>
                  </a:extLst>
                </p:cNvPr>
                <p:cNvSpPr txBox="1"/>
                <p:nvPr/>
              </p:nvSpPr>
              <p:spPr>
                <a:xfrm>
                  <a:off x="149209" y="2842720"/>
                  <a:ext cx="6446662" cy="1967590"/>
                </a:xfrm>
                <a:prstGeom prst="rect">
                  <a:avLst/>
                </a:prstGeom>
                <a:noFill/>
              </p:spPr>
              <p:txBody>
                <a:bodyPr wrap="square" rtlCol="0">
                  <a:spAutoFit/>
                </a:bodyPr>
                <a:lstStyle/>
                <a:p>
                  <a:pPr defTabSz="457200" latinLnBrk="0"/>
                  <a14:m>
                    <m:oMathPara xmlns:m="http://schemas.openxmlformats.org/officeDocument/2006/math">
                      <m:oMathParaPr>
                        <m:jc m:val="left"/>
                      </m:oMathParaPr>
                      <m:oMath xmlns:m="http://schemas.openxmlformats.org/officeDocument/2006/math">
                        <m:sSubSup>
                          <m:sSubSupPr>
                            <m:ctrlPr>
                              <a:rPr lang="en-US" altLang="ko-KR" i="1" kern="100">
                                <a:solidFill>
                                  <a:prstClr val="black"/>
                                </a:solidFill>
                                <a:latin typeface="Cambria Math" panose="02040503050406030204" pitchFamily="18" charset="0"/>
                                <a:cs typeface="Times New Roman" panose="02020603050405020304" pitchFamily="18" charset="0"/>
                              </a:rPr>
                            </m:ctrlPr>
                          </m:sSubSupPr>
                          <m:e>
                            <m:r>
                              <a:rPr lang="en-US" altLang="ko-KR" i="1" kern="100">
                                <a:solidFill>
                                  <a:prstClr val="black"/>
                                </a:solidFill>
                                <a:latin typeface="Cambria Math" panose="02040503050406030204" pitchFamily="18" charset="0"/>
                                <a:cs typeface="Times New Roman" panose="02020603050405020304" pitchFamily="18" charset="0"/>
                              </a:rPr>
                              <m:t>𝑈</m:t>
                            </m:r>
                          </m:e>
                          <m:sub/>
                          <m:sup>
                            <m:r>
                              <a:rPr lang="en-US" altLang="ko-KR" i="1" kern="100">
                                <a:solidFill>
                                  <a:prstClr val="black"/>
                                </a:solidFill>
                                <a:latin typeface="Cambria Math" panose="02040503050406030204" pitchFamily="18" charset="0"/>
                                <a:cs typeface="Times New Roman" panose="02020603050405020304" pitchFamily="18" charset="0"/>
                              </a:rPr>
                              <m:t>𝑖𝑛𝑒𝑙</m:t>
                            </m:r>
                            <m:r>
                              <a:rPr lang="en-US" altLang="ko-KR" i="1" kern="100">
                                <a:solidFill>
                                  <a:prstClr val="black"/>
                                </a:solidFill>
                                <a:latin typeface="Cambria Math" panose="02040503050406030204" pitchFamily="18" charset="0"/>
                                <a:cs typeface="Times New Roman" panose="02020603050405020304" pitchFamily="18" charset="0"/>
                              </a:rPr>
                              <m:t>.</m:t>
                            </m:r>
                          </m:sup>
                        </m:sSubSup>
                        <m:d>
                          <m:d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i="1" kern="100">
                                <a:solidFill>
                                  <a:prstClr val="black"/>
                                </a:solidFill>
                                <a:latin typeface="Cambria Math" panose="02040503050406030204" pitchFamily="18" charset="0"/>
                                <a:cs typeface="Times New Roman" panose="02020603050405020304" pitchFamily="18" charset="0"/>
                              </a:rPr>
                              <m:t>𝑟</m:t>
                            </m:r>
                          </m:e>
                        </m:d>
                        <m:r>
                          <a:rPr lang="en-US" altLang="ko-KR" kern="100">
                            <a:solidFill>
                              <a:prstClr val="black"/>
                            </a:solidFill>
                            <a:latin typeface="Cambria Math" panose="02040503050406030204" pitchFamily="18" charset="0"/>
                            <a:cs typeface="Times New Roman" panose="02020603050405020304" pitchFamily="18" charset="0"/>
                          </a:rPr>
                          <m:t> = −</m:t>
                        </m:r>
                        <m:d>
                          <m:dPr>
                            <m:begChr m:val="["/>
                            <m:endChr m:val="]"/>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i="1" kern="100">
                                <a:solidFill>
                                  <a:prstClr val="black"/>
                                </a:solidFill>
                                <a:latin typeface="Cambria Math" panose="02040503050406030204" pitchFamily="18" charset="0"/>
                                <a:cs typeface="Times New Roman" panose="02020603050405020304" pitchFamily="18" charset="0"/>
                              </a:rPr>
                              <m:t>1</m:t>
                            </m:r>
                            <m:r>
                              <a:rPr lang="en-US" altLang="ko-KR" kern="100">
                                <a:solidFill>
                                  <a:prstClr val="black"/>
                                </a:solidFill>
                                <a:latin typeface="Cambria Math" panose="02040503050406030204" pitchFamily="18" charset="0"/>
                                <a:cs typeface="Times New Roman" panose="02020603050405020304" pitchFamily="18" charset="0"/>
                              </a:rPr>
                              <m:t>−</m:t>
                            </m:r>
                            <m:f>
                              <m:f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i="1" kern="100">
                                    <a:solidFill>
                                      <a:prstClr val="black"/>
                                    </a:solidFill>
                                    <a:latin typeface="Cambria Math" panose="02040503050406030204" pitchFamily="18" charset="0"/>
                                    <a:cs typeface="Times New Roman" panose="02020603050405020304" pitchFamily="18" charset="0"/>
                                  </a:rPr>
                                  <m:t>2</m:t>
                                </m:r>
                              </m:num>
                              <m:den>
                                <m:r>
                                  <a:rPr lang="en-US" altLang="ko-KR" i="1" kern="100">
                                    <a:solidFill>
                                      <a:prstClr val="black"/>
                                    </a:solidFill>
                                    <a:latin typeface="Cambria Math" panose="02040503050406030204" pitchFamily="18" charset="0"/>
                                    <a:cs typeface="Times New Roman" panose="02020603050405020304" pitchFamily="18" charset="0"/>
                                  </a:rPr>
                                  <m:t>7</m:t>
                                </m:r>
                              </m:den>
                            </m:f>
                            <m:sSup>
                              <m:sSup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cs typeface="Times New Roman" panose="02020603050405020304" pitchFamily="18" charset="0"/>
                                              </a:rPr>
                                              <m:t>𝑅</m:t>
                                            </m:r>
                                          </m:e>
                                          <m:sub>
                                            <m:r>
                                              <a:rPr lang="en-US" altLang="ko-KR" i="1" kern="100">
                                                <a:solidFill>
                                                  <a:prstClr val="black"/>
                                                </a:solidFill>
                                                <a:latin typeface="Cambria Math" panose="02040503050406030204" pitchFamily="18" charset="0"/>
                                                <a:cs typeface="Times New Roman" panose="02020603050405020304" pitchFamily="18" charset="0"/>
                                              </a:rPr>
                                              <m:t>𝐶</m:t>
                                            </m:r>
                                          </m:sub>
                                        </m:sSub>
                                      </m:num>
                                      <m:den>
                                        <m:r>
                                          <a:rPr lang="en-US" altLang="ko-KR" i="1" kern="100">
                                            <a:solidFill>
                                              <a:prstClr val="black"/>
                                            </a:solidFill>
                                            <a:latin typeface="Cambria Math" panose="02040503050406030204" pitchFamily="18" charset="0"/>
                                            <a:cs typeface="Times New Roman" panose="02020603050405020304" pitchFamily="18" charset="0"/>
                                          </a:rPr>
                                          <m:t>𝑟</m:t>
                                        </m:r>
                                      </m:den>
                                    </m:f>
                                  </m:e>
                                </m:d>
                              </m:e>
                              <m:sup>
                                <m:r>
                                  <a:rPr lang="en-US" altLang="ko-KR" i="1" kern="100">
                                    <a:solidFill>
                                      <a:prstClr val="black"/>
                                    </a:solidFill>
                                    <a:latin typeface="Cambria Math" panose="02040503050406030204" pitchFamily="18" charset="0"/>
                                    <a:cs typeface="Times New Roman" panose="02020603050405020304" pitchFamily="18" charset="0"/>
                                  </a:rPr>
                                  <m:t>2</m:t>
                                </m:r>
                              </m:sup>
                            </m:sSup>
                            <m:r>
                              <a:rPr lang="en-US" altLang="ko-KR" kern="100">
                                <a:solidFill>
                                  <a:prstClr val="black"/>
                                </a:solidFill>
                                <a:latin typeface="Cambria Math" panose="02040503050406030204" pitchFamily="18" charset="0"/>
                                <a:cs typeface="Times New Roman" panose="02020603050405020304" pitchFamily="18" charset="0"/>
                              </a:rPr>
                              <m:t>−</m:t>
                            </m:r>
                            <m:f>
                              <m:f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i="1" kern="100">
                                    <a:solidFill>
                                      <a:prstClr val="black"/>
                                    </a:solidFill>
                                    <a:latin typeface="Cambria Math" panose="02040503050406030204" pitchFamily="18" charset="0"/>
                                    <a:cs typeface="Times New Roman" panose="02020603050405020304" pitchFamily="18" charset="0"/>
                                  </a:rPr>
                                  <m:t>1</m:t>
                                </m:r>
                              </m:num>
                              <m:den>
                                <m:r>
                                  <a:rPr lang="en-US" altLang="ko-KR" i="1" kern="100">
                                    <a:solidFill>
                                      <a:prstClr val="black"/>
                                    </a:solidFill>
                                    <a:latin typeface="Cambria Math" panose="02040503050406030204" pitchFamily="18" charset="0"/>
                                    <a:cs typeface="Times New Roman" panose="02020603050405020304" pitchFamily="18" charset="0"/>
                                  </a:rPr>
                                  <m:t>21</m:t>
                                </m:r>
                              </m:den>
                            </m:f>
                            <m:sSup>
                              <m:sSup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cs typeface="Times New Roman" panose="02020603050405020304" pitchFamily="18" charset="0"/>
                                              </a:rPr>
                                              <m:t>𝑅</m:t>
                                            </m:r>
                                          </m:e>
                                          <m:sub>
                                            <m:r>
                                              <a:rPr lang="en-US" altLang="ko-KR" i="1" kern="100">
                                                <a:solidFill>
                                                  <a:prstClr val="black"/>
                                                </a:solidFill>
                                                <a:latin typeface="Cambria Math" panose="02040503050406030204" pitchFamily="18" charset="0"/>
                                                <a:cs typeface="Times New Roman" panose="02020603050405020304" pitchFamily="18" charset="0"/>
                                              </a:rPr>
                                              <m:t>𝐶</m:t>
                                            </m:r>
                                          </m:sub>
                                        </m:sSub>
                                      </m:num>
                                      <m:den>
                                        <m:r>
                                          <a:rPr lang="en-US" altLang="ko-KR" i="1" kern="100">
                                            <a:solidFill>
                                              <a:prstClr val="black"/>
                                            </a:solidFill>
                                            <a:latin typeface="Cambria Math" panose="02040503050406030204" pitchFamily="18" charset="0"/>
                                            <a:cs typeface="Times New Roman" panose="02020603050405020304" pitchFamily="18" charset="0"/>
                                          </a:rPr>
                                          <m:t>𝑟</m:t>
                                        </m:r>
                                      </m:den>
                                    </m:f>
                                  </m:e>
                                </m:d>
                              </m:e>
                              <m:sup>
                                <m:r>
                                  <a:rPr lang="en-US" altLang="ko-KR" i="1" kern="100">
                                    <a:solidFill>
                                      <a:prstClr val="black"/>
                                    </a:solidFill>
                                    <a:latin typeface="Cambria Math" panose="02040503050406030204" pitchFamily="18" charset="0"/>
                                    <a:cs typeface="Times New Roman" panose="02020603050405020304" pitchFamily="18" charset="0"/>
                                  </a:rPr>
                                  <m:t>4</m:t>
                                </m:r>
                              </m:sup>
                            </m:sSup>
                          </m:e>
                        </m:d>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cs typeface="Times New Roman" panose="02020603050405020304" pitchFamily="18" charset="0"/>
                              </a:rPr>
                              <m:t>𝐾</m:t>
                            </m:r>
                          </m:e>
                          <m:sub>
                            <m:r>
                              <a:rPr lang="en-US" altLang="ko-KR" i="1" kern="100">
                                <a:solidFill>
                                  <a:prstClr val="black"/>
                                </a:solidFill>
                                <a:latin typeface="Cambria Math" panose="02040503050406030204" pitchFamily="18" charset="0"/>
                                <a:cs typeface="Times New Roman" panose="02020603050405020304" pitchFamily="18" charset="0"/>
                              </a:rPr>
                              <m:t>𝐶</m:t>
                            </m:r>
                          </m:sub>
                        </m:sSub>
                        <m:d>
                          <m:d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i="1" kern="100">
                                <a:solidFill>
                                  <a:prstClr val="black"/>
                                </a:solidFill>
                                <a:latin typeface="Cambria Math" panose="02040503050406030204" pitchFamily="18" charset="0"/>
                                <a:cs typeface="Times New Roman" panose="02020603050405020304" pitchFamily="18" charset="0"/>
                              </a:rPr>
                              <m:t>𝑟</m:t>
                            </m:r>
                          </m:e>
                        </m:d>
                        <m:f>
                          <m:f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cs typeface="Times New Roman" panose="02020603050405020304" pitchFamily="18" charset="0"/>
                                  </a:rPr>
                                  <m:t>𝑊</m:t>
                                </m:r>
                              </m:e>
                              <m:sub>
                                <m:r>
                                  <a:rPr lang="en-US" altLang="ko-KR" i="1" kern="100">
                                    <a:solidFill>
                                      <a:prstClr val="black"/>
                                    </a:solidFill>
                                    <a:latin typeface="Cambria Math" panose="02040503050406030204" pitchFamily="18" charset="0"/>
                                    <a:cs typeface="Times New Roman" panose="02020603050405020304" pitchFamily="18" charset="0"/>
                                  </a:rPr>
                                  <m:t>𝑃</m:t>
                                </m:r>
                              </m:sub>
                            </m:sSub>
                          </m:num>
                          <m:den>
                            <m:sSup>
                              <m:sSup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ko-KR" i="1" kern="100">
                                    <a:solidFill>
                                      <a:prstClr val="black"/>
                                    </a:solidFill>
                                    <a:latin typeface="Cambria Math" panose="02040503050406030204" pitchFamily="18" charset="0"/>
                                    <a:cs typeface="Times New Roman" panose="02020603050405020304" pitchFamily="18" charset="0"/>
                                  </a:rPr>
                                  <m:t>𝑟</m:t>
                                </m:r>
                              </m:e>
                              <m:sup>
                                <m:r>
                                  <a:rPr lang="en-US" altLang="ko-KR" i="1" kern="100">
                                    <a:solidFill>
                                      <a:prstClr val="black"/>
                                    </a:solidFill>
                                    <a:latin typeface="Cambria Math" panose="02040503050406030204" pitchFamily="18" charset="0"/>
                                    <a:cs typeface="Times New Roman" panose="02020603050405020304" pitchFamily="18" charset="0"/>
                                  </a:rPr>
                                  <m:t>5</m:t>
                                </m:r>
                              </m:sup>
                            </m:sSup>
                          </m:den>
                        </m:f>
                        <m:r>
                          <a:rPr lang="en-US" altLang="ko-KR" kern="100">
                            <a:solidFill>
                              <a:prstClr val="black"/>
                            </a:solidFill>
                            <a:latin typeface="Cambria Math" panose="02040503050406030204" pitchFamily="18" charset="0"/>
                            <a:cs typeface="Times New Roman" panose="02020603050405020304" pitchFamily="18" charset="0"/>
                          </a:rPr>
                          <m:t>       </m:t>
                        </m:r>
                        <m:d>
                          <m:dPr>
                            <m:ctrlPr>
                              <a:rPr lang="en-US" altLang="ko-KR" i="1" kern="100">
                                <a:solidFill>
                                  <a:prstClr val="black"/>
                                </a:solidFill>
                                <a:latin typeface="Cambria Math" panose="02040503050406030204" pitchFamily="18" charset="0"/>
                                <a:cs typeface="Times New Roman" panose="02020603050405020304" pitchFamily="18" charset="0"/>
                              </a:rPr>
                            </m:ctrlPr>
                          </m:dPr>
                          <m:e>
                            <m:r>
                              <a:rPr lang="en-US" altLang="ko-KR" kern="100">
                                <a:solidFill>
                                  <a:prstClr val="black"/>
                                </a:solidFill>
                                <a:latin typeface="Cambria Math" panose="02040503050406030204" pitchFamily="18" charset="0"/>
                                <a:cs typeface="Times New Roman" panose="02020603050405020304" pitchFamily="18" charset="0"/>
                              </a:rPr>
                              <m:t> </m:t>
                            </m:r>
                            <m:r>
                              <a:rPr lang="en-US" altLang="ko-KR" i="1" kern="100">
                                <a:solidFill>
                                  <a:prstClr val="black"/>
                                </a:solidFill>
                                <a:latin typeface="Cambria Math" panose="02040503050406030204" pitchFamily="18" charset="0"/>
                                <a:cs typeface="Times New Roman" panose="02020603050405020304" pitchFamily="18" charset="0"/>
                              </a:rPr>
                              <m:t>𝑟</m:t>
                            </m:r>
                            <m:r>
                              <a:rPr lang="en-US" altLang="ko-KR" kern="100">
                                <a:solidFill>
                                  <a:prstClr val="black"/>
                                </a:solidFill>
                                <a:latin typeface="Cambria Math" panose="02040503050406030204" pitchFamily="18" charset="0"/>
                                <a:cs typeface="Times New Roman" panose="02020603050405020304" pitchFamily="18" charset="0"/>
                              </a:rPr>
                              <m:t> ≥</m:t>
                            </m:r>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cs typeface="Times New Roman" panose="02020603050405020304" pitchFamily="18" charset="0"/>
                                  </a:rPr>
                                  <m:t>𝑅</m:t>
                                </m:r>
                              </m:e>
                              <m:sub>
                                <m:r>
                                  <a:rPr lang="en-US" altLang="ko-KR" i="1" kern="100">
                                    <a:solidFill>
                                      <a:prstClr val="black"/>
                                    </a:solidFill>
                                    <a:latin typeface="Cambria Math" panose="02040503050406030204" pitchFamily="18" charset="0"/>
                                    <a:cs typeface="Times New Roman" panose="02020603050405020304" pitchFamily="18" charset="0"/>
                                  </a:rPr>
                                  <m:t>𝐶</m:t>
                                </m:r>
                              </m:sub>
                            </m:sSub>
                          </m:e>
                        </m:d>
                        <m:r>
                          <a:rPr lang="en-US" altLang="ko-KR" kern="100">
                            <a:solidFill>
                              <a:prstClr val="black"/>
                            </a:solidFill>
                            <a:latin typeface="Cambria Math" panose="02040503050406030204" pitchFamily="18" charset="0"/>
                            <a:cs typeface="Times New Roman" panose="02020603050405020304" pitchFamily="18" charset="0"/>
                          </a:rPr>
                          <m:t>      =−</m:t>
                        </m:r>
                        <m:f>
                          <m:f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ko-KR" i="1" kern="100">
                                <a:solidFill>
                                  <a:prstClr val="black"/>
                                </a:solidFill>
                                <a:latin typeface="Cambria Math" panose="02040503050406030204" pitchFamily="18" charset="0"/>
                                <a:cs typeface="Times New Roman" panose="02020603050405020304" pitchFamily="18" charset="0"/>
                              </a:rPr>
                              <m:t>2</m:t>
                            </m:r>
                          </m:num>
                          <m:den>
                            <m:r>
                              <a:rPr lang="en-US" altLang="ko-KR" i="1" kern="100">
                                <a:solidFill>
                                  <a:prstClr val="black"/>
                                </a:solidFill>
                                <a:latin typeface="Cambria Math" panose="02040503050406030204" pitchFamily="18" charset="0"/>
                                <a:cs typeface="Times New Roman" panose="02020603050405020304" pitchFamily="18" charset="0"/>
                              </a:rPr>
                              <m:t>3</m:t>
                            </m:r>
                          </m:den>
                        </m:f>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cs typeface="Times New Roman" panose="02020603050405020304" pitchFamily="18" charset="0"/>
                              </a:rPr>
                              <m:t>𝐾</m:t>
                            </m:r>
                          </m:e>
                          <m:sub>
                            <m:r>
                              <a:rPr lang="en-US" altLang="ko-KR" i="1" kern="100">
                                <a:solidFill>
                                  <a:prstClr val="black"/>
                                </a:solidFill>
                                <a:latin typeface="Cambria Math" panose="02040503050406030204" pitchFamily="18" charset="0"/>
                                <a:cs typeface="Times New Roman" panose="02020603050405020304" pitchFamily="18" charset="0"/>
                              </a:rPr>
                              <m:t>𝐶</m:t>
                            </m:r>
                          </m:sub>
                        </m:sSub>
                        <m:d>
                          <m:d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ko-KR" i="1" kern="100">
                                <a:solidFill>
                                  <a:prstClr val="black"/>
                                </a:solidFill>
                                <a:latin typeface="Cambria Math" panose="02040503050406030204" pitchFamily="18" charset="0"/>
                                <a:cs typeface="Times New Roman" panose="02020603050405020304" pitchFamily="18" charset="0"/>
                              </a:rPr>
                              <m:t>𝑟</m:t>
                            </m:r>
                          </m:e>
                        </m:d>
                        <m:f>
                          <m:f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cs typeface="Times New Roman" panose="02020603050405020304" pitchFamily="18" charset="0"/>
                                  </a:rPr>
                                  <m:t>𝑊</m:t>
                                </m:r>
                              </m:e>
                              <m:sub>
                                <m:r>
                                  <a:rPr lang="en-US" altLang="ko-KR" i="1" kern="100">
                                    <a:solidFill>
                                      <a:prstClr val="black"/>
                                    </a:solidFill>
                                    <a:latin typeface="Cambria Math" panose="02040503050406030204" pitchFamily="18" charset="0"/>
                                    <a:cs typeface="Times New Roman" panose="02020603050405020304" pitchFamily="18" charset="0"/>
                                  </a:rPr>
                                  <m:t>𝑃</m:t>
                                </m:r>
                              </m:sub>
                            </m:sSub>
                            <m:sSup>
                              <m:sSup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ko-KR" i="1" kern="100">
                                    <a:solidFill>
                                      <a:prstClr val="black"/>
                                    </a:solidFill>
                                    <a:latin typeface="Cambria Math" panose="02040503050406030204" pitchFamily="18" charset="0"/>
                                    <a:cs typeface="Times New Roman" panose="02020603050405020304" pitchFamily="18" charset="0"/>
                                  </a:rPr>
                                  <m:t>𝑟</m:t>
                                </m:r>
                              </m:e>
                              <m:sup>
                                <m:r>
                                  <a:rPr lang="en-US" altLang="ko-KR" i="1" kern="100">
                                    <a:solidFill>
                                      <a:prstClr val="black"/>
                                    </a:solidFill>
                                    <a:latin typeface="Cambria Math" panose="02040503050406030204" pitchFamily="18" charset="0"/>
                                    <a:cs typeface="Times New Roman" panose="02020603050405020304" pitchFamily="18" charset="0"/>
                                  </a:rPr>
                                  <m:t>4</m:t>
                                </m:r>
                              </m:sup>
                            </m:sSup>
                          </m:num>
                          <m:den>
                            <m:sSubSup>
                              <m:sSubSup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ko-KR" i="1" kern="100">
                                    <a:solidFill>
                                      <a:prstClr val="black"/>
                                    </a:solidFill>
                                    <a:latin typeface="Cambria Math" panose="02040503050406030204" pitchFamily="18" charset="0"/>
                                    <a:cs typeface="Times New Roman" panose="02020603050405020304" pitchFamily="18" charset="0"/>
                                  </a:rPr>
                                  <m:t>𝑅</m:t>
                                </m:r>
                              </m:e>
                              <m:sub>
                                <m:r>
                                  <a:rPr lang="en-US" altLang="ko-KR" i="1" kern="100">
                                    <a:solidFill>
                                      <a:prstClr val="black"/>
                                    </a:solidFill>
                                    <a:latin typeface="Cambria Math" panose="02040503050406030204" pitchFamily="18" charset="0"/>
                                    <a:cs typeface="Times New Roman" panose="02020603050405020304" pitchFamily="18" charset="0"/>
                                  </a:rPr>
                                  <m:t>𝐶</m:t>
                                </m:r>
                              </m:sub>
                              <m:sup>
                                <m:r>
                                  <a:rPr lang="en-US" altLang="ko-KR" i="1" kern="100">
                                    <a:solidFill>
                                      <a:prstClr val="black"/>
                                    </a:solidFill>
                                    <a:latin typeface="Cambria Math" panose="02040503050406030204" pitchFamily="18" charset="0"/>
                                    <a:cs typeface="Times New Roman" panose="02020603050405020304" pitchFamily="18" charset="0"/>
                                  </a:rPr>
                                  <m:t>9</m:t>
                                </m:r>
                              </m:sup>
                            </m:sSubSup>
                          </m:den>
                        </m:f>
                        <m:r>
                          <a:rPr lang="en-US" altLang="ko-KR" kern="100">
                            <a:solidFill>
                              <a:prstClr val="black"/>
                            </a:solidFill>
                            <a:latin typeface="Cambria Math" panose="02040503050406030204" pitchFamily="18" charset="0"/>
                            <a:cs typeface="Times New Roman" panose="02020603050405020304" pitchFamily="18" charset="0"/>
                          </a:rPr>
                          <m:t>                                                   ( </m:t>
                        </m:r>
                        <m:r>
                          <a:rPr lang="en-US" altLang="ko-KR" i="1" kern="100">
                            <a:solidFill>
                              <a:prstClr val="black"/>
                            </a:solidFill>
                            <a:latin typeface="Cambria Math" panose="02040503050406030204" pitchFamily="18" charset="0"/>
                            <a:cs typeface="Times New Roman" panose="02020603050405020304" pitchFamily="18" charset="0"/>
                          </a:rPr>
                          <m:t>𝑟</m:t>
                        </m:r>
                        <m:r>
                          <a:rPr lang="en-US" altLang="ko-KR" kern="100">
                            <a:solidFill>
                              <a:prstClr val="black"/>
                            </a:solidFill>
                            <a:latin typeface="Cambria Math" panose="02040503050406030204" pitchFamily="18" charset="0"/>
                            <a:cs typeface="Times New Roman" panose="02020603050405020304" pitchFamily="18" charset="0"/>
                          </a:rPr>
                          <m:t>&lt;</m:t>
                        </m:r>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cs typeface="Times New Roman" panose="02020603050405020304" pitchFamily="18" charset="0"/>
                              </a:rPr>
                              <m:t>𝑅</m:t>
                            </m:r>
                          </m:e>
                          <m:sub>
                            <m:r>
                              <a:rPr lang="en-US" altLang="ko-KR" i="1" kern="100">
                                <a:solidFill>
                                  <a:prstClr val="black"/>
                                </a:solidFill>
                                <a:latin typeface="Cambria Math" panose="02040503050406030204" pitchFamily="18" charset="0"/>
                                <a:cs typeface="Times New Roman" panose="02020603050405020304" pitchFamily="18" charset="0"/>
                              </a:rPr>
                              <m:t>𝐶</m:t>
                            </m:r>
                          </m:sub>
                        </m:sSub>
                        <m:r>
                          <a:rPr lang="en-US" altLang="ko-KR" kern="100">
                            <a:solidFill>
                              <a:prstClr val="black"/>
                            </a:solidFill>
                            <a:latin typeface="Cambria Math" panose="02040503050406030204" pitchFamily="18" charset="0"/>
                            <a:cs typeface="Times New Roman" panose="02020603050405020304" pitchFamily="18" charset="0"/>
                          </a:rPr>
                          <m:t> )</m:t>
                        </m:r>
                      </m:oMath>
                    </m:oMathPara>
                  </a14:m>
                  <a:endParaRPr lang="ko-KR" altLang="ko-KR" sz="1400" kern="100" dirty="0">
                    <a:solidFill>
                      <a:prstClr val="black"/>
                    </a:solidFill>
                    <a:latin typeface="Helvetica LT Std" panose="020B0504020202020204" pitchFamily="34" charset="0"/>
                    <a:ea typeface="맑은 고딕" panose="020B0503020000020004" pitchFamily="50" charset="-127"/>
                    <a:cs typeface="Times New Roman" panose="02020603050405020304" pitchFamily="18" charset="0"/>
                  </a:endParaRPr>
                </a:p>
                <a:p>
                  <a:pPr defTabSz="457200" latinLnBrk="0"/>
                  <a:endParaRPr lang="ko-KR" altLang="en-US" dirty="0">
                    <a:solidFill>
                      <a:prstClr val="black"/>
                    </a:solidFill>
                    <a:latin typeface="Helvetica LT Std" panose="020B0504020202020204" pitchFamily="34" charset="0"/>
                    <a:ea typeface="맑은 고딕" panose="020B0503020000020004" pitchFamily="50" charset="-127"/>
                  </a:endParaRPr>
                </a:p>
              </p:txBody>
            </p:sp>
          </mc:Choice>
          <mc:Fallback xmlns="">
            <p:sp>
              <p:nvSpPr>
                <p:cNvPr id="42" name="TextBox 41">
                  <a:extLst>
                    <a:ext uri="{FF2B5EF4-FFF2-40B4-BE49-F238E27FC236}">
                      <a16:creationId xmlns:a16="http://schemas.microsoft.com/office/drawing/2014/main" id="{3E5494E8-D640-4668-973B-0EA25E3BBF49}"/>
                    </a:ext>
                  </a:extLst>
                </p:cNvPr>
                <p:cNvSpPr txBox="1">
                  <a:spLocks noRot="1" noChangeAspect="1" noMove="1" noResize="1" noEditPoints="1" noAdjustHandles="1" noChangeArrowheads="1" noChangeShapeType="1" noTextEdit="1"/>
                </p:cNvSpPr>
                <p:nvPr/>
              </p:nvSpPr>
              <p:spPr>
                <a:xfrm>
                  <a:off x="149209" y="2842720"/>
                  <a:ext cx="6446662" cy="1967590"/>
                </a:xfrm>
                <a:prstGeom prst="rect">
                  <a:avLst/>
                </a:prstGeom>
                <a:blipFill>
                  <a:blip r:embed="rId1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xmlns="" id="{EE3909B8-75B1-462D-92A3-D08AA76E868C}"/>
                    </a:ext>
                  </a:extLst>
                </p:cNvPr>
                <p:cNvSpPr txBox="1"/>
                <p:nvPr/>
              </p:nvSpPr>
              <p:spPr>
                <a:xfrm>
                  <a:off x="6770515" y="4611310"/>
                  <a:ext cx="2232248" cy="720325"/>
                </a:xfrm>
                <a:prstGeom prst="rect">
                  <a:avLst/>
                </a:prstGeom>
                <a:noFill/>
              </p:spPr>
              <p:txBody>
                <a:bodyPr wrap="square" rtlCol="0">
                  <a:spAutoFit/>
                </a:bodyPr>
                <a:lstStyle/>
                <a:p>
                  <a:pPr defTabSz="457200" latinLnBrk="0"/>
                  <a14:m>
                    <m:oMathPara xmlns:m="http://schemas.openxmlformats.org/officeDocument/2006/math">
                      <m:oMathParaPr>
                        <m:jc m:val="centerGroup"/>
                      </m:oMathParaPr>
                      <m:oMath xmlns:m="http://schemas.openxmlformats.org/officeDocument/2006/math">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kern="100">
                                <a:solidFill>
                                  <a:prstClr val="black"/>
                                </a:solidFill>
                                <a:latin typeface="Cambria Math" panose="02040503050406030204" pitchFamily="18" charset="0"/>
                                <a:cs typeface="Times New Roman" panose="02020603050405020304" pitchFamily="18" charset="0"/>
                              </a:rPr>
                              <m:t>        ∗</m:t>
                            </m:r>
                            <m:r>
                              <m:rPr>
                                <m:sty m:val="p"/>
                              </m:rPr>
                              <a:rPr lang="en-US" altLang="ko-KR" kern="100">
                                <a:solidFill>
                                  <a:prstClr val="black"/>
                                </a:solidFill>
                                <a:latin typeface="Cambria Math" panose="02040503050406030204" pitchFamily="18" charset="0"/>
                                <a:cs typeface="Times New Roman" panose="02020603050405020304" pitchFamily="18" charset="0"/>
                              </a:rPr>
                              <m:t>R</m:t>
                            </m:r>
                          </m:e>
                          <m:sub>
                            <m:r>
                              <m:rPr>
                                <m:sty m:val="p"/>
                              </m:rPr>
                              <a:rPr lang="en-US" altLang="ko-KR" kern="100">
                                <a:solidFill>
                                  <a:prstClr val="black"/>
                                </a:solidFill>
                                <a:latin typeface="Cambria Math" panose="02040503050406030204" pitchFamily="18" charset="0"/>
                                <a:cs typeface="Times New Roman" panose="02020603050405020304" pitchFamily="18" charset="0"/>
                              </a:rPr>
                              <m:t>D</m:t>
                            </m:r>
                          </m:sub>
                        </m:sSub>
                        <m:r>
                          <a:rPr lang="en-US" altLang="ko-KR" kern="100">
                            <a:solidFill>
                              <a:prstClr val="black"/>
                            </a:solidFill>
                            <a:latin typeface="Cambria Math" panose="02040503050406030204" pitchFamily="18" charset="0"/>
                            <a:cs typeface="Times New Roman" panose="02020603050405020304" pitchFamily="18" charset="0"/>
                          </a:rPr>
                          <m:t>=</m:t>
                        </m:r>
                        <m:d>
                          <m:d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ko-KR" kern="100">
                                        <a:solidFill>
                                          <a:prstClr val="black"/>
                                        </a:solidFill>
                                        <a:latin typeface="Cambria Math" panose="02040503050406030204" pitchFamily="18" charset="0"/>
                                        <a:cs typeface="Times New Roman" panose="02020603050405020304" pitchFamily="18" charset="0"/>
                                      </a:rPr>
                                      <m:t>Z</m:t>
                                    </m:r>
                                  </m:e>
                                  <m:sub>
                                    <m:r>
                                      <m:rPr>
                                        <m:sty m:val="p"/>
                                      </m:rPr>
                                      <a:rPr lang="en-US" altLang="ko-KR" kern="100">
                                        <a:solidFill>
                                          <a:prstClr val="black"/>
                                        </a:solidFill>
                                        <a:latin typeface="Cambria Math" panose="02040503050406030204" pitchFamily="18" charset="0"/>
                                        <a:cs typeface="Times New Roman" panose="02020603050405020304" pitchFamily="18" charset="0"/>
                                      </a:rPr>
                                      <m:t>a</m:t>
                                    </m:r>
                                  </m:sub>
                                </m:sSub>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ko-KR" kern="100">
                                        <a:solidFill>
                                          <a:prstClr val="black"/>
                                        </a:solidFill>
                                        <a:latin typeface="Cambria Math" panose="02040503050406030204" pitchFamily="18" charset="0"/>
                                        <a:cs typeface="Times New Roman" panose="02020603050405020304" pitchFamily="18" charset="0"/>
                                      </a:rPr>
                                      <m:t>Z</m:t>
                                    </m:r>
                                  </m:e>
                                  <m:sub>
                                    <m:r>
                                      <m:rPr>
                                        <m:sty m:val="p"/>
                                      </m:rPr>
                                      <a:rPr lang="en-US" altLang="ko-KR" kern="100">
                                        <a:solidFill>
                                          <a:prstClr val="black"/>
                                        </a:solidFill>
                                        <a:latin typeface="Cambria Math" panose="02040503050406030204" pitchFamily="18" charset="0"/>
                                        <a:cs typeface="Times New Roman" panose="02020603050405020304" pitchFamily="18" charset="0"/>
                                      </a:rPr>
                                      <m:t>A</m:t>
                                    </m:r>
                                  </m:sub>
                                </m:sSub>
                                <m:sSup>
                                  <m:sSup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ko-KR" kern="100">
                                        <a:solidFill>
                                          <a:prstClr val="black"/>
                                        </a:solidFill>
                                        <a:latin typeface="Cambria Math" panose="02040503050406030204" pitchFamily="18" charset="0"/>
                                        <a:cs typeface="Times New Roman" panose="02020603050405020304" pitchFamily="18" charset="0"/>
                                      </a:rPr>
                                      <m:t>e</m:t>
                                    </m:r>
                                  </m:e>
                                  <m:sup>
                                    <m:r>
                                      <a:rPr lang="en-US" altLang="ko-KR" kern="100">
                                        <a:solidFill>
                                          <a:prstClr val="black"/>
                                        </a:solidFill>
                                        <a:latin typeface="Cambria Math" panose="02040503050406030204" pitchFamily="18" charset="0"/>
                                        <a:cs typeface="Times New Roman" panose="02020603050405020304" pitchFamily="18" charset="0"/>
                                      </a:rPr>
                                      <m:t>2</m:t>
                                    </m:r>
                                  </m:sup>
                                </m:sSup>
                              </m:num>
                              <m:den>
                                <m:sSub>
                                  <m:sSubPr>
                                    <m:ctrlPr>
                                      <a:rPr lang="ko-K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ko-KR" kern="100">
                                        <a:solidFill>
                                          <a:prstClr val="black"/>
                                        </a:solidFill>
                                        <a:latin typeface="Cambria Math" panose="02040503050406030204" pitchFamily="18" charset="0"/>
                                        <a:cs typeface="Times New Roman" panose="02020603050405020304" pitchFamily="18" charset="0"/>
                                      </a:rPr>
                                      <m:t>E</m:t>
                                    </m:r>
                                  </m:e>
                                  <m:sub>
                                    <m:r>
                                      <m:rPr>
                                        <m:sty m:val="p"/>
                                      </m:rPr>
                                      <a:rPr lang="en-US" altLang="ko-KR" kern="100">
                                        <a:solidFill>
                                          <a:prstClr val="black"/>
                                        </a:solidFill>
                                        <a:latin typeface="Cambria Math" panose="02040503050406030204" pitchFamily="18" charset="0"/>
                                        <a:cs typeface="Times New Roman" panose="02020603050405020304" pitchFamily="18" charset="0"/>
                                      </a:rPr>
                                      <m:t>CM</m:t>
                                    </m:r>
                                  </m:sub>
                                </m:sSub>
                              </m:den>
                            </m:f>
                          </m:e>
                        </m:d>
                      </m:oMath>
                    </m:oMathPara>
                  </a14:m>
                  <a:endParaRPr lang="ko-KR" altLang="en-US" dirty="0">
                    <a:solidFill>
                      <a:prstClr val="black"/>
                    </a:solidFill>
                    <a:latin typeface="Helvetica LT Std" panose="020B0504020202020204" pitchFamily="34" charset="0"/>
                    <a:ea typeface="맑은 고딕" panose="020B0503020000020004" pitchFamily="50" charset="-127"/>
                  </a:endParaRPr>
                </a:p>
              </p:txBody>
            </p:sp>
          </mc:Choice>
          <mc:Fallback xmlns="">
            <p:sp>
              <p:nvSpPr>
                <p:cNvPr id="44" name="TextBox 43">
                  <a:extLst>
                    <a:ext uri="{FF2B5EF4-FFF2-40B4-BE49-F238E27FC236}">
                      <a16:creationId xmlns:a16="http://schemas.microsoft.com/office/drawing/2014/main" id="{14BD2F28-22FA-4B33-B03D-61DB536FABE8}"/>
                    </a:ext>
                  </a:extLst>
                </p:cNvPr>
                <p:cNvSpPr txBox="1">
                  <a:spLocks noRot="1" noChangeAspect="1" noMove="1" noResize="1" noEditPoints="1" noAdjustHandles="1" noChangeArrowheads="1" noChangeShapeType="1" noTextEdit="1"/>
                </p:cNvSpPr>
                <p:nvPr/>
              </p:nvSpPr>
              <p:spPr>
                <a:xfrm>
                  <a:off x="6770515" y="4611310"/>
                  <a:ext cx="2232248" cy="720325"/>
                </a:xfrm>
                <a:prstGeom prst="rect">
                  <a:avLst/>
                </a:prstGeom>
                <a:blipFill>
                  <a:blip r:embed="rId12"/>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xmlns="" id="{4CA657AA-3B25-4B3A-9AB7-B18FB7B6F96B}"/>
                    </a:ext>
                  </a:extLst>
                </p:cNvPr>
                <p:cNvSpPr txBox="1"/>
                <p:nvPr/>
              </p:nvSpPr>
              <p:spPr>
                <a:xfrm>
                  <a:off x="7197085" y="5453486"/>
                  <a:ext cx="1926313" cy="610936"/>
                </a:xfrm>
                <a:prstGeom prst="rect">
                  <a:avLst/>
                </a:prstGeom>
                <a:noFill/>
              </p:spPr>
              <p:txBody>
                <a:bodyPr wrap="square" rtlCol="0">
                  <a:spAutoFit/>
                </a:bodyPr>
                <a:lstStyle/>
                <a:p>
                  <a:pPr defTabSz="457200" latinLnBrk="0"/>
                  <a14:m>
                    <m:oMathPara xmlns:m="http://schemas.openxmlformats.org/officeDocument/2006/math">
                      <m:oMathParaPr>
                        <m:jc m:val="centerGroup"/>
                      </m:oMathParaPr>
                      <m:oMath xmlns:m="http://schemas.openxmlformats.org/officeDocument/2006/math">
                        <m:r>
                          <a:rPr lang="en-US" altLang="ko-KR" i="1">
                            <a:solidFill>
                              <a:prstClr val="black"/>
                            </a:solidFill>
                            <a:latin typeface="Cambria Math" panose="02040503050406030204" pitchFamily="18" charset="0"/>
                            <a:ea typeface="Cambria Math" panose="02040503050406030204" pitchFamily="18" charset="0"/>
                          </a:rPr>
                          <m:t>∗</m:t>
                        </m:r>
                        <m:r>
                          <m:rPr>
                            <m:sty m:val="p"/>
                          </m:rPr>
                          <a:rPr lang="el-GR" altLang="ko-KR" i="1">
                            <a:solidFill>
                              <a:prstClr val="black"/>
                            </a:solidFill>
                            <a:latin typeface="Cambria Math" panose="02040503050406030204" pitchFamily="18" charset="0"/>
                            <a:ea typeface="Cambria Math" panose="02040503050406030204" pitchFamily="18" charset="0"/>
                          </a:rPr>
                          <m:t>ξ</m:t>
                        </m:r>
                        <m:r>
                          <a:rPr lang="en-US" altLang="ko-KR" kern="100">
                            <a:solidFill>
                              <a:prstClr val="black"/>
                            </a:solidFill>
                            <a:latin typeface="Cambria Math" panose="02040503050406030204" pitchFamily="18" charset="0"/>
                            <a:cs typeface="Times New Roman" panose="02020603050405020304" pitchFamily="18" charset="0"/>
                          </a:rPr>
                          <m:t>=</m:t>
                        </m:r>
                        <m:f>
                          <m:fPr>
                            <m:ctrlPr>
                              <a:rPr lang="en-US" altLang="ko-KR" i="1" kern="100">
                                <a:solidFill>
                                  <a:prstClr val="black"/>
                                </a:solidFill>
                                <a:latin typeface="Cambria Math" panose="02040503050406030204" pitchFamily="18" charset="0"/>
                                <a:ea typeface="Cambria Math" panose="02040503050406030204" pitchFamily="18" charset="0"/>
                              </a:rPr>
                            </m:ctrlPr>
                          </m:fPr>
                          <m:num>
                            <m:r>
                              <a:rPr lang="en-US" altLang="ko-KR" kern="100">
                                <a:solidFill>
                                  <a:prstClr val="black"/>
                                </a:solidFill>
                                <a:latin typeface="Cambria Math" panose="02040503050406030204" pitchFamily="18" charset="0"/>
                                <a:cs typeface="Times New Roman" panose="02020603050405020304" pitchFamily="18" charset="0"/>
                              </a:rPr>
                              <m:t>1</m:t>
                            </m:r>
                          </m:num>
                          <m:den>
                            <m:r>
                              <a:rPr lang="en-US" altLang="ko-KR" kern="100">
                                <a:solidFill>
                                  <a:prstClr val="black"/>
                                </a:solidFill>
                                <a:latin typeface="Cambria Math" panose="02040503050406030204" pitchFamily="18" charset="0"/>
                                <a:cs typeface="Times New Roman" panose="02020603050405020304" pitchFamily="18" charset="0"/>
                              </a:rPr>
                              <m:t>2</m:t>
                            </m:r>
                          </m:den>
                        </m:f>
                        <m:r>
                          <m:rPr>
                            <m:sty m:val="p"/>
                          </m:rPr>
                          <a:rPr lang="el-GR" altLang="ko-KR" i="1" kern="100">
                            <a:solidFill>
                              <a:prstClr val="black"/>
                            </a:solidFill>
                            <a:latin typeface="Cambria Math" panose="02040503050406030204" pitchFamily="18" charset="0"/>
                            <a:cs typeface="Times New Roman" panose="02020603050405020304" pitchFamily="18" charset="0"/>
                          </a:rPr>
                          <m:t>η</m:t>
                        </m:r>
                        <m:r>
                          <a:rPr lang="el-GR"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𝐸</m:t>
                        </m:r>
                        <m:r>
                          <a:rPr lang="en-US"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𝐸</m:t>
                            </m:r>
                          </m:e>
                          <m:sub>
                            <m:r>
                              <m:rPr>
                                <m:sty m:val="p"/>
                              </m:rPr>
                              <a:rPr lang="en-US" altLang="ko-KR"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c</m:t>
                            </m:r>
                            <m:r>
                              <a:rPr lang="en-US" altLang="ko-KR"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altLang="ko-KR"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m:t>
                            </m:r>
                            <m:r>
                              <a:rPr lang="en-US" altLang="ko-KR" i="1" kern="1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b>
                        </m:sSub>
                      </m:oMath>
                    </m:oMathPara>
                  </a14:m>
                  <a:endParaRPr lang="ko-KR" altLang="en-US" dirty="0">
                    <a:solidFill>
                      <a:prstClr val="black"/>
                    </a:solidFill>
                    <a:latin typeface="Helvetica LT Std" panose="020B0504020202020204" pitchFamily="34" charset="0"/>
                    <a:ea typeface="맑은 고딕" panose="020B0503020000020004" pitchFamily="50" charset="-127"/>
                  </a:endParaRPr>
                </a:p>
              </p:txBody>
            </p:sp>
          </mc:Choice>
          <mc:Fallback xmlns="">
            <p:sp>
              <p:nvSpPr>
                <p:cNvPr id="45" name="TextBox 44">
                  <a:extLst>
                    <a:ext uri="{FF2B5EF4-FFF2-40B4-BE49-F238E27FC236}">
                      <a16:creationId xmlns:a16="http://schemas.microsoft.com/office/drawing/2014/main" id="{30911590-5A8F-4A36-8A76-69D39F1A7E2D}"/>
                    </a:ext>
                  </a:extLst>
                </p:cNvPr>
                <p:cNvSpPr txBox="1">
                  <a:spLocks noRot="1" noChangeAspect="1" noMove="1" noResize="1" noEditPoints="1" noAdjustHandles="1" noChangeArrowheads="1" noChangeShapeType="1" noTextEdit="1"/>
                </p:cNvSpPr>
                <p:nvPr/>
              </p:nvSpPr>
              <p:spPr>
                <a:xfrm>
                  <a:off x="7197085" y="5453486"/>
                  <a:ext cx="1926313" cy="610936"/>
                </a:xfrm>
                <a:prstGeom prst="rect">
                  <a:avLst/>
                </a:prstGeom>
                <a:blipFill>
                  <a:blip r:embed="rId13"/>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3" name="직사각형 42">
                  <a:extLst>
                    <a:ext uri="{FF2B5EF4-FFF2-40B4-BE49-F238E27FC236}">
                      <a16:creationId xmlns:a16="http://schemas.microsoft.com/office/drawing/2014/main" xmlns="" id="{B031FE2C-4386-4944-B3AC-721045AC01F1}"/>
                    </a:ext>
                  </a:extLst>
                </p:cNvPr>
                <p:cNvSpPr/>
                <p:nvPr/>
              </p:nvSpPr>
              <p:spPr>
                <a:xfrm>
                  <a:off x="149209" y="6211669"/>
                  <a:ext cx="6446662" cy="646331"/>
                </a:xfrm>
                <a:prstGeom prst="rect">
                  <a:avLst/>
                </a:prstGeom>
              </p:spPr>
              <p:txBody>
                <a:bodyPr wrap="square">
                  <a:spAutoFit/>
                </a:bodyPr>
                <a:lstStyle/>
                <a:p>
                  <a:pPr marL="285750" indent="-285750" defTabSz="457200" latinLnBrk="0">
                    <a:buFont typeface="Arial" panose="020B0604020202020204" pitchFamily="34" charset="0"/>
                    <a:buChar char="•"/>
                  </a:pPr>
                  <a14:m>
                    <m:oMath xmlns:m="http://schemas.openxmlformats.org/officeDocument/2006/math">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𝑍</m:t>
                          </m:r>
                        </m:e>
                        <m:sub>
                          <m:r>
                            <a:rPr lang="en-US" altLang="ko-KR" i="1">
                              <a:solidFill>
                                <a:prstClr val="black"/>
                              </a:solidFill>
                              <a:latin typeface="Cambria Math" panose="02040503050406030204" pitchFamily="18" charset="0"/>
                            </a:rPr>
                            <m:t>𝑖</m:t>
                          </m:r>
                        </m:sub>
                      </m:sSub>
                    </m:oMath>
                  </a14:m>
                  <a:r>
                    <a:rPr lang="en-US" altLang="ko-KR" dirty="0">
                      <a:solidFill>
                        <a:prstClr val="black"/>
                      </a:solidFill>
                      <a:latin typeface="Helvetica LT Std" panose="020B0504020202020204" pitchFamily="34" charset="0"/>
                      <a:ea typeface="맑은 고딕" panose="020B0503020000020004" pitchFamily="50" charset="-127"/>
                    </a:rPr>
                    <a:t> is the charge on the ion which is causing the excitation.</a:t>
                  </a:r>
                </a:p>
                <a:p>
                  <a:pPr marL="285750" indent="-285750" defTabSz="457200" latinLnBrk="0">
                    <a:buFont typeface="Arial" panose="020B0604020202020204" pitchFamily="34" charset="0"/>
                    <a:buChar char="•"/>
                  </a:pPr>
                  <a:r>
                    <a:rPr lang="en-US" altLang="ko-KR" dirty="0">
                      <a:solidFill>
                        <a:prstClr val="black"/>
                      </a:solidFill>
                      <a:latin typeface="Calibri" panose="020F0502020204030204"/>
                      <a:ea typeface="맑은 고딕" panose="020B0503020000020004" pitchFamily="50" charset="-127"/>
                    </a:rPr>
                    <a:t> </a:t>
                  </a:r>
                  <a14:m>
                    <m:oMath xmlns:m="http://schemas.openxmlformats.org/officeDocument/2006/math">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𝑔</m:t>
                          </m:r>
                        </m:e>
                        <m:sub>
                          <m:r>
                            <a:rPr lang="en-US" altLang="ko-KR" i="1">
                              <a:solidFill>
                                <a:prstClr val="black"/>
                              </a:solidFill>
                              <a:latin typeface="Cambria Math" panose="02040503050406030204" pitchFamily="18" charset="0"/>
                            </a:rPr>
                            <m:t>2</m:t>
                          </m:r>
                        </m:sub>
                      </m:sSub>
                      <m:d>
                        <m:dPr>
                          <m:ctrlPr>
                            <a:rPr lang="en-US" altLang="ko-KR" i="1">
                              <a:solidFill>
                                <a:prstClr val="black"/>
                              </a:solidFill>
                              <a:latin typeface="Cambria Math" panose="02040503050406030204" pitchFamily="18" charset="0"/>
                            </a:rPr>
                          </m:ctrlPr>
                        </m:dPr>
                        <m:e>
                          <m:r>
                            <a:rPr lang="el-GR" altLang="ko-KR" i="1">
                              <a:solidFill>
                                <a:prstClr val="black"/>
                              </a:solidFill>
                              <a:latin typeface="Cambria Math" panose="02040503050406030204" pitchFamily="18" charset="0"/>
                              <a:ea typeface="Cambria Math" panose="02040503050406030204" pitchFamily="18" charset="0"/>
                            </a:rPr>
                            <m:t>𝜉</m:t>
                          </m:r>
                        </m:e>
                      </m:d>
                    </m:oMath>
                  </a14:m>
                  <a:r>
                    <a:rPr lang="en-US" altLang="ko-KR" dirty="0">
                      <a:solidFill>
                        <a:prstClr val="black"/>
                      </a:solidFill>
                      <a:latin typeface="Helvetica LT Std" panose="020B0504020202020204" pitchFamily="34" charset="0"/>
                      <a:ea typeface="맑은 고딕" panose="020B0503020000020004" pitchFamily="50" charset="-127"/>
                    </a:rPr>
                    <a:t> is the adiabaticity correction factor</a:t>
                  </a:r>
                </a:p>
              </p:txBody>
            </p:sp>
          </mc:Choice>
          <mc:Fallback xmlns="">
            <p:sp>
              <p:nvSpPr>
                <p:cNvPr id="49" name="직사각형 48">
                  <a:extLst>
                    <a:ext uri="{FF2B5EF4-FFF2-40B4-BE49-F238E27FC236}">
                      <a16:creationId xmlns:a16="http://schemas.microsoft.com/office/drawing/2014/main" id="{E57679EF-D018-438E-A638-464096848233}"/>
                    </a:ext>
                  </a:extLst>
                </p:cNvPr>
                <p:cNvSpPr>
                  <a:spLocks noRot="1" noChangeAspect="1" noMove="1" noResize="1" noEditPoints="1" noAdjustHandles="1" noChangeArrowheads="1" noChangeShapeType="1" noTextEdit="1"/>
                </p:cNvSpPr>
                <p:nvPr/>
              </p:nvSpPr>
              <p:spPr>
                <a:xfrm>
                  <a:off x="149209" y="6211669"/>
                  <a:ext cx="6446662" cy="646331"/>
                </a:xfrm>
                <a:prstGeom prst="rect">
                  <a:avLst/>
                </a:prstGeom>
                <a:blipFill>
                  <a:blip r:embed="rId14"/>
                  <a:stretch>
                    <a:fillRect l="-567" t="-5660" b="-13208"/>
                  </a:stretch>
                </a:blipFill>
              </p:spPr>
              <p:txBody>
                <a:bodyPr/>
                <a:lstStyle/>
                <a:p>
                  <a:r>
                    <a:rPr lang="ko-KR" altLang="en-US">
                      <a:noFill/>
                    </a:rPr>
                    <a:t> </a:t>
                  </a:r>
                </a:p>
              </p:txBody>
            </p:sp>
          </mc:Fallback>
        </mc:AlternateContent>
      </p:grpSp>
      <p:sp>
        <p:nvSpPr>
          <p:cNvPr id="3" name="슬라이드 번호 개체 틀 2"/>
          <p:cNvSpPr>
            <a:spLocks noGrp="1"/>
          </p:cNvSpPr>
          <p:nvPr>
            <p:ph type="sldNum" sz="quarter" idx="12"/>
          </p:nvPr>
        </p:nvSpPr>
        <p:spPr/>
        <p:txBody>
          <a:bodyPr/>
          <a:lstStyle/>
          <a:p>
            <a:fld id="{DA90FA72-B8D9-460C-8226-5FF4FD1DD601}" type="slidenum">
              <a:rPr lang="ko-KR" altLang="en-US" smtClean="0"/>
              <a:t>53</a:t>
            </a:fld>
            <a:endParaRPr lang="ko-KR" altLang="en-US"/>
          </a:p>
        </p:txBody>
      </p:sp>
    </p:spTree>
    <p:extLst>
      <p:ext uri="{BB962C8B-B14F-4D97-AF65-F5344CB8AC3E}">
        <p14:creationId xmlns:p14="http://schemas.microsoft.com/office/powerpoint/2010/main" val="9368840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xmlns="" id="{95851D5E-9CBE-4E58-9655-2D3F628D440A}"/>
              </a:ext>
            </a:extLst>
          </p:cNvPr>
          <p:cNvSpPr/>
          <p:nvPr/>
        </p:nvSpPr>
        <p:spPr>
          <a:xfrm>
            <a:off x="1524000" y="512676"/>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Elastic scattering and Inelastic Cross section</a:t>
            </a:r>
            <a:endParaRPr lang="ko-KR" altLang="en-US" b="1" dirty="0">
              <a:solidFill>
                <a:prstClr val="white"/>
              </a:solidFill>
              <a:latin typeface="Helvetica LT Std" panose="020B0504020202020204" pitchFamily="34" charset="0"/>
              <a:ea typeface="맑은 고딕" panose="020B0503020000020004" pitchFamily="50" charset="-127"/>
            </a:endParaRPr>
          </a:p>
        </p:txBody>
      </p:sp>
      <p:pic>
        <p:nvPicPr>
          <p:cNvPr id="4" name="그림 3">
            <a:extLst>
              <a:ext uri="{FF2B5EF4-FFF2-40B4-BE49-F238E27FC236}">
                <a16:creationId xmlns:a16="http://schemas.microsoft.com/office/drawing/2014/main" xmlns="" id="{76650FFC-AAD6-43D9-84DE-A8A2057A75EE}"/>
              </a:ext>
            </a:extLst>
          </p:cNvPr>
          <p:cNvPicPr>
            <a:picLocks noChangeAspect="1"/>
          </p:cNvPicPr>
          <p:nvPr/>
        </p:nvPicPr>
        <p:blipFill>
          <a:blip r:embed="rId3"/>
          <a:stretch>
            <a:fillRect/>
          </a:stretch>
        </p:blipFill>
        <p:spPr>
          <a:xfrm>
            <a:off x="2477386" y="1482858"/>
            <a:ext cx="6801799" cy="4610743"/>
          </a:xfrm>
          <a:prstGeom prst="rect">
            <a:avLst/>
          </a:prstGeom>
        </p:spPr>
      </p:pic>
      <mc:AlternateContent xmlns:mc="http://schemas.openxmlformats.org/markup-compatibility/2006" xmlns:a14="http://schemas.microsoft.com/office/drawing/2010/main">
        <mc:Choice Requires="a14">
          <p:sp>
            <p:nvSpPr>
              <p:cNvPr id="6" name="직사각형 5">
                <a:extLst>
                  <a:ext uri="{FF2B5EF4-FFF2-40B4-BE49-F238E27FC236}">
                    <a16:creationId xmlns:a16="http://schemas.microsoft.com/office/drawing/2014/main" xmlns="" id="{EFEA5E5B-AB34-4F54-9CFB-9CEA244F4BF1}"/>
                  </a:ext>
                </a:extLst>
              </p:cNvPr>
              <p:cNvSpPr/>
              <p:nvPr/>
            </p:nvSpPr>
            <p:spPr>
              <a:xfrm>
                <a:off x="1970815" y="6345324"/>
                <a:ext cx="1885965" cy="369332"/>
              </a:xfrm>
              <a:prstGeom prst="rect">
                <a:avLst/>
              </a:prstGeom>
            </p:spPr>
            <p:txBody>
              <a:bodyPr wrap="none">
                <a:spAutoFit/>
              </a:bodyPr>
              <a:lstStyle/>
              <a:p>
                <a:pPr defTabSz="457200" latinLnBrk="0"/>
                <a14:m>
                  <m:oMathPara xmlns:m="http://schemas.openxmlformats.org/officeDocument/2006/math">
                    <m:oMathParaPr>
                      <m:jc m:val="centerGroup"/>
                    </m:oMathParaPr>
                    <m:oMath xmlns:m="http://schemas.openxmlformats.org/officeDocument/2006/math">
                      <m:sSub>
                        <m:sSubPr>
                          <m:ctrlPr>
                            <a:rPr lang="en-US" altLang="ko-KR" b="1" i="1">
                              <a:solidFill>
                                <a:prstClr val="black"/>
                              </a:solidFill>
                              <a:latin typeface="Cambria Math" panose="02040503050406030204" pitchFamily="18" charset="0"/>
                            </a:rPr>
                          </m:ctrlPr>
                        </m:sSubPr>
                        <m:e>
                          <m:r>
                            <a:rPr lang="en-US" altLang="ko-KR" b="1">
                              <a:solidFill>
                                <a:prstClr val="black"/>
                              </a:solidFill>
                              <a:latin typeface="Cambria Math" panose="02040503050406030204" pitchFamily="18" charset="0"/>
                            </a:rPr>
                            <m:t>𝐏</m:t>
                          </m:r>
                        </m:e>
                        <m:sub>
                          <m:r>
                            <a:rPr lang="en-US" altLang="ko-KR" b="1" i="1">
                              <a:solidFill>
                                <a:prstClr val="black"/>
                              </a:solidFill>
                              <a:latin typeface="Cambria Math" panose="02040503050406030204" pitchFamily="18" charset="0"/>
                            </a:rPr>
                            <m:t>𝒊</m:t>
                          </m:r>
                        </m:sub>
                      </m:sSub>
                      <m:r>
                        <a:rPr lang="en-US" altLang="ko-KR" b="1">
                          <a:solidFill>
                            <a:prstClr val="black"/>
                          </a:solidFill>
                          <a:latin typeface="Cambria Math" panose="02040503050406030204" pitchFamily="18" charset="0"/>
                        </a:rPr>
                        <m:t>=</m:t>
                      </m:r>
                      <m:r>
                        <a:rPr lang="en-US" altLang="ko-KR" b="1">
                          <a:solidFill>
                            <a:prstClr val="black"/>
                          </a:solidFill>
                          <a:latin typeface="Cambria Math" panose="02040503050406030204" pitchFamily="18" charset="0"/>
                        </a:rPr>
                        <m:t>𝐝</m:t>
                      </m:r>
                      <m:sSub>
                        <m:sSubPr>
                          <m:ctrlPr>
                            <a:rPr lang="en-US" altLang="ko-KR" b="1" i="1">
                              <a:solidFill>
                                <a:prstClr val="black"/>
                              </a:solidFill>
                              <a:latin typeface="Cambria Math" panose="02040503050406030204" pitchFamily="18" charset="0"/>
                            </a:rPr>
                          </m:ctrlPr>
                        </m:sSubPr>
                        <m:e>
                          <m:r>
                            <a:rPr lang="en-US" altLang="ko-KR" b="1">
                              <a:solidFill>
                                <a:prstClr val="black"/>
                              </a:solidFill>
                              <a:latin typeface="Cambria Math" panose="02040503050406030204" pitchFamily="18" charset="0"/>
                            </a:rPr>
                            <m:t>𝛔</m:t>
                          </m:r>
                        </m:e>
                        <m:sub>
                          <m:r>
                            <a:rPr lang="en-US" altLang="ko-KR" b="1" i="1">
                              <a:solidFill>
                                <a:prstClr val="black"/>
                              </a:solidFill>
                              <a:latin typeface="Cambria Math" panose="02040503050406030204" pitchFamily="18" charset="0"/>
                            </a:rPr>
                            <m:t>𝒊</m:t>
                          </m:r>
                        </m:sub>
                      </m:sSub>
                      <m:r>
                        <a:rPr lang="en-US" altLang="ko-KR" b="1" i="1">
                          <a:solidFill>
                            <a:prstClr val="black"/>
                          </a:solidFill>
                          <a:latin typeface="Cambria Math" panose="02040503050406030204" pitchFamily="18" charset="0"/>
                        </a:rPr>
                        <m:t>/</m:t>
                      </m:r>
                      <m:r>
                        <a:rPr lang="en-US" altLang="ko-KR" b="1">
                          <a:solidFill>
                            <a:prstClr val="black"/>
                          </a:solidFill>
                          <a:latin typeface="Cambria Math" panose="02040503050406030204" pitchFamily="18" charset="0"/>
                        </a:rPr>
                        <m:t>𝐝</m:t>
                      </m:r>
                      <m:sSub>
                        <m:sSubPr>
                          <m:ctrlPr>
                            <a:rPr lang="en-US" altLang="ko-KR" b="1" i="1">
                              <a:solidFill>
                                <a:prstClr val="black"/>
                              </a:solidFill>
                              <a:latin typeface="Cambria Math" panose="02040503050406030204" pitchFamily="18" charset="0"/>
                            </a:rPr>
                          </m:ctrlPr>
                        </m:sSubPr>
                        <m:e>
                          <m:r>
                            <a:rPr lang="en-US" altLang="ko-KR" b="1">
                              <a:solidFill>
                                <a:prstClr val="black"/>
                              </a:solidFill>
                              <a:latin typeface="Cambria Math" panose="02040503050406030204" pitchFamily="18" charset="0"/>
                            </a:rPr>
                            <m:t>𝛔</m:t>
                          </m:r>
                        </m:e>
                        <m:sub>
                          <m:r>
                            <a:rPr lang="en-US" altLang="ko-KR" b="1">
                              <a:solidFill>
                                <a:prstClr val="black"/>
                              </a:solidFill>
                              <a:latin typeface="Cambria Math" panose="02040503050406030204" pitchFamily="18" charset="0"/>
                            </a:rPr>
                            <m:t>𝐑𝐮𝐭𝐡</m:t>
                          </m:r>
                        </m:sub>
                      </m:sSub>
                    </m:oMath>
                  </m:oMathPara>
                </a14:m>
                <a:endParaRPr lang="ko-KR" altLang="en-US" b="1" dirty="0">
                  <a:solidFill>
                    <a:prstClr val="black"/>
                  </a:solidFill>
                  <a:latin typeface="Calibri" panose="020F0502020204030204"/>
                  <a:ea typeface="맑은 고딕" panose="020B0503020000020004" pitchFamily="50" charset="-127"/>
                </a:endParaRPr>
              </a:p>
            </p:txBody>
          </p:sp>
        </mc:Choice>
        <mc:Fallback xmlns="">
          <p:sp>
            <p:nvSpPr>
              <p:cNvPr id="6" name="직사각형 5">
                <a:extLst>
                  <a:ext uri="{FF2B5EF4-FFF2-40B4-BE49-F238E27FC236}">
                    <a16:creationId xmlns:a16="http://schemas.microsoft.com/office/drawing/2014/main" id="{EFEA5E5B-AB34-4F54-9CFB-9CEA244F4BF1}"/>
                  </a:ext>
                </a:extLst>
              </p:cNvPr>
              <p:cNvSpPr>
                <a:spLocks noRot="1" noChangeAspect="1" noMove="1" noResize="1" noEditPoints="1" noAdjustHandles="1" noChangeArrowheads="1" noChangeShapeType="1" noTextEdit="1"/>
              </p:cNvSpPr>
              <p:nvPr/>
            </p:nvSpPr>
            <p:spPr>
              <a:xfrm>
                <a:off x="1970815" y="6345324"/>
                <a:ext cx="1885965" cy="369332"/>
              </a:xfrm>
              <a:prstGeom prst="rect">
                <a:avLst/>
              </a:prstGeom>
              <a:blipFill>
                <a:blip r:embed="rId4"/>
                <a:stretch>
                  <a:fillRect b="-13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B03B4705-E977-4FF8-AAF0-E329540200F4}"/>
                  </a:ext>
                </a:extLst>
              </p:cNvPr>
              <p:cNvSpPr txBox="1"/>
              <p:nvPr/>
            </p:nvSpPr>
            <p:spPr>
              <a:xfrm>
                <a:off x="4063092" y="6345324"/>
                <a:ext cx="5510006" cy="369332"/>
              </a:xfrm>
              <a:prstGeom prst="rect">
                <a:avLst/>
              </a:prstGeom>
              <a:noFill/>
            </p:spPr>
            <p:txBody>
              <a:bodyPr wrap="square">
                <a:spAutoFit/>
              </a:bodyPr>
              <a:lstStyle/>
              <a:p>
                <a:pPr defTabSz="457200" latinLnBrk="0"/>
                <a14:m>
                  <m:oMath xmlns:m="http://schemas.openxmlformats.org/officeDocument/2006/math">
                    <m:r>
                      <a:rPr lang="en-US" altLang="ko-KR" b="1" i="1">
                        <a:solidFill>
                          <a:prstClr val="black"/>
                        </a:solidFill>
                        <a:latin typeface="Cambria Math" panose="02040503050406030204" pitchFamily="18" charset="0"/>
                      </a:rPr>
                      <m:t>𝒘𝒊𝒕𝒉</m:t>
                    </m:r>
                    <m:r>
                      <a:rPr lang="en-US" altLang="ko-KR" b="1" i="1">
                        <a:solidFill>
                          <a:prstClr val="black"/>
                        </a:solidFill>
                        <a:latin typeface="Cambria Math" panose="02040503050406030204" pitchFamily="18" charset="0"/>
                      </a:rPr>
                      <m:t>  </m:t>
                    </m:r>
                    <m:r>
                      <a:rPr lang="en-US" altLang="ko-KR" b="1" i="1">
                        <a:solidFill>
                          <a:prstClr val="black"/>
                        </a:solidFill>
                        <a:latin typeface="Cambria Math" panose="02040503050406030204" pitchFamily="18" charset="0"/>
                      </a:rPr>
                      <m:t>𝒊</m:t>
                    </m:r>
                    <m:r>
                      <a:rPr lang="en-US" altLang="ko-KR" b="1" i="1">
                        <a:solidFill>
                          <a:prstClr val="black"/>
                        </a:solidFill>
                        <a:latin typeface="Cambria Math" panose="02040503050406030204" pitchFamily="18" charset="0"/>
                      </a:rPr>
                      <m:t>=</m:t>
                    </m:r>
                    <m:r>
                      <a:rPr lang="en-US" altLang="ko-KR" b="1" i="1">
                        <a:solidFill>
                          <a:prstClr val="black"/>
                        </a:solidFill>
                        <a:latin typeface="Cambria Math" panose="02040503050406030204" pitchFamily="18" charset="0"/>
                      </a:rPr>
                      <m:t>𝒆𝒍𝒂𝒔𝒕𝒊𝒄</m:t>
                    </m:r>
                    <m:r>
                      <a:rPr lang="en-US" altLang="ko-KR" b="1" i="1">
                        <a:solidFill>
                          <a:prstClr val="black"/>
                        </a:solidFill>
                        <a:latin typeface="Cambria Math" panose="02040503050406030204" pitchFamily="18" charset="0"/>
                      </a:rPr>
                      <m:t>, </m:t>
                    </m:r>
                    <m:r>
                      <a:rPr lang="en-US" altLang="ko-KR" b="1" i="1">
                        <a:solidFill>
                          <a:prstClr val="black"/>
                        </a:solidFill>
                        <a:latin typeface="Cambria Math" panose="02040503050406030204" pitchFamily="18" charset="0"/>
                      </a:rPr>
                      <m:t>𝒒𝒖𝒂𝒔𝒊</m:t>
                    </m:r>
                    <m:r>
                      <a:rPr lang="en-US" altLang="ko-KR" b="1" i="1">
                        <a:solidFill>
                          <a:prstClr val="black"/>
                        </a:solidFill>
                        <a:latin typeface="Cambria Math" panose="02040503050406030204" pitchFamily="18" charset="0"/>
                      </a:rPr>
                      <m:t> </m:t>
                    </m:r>
                    <m:r>
                      <a:rPr lang="en-US" altLang="ko-KR" b="1" i="1">
                        <a:solidFill>
                          <a:prstClr val="black"/>
                        </a:solidFill>
                        <a:latin typeface="Cambria Math" panose="02040503050406030204" pitchFamily="18" charset="0"/>
                      </a:rPr>
                      <m:t>𝒆𝒍𝒂𝒔𝒕𝒊𝒄</m:t>
                    </m:r>
                    <m:r>
                      <a:rPr lang="en-US" altLang="ko-KR" b="1" i="1">
                        <a:solidFill>
                          <a:prstClr val="black"/>
                        </a:solidFill>
                        <a:latin typeface="Cambria Math" panose="02040503050406030204" pitchFamily="18" charset="0"/>
                      </a:rPr>
                      <m:t> </m:t>
                    </m:r>
                    <m:r>
                      <a:rPr lang="en-US" altLang="ko-KR" b="1" i="1">
                        <a:solidFill>
                          <a:prstClr val="black"/>
                        </a:solidFill>
                        <a:latin typeface="Cambria Math" panose="02040503050406030204" pitchFamily="18" charset="0"/>
                      </a:rPr>
                      <m:t>𝒂𝒏𝒅</m:t>
                    </m:r>
                    <m:r>
                      <a:rPr lang="en-US" altLang="ko-KR" b="1" i="1">
                        <a:solidFill>
                          <a:prstClr val="black"/>
                        </a:solidFill>
                        <a:latin typeface="Cambria Math" panose="02040503050406030204" pitchFamily="18" charset="0"/>
                      </a:rPr>
                      <m:t> </m:t>
                    </m:r>
                    <m:r>
                      <a:rPr lang="en-US" altLang="ko-KR" b="1" i="1">
                        <a:solidFill>
                          <a:prstClr val="black"/>
                        </a:solidFill>
                        <a:latin typeface="Cambria Math" panose="02040503050406030204" pitchFamily="18" charset="0"/>
                      </a:rPr>
                      <m:t>𝒊𝒏𝒆𝒍𝒂𝒔𝒕𝒊𝒄</m:t>
                    </m:r>
                  </m:oMath>
                </a14:m>
                <a:r>
                  <a:rPr lang="ko-KR" altLang="en-US" b="1" dirty="0">
                    <a:solidFill>
                      <a:prstClr val="black"/>
                    </a:solidFill>
                    <a:latin typeface="Calibri" panose="020F0502020204030204"/>
                    <a:ea typeface="맑은 고딕" panose="020B0503020000020004" pitchFamily="50" charset="-127"/>
                  </a:rPr>
                  <a:t> </a:t>
                </a:r>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7" name="TextBox 6">
                <a:extLst>
                  <a:ext uri="{FF2B5EF4-FFF2-40B4-BE49-F238E27FC236}">
                    <a16:creationId xmlns:a16="http://schemas.microsoft.com/office/drawing/2014/main" id="{B03B4705-E977-4FF8-AAF0-E329540200F4}"/>
                  </a:ext>
                </a:extLst>
              </p:cNvPr>
              <p:cNvSpPr txBox="1">
                <a:spLocks noRot="1" noChangeAspect="1" noMove="1" noResize="1" noEditPoints="1" noAdjustHandles="1" noChangeArrowheads="1" noChangeShapeType="1" noTextEdit="1"/>
              </p:cNvSpPr>
              <p:nvPr/>
            </p:nvSpPr>
            <p:spPr>
              <a:xfrm>
                <a:off x="4063092" y="6345324"/>
                <a:ext cx="5510006" cy="369332"/>
              </a:xfrm>
              <a:prstGeom prst="rect">
                <a:avLst/>
              </a:prstGeom>
              <a:blipFill>
                <a:blip r:embed="rId5"/>
                <a:stretch>
                  <a:fillRect b="-13333"/>
                </a:stretch>
              </a:blipFill>
            </p:spPr>
            <p:txBody>
              <a:bodyPr/>
              <a:lstStyle/>
              <a:p>
                <a:r>
                  <a:rPr lang="ko-KR" altLang="en-US">
                    <a:noFill/>
                  </a:rPr>
                  <a:t> </a:t>
                </a:r>
              </a:p>
            </p:txBody>
          </p:sp>
        </mc:Fallback>
      </mc:AlternateContent>
      <p:sp>
        <p:nvSpPr>
          <p:cNvPr id="2" name="슬라이드 번호 개체 틀 1"/>
          <p:cNvSpPr>
            <a:spLocks noGrp="1"/>
          </p:cNvSpPr>
          <p:nvPr>
            <p:ph type="sldNum" sz="quarter" idx="12"/>
          </p:nvPr>
        </p:nvSpPr>
        <p:spPr/>
        <p:txBody>
          <a:bodyPr/>
          <a:lstStyle/>
          <a:p>
            <a:fld id="{DA90FA72-B8D9-460C-8226-5FF4FD1DD601}" type="slidenum">
              <a:rPr lang="ko-KR" altLang="en-US" smtClean="0"/>
              <a:t>54</a:t>
            </a:fld>
            <a:endParaRPr lang="ko-KR" altLang="en-US"/>
          </a:p>
        </p:txBody>
      </p:sp>
    </p:spTree>
    <p:extLst>
      <p:ext uri="{BB962C8B-B14F-4D97-AF65-F5344CB8AC3E}">
        <p14:creationId xmlns:p14="http://schemas.microsoft.com/office/powerpoint/2010/main" val="2294803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직사각형 410">
            <a:extLst>
              <a:ext uri="{FF2B5EF4-FFF2-40B4-BE49-F238E27FC236}">
                <a16:creationId xmlns:a16="http://schemas.microsoft.com/office/drawing/2014/main" xmlns="" id="{23D1E867-C2F1-4FE8-968C-50946FEC5105}"/>
              </a:ext>
            </a:extLst>
          </p:cNvPr>
          <p:cNvSpPr/>
          <p:nvPr/>
        </p:nvSpPr>
        <p:spPr>
          <a:xfrm>
            <a:off x="1524000" y="476672"/>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dirty="0">
                <a:solidFill>
                  <a:prstClr val="white"/>
                </a:solidFill>
                <a:latin typeface="Helvetica LT Std" panose="020B0504020202020204" pitchFamily="34" charset="0"/>
                <a:ea typeface="MingLiU" pitchFamily="49" charset="-120"/>
              </a:rPr>
              <a:t>Breakup Reaction Process (by Nuclear)</a:t>
            </a:r>
            <a:endParaRPr lang="ko-KR" altLang="en-US" dirty="0">
              <a:solidFill>
                <a:prstClr val="white"/>
              </a:solidFill>
              <a:latin typeface="Helvetica LT Std" panose="020B0504020202020204" pitchFamily="34" charset="0"/>
              <a:ea typeface="맑은 고딕" panose="020B0503020000020004" pitchFamily="50" charset="-127"/>
            </a:endParaRPr>
          </a:p>
        </p:txBody>
      </p:sp>
      <p:grpSp>
        <p:nvGrpSpPr>
          <p:cNvPr id="22" name="그룹 21">
            <a:extLst>
              <a:ext uri="{FF2B5EF4-FFF2-40B4-BE49-F238E27FC236}">
                <a16:creationId xmlns:a16="http://schemas.microsoft.com/office/drawing/2014/main" xmlns="" id="{6961F1EB-E97A-44E2-A0B6-7CC63E8EB6B1}"/>
              </a:ext>
            </a:extLst>
          </p:cNvPr>
          <p:cNvGrpSpPr/>
          <p:nvPr/>
        </p:nvGrpSpPr>
        <p:grpSpPr>
          <a:xfrm>
            <a:off x="1617708" y="1087580"/>
            <a:ext cx="4832095" cy="776094"/>
            <a:chOff x="93707" y="1087580"/>
            <a:chExt cx="4832095" cy="776094"/>
          </a:xfrm>
        </p:grpSpPr>
        <p:sp>
          <p:nvSpPr>
            <p:cNvPr id="305" name="TextBox 304">
              <a:extLst>
                <a:ext uri="{FF2B5EF4-FFF2-40B4-BE49-F238E27FC236}">
                  <a16:creationId xmlns:a16="http://schemas.microsoft.com/office/drawing/2014/main" xmlns="" id="{F60B0E00-A450-4666-929E-04CE93DC580D}"/>
                </a:ext>
              </a:extLst>
            </p:cNvPr>
            <p:cNvSpPr txBox="1"/>
            <p:nvPr/>
          </p:nvSpPr>
          <p:spPr>
            <a:xfrm>
              <a:off x="111381" y="1087580"/>
              <a:ext cx="4814421" cy="369332"/>
            </a:xfrm>
            <a:prstGeom prst="rect">
              <a:avLst/>
            </a:prstGeom>
            <a:noFill/>
          </p:spPr>
          <p:txBody>
            <a:bodyPr wrap="square" rtlCol="0">
              <a:spAutoFit/>
            </a:bodyPr>
            <a:lstStyle/>
            <a:p>
              <a:pPr defTabSz="457200" latinLnBrk="0"/>
              <a:r>
                <a:rPr lang="en-US" altLang="ko-KR" dirty="0">
                  <a:solidFill>
                    <a:prstClr val="black"/>
                  </a:solidFill>
                  <a:latin typeface="Calibri" panose="020F0502020204030204"/>
                  <a:ea typeface="맑은 고딕" panose="020B0503020000020004" pitchFamily="50" charset="-127"/>
                </a:rPr>
                <a:t>Extended Optical model potential. </a:t>
              </a:r>
              <a:endParaRPr lang="ko-KR" altLang="en-US" dirty="0">
                <a:solidFill>
                  <a:prstClr val="black"/>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307" name="직사각형 306">
                  <a:extLst>
                    <a:ext uri="{FF2B5EF4-FFF2-40B4-BE49-F238E27FC236}">
                      <a16:creationId xmlns:a16="http://schemas.microsoft.com/office/drawing/2014/main" xmlns="" id="{FC6C1767-E5ED-446F-BF2C-41DD8D6EC588}"/>
                    </a:ext>
                  </a:extLst>
                </p:cNvPr>
                <p:cNvSpPr/>
                <p:nvPr/>
              </p:nvSpPr>
              <p:spPr>
                <a:xfrm>
                  <a:off x="93707" y="1456831"/>
                  <a:ext cx="3741409" cy="406843"/>
                </a:xfrm>
                <a:prstGeom prst="rect">
                  <a:avLst/>
                </a:prstGeom>
              </p:spPr>
              <p:txBody>
                <a:bodyPr wrap="none">
                  <a:spAutoFit/>
                </a:bodyPr>
                <a:lstStyle/>
                <a:p>
                  <a:pPr defTabSz="457200" latinLnBrk="0"/>
                  <a14:m>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m:rPr>
                              <m:sty m:val="p"/>
                            </m:rPr>
                            <a:rPr lang="en-US" altLang="ko-KR">
                              <a:solidFill>
                                <a:prstClr val="black"/>
                              </a:solidFill>
                              <a:latin typeface="Cambria Math" panose="02040503050406030204" pitchFamily="18" charset="0"/>
                            </a:rPr>
                            <m:t>OM</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𝐶</m:t>
                          </m:r>
                        </m:sub>
                      </m:sSub>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0</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oMath>
                  </a14:m>
                  <a:r>
                    <a:rPr lang="en-US" altLang="ko-KR" dirty="0">
                      <a:solidFill>
                        <a:prstClr val="black"/>
                      </a:solidFill>
                      <a:latin typeface="Calibri" panose="020F0502020204030204"/>
                      <a:ea typeface="맑은 고딕" panose="020B0503020000020004" pitchFamily="50" charset="-127"/>
                    </a:rPr>
                    <a:t> </a:t>
                  </a:r>
                  <a14:m>
                    <m:oMath xmlns:m="http://schemas.openxmlformats.org/officeDocument/2006/math">
                      <m:sSubSup>
                        <m:sSubSupPr>
                          <m:ctrlPr>
                            <a:rPr lang="en-US" altLang="ko-KR" i="1">
                              <a:solidFill>
                                <a:srgbClr val="FF0000"/>
                              </a:solidFill>
                              <a:latin typeface="Cambria Math" panose="02040503050406030204" pitchFamily="18" charset="0"/>
                            </a:rPr>
                          </m:ctrlPr>
                        </m:sSubSupPr>
                        <m:e>
                          <m:r>
                            <a:rPr lang="en-US" altLang="ko-KR" i="1">
                              <a:solidFill>
                                <a:srgbClr val="FF0000"/>
                              </a:solidFill>
                              <a:latin typeface="Cambria Math" panose="02040503050406030204" pitchFamily="18" charset="0"/>
                            </a:rPr>
                            <m:t>𝑈</m:t>
                          </m:r>
                        </m:e>
                        <m:sub>
                          <m:r>
                            <a:rPr lang="en-US" altLang="ko-KR" i="1">
                              <a:solidFill>
                                <a:srgbClr val="FF0000"/>
                              </a:solidFill>
                              <a:latin typeface="Cambria Math" panose="02040503050406030204" pitchFamily="18" charset="0"/>
                            </a:rPr>
                            <m:t>𝐷𝑃𝑃</m:t>
                          </m:r>
                        </m:sub>
                        <m:sup/>
                      </m:sSubSup>
                      <m:d>
                        <m:dPr>
                          <m:ctrlPr>
                            <a:rPr lang="en-US" altLang="ko-KR" i="1">
                              <a:solidFill>
                                <a:srgbClr val="FF0000"/>
                              </a:solidFill>
                              <a:latin typeface="Cambria Math" panose="02040503050406030204" pitchFamily="18" charset="0"/>
                            </a:rPr>
                          </m:ctrlPr>
                        </m:dPr>
                        <m:e>
                          <m:r>
                            <a:rPr lang="en-US" altLang="ko-KR" i="1">
                              <a:solidFill>
                                <a:srgbClr val="FF0000"/>
                              </a:solidFill>
                              <a:latin typeface="Cambria Math" panose="02040503050406030204" pitchFamily="18" charset="0"/>
                            </a:rPr>
                            <m:t>𝑟</m:t>
                          </m:r>
                        </m:e>
                      </m:d>
                    </m:oMath>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307" name="직사각형 306">
                  <a:extLst>
                    <a:ext uri="{FF2B5EF4-FFF2-40B4-BE49-F238E27FC236}">
                      <a16:creationId xmlns:a16="http://schemas.microsoft.com/office/drawing/2014/main" id="{FC6C1767-E5ED-446F-BF2C-41DD8D6EC588}"/>
                    </a:ext>
                  </a:extLst>
                </p:cNvPr>
                <p:cNvSpPr>
                  <a:spLocks noRot="1" noChangeAspect="1" noMove="1" noResize="1" noEditPoints="1" noAdjustHandles="1" noChangeArrowheads="1" noChangeShapeType="1" noTextEdit="1"/>
                </p:cNvSpPr>
                <p:nvPr/>
              </p:nvSpPr>
              <p:spPr>
                <a:xfrm>
                  <a:off x="93707" y="1456831"/>
                  <a:ext cx="3741409" cy="406843"/>
                </a:xfrm>
                <a:prstGeom prst="rect">
                  <a:avLst/>
                </a:prstGeom>
                <a:blipFill>
                  <a:blip r:embed="rId3"/>
                  <a:stretch>
                    <a:fillRect b="-1493"/>
                  </a:stretch>
                </a:blipFill>
              </p:spPr>
              <p:txBody>
                <a:bodyPr/>
                <a:lstStyle/>
                <a:p>
                  <a:r>
                    <a:rPr lang="ko-KR" altLang="en-US">
                      <a:noFill/>
                    </a:rPr>
                    <a:t> </a:t>
                  </a:r>
                </a:p>
              </p:txBody>
            </p:sp>
          </mc:Fallback>
        </mc:AlternateContent>
      </p:grpSp>
      <p:grpSp>
        <p:nvGrpSpPr>
          <p:cNvPr id="12" name="그룹 11">
            <a:extLst>
              <a:ext uri="{FF2B5EF4-FFF2-40B4-BE49-F238E27FC236}">
                <a16:creationId xmlns:a16="http://schemas.microsoft.com/office/drawing/2014/main" xmlns="" id="{456FC72D-C039-4561-993E-233606BC5575}"/>
              </a:ext>
            </a:extLst>
          </p:cNvPr>
          <p:cNvGrpSpPr/>
          <p:nvPr/>
        </p:nvGrpSpPr>
        <p:grpSpPr>
          <a:xfrm>
            <a:off x="8396844" y="345231"/>
            <a:ext cx="1883905" cy="2471800"/>
            <a:chOff x="6872843" y="345231"/>
            <a:chExt cx="1883905" cy="2471800"/>
          </a:xfrm>
        </p:grpSpPr>
        <p:sp>
          <p:nvSpPr>
            <p:cNvPr id="2" name="타원 1">
              <a:extLst>
                <a:ext uri="{FF2B5EF4-FFF2-40B4-BE49-F238E27FC236}">
                  <a16:creationId xmlns:a16="http://schemas.microsoft.com/office/drawing/2014/main" xmlns="" id="{4F556D7C-6884-4212-A045-6B40F373DF5E}"/>
                </a:ext>
              </a:extLst>
            </p:cNvPr>
            <p:cNvSpPr/>
            <p:nvPr/>
          </p:nvSpPr>
          <p:spPr>
            <a:xfrm>
              <a:off x="7111393" y="990395"/>
              <a:ext cx="983995" cy="98399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EBA72124-2E12-4D4E-A676-742B0E66287A}"/>
                    </a:ext>
                  </a:extLst>
                </p:cNvPr>
                <p:cNvSpPr txBox="1"/>
                <p:nvPr/>
              </p:nvSpPr>
              <p:spPr>
                <a:xfrm>
                  <a:off x="6891987" y="2265020"/>
                  <a:ext cx="1431519" cy="552011"/>
                </a:xfrm>
                <a:prstGeom prst="rect">
                  <a:avLst/>
                </a:prstGeom>
                <a:noFill/>
              </p:spPr>
              <p:txBody>
                <a:bodyPr wrap="square" rtlCol="0">
                  <a:spAutoFit/>
                </a:bodyPr>
                <a:lstStyle/>
                <a:p>
                  <a:pPr algn="ctr" defTabSz="457200" latinLnBrk="0"/>
                  <a:r>
                    <a:rPr lang="en-US" altLang="ko-KR" sz="1400" dirty="0">
                      <a:solidFill>
                        <a:prstClr val="black"/>
                      </a:solidFill>
                      <a:latin typeface="Helvetica Inserat LT Std"/>
                      <a:ea typeface="맑은 고딕" panose="020B0503020000020004" pitchFamily="50" charset="-127"/>
                    </a:rPr>
                    <a:t>Projectile</a:t>
                  </a:r>
                </a:p>
                <a:p>
                  <a:pPr defTabSz="457200" latinLnBrk="0"/>
                  <a14:m>
                    <m:oMathPara xmlns:m="http://schemas.openxmlformats.org/officeDocument/2006/math">
                      <m:oMathParaPr>
                        <m:jc m:val="centerGroup"/>
                      </m:oMathParaPr>
                      <m:oMath xmlns:m="http://schemas.openxmlformats.org/officeDocument/2006/math">
                        <m:sSup>
                          <m:sSupPr>
                            <m:ctrlPr>
                              <a:rPr lang="en-US" altLang="ko-KR" sz="1400" i="1">
                                <a:solidFill>
                                  <a:prstClr val="black"/>
                                </a:solidFill>
                                <a:latin typeface="Cambria Math" panose="02040503050406030204" pitchFamily="18" charset="0"/>
                              </a:rPr>
                            </m:ctrlPr>
                          </m:sSupPr>
                          <m:e>
                            <m:sPre>
                              <m:sPrePr>
                                <m:ctrlPr>
                                  <a:rPr lang="en-US" altLang="ko-KR" sz="1100" i="1">
                                    <a:solidFill>
                                      <a:prstClr val="black"/>
                                    </a:solidFill>
                                    <a:latin typeface="Cambria Math" panose="02040503050406030204" pitchFamily="18" charset="0"/>
                                  </a:rPr>
                                </m:ctrlPr>
                              </m:sPrePr>
                              <m:sub/>
                              <m:sup>
                                <m:r>
                                  <a:rPr lang="en-US" altLang="ko-KR" sz="1400" i="1">
                                    <a:solidFill>
                                      <a:prstClr val="black"/>
                                    </a:solidFill>
                                    <a:latin typeface="Cambria Math" panose="02040503050406030204" pitchFamily="18" charset="0"/>
                                  </a:rPr>
                                  <m:t>16</m:t>
                                </m:r>
                              </m:sup>
                              <m:e>
                                <m:r>
                                  <m:rPr>
                                    <m:sty m:val="p"/>
                                  </m:rPr>
                                  <a:rPr lang="en-US" altLang="ko-KR" sz="1400">
                                    <a:solidFill>
                                      <a:prstClr val="black"/>
                                    </a:solidFill>
                                    <a:latin typeface="Cambria Math" panose="02040503050406030204" pitchFamily="18" charset="0"/>
                                  </a:rPr>
                                  <m:t>O</m:t>
                                </m:r>
                              </m:e>
                            </m:sPre>
                          </m:e>
                          <m:sup/>
                        </m:sSup>
                        <m:r>
                          <a:rPr lang="en-US" altLang="ko-KR" sz="1400" i="1">
                            <a:solidFill>
                              <a:prstClr val="black"/>
                            </a:solidFill>
                            <a:latin typeface="Cambria Math" panose="02040503050406030204" pitchFamily="18" charset="0"/>
                          </a:rPr>
                          <m:t>+</m:t>
                        </m:r>
                        <m:r>
                          <a:rPr lang="en-US" altLang="ko-KR" sz="1400" i="1">
                            <a:solidFill>
                              <a:prstClr val="black"/>
                            </a:solidFill>
                            <a:latin typeface="Cambria Math" panose="02040503050406030204" pitchFamily="18" charset="0"/>
                          </a:rPr>
                          <m:t>𝑝𝑟𝑜𝑡𝑜𝑛</m:t>
                        </m:r>
                      </m:oMath>
                    </m:oMathPara>
                  </a14:m>
                  <a:endParaRPr lang="ko-KR" altLang="en-US" sz="1400" dirty="0">
                    <a:solidFill>
                      <a:prstClr val="black"/>
                    </a:solidFill>
                    <a:latin typeface="Helvetica Inserat LT Std"/>
                    <a:ea typeface="맑은 고딕" panose="020B0503020000020004" pitchFamily="50" charset="-127"/>
                  </a:endParaRPr>
                </a:p>
              </p:txBody>
            </p:sp>
          </mc:Choice>
          <mc:Fallback xmlns="">
            <p:sp>
              <p:nvSpPr>
                <p:cNvPr id="24" name="TextBox 23">
                  <a:extLst>
                    <a:ext uri="{FF2B5EF4-FFF2-40B4-BE49-F238E27FC236}">
                      <a16:creationId xmlns:a16="http://schemas.microsoft.com/office/drawing/2014/main" id="{EBA72124-2E12-4D4E-A676-742B0E66287A}"/>
                    </a:ext>
                  </a:extLst>
                </p:cNvPr>
                <p:cNvSpPr txBox="1">
                  <a:spLocks noRot="1" noChangeAspect="1" noMove="1" noResize="1" noEditPoints="1" noAdjustHandles="1" noChangeArrowheads="1" noChangeShapeType="1" noTextEdit="1"/>
                </p:cNvSpPr>
                <p:nvPr/>
              </p:nvSpPr>
              <p:spPr>
                <a:xfrm>
                  <a:off x="6891987" y="2265020"/>
                  <a:ext cx="1431519" cy="552011"/>
                </a:xfrm>
                <a:prstGeom prst="rect">
                  <a:avLst/>
                </a:prstGeom>
                <a:blipFill>
                  <a:blip r:embed="rId4"/>
                  <a:stretch>
                    <a:fillRect t="-2222" b="-3333"/>
                  </a:stretch>
                </a:blipFill>
              </p:spPr>
              <p:txBody>
                <a:bodyPr/>
                <a:lstStyle/>
                <a:p>
                  <a:r>
                    <a:rPr lang="ko-KR" altLang="en-US">
                      <a:noFill/>
                    </a:rPr>
                    <a:t> </a:t>
                  </a:r>
                </a:p>
              </p:txBody>
            </p:sp>
          </mc:Fallback>
        </mc:AlternateContent>
        <p:sp>
          <p:nvSpPr>
            <p:cNvPr id="26" name="타원 25">
              <a:extLst>
                <a:ext uri="{FF2B5EF4-FFF2-40B4-BE49-F238E27FC236}">
                  <a16:creationId xmlns:a16="http://schemas.microsoft.com/office/drawing/2014/main" xmlns="" id="{67CD6F26-7F41-4C89-86DC-FF8A4DBE9D92}"/>
                </a:ext>
              </a:extLst>
            </p:cNvPr>
            <p:cNvSpPr/>
            <p:nvPr/>
          </p:nvSpPr>
          <p:spPr>
            <a:xfrm>
              <a:off x="6872843" y="751845"/>
              <a:ext cx="1461094" cy="146109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grpSp>
          <p:nvGrpSpPr>
            <p:cNvPr id="10" name="그룹 9">
              <a:extLst>
                <a:ext uri="{FF2B5EF4-FFF2-40B4-BE49-F238E27FC236}">
                  <a16:creationId xmlns:a16="http://schemas.microsoft.com/office/drawing/2014/main" xmlns="" id="{83939B9F-8BB0-428F-8B40-7889CC589D06}"/>
                </a:ext>
              </a:extLst>
            </p:cNvPr>
            <p:cNvGrpSpPr/>
            <p:nvPr/>
          </p:nvGrpSpPr>
          <p:grpSpPr>
            <a:xfrm rot="10800000">
              <a:off x="8060461" y="345231"/>
              <a:ext cx="696287" cy="696287"/>
              <a:chOff x="5591801" y="1087580"/>
              <a:chExt cx="992890" cy="992890"/>
            </a:xfrm>
          </p:grpSpPr>
          <p:sp>
            <p:nvSpPr>
              <p:cNvPr id="9" name="직사각형 8">
                <a:extLst>
                  <a:ext uri="{FF2B5EF4-FFF2-40B4-BE49-F238E27FC236}">
                    <a16:creationId xmlns:a16="http://schemas.microsoft.com/office/drawing/2014/main" xmlns="" id="{3EB54098-8AF4-4AE8-BF29-E63418C36128}"/>
                  </a:ext>
                </a:extLst>
              </p:cNvPr>
              <p:cNvSpPr/>
              <p:nvPr/>
            </p:nvSpPr>
            <p:spPr>
              <a:xfrm>
                <a:off x="5696061" y="1087580"/>
                <a:ext cx="162431" cy="99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sp>
            <p:nvSpPr>
              <p:cNvPr id="31" name="직사각형 30">
                <a:extLst>
                  <a:ext uri="{FF2B5EF4-FFF2-40B4-BE49-F238E27FC236}">
                    <a16:creationId xmlns:a16="http://schemas.microsoft.com/office/drawing/2014/main" xmlns="" id="{87DC8997-65F0-42A6-B70C-9B43F6CB5A03}"/>
                  </a:ext>
                </a:extLst>
              </p:cNvPr>
              <p:cNvSpPr/>
              <p:nvPr/>
            </p:nvSpPr>
            <p:spPr>
              <a:xfrm rot="5400000">
                <a:off x="6007030" y="1396730"/>
                <a:ext cx="162431" cy="99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grpSp>
        <p:sp>
          <p:nvSpPr>
            <p:cNvPr id="6" name="타원 5">
              <a:extLst>
                <a:ext uri="{FF2B5EF4-FFF2-40B4-BE49-F238E27FC236}">
                  <a16:creationId xmlns:a16="http://schemas.microsoft.com/office/drawing/2014/main" xmlns="" id="{CF1B2407-C58A-4862-A097-E7825A849FCB}"/>
                </a:ext>
              </a:extLst>
            </p:cNvPr>
            <p:cNvSpPr/>
            <p:nvPr/>
          </p:nvSpPr>
          <p:spPr>
            <a:xfrm>
              <a:off x="8242669" y="620125"/>
              <a:ext cx="178428" cy="1784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dirty="0">
                <a:solidFill>
                  <a:prstClr val="white"/>
                </a:solidFill>
                <a:latin typeface="Calibri" panose="020F0502020204030204"/>
                <a:ea typeface="맑은 고딕" panose="020B0503020000020004" pitchFamily="50" charset="-127"/>
              </a:endParaRPr>
            </a:p>
          </p:txBody>
        </p:sp>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xmlns="" id="{16CC07FB-60E3-4796-9D60-BFB561B7648C}"/>
                  </a:ext>
                </a:extLst>
              </p:cNvPr>
              <p:cNvSpPr txBox="1"/>
              <p:nvPr/>
            </p:nvSpPr>
            <p:spPr>
              <a:xfrm>
                <a:off x="1524000" y="1903620"/>
                <a:ext cx="5105400" cy="409856"/>
              </a:xfrm>
              <a:prstGeom prst="rect">
                <a:avLst/>
              </a:prstGeom>
              <a:noFill/>
            </p:spPr>
            <p:txBody>
              <a:bodyPr wrap="square">
                <a:spAutoFit/>
              </a:bodyPr>
              <a:lstStyle/>
              <a:p>
                <a:pPr defTabSz="457200" latinLnBrk="0"/>
                <a14:m>
                  <m:oMathPara xmlns:m="http://schemas.openxmlformats.org/officeDocument/2006/math">
                    <m:oMathParaPr>
                      <m:jc m:val="centerGroup"/>
                    </m:oMathParaPr>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𝐷𝑃𝑃</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𝐶𝐷𝐸</m:t>
                          </m:r>
                        </m:sub>
                        <m:sup>
                          <m:r>
                            <a:rPr lang="en-US" altLang="ko-KR" i="1">
                              <a:solidFill>
                                <a:prstClr val="black"/>
                              </a:solidFill>
                              <a:latin typeface="Cambria Math" panose="02040503050406030204" pitchFamily="18" charset="0"/>
                            </a:rPr>
                            <m:t>𝐵𝑈</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sSubSup>
                            <m:sSubSupPr>
                              <m:ctrlPr>
                                <a:rPr lang="en-US" altLang="ko-KR" i="1">
                                  <a:solidFill>
                                    <a:srgbClr val="00B050"/>
                                  </a:solidFill>
                                  <a:latin typeface="Cambria Math" panose="02040503050406030204" pitchFamily="18" charset="0"/>
                                </a:rPr>
                              </m:ctrlPr>
                            </m:sSubSupPr>
                            <m:e>
                              <m:r>
                                <a:rPr lang="en-US" altLang="ko-KR" i="1">
                                  <a:solidFill>
                                    <a:srgbClr val="00B050"/>
                                  </a:solidFill>
                                  <a:latin typeface="Cambria Math" panose="02040503050406030204" pitchFamily="18" charset="0"/>
                                </a:rPr>
                                <m:t>𝑈</m:t>
                              </m:r>
                            </m:e>
                            <m:sub>
                              <m:r>
                                <a:rPr lang="en-US" altLang="ko-KR" i="1">
                                  <a:solidFill>
                                    <a:srgbClr val="00B050"/>
                                  </a:solidFill>
                                  <a:latin typeface="Cambria Math" panose="02040503050406030204" pitchFamily="18" charset="0"/>
                                </a:rPr>
                                <m:t>𝑠𝑢𝑟</m:t>
                              </m:r>
                            </m:sub>
                            <m:sup>
                              <m:r>
                                <a:rPr lang="en-US" altLang="ko-KR" i="1">
                                  <a:solidFill>
                                    <a:srgbClr val="00B050"/>
                                  </a:solidFill>
                                  <a:latin typeface="Cambria Math" panose="02040503050406030204" pitchFamily="18" charset="0"/>
                                </a:rPr>
                                <m:t>𝐵𝑈</m:t>
                              </m:r>
                            </m:sup>
                          </m:sSubSup>
                          <m:d>
                            <m:dPr>
                              <m:ctrlPr>
                                <a:rPr lang="en-US" altLang="ko-KR" i="1">
                                  <a:solidFill>
                                    <a:srgbClr val="00B050"/>
                                  </a:solidFill>
                                  <a:latin typeface="Cambria Math" panose="02040503050406030204" pitchFamily="18" charset="0"/>
                                </a:rPr>
                              </m:ctrlPr>
                            </m:dPr>
                            <m:e>
                              <m:r>
                                <a:rPr lang="en-US" altLang="ko-KR" i="1">
                                  <a:solidFill>
                                    <a:srgbClr val="00B050"/>
                                  </a:solidFill>
                                  <a:latin typeface="Cambria Math" panose="02040503050406030204" pitchFamily="18" charset="0"/>
                                </a:rPr>
                                <m:t>𝑟</m:t>
                              </m:r>
                            </m:e>
                          </m:d>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𝑈</m:t>
                          </m:r>
                        </m:e>
                        <m:sub/>
                        <m:sup>
                          <m:r>
                            <a:rPr lang="en-US" altLang="ko-KR" i="1">
                              <a:solidFill>
                                <a:prstClr val="black"/>
                              </a:solidFill>
                              <a:latin typeface="Cambria Math" panose="02040503050406030204" pitchFamily="18" charset="0"/>
                            </a:rPr>
                            <m:t>𝑇𝐹</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𝑈</m:t>
                          </m:r>
                        </m:e>
                        <m:sup>
                          <m:r>
                            <a:rPr lang="en-US" altLang="ko-KR" i="1">
                              <a:solidFill>
                                <a:prstClr val="black"/>
                              </a:solidFill>
                              <a:latin typeface="Cambria Math" panose="02040503050406030204" pitchFamily="18" charset="0"/>
                            </a:rPr>
                            <m:t>𝑖𝑛𝑒𝑙</m:t>
                          </m:r>
                          <m:r>
                            <a:rPr lang="en-US" altLang="ko-KR" i="1">
                              <a:solidFill>
                                <a:prstClr val="black"/>
                              </a:solidFill>
                              <a:latin typeface="Cambria Math" panose="02040503050406030204" pitchFamily="18" charset="0"/>
                            </a:rPr>
                            <m:t>.</m:t>
                          </m:r>
                        </m:sup>
                      </m:sSup>
                      <m:r>
                        <a:rPr lang="en-US" altLang="ko-KR" i="1">
                          <a:solidFill>
                            <a:prstClr val="black"/>
                          </a:solidFill>
                          <a:latin typeface="Cambria Math" panose="02040503050406030204" pitchFamily="18" charset="0"/>
                        </a:rPr>
                        <m:t>}</m:t>
                      </m:r>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50" name="TextBox 49">
                <a:extLst>
                  <a:ext uri="{FF2B5EF4-FFF2-40B4-BE49-F238E27FC236}">
                    <a16:creationId xmlns:a16="http://schemas.microsoft.com/office/drawing/2014/main" id="{16CC07FB-60E3-4796-9D60-BFB561B7648C}"/>
                  </a:ext>
                </a:extLst>
              </p:cNvPr>
              <p:cNvSpPr txBox="1">
                <a:spLocks noRot="1" noChangeAspect="1" noMove="1" noResize="1" noEditPoints="1" noAdjustHandles="1" noChangeArrowheads="1" noChangeShapeType="1" noTextEdit="1"/>
              </p:cNvSpPr>
              <p:nvPr/>
            </p:nvSpPr>
            <p:spPr>
              <a:xfrm>
                <a:off x="1524000" y="1903620"/>
                <a:ext cx="5105400" cy="409856"/>
              </a:xfrm>
              <a:prstGeom prst="rect">
                <a:avLst/>
              </a:prstGeom>
              <a:blipFill>
                <a:blip r:embed="rId5"/>
                <a:stretch>
                  <a:fillRect b="-11765"/>
                </a:stretch>
              </a:blipFill>
            </p:spPr>
            <p:txBody>
              <a:bodyPr/>
              <a:lstStyle/>
              <a:p>
                <a:r>
                  <a:rPr lang="ko-KR" altLang="en-US">
                    <a:noFill/>
                  </a:rPr>
                  <a:t> </a:t>
                </a:r>
              </a:p>
            </p:txBody>
          </p:sp>
        </mc:Fallback>
      </mc:AlternateContent>
      <p:grpSp>
        <p:nvGrpSpPr>
          <p:cNvPr id="3" name="그룹 2">
            <a:extLst>
              <a:ext uri="{FF2B5EF4-FFF2-40B4-BE49-F238E27FC236}">
                <a16:creationId xmlns:a16="http://schemas.microsoft.com/office/drawing/2014/main" xmlns="" id="{4853B6A9-F244-4035-836C-BB9702DF2B1B}"/>
              </a:ext>
            </a:extLst>
          </p:cNvPr>
          <p:cNvGrpSpPr/>
          <p:nvPr/>
        </p:nvGrpSpPr>
        <p:grpSpPr>
          <a:xfrm rot="9884454">
            <a:off x="9271245" y="17938"/>
            <a:ext cx="696287" cy="696287"/>
            <a:chOff x="6936619" y="3350840"/>
            <a:chExt cx="696287" cy="696287"/>
          </a:xfrm>
        </p:grpSpPr>
        <p:pic>
          <p:nvPicPr>
            <p:cNvPr id="27" name="그래픽 26" descr="상향 추세 윤곽선">
              <a:extLst>
                <a:ext uri="{FF2B5EF4-FFF2-40B4-BE49-F238E27FC236}">
                  <a16:creationId xmlns:a16="http://schemas.microsoft.com/office/drawing/2014/main" xmlns="" id="{11587B04-359D-4BC7-8950-806641BAFE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0800000">
              <a:off x="6975812" y="3365643"/>
              <a:ext cx="641244" cy="641244"/>
            </a:xfrm>
            <a:prstGeom prst="rect">
              <a:avLst/>
            </a:prstGeom>
          </p:spPr>
        </p:pic>
        <p:sp>
          <p:nvSpPr>
            <p:cNvPr id="28" name="직사각형 27">
              <a:extLst>
                <a:ext uri="{FF2B5EF4-FFF2-40B4-BE49-F238E27FC236}">
                  <a16:creationId xmlns:a16="http://schemas.microsoft.com/office/drawing/2014/main" xmlns="" id="{3F85E350-45FA-457B-8797-E9417B35F1C2}"/>
                </a:ext>
              </a:extLst>
            </p:cNvPr>
            <p:cNvSpPr/>
            <p:nvPr/>
          </p:nvSpPr>
          <p:spPr>
            <a:xfrm rot="10800000">
              <a:off x="7445883" y="3350840"/>
              <a:ext cx="113908" cy="696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sp>
          <p:nvSpPr>
            <p:cNvPr id="29" name="직사각형 28">
              <a:extLst>
                <a:ext uri="{FF2B5EF4-FFF2-40B4-BE49-F238E27FC236}">
                  <a16:creationId xmlns:a16="http://schemas.microsoft.com/office/drawing/2014/main" xmlns="" id="{4F2D506C-3B9C-4E86-B705-529898FBB710}"/>
                </a:ext>
              </a:extLst>
            </p:cNvPr>
            <p:cNvSpPr/>
            <p:nvPr/>
          </p:nvSpPr>
          <p:spPr>
            <a:xfrm rot="16200000">
              <a:off x="7227809" y="3134041"/>
              <a:ext cx="113908" cy="696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grpSp>
      <p:sp>
        <p:nvSpPr>
          <p:cNvPr id="33" name="TextBox 32">
            <a:extLst>
              <a:ext uri="{FF2B5EF4-FFF2-40B4-BE49-F238E27FC236}">
                <a16:creationId xmlns:a16="http://schemas.microsoft.com/office/drawing/2014/main" xmlns="" id="{38BB920A-13A6-4B2F-A2B7-6E66D98C2366}"/>
              </a:ext>
            </a:extLst>
          </p:cNvPr>
          <p:cNvSpPr txBox="1"/>
          <p:nvPr/>
        </p:nvSpPr>
        <p:spPr>
          <a:xfrm>
            <a:off x="1617708" y="2451812"/>
            <a:ext cx="4814421" cy="369332"/>
          </a:xfrm>
          <a:prstGeom prst="rect">
            <a:avLst/>
          </a:prstGeom>
          <a:noFill/>
        </p:spPr>
        <p:txBody>
          <a:bodyPr wrap="square" rtlCol="0">
            <a:spAutoFit/>
          </a:bodyPr>
          <a:lstStyle/>
          <a:p>
            <a:pPr defTabSz="457200" latinLnBrk="0"/>
            <a:r>
              <a:rPr lang="en-US" altLang="ko-KR" dirty="0">
                <a:solidFill>
                  <a:prstClr val="black"/>
                </a:solidFill>
                <a:latin typeface="Calibri" panose="020F0502020204030204"/>
                <a:ea typeface="맑은 고딕" panose="020B0503020000020004" pitchFamily="50" charset="-127"/>
              </a:rPr>
              <a:t>Woods-Saxon potential for Break-up process</a:t>
            </a:r>
            <a:endParaRPr lang="ko-KR" altLang="en-US" dirty="0">
              <a:solidFill>
                <a:prstClr val="black"/>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xmlns="" id="{03141E09-CEF0-4ADA-B532-BE59F23B8869}"/>
                  </a:ext>
                </a:extLst>
              </p:cNvPr>
              <p:cNvSpPr txBox="1"/>
              <p:nvPr/>
            </p:nvSpPr>
            <p:spPr>
              <a:xfrm>
                <a:off x="1676430" y="2913770"/>
                <a:ext cx="3964162" cy="571567"/>
              </a:xfrm>
              <a:prstGeom prst="rect">
                <a:avLst/>
              </a:prstGeom>
              <a:noFill/>
            </p:spPr>
            <p:txBody>
              <a:bodyPr wrap="none" lIns="0" tIns="0" rIns="0" bIns="0" rtlCol="0">
                <a:spAutoFit/>
              </a:bodyPr>
              <a:lstStyle/>
              <a:p>
                <a:pPr defTabSz="457200" latinLnBrk="0"/>
                <a14:m>
                  <m:oMathPara xmlns:m="http://schemas.openxmlformats.org/officeDocument/2006/math">
                    <m:oMathParaPr>
                      <m:jc m:val="centerGroup"/>
                    </m:oMathParaPr>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0</m:t>
                          </m:r>
                        </m:sub>
                        <m:sup>
                          <m:r>
                            <a:rPr lang="en-US" altLang="ko-KR" i="1">
                              <a:solidFill>
                                <a:prstClr val="black"/>
                              </a:solidFill>
                              <a:latin typeface="Cambria Math" panose="02040503050406030204" pitchFamily="18" charset="0"/>
                            </a:rPr>
                            <m:t>𝐵𝑈</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d>
                        <m:dPr>
                          <m:ctrlPr>
                            <a:rPr lang="en-US" altLang="ko-KR" i="1">
                              <a:solidFill>
                                <a:prstClr val="black"/>
                              </a:solidFill>
                              <a:latin typeface="Cambria Math" panose="02040503050406030204" pitchFamily="18" charset="0"/>
                            </a:rPr>
                          </m:ctrlPr>
                        </m:dPr>
                        <m:e>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𝑉</m:t>
                              </m:r>
                            </m:e>
                            <m:sub/>
                            <m:sup>
                              <m:r>
                                <a:rPr lang="en-US" altLang="ko-KR" i="1">
                                  <a:solidFill>
                                    <a:prstClr val="black"/>
                                  </a:solidFill>
                                  <a:latin typeface="Cambria Math" panose="02040503050406030204" pitchFamily="18" charset="0"/>
                                </a:rPr>
                                <m:t>𝐵𝑈</m:t>
                              </m:r>
                            </m:sup>
                          </m:sSubSup>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𝑖</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𝑊</m:t>
                              </m:r>
                            </m:e>
                            <m:sub/>
                            <m:sup>
                              <m:r>
                                <a:rPr lang="en-US" altLang="ko-KR" i="1">
                                  <a:solidFill>
                                    <a:prstClr val="black"/>
                                  </a:solidFill>
                                  <a:latin typeface="Cambria Math" panose="02040503050406030204" pitchFamily="18" charset="0"/>
                                </a:rPr>
                                <m:t>𝐵𝑈</m:t>
                              </m:r>
                            </m:sup>
                          </m:sSubSup>
                        </m:e>
                      </m:d>
                      <m:r>
                        <a:rPr lang="en-US" altLang="ko-KR" i="1">
                          <a:solidFill>
                            <a:prstClr val="black"/>
                          </a:solidFill>
                          <a:latin typeface="Cambria Math" panose="02040503050406030204" pitchFamily="18" charset="0"/>
                        </a:rPr>
                        <m:t>4</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𝑎</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𝐵𝑈</m:t>
                          </m:r>
                        </m:sup>
                      </m:sSubSup>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𝑑𝑓</m:t>
                          </m:r>
                          <m:d>
                            <m:dPr>
                              <m:ctrlPr>
                                <a:rPr lang="en-US" altLang="ko-KR" i="1">
                                  <a:solidFill>
                                    <a:prstClr val="black"/>
                                  </a:solidFill>
                                  <a:latin typeface="Cambria Math" panose="02040503050406030204" pitchFamily="18" charset="0"/>
                                </a:rPr>
                              </m:ctrlPr>
                            </m:dPr>
                            <m:e>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𝑋</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𝐵𝑈</m:t>
                                  </m:r>
                                </m:sup>
                              </m:sSubSup>
                            </m:e>
                          </m:d>
                        </m:num>
                        <m:den>
                          <m:r>
                            <a:rPr lang="en-US" altLang="ko-KR" i="1">
                              <a:solidFill>
                                <a:prstClr val="black"/>
                              </a:solidFill>
                              <a:latin typeface="Cambria Math" panose="02040503050406030204" pitchFamily="18" charset="0"/>
                            </a:rPr>
                            <m:t>𝑑𝑟</m:t>
                          </m:r>
                        </m:den>
                      </m:f>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34" name="TextBox 33">
                <a:extLst>
                  <a:ext uri="{FF2B5EF4-FFF2-40B4-BE49-F238E27FC236}">
                    <a16:creationId xmlns:a16="http://schemas.microsoft.com/office/drawing/2014/main" id="{03141E09-CEF0-4ADA-B532-BE59F23B8869}"/>
                  </a:ext>
                </a:extLst>
              </p:cNvPr>
              <p:cNvSpPr txBox="1">
                <a:spLocks noRot="1" noChangeAspect="1" noMove="1" noResize="1" noEditPoints="1" noAdjustHandles="1" noChangeArrowheads="1" noChangeShapeType="1" noTextEdit="1"/>
              </p:cNvSpPr>
              <p:nvPr/>
            </p:nvSpPr>
            <p:spPr>
              <a:xfrm>
                <a:off x="1676430" y="2913770"/>
                <a:ext cx="3964162" cy="571567"/>
              </a:xfrm>
              <a:prstGeom prst="rect">
                <a:avLst/>
              </a:prstGeom>
              <a:blipFill>
                <a:blip r:embed="rId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xmlns="" id="{C9972C37-A6F4-4BF6-B0CF-A891B0F0544B}"/>
                  </a:ext>
                </a:extLst>
              </p:cNvPr>
              <p:cNvSpPr txBox="1"/>
              <p:nvPr/>
            </p:nvSpPr>
            <p:spPr>
              <a:xfrm>
                <a:off x="1676431" y="3561640"/>
                <a:ext cx="6827895" cy="562655"/>
              </a:xfrm>
              <a:prstGeom prst="rect">
                <a:avLst/>
              </a:prstGeom>
              <a:noFill/>
            </p:spPr>
            <p:txBody>
              <a:bodyPr wrap="none" lIns="0" tIns="0" rIns="0" bIns="0" rtlCol="0">
                <a:spAutoFit/>
              </a:bodyPr>
              <a:lstStyle/>
              <a:p>
                <a:pPr defTabSz="457200" latinLnBrk="0"/>
                <a:r>
                  <a:rPr lang="en-US" altLang="ko-KR" dirty="0">
                    <a:solidFill>
                      <a:prstClr val="black"/>
                    </a:solidFill>
                    <a:latin typeface="Calibri" panose="020F0502020204030204"/>
                    <a:ea typeface="맑은 고딕" panose="020B0503020000020004" pitchFamily="50" charset="-127"/>
                  </a:rPr>
                  <a:t> </a:t>
                </a:r>
                <a14:m>
                  <m:oMath xmlns:m="http://schemas.openxmlformats.org/officeDocument/2006/math">
                    <m:r>
                      <a:rPr lang="en-US" altLang="ko-KR" i="1">
                        <a:solidFill>
                          <a:prstClr val="black"/>
                        </a:solidFill>
                        <a:latin typeface="Cambria Math" panose="02040503050406030204" pitchFamily="18" charset="0"/>
                      </a:rPr>
                      <m:t>𝑓</m:t>
                    </m:r>
                    <m:d>
                      <m:dPr>
                        <m:ctrlPr>
                          <a:rPr lang="en-US" altLang="ko-KR" i="1">
                            <a:solidFill>
                              <a:prstClr val="black"/>
                            </a:solidFill>
                            <a:latin typeface="Cambria Math" panose="02040503050406030204" pitchFamily="18" charset="0"/>
                          </a:rPr>
                        </m:ctrlPr>
                      </m:dPr>
                      <m:e>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𝑋</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𝐵𝑈</m:t>
                            </m:r>
                          </m:sup>
                        </m:sSubSup>
                      </m:e>
                    </m:d>
                    <m:r>
                      <a:rPr lang="en-US" altLang="ko-KR" i="1">
                        <a:solidFill>
                          <a:prstClr val="black"/>
                        </a:solidFill>
                        <a:latin typeface="Cambria Math" panose="02040503050406030204" pitchFamily="18" charset="0"/>
                      </a:rPr>
                      <m:t>=[1+</m:t>
                    </m:r>
                    <m:func>
                      <m:funcPr>
                        <m:ctrlPr>
                          <a:rPr lang="en-US" altLang="ko-KR" i="1">
                            <a:solidFill>
                              <a:prstClr val="black"/>
                            </a:solidFill>
                            <a:latin typeface="Cambria Math" panose="02040503050406030204" pitchFamily="18" charset="0"/>
                          </a:rPr>
                        </m:ctrlPr>
                      </m:funcPr>
                      <m:fName>
                        <m:r>
                          <m:rPr>
                            <m:sty m:val="p"/>
                          </m:rPr>
                          <a:rPr lang="en-US" altLang="ko-KR">
                            <a:solidFill>
                              <a:prstClr val="black"/>
                            </a:solidFill>
                            <a:latin typeface="Cambria Math" panose="02040503050406030204" pitchFamily="18" charset="0"/>
                          </a:rPr>
                          <m:t>exp</m:t>
                        </m:r>
                      </m:fName>
                      <m:e>
                        <m:d>
                          <m:dPr>
                            <m:ctrlPr>
                              <a:rPr lang="en-US" altLang="ko-KR" i="1">
                                <a:solidFill>
                                  <a:prstClr val="black"/>
                                </a:solidFill>
                                <a:latin typeface="Cambria Math" panose="02040503050406030204" pitchFamily="18" charset="0"/>
                              </a:rPr>
                            </m:ctrlPr>
                          </m:dPr>
                          <m:e>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𝑋</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𝐵𝑈</m:t>
                                </m:r>
                              </m:sup>
                            </m:sSubSup>
                          </m:e>
                        </m:d>
                      </m:e>
                    </m:func>
                    <m:r>
                      <a:rPr lang="en-US" altLang="ko-KR" i="1">
                        <a:solidFill>
                          <a:prstClr val="black"/>
                        </a:solidFill>
                        <a:latin typeface="Cambria Math" panose="02040503050406030204" pitchFamily="18" charset="0"/>
                      </a:rPr>
                      <m:t>] ,   </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𝑋</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𝐵𝑈</m:t>
                        </m:r>
                      </m:sup>
                    </m:sSubSup>
                    <m:r>
                      <a:rPr lang="en-US" altLang="ko-KR" i="1">
                        <a:solidFill>
                          <a:prstClr val="black"/>
                        </a:solidFill>
                        <a:latin typeface="Cambria Math" panose="02040503050406030204" pitchFamily="18" charset="0"/>
                      </a:rPr>
                      <m:t>=</m:t>
                    </m:r>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𝑟</m:t>
                        </m:r>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𝑅</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𝐵𝑈</m:t>
                            </m:r>
                          </m:sup>
                        </m:sSubSup>
                      </m:num>
                      <m:den>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𝑎</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𝐵𝑈</m:t>
                            </m:r>
                          </m:sup>
                        </m:sSubSup>
                      </m:den>
                    </m:f>
                    <m:r>
                      <a:rPr lang="en-US" altLang="ko-KR" i="1">
                        <a:solidFill>
                          <a:prstClr val="black"/>
                        </a:solidFill>
                        <a:latin typeface="Cambria Math" panose="02040503050406030204" pitchFamily="18" charset="0"/>
                      </a:rPr>
                      <m:t>  </m:t>
                    </m:r>
                    <m:r>
                      <m:rPr>
                        <m:sty m:val="p"/>
                      </m:rPr>
                      <a:rPr lang="en-US" altLang="ko-KR">
                        <a:solidFill>
                          <a:prstClr val="black"/>
                        </a:solidFill>
                        <a:latin typeface="Cambria Math" panose="02040503050406030204" pitchFamily="18" charset="0"/>
                      </a:rPr>
                      <m:t>and</m:t>
                    </m:r>
                    <m:r>
                      <a:rPr lang="en-US" altLang="ko-KR" i="1">
                        <a:solidFill>
                          <a:prstClr val="black"/>
                        </a:solidFill>
                        <a:latin typeface="Cambria Math" panose="02040503050406030204" pitchFamily="18" charset="0"/>
                      </a:rPr>
                      <m:t>  </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𝑅</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𝐵𝑈</m:t>
                        </m:r>
                      </m:sup>
                    </m:sSubSup>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𝑟</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𝐵𝑈</m:t>
                        </m:r>
                      </m:sup>
                    </m:sSubSup>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𝐴</m:t>
                        </m:r>
                      </m:e>
                      <m:sub>
                        <m:r>
                          <a:rPr lang="en-US" altLang="ko-KR" i="1">
                            <a:solidFill>
                              <a:prstClr val="black"/>
                            </a:solidFill>
                            <a:latin typeface="Cambria Math" panose="02040503050406030204" pitchFamily="18" charset="0"/>
                          </a:rPr>
                          <m:t>1</m:t>
                        </m:r>
                      </m:sub>
                      <m:sup>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1</m:t>
                            </m:r>
                          </m:num>
                          <m:den>
                            <m:r>
                              <a:rPr lang="en-US" altLang="ko-KR" i="1">
                                <a:solidFill>
                                  <a:prstClr val="black"/>
                                </a:solidFill>
                                <a:latin typeface="Cambria Math" panose="02040503050406030204" pitchFamily="18" charset="0"/>
                              </a:rPr>
                              <m:t>3</m:t>
                            </m:r>
                          </m:den>
                        </m:f>
                      </m:sup>
                    </m:sSubSup>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𝐴</m:t>
                        </m:r>
                      </m:e>
                      <m:sub>
                        <m:r>
                          <a:rPr lang="en-US" altLang="ko-KR" i="1">
                            <a:solidFill>
                              <a:prstClr val="black"/>
                            </a:solidFill>
                            <a:latin typeface="Cambria Math" panose="02040503050406030204" pitchFamily="18" charset="0"/>
                          </a:rPr>
                          <m:t>2</m:t>
                        </m:r>
                      </m:sub>
                      <m:sup>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1</m:t>
                            </m:r>
                          </m:num>
                          <m:den>
                            <m:r>
                              <a:rPr lang="en-US" altLang="ko-KR" i="1">
                                <a:solidFill>
                                  <a:prstClr val="black"/>
                                </a:solidFill>
                                <a:latin typeface="Cambria Math" panose="02040503050406030204" pitchFamily="18" charset="0"/>
                              </a:rPr>
                              <m:t>3</m:t>
                            </m:r>
                          </m:den>
                        </m:f>
                      </m:sup>
                    </m:sSubSup>
                    <m:r>
                      <a:rPr lang="en-US" altLang="ko-KR" i="1">
                        <a:solidFill>
                          <a:prstClr val="black"/>
                        </a:solidFill>
                        <a:latin typeface="Cambria Math" panose="02040503050406030204" pitchFamily="18" charset="0"/>
                      </a:rPr>
                      <m:t>)</m:t>
                    </m:r>
                  </m:oMath>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35" name="TextBox 34">
                <a:extLst>
                  <a:ext uri="{FF2B5EF4-FFF2-40B4-BE49-F238E27FC236}">
                    <a16:creationId xmlns:a16="http://schemas.microsoft.com/office/drawing/2014/main" id="{C9972C37-A6F4-4BF6-B0CF-A891B0F0544B}"/>
                  </a:ext>
                </a:extLst>
              </p:cNvPr>
              <p:cNvSpPr txBox="1">
                <a:spLocks noRot="1" noChangeAspect="1" noMove="1" noResize="1" noEditPoints="1" noAdjustHandles="1" noChangeArrowheads="1" noChangeShapeType="1" noTextEdit="1"/>
              </p:cNvSpPr>
              <p:nvPr/>
            </p:nvSpPr>
            <p:spPr>
              <a:xfrm>
                <a:off x="1676431" y="3561640"/>
                <a:ext cx="6827895" cy="562655"/>
              </a:xfrm>
              <a:prstGeom prst="rect">
                <a:avLst/>
              </a:prstGeom>
              <a:blipFill>
                <a:blip r:embed="rId9"/>
                <a:stretch>
                  <a:fillRect/>
                </a:stretch>
              </a:blipFill>
            </p:spPr>
            <p:txBody>
              <a:bodyPr/>
              <a:lstStyle/>
              <a:p>
                <a:r>
                  <a:rPr lang="ko-KR" altLang="en-US">
                    <a:noFill/>
                  </a:rPr>
                  <a:t> </a:t>
                </a:r>
              </a:p>
            </p:txBody>
          </p:sp>
        </mc:Fallback>
      </mc:AlternateContent>
      <p:pic>
        <p:nvPicPr>
          <p:cNvPr id="25" name="그림 24">
            <a:extLst>
              <a:ext uri="{FF2B5EF4-FFF2-40B4-BE49-F238E27FC236}">
                <a16:creationId xmlns:a16="http://schemas.microsoft.com/office/drawing/2014/main" xmlns="" id="{84B3CFE9-F523-433E-8B20-AC47DCF7FC59}"/>
              </a:ext>
            </a:extLst>
          </p:cNvPr>
          <p:cNvPicPr>
            <a:picLocks noChangeAspect="1"/>
          </p:cNvPicPr>
          <p:nvPr/>
        </p:nvPicPr>
        <p:blipFill rotWithShape="1">
          <a:blip r:embed="rId10"/>
          <a:srcRect r="47897"/>
          <a:stretch/>
        </p:blipFill>
        <p:spPr>
          <a:xfrm>
            <a:off x="3488412" y="4343747"/>
            <a:ext cx="4551549" cy="2114845"/>
          </a:xfrm>
          <a:prstGeom prst="rect">
            <a:avLst/>
          </a:prstGeom>
        </p:spPr>
      </p:pic>
      <p:sp>
        <p:nvSpPr>
          <p:cNvPr id="4" name="슬라이드 번호 개체 틀 3"/>
          <p:cNvSpPr>
            <a:spLocks noGrp="1"/>
          </p:cNvSpPr>
          <p:nvPr>
            <p:ph type="sldNum" sz="quarter" idx="12"/>
          </p:nvPr>
        </p:nvSpPr>
        <p:spPr/>
        <p:txBody>
          <a:bodyPr/>
          <a:lstStyle/>
          <a:p>
            <a:fld id="{DA90FA72-B8D9-460C-8226-5FF4FD1DD601}" type="slidenum">
              <a:rPr lang="ko-KR" altLang="en-US" smtClean="0"/>
              <a:t>55</a:t>
            </a:fld>
            <a:endParaRPr lang="ko-KR" altLang="en-US"/>
          </a:p>
        </p:txBody>
      </p:sp>
    </p:spTree>
    <p:extLst>
      <p:ext uri="{BB962C8B-B14F-4D97-AF65-F5344CB8AC3E}">
        <p14:creationId xmlns:p14="http://schemas.microsoft.com/office/powerpoint/2010/main" val="20017583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xmlns="" id="{95851D5E-9CBE-4E58-9655-2D3F628D440A}"/>
              </a:ext>
            </a:extLst>
          </p:cNvPr>
          <p:cNvSpPr/>
          <p:nvPr/>
        </p:nvSpPr>
        <p:spPr>
          <a:xfrm>
            <a:off x="1524000" y="512676"/>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smtClean="0">
                <a:solidFill>
                  <a:prstClr val="white"/>
                </a:solidFill>
                <a:latin typeface="Helvetica LT Std" panose="020B0504020202020204" pitchFamily="34" charset="0"/>
                <a:ea typeface="맑은 고딕" panose="020B0503020000020004" pitchFamily="50" charset="-127"/>
              </a:rPr>
              <a:t>Breakup reactions</a:t>
            </a:r>
            <a:endParaRPr lang="ko-KR" altLang="en-US" b="1" dirty="0">
              <a:solidFill>
                <a:prstClr val="white"/>
              </a:solidFill>
              <a:latin typeface="Helvetica LT Std" panose="020B0504020202020204" pitchFamily="34" charset="0"/>
              <a:ea typeface="맑은 고딕" panose="020B0503020000020004" pitchFamily="50" charset="-127"/>
            </a:endParaRPr>
          </a:p>
        </p:txBody>
      </p:sp>
      <p:pic>
        <p:nvPicPr>
          <p:cNvPr id="3" name="그림 2">
            <a:extLst>
              <a:ext uri="{FF2B5EF4-FFF2-40B4-BE49-F238E27FC236}">
                <a16:creationId xmlns:a16="http://schemas.microsoft.com/office/drawing/2014/main" xmlns="" id="{414AD30C-EF74-4A48-B8A3-BFF505599F98}"/>
              </a:ext>
            </a:extLst>
          </p:cNvPr>
          <p:cNvPicPr>
            <a:picLocks noChangeAspect="1"/>
          </p:cNvPicPr>
          <p:nvPr/>
        </p:nvPicPr>
        <p:blipFill>
          <a:blip r:embed="rId3"/>
          <a:stretch>
            <a:fillRect/>
          </a:stretch>
        </p:blipFill>
        <p:spPr>
          <a:xfrm>
            <a:off x="1706355" y="1055914"/>
            <a:ext cx="3964445" cy="5551714"/>
          </a:xfrm>
          <a:prstGeom prst="rect">
            <a:avLst/>
          </a:prstGeom>
        </p:spPr>
      </p:pic>
      <p:pic>
        <p:nvPicPr>
          <p:cNvPr id="4" name="그림 3">
            <a:extLst>
              <a:ext uri="{FF2B5EF4-FFF2-40B4-BE49-F238E27FC236}">
                <a16:creationId xmlns:a16="http://schemas.microsoft.com/office/drawing/2014/main" xmlns="" id="{E9FD082F-7E9A-4478-9A26-C8711344EA02}"/>
              </a:ext>
            </a:extLst>
          </p:cNvPr>
          <p:cNvPicPr>
            <a:picLocks noChangeAspect="1"/>
          </p:cNvPicPr>
          <p:nvPr/>
        </p:nvPicPr>
        <p:blipFill rotWithShape="1">
          <a:blip r:embed="rId4"/>
          <a:srcRect r="47897"/>
          <a:stretch/>
        </p:blipFill>
        <p:spPr>
          <a:xfrm>
            <a:off x="5796183" y="1314156"/>
            <a:ext cx="4551549" cy="211484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xmlns="" id="{3041D797-0BCE-411C-A0FE-B4F1E53A0AF1}"/>
                  </a:ext>
                </a:extLst>
              </p:cNvPr>
              <p:cNvSpPr txBox="1"/>
              <p:nvPr/>
            </p:nvSpPr>
            <p:spPr>
              <a:xfrm>
                <a:off x="6044478" y="4597860"/>
                <a:ext cx="3322448" cy="598947"/>
              </a:xfrm>
              <a:prstGeom prst="rect">
                <a:avLst/>
              </a:prstGeom>
              <a:noFill/>
            </p:spPr>
            <p:txBody>
              <a:bodyPr wrap="none" lIns="0" tIns="0" rIns="0" bIns="0" rtlCol="0">
                <a:spAutoFit/>
              </a:bodyPr>
              <a:lstStyle/>
              <a:p>
                <a:pPr defTabSz="457200" latinLnBrk="0"/>
                <a14:m>
                  <m:oMathPara xmlns:m="http://schemas.openxmlformats.org/officeDocument/2006/math">
                    <m:oMathParaPr>
                      <m:jc m:val="centerGroup"/>
                    </m:oMathParaPr>
                    <m:oMath xmlns:m="http://schemas.openxmlformats.org/officeDocument/2006/math">
                      <m:sSub>
                        <m:sSubPr>
                          <m:ctrlPr>
                            <a:rPr lang="en-US" altLang="ko-KR" b="1" i="1">
                              <a:solidFill>
                                <a:prstClr val="black"/>
                              </a:solidFill>
                              <a:latin typeface="Cambria Math" panose="02040503050406030204" pitchFamily="18" charset="0"/>
                            </a:rPr>
                          </m:ctrlPr>
                        </m:sSubPr>
                        <m:e>
                          <m:r>
                            <a:rPr lang="en-US" altLang="ko-KR" b="1" i="1">
                              <a:solidFill>
                                <a:prstClr val="black"/>
                              </a:solidFill>
                              <a:latin typeface="Cambria Math" panose="02040503050406030204" pitchFamily="18" charset="0"/>
                            </a:rPr>
                            <m:t>𝑻</m:t>
                          </m:r>
                        </m:e>
                        <m:sub>
                          <m:r>
                            <a:rPr lang="en-US" altLang="ko-KR" b="1" i="1">
                              <a:solidFill>
                                <a:prstClr val="black"/>
                              </a:solidFill>
                              <a:latin typeface="Cambria Math" panose="02040503050406030204" pitchFamily="18" charset="0"/>
                            </a:rPr>
                            <m:t>𝑩𝑼</m:t>
                          </m:r>
                          <m:r>
                            <a:rPr lang="en-US" altLang="ko-KR" b="1" i="1">
                              <a:solidFill>
                                <a:prstClr val="black"/>
                              </a:solidFill>
                              <a:latin typeface="Cambria Math" panose="02040503050406030204" pitchFamily="18" charset="0"/>
                            </a:rPr>
                            <m:t>;</m:t>
                          </m:r>
                          <m:r>
                            <a:rPr lang="en-US" altLang="ko-KR" b="1" i="1">
                              <a:solidFill>
                                <a:prstClr val="black"/>
                              </a:solidFill>
                              <a:latin typeface="Cambria Math" panose="02040503050406030204" pitchFamily="18" charset="0"/>
                            </a:rPr>
                            <m:t>𝒍</m:t>
                          </m:r>
                        </m:sub>
                      </m:sSub>
                      <m:r>
                        <a:rPr lang="en-US" altLang="ko-KR" b="1" i="1">
                          <a:solidFill>
                            <a:prstClr val="black"/>
                          </a:solidFill>
                          <a:latin typeface="Cambria Math" panose="02040503050406030204" pitchFamily="18" charset="0"/>
                        </a:rPr>
                        <m:t>=</m:t>
                      </m:r>
                      <m:f>
                        <m:fPr>
                          <m:ctrlPr>
                            <a:rPr lang="en-US" altLang="ko-KR" b="1" i="1">
                              <a:solidFill>
                                <a:prstClr val="black"/>
                              </a:solidFill>
                              <a:latin typeface="Cambria Math" panose="02040503050406030204" pitchFamily="18" charset="0"/>
                            </a:rPr>
                          </m:ctrlPr>
                        </m:fPr>
                        <m:num>
                          <m:r>
                            <a:rPr lang="en-US" altLang="ko-KR" b="1" i="1">
                              <a:solidFill>
                                <a:prstClr val="black"/>
                              </a:solidFill>
                              <a:latin typeface="Cambria Math" panose="02040503050406030204" pitchFamily="18" charset="0"/>
                            </a:rPr>
                            <m:t>𝟖</m:t>
                          </m:r>
                        </m:num>
                        <m:den>
                          <m:r>
                            <a:rPr lang="en-US" altLang="ko-KR" b="1" i="1">
                              <a:solidFill>
                                <a:prstClr val="black"/>
                              </a:solidFill>
                              <a:latin typeface="Cambria Math" panose="02040503050406030204" pitchFamily="18" charset="0"/>
                            </a:rPr>
                            <m:t>ℏ</m:t>
                          </m:r>
                          <m:r>
                            <a:rPr lang="en-US" altLang="ko-KR" b="1" i="1">
                              <a:solidFill>
                                <a:prstClr val="black"/>
                              </a:solidFill>
                              <a:latin typeface="Cambria Math" panose="02040503050406030204" pitchFamily="18" charset="0"/>
                            </a:rPr>
                            <m:t>𝒗</m:t>
                          </m:r>
                        </m:den>
                      </m:f>
                      <m:nary>
                        <m:naryPr>
                          <m:ctrlPr>
                            <a:rPr lang="en-US" altLang="ko-KR" b="1" i="1">
                              <a:solidFill>
                                <a:prstClr val="black"/>
                              </a:solidFill>
                              <a:latin typeface="Cambria Math" panose="02040503050406030204" pitchFamily="18" charset="0"/>
                            </a:rPr>
                          </m:ctrlPr>
                        </m:naryPr>
                        <m:sub>
                          <m:r>
                            <m:rPr>
                              <m:brk m:alnAt="23"/>
                            </m:rPr>
                            <a:rPr lang="en-US" altLang="ko-KR" b="1" i="1">
                              <a:solidFill>
                                <a:prstClr val="black"/>
                              </a:solidFill>
                              <a:latin typeface="Cambria Math" panose="02040503050406030204" pitchFamily="18" charset="0"/>
                            </a:rPr>
                            <m:t>𝟎</m:t>
                          </m:r>
                        </m:sub>
                        <m:sup>
                          <m:r>
                            <a:rPr lang="en-US" altLang="ko-KR" b="1" i="1">
                              <a:solidFill>
                                <a:prstClr val="black"/>
                              </a:solidFill>
                              <a:latin typeface="Cambria Math" panose="02040503050406030204" pitchFamily="18" charset="0"/>
                            </a:rPr>
                            <m:t>∞</m:t>
                          </m:r>
                        </m:sup>
                        <m:e>
                          <m:sSup>
                            <m:sSupPr>
                              <m:ctrlPr>
                                <a:rPr lang="en-US" altLang="ko-KR" b="1" i="1">
                                  <a:solidFill>
                                    <a:prstClr val="black"/>
                                  </a:solidFill>
                                  <a:latin typeface="Cambria Math" panose="02040503050406030204" pitchFamily="18" charset="0"/>
                                </a:rPr>
                              </m:ctrlPr>
                            </m:sSupPr>
                            <m:e>
                              <m:d>
                                <m:dPr>
                                  <m:begChr m:val="|"/>
                                  <m:endChr m:val="|"/>
                                  <m:ctrlPr>
                                    <a:rPr lang="en-US" altLang="ko-KR" b="1" i="1">
                                      <a:solidFill>
                                        <a:prstClr val="black"/>
                                      </a:solidFill>
                                      <a:latin typeface="Cambria Math" panose="02040503050406030204" pitchFamily="18" charset="0"/>
                                    </a:rPr>
                                  </m:ctrlPr>
                                </m:dPr>
                                <m:e>
                                  <m:sSubSup>
                                    <m:sSubSupPr>
                                      <m:ctrlPr>
                                        <a:rPr lang="en-US" altLang="ko-KR" b="1" i="1">
                                          <a:solidFill>
                                            <a:prstClr val="black"/>
                                          </a:solidFill>
                                          <a:latin typeface="Cambria Math" panose="02040503050406030204" pitchFamily="18" charset="0"/>
                                        </a:rPr>
                                      </m:ctrlPr>
                                    </m:sSubSupPr>
                                    <m:e>
                                      <m:r>
                                        <a:rPr lang="en-US" altLang="ko-KR" b="1" i="1">
                                          <a:solidFill>
                                            <a:prstClr val="black"/>
                                          </a:solidFill>
                                          <a:latin typeface="Cambria Math" panose="02040503050406030204" pitchFamily="18" charset="0"/>
                                        </a:rPr>
                                        <m:t>𝝌</m:t>
                                      </m:r>
                                    </m:e>
                                    <m:sub>
                                      <m:r>
                                        <a:rPr lang="en-US" altLang="ko-KR" b="1" i="1">
                                          <a:solidFill>
                                            <a:prstClr val="black"/>
                                          </a:solidFill>
                                          <a:latin typeface="Cambria Math" panose="02040503050406030204" pitchFamily="18" charset="0"/>
                                        </a:rPr>
                                        <m:t>𝒍</m:t>
                                      </m:r>
                                    </m:sub>
                                    <m:sup>
                                      <m:r>
                                        <a:rPr lang="en-US" altLang="ko-KR" b="1" i="1">
                                          <a:solidFill>
                                            <a:prstClr val="black"/>
                                          </a:solidFill>
                                          <a:latin typeface="Cambria Math" panose="02040503050406030204" pitchFamily="18" charset="0"/>
                                        </a:rPr>
                                        <m:t>+</m:t>
                                      </m:r>
                                    </m:sup>
                                  </m:sSubSup>
                                  <m:d>
                                    <m:dPr>
                                      <m:ctrlPr>
                                        <a:rPr lang="en-US" altLang="ko-KR" b="1" i="1">
                                          <a:solidFill>
                                            <a:prstClr val="black"/>
                                          </a:solidFill>
                                          <a:latin typeface="Cambria Math" panose="02040503050406030204" pitchFamily="18" charset="0"/>
                                        </a:rPr>
                                      </m:ctrlPr>
                                    </m:dPr>
                                    <m:e>
                                      <m:r>
                                        <a:rPr lang="en-US" altLang="ko-KR" b="1" i="1">
                                          <a:solidFill>
                                            <a:prstClr val="black"/>
                                          </a:solidFill>
                                          <a:latin typeface="Cambria Math" panose="02040503050406030204" pitchFamily="18" charset="0"/>
                                        </a:rPr>
                                        <m:t>𝒓</m:t>
                                      </m:r>
                                    </m:e>
                                  </m:d>
                                </m:e>
                              </m:d>
                            </m:e>
                            <m:sup>
                              <m:r>
                                <a:rPr lang="en-US" altLang="ko-KR" b="1" i="1">
                                  <a:solidFill>
                                    <a:prstClr val="black"/>
                                  </a:solidFill>
                                  <a:latin typeface="Cambria Math" panose="02040503050406030204" pitchFamily="18" charset="0"/>
                                </a:rPr>
                                <m:t>𝟐</m:t>
                              </m:r>
                            </m:sup>
                          </m:sSup>
                          <m:sSubSup>
                            <m:sSubSupPr>
                              <m:ctrlPr>
                                <a:rPr lang="en-US" altLang="ko-KR" b="1" i="1">
                                  <a:solidFill>
                                    <a:prstClr val="black"/>
                                  </a:solidFill>
                                  <a:latin typeface="Cambria Math" panose="02040503050406030204" pitchFamily="18" charset="0"/>
                                </a:rPr>
                              </m:ctrlPr>
                            </m:sSubSupPr>
                            <m:e>
                              <m:r>
                                <a:rPr lang="en-US" altLang="ko-KR" b="1" i="1">
                                  <a:solidFill>
                                    <a:prstClr val="black"/>
                                  </a:solidFill>
                                  <a:latin typeface="Cambria Math" panose="02040503050406030204" pitchFamily="18" charset="0"/>
                                </a:rPr>
                                <m:t>𝑾</m:t>
                              </m:r>
                            </m:e>
                            <m:sub>
                              <m:r>
                                <a:rPr lang="en-US" altLang="ko-KR" b="1" i="1">
                                  <a:solidFill>
                                    <a:prstClr val="black"/>
                                  </a:solidFill>
                                  <a:latin typeface="Cambria Math" panose="02040503050406030204" pitchFamily="18" charset="0"/>
                                </a:rPr>
                                <m:t>𝒔𝒖𝒓</m:t>
                              </m:r>
                            </m:sub>
                            <m:sup>
                              <m:r>
                                <a:rPr lang="en-US" altLang="ko-KR" b="1" i="1">
                                  <a:solidFill>
                                    <a:prstClr val="black"/>
                                  </a:solidFill>
                                  <a:latin typeface="Cambria Math" panose="02040503050406030204" pitchFamily="18" charset="0"/>
                                </a:rPr>
                                <m:t>𝑩𝑼</m:t>
                              </m:r>
                            </m:sup>
                          </m:sSubSup>
                        </m:e>
                      </m:nary>
                      <m:r>
                        <a:rPr lang="en-US" altLang="ko-KR" b="1" i="1">
                          <a:solidFill>
                            <a:prstClr val="black"/>
                          </a:solidFill>
                          <a:latin typeface="Cambria Math" panose="02040503050406030204" pitchFamily="18" charset="0"/>
                        </a:rPr>
                        <m:t>𝒅𝒓</m:t>
                      </m:r>
                    </m:oMath>
                  </m:oMathPara>
                </a14:m>
                <a:endParaRPr lang="ko-KR" altLang="en-US" b="1" dirty="0">
                  <a:solidFill>
                    <a:prstClr val="black"/>
                  </a:solidFill>
                  <a:latin typeface="Calibri" panose="020F0502020204030204"/>
                  <a:ea typeface="맑은 고딕" panose="020B0503020000020004" pitchFamily="50" charset="-127"/>
                </a:endParaRPr>
              </a:p>
            </p:txBody>
          </p:sp>
        </mc:Choice>
        <mc:Fallback xmlns="">
          <p:sp>
            <p:nvSpPr>
              <p:cNvPr id="6" name="TextBox 5">
                <a:extLst>
                  <a:ext uri="{FF2B5EF4-FFF2-40B4-BE49-F238E27FC236}">
                    <a16:creationId xmlns:a16="http://schemas.microsoft.com/office/drawing/2014/main" id="{3041D797-0BCE-411C-A0FE-B4F1E53A0AF1}"/>
                  </a:ext>
                </a:extLst>
              </p:cNvPr>
              <p:cNvSpPr txBox="1">
                <a:spLocks noRot="1" noChangeAspect="1" noMove="1" noResize="1" noEditPoints="1" noAdjustHandles="1" noChangeArrowheads="1" noChangeShapeType="1" noTextEdit="1"/>
              </p:cNvSpPr>
              <p:nvPr/>
            </p:nvSpPr>
            <p:spPr>
              <a:xfrm>
                <a:off x="6044478" y="4597860"/>
                <a:ext cx="3322448" cy="598947"/>
              </a:xfrm>
              <a:prstGeom prst="rect">
                <a:avLst/>
              </a:prstGeom>
              <a:blipFill>
                <a:blip r:embed="rId5"/>
                <a:stretch>
                  <a:fillRect b="-1020"/>
                </a:stretch>
              </a:blipFill>
            </p:spPr>
            <p:txBody>
              <a:bodyPr/>
              <a:lstStyle/>
              <a:p>
                <a:r>
                  <a:rPr lang="ko-KR" altLang="en-US">
                    <a:noFill/>
                  </a:rPr>
                  <a:t> </a:t>
                </a:r>
              </a:p>
            </p:txBody>
          </p:sp>
        </mc:Fallback>
      </mc:AlternateContent>
      <p:sp>
        <p:nvSpPr>
          <p:cNvPr id="2" name="슬라이드 번호 개체 틀 1"/>
          <p:cNvSpPr>
            <a:spLocks noGrp="1"/>
          </p:cNvSpPr>
          <p:nvPr>
            <p:ph type="sldNum" sz="quarter" idx="12"/>
          </p:nvPr>
        </p:nvSpPr>
        <p:spPr/>
        <p:txBody>
          <a:bodyPr/>
          <a:lstStyle/>
          <a:p>
            <a:fld id="{DA90FA72-B8D9-460C-8226-5FF4FD1DD601}" type="slidenum">
              <a:rPr lang="ko-KR" altLang="en-US" smtClean="0"/>
              <a:t>56</a:t>
            </a:fld>
            <a:endParaRPr lang="ko-KR" altLang="en-US"/>
          </a:p>
        </p:txBody>
      </p:sp>
    </p:spTree>
    <p:extLst>
      <p:ext uri="{BB962C8B-B14F-4D97-AF65-F5344CB8AC3E}">
        <p14:creationId xmlns:p14="http://schemas.microsoft.com/office/powerpoint/2010/main" val="106761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직사각형 410">
            <a:extLst>
              <a:ext uri="{FF2B5EF4-FFF2-40B4-BE49-F238E27FC236}">
                <a16:creationId xmlns:a16="http://schemas.microsoft.com/office/drawing/2014/main" xmlns="" id="{23D1E867-C2F1-4FE8-968C-50946FEC5105}"/>
              </a:ext>
            </a:extLst>
          </p:cNvPr>
          <p:cNvSpPr/>
          <p:nvPr/>
        </p:nvSpPr>
        <p:spPr>
          <a:xfrm>
            <a:off x="1524000" y="476672"/>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dirty="0">
                <a:solidFill>
                  <a:prstClr val="white"/>
                </a:solidFill>
                <a:latin typeface="Helvetica LT Std" panose="020B0504020202020204" pitchFamily="34" charset="0"/>
                <a:ea typeface="MingLiU" pitchFamily="49" charset="-120"/>
              </a:rPr>
              <a:t>Breakup Reaction Process (by Coulomb)</a:t>
            </a:r>
            <a:endParaRPr lang="ko-KR" altLang="en-US" dirty="0">
              <a:solidFill>
                <a:prstClr val="white"/>
              </a:solidFill>
              <a:latin typeface="Helvetica LT Std" panose="020B0504020202020204" pitchFamily="34" charset="0"/>
              <a:ea typeface="맑은 고딕" panose="020B0503020000020004" pitchFamily="50" charset="-127"/>
            </a:endParaRPr>
          </a:p>
        </p:txBody>
      </p:sp>
      <p:grpSp>
        <p:nvGrpSpPr>
          <p:cNvPr id="22" name="그룹 21">
            <a:extLst>
              <a:ext uri="{FF2B5EF4-FFF2-40B4-BE49-F238E27FC236}">
                <a16:creationId xmlns:a16="http://schemas.microsoft.com/office/drawing/2014/main" xmlns="" id="{6961F1EB-E97A-44E2-A0B6-7CC63E8EB6B1}"/>
              </a:ext>
            </a:extLst>
          </p:cNvPr>
          <p:cNvGrpSpPr/>
          <p:nvPr/>
        </p:nvGrpSpPr>
        <p:grpSpPr>
          <a:xfrm>
            <a:off x="1617708" y="1087580"/>
            <a:ext cx="4832095" cy="776094"/>
            <a:chOff x="93707" y="1087580"/>
            <a:chExt cx="4832095" cy="776094"/>
          </a:xfrm>
        </p:grpSpPr>
        <p:sp>
          <p:nvSpPr>
            <p:cNvPr id="305" name="TextBox 304">
              <a:extLst>
                <a:ext uri="{FF2B5EF4-FFF2-40B4-BE49-F238E27FC236}">
                  <a16:creationId xmlns:a16="http://schemas.microsoft.com/office/drawing/2014/main" xmlns="" id="{F60B0E00-A450-4666-929E-04CE93DC580D}"/>
                </a:ext>
              </a:extLst>
            </p:cNvPr>
            <p:cNvSpPr txBox="1"/>
            <p:nvPr/>
          </p:nvSpPr>
          <p:spPr>
            <a:xfrm>
              <a:off x="111381" y="1087580"/>
              <a:ext cx="4814421" cy="369332"/>
            </a:xfrm>
            <a:prstGeom prst="rect">
              <a:avLst/>
            </a:prstGeom>
            <a:noFill/>
          </p:spPr>
          <p:txBody>
            <a:bodyPr wrap="square" rtlCol="0">
              <a:spAutoFit/>
            </a:bodyPr>
            <a:lstStyle/>
            <a:p>
              <a:pPr defTabSz="457200" latinLnBrk="0"/>
              <a:r>
                <a:rPr lang="en-US" altLang="ko-KR" dirty="0">
                  <a:solidFill>
                    <a:prstClr val="black"/>
                  </a:solidFill>
                  <a:latin typeface="Calibri" panose="020F0502020204030204"/>
                  <a:ea typeface="맑은 고딕" panose="020B0503020000020004" pitchFamily="50" charset="-127"/>
                </a:rPr>
                <a:t>Extended Optical model potential. </a:t>
              </a:r>
              <a:endParaRPr lang="ko-KR" altLang="en-US" dirty="0">
                <a:solidFill>
                  <a:prstClr val="black"/>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307" name="직사각형 306">
                  <a:extLst>
                    <a:ext uri="{FF2B5EF4-FFF2-40B4-BE49-F238E27FC236}">
                      <a16:creationId xmlns:a16="http://schemas.microsoft.com/office/drawing/2014/main" xmlns="" id="{FC6C1767-E5ED-446F-BF2C-41DD8D6EC588}"/>
                    </a:ext>
                  </a:extLst>
                </p:cNvPr>
                <p:cNvSpPr/>
                <p:nvPr/>
              </p:nvSpPr>
              <p:spPr>
                <a:xfrm>
                  <a:off x="93707" y="1456831"/>
                  <a:ext cx="3741409" cy="406843"/>
                </a:xfrm>
                <a:prstGeom prst="rect">
                  <a:avLst/>
                </a:prstGeom>
              </p:spPr>
              <p:txBody>
                <a:bodyPr wrap="none">
                  <a:spAutoFit/>
                </a:bodyPr>
                <a:lstStyle/>
                <a:p>
                  <a:pPr defTabSz="457200" latinLnBrk="0"/>
                  <a14:m>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m:rPr>
                              <m:sty m:val="p"/>
                            </m:rPr>
                            <a:rPr lang="en-US" altLang="ko-KR">
                              <a:solidFill>
                                <a:prstClr val="black"/>
                              </a:solidFill>
                              <a:latin typeface="Cambria Math" panose="02040503050406030204" pitchFamily="18" charset="0"/>
                            </a:rPr>
                            <m:t>OM</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𝐶</m:t>
                          </m:r>
                        </m:sub>
                      </m:sSub>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0</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oMath>
                  </a14:m>
                  <a:r>
                    <a:rPr lang="en-US" altLang="ko-KR" dirty="0">
                      <a:solidFill>
                        <a:prstClr val="black"/>
                      </a:solidFill>
                      <a:latin typeface="Calibri" panose="020F0502020204030204"/>
                      <a:ea typeface="맑은 고딕" panose="020B0503020000020004" pitchFamily="50" charset="-127"/>
                    </a:rPr>
                    <a:t> </a:t>
                  </a:r>
                  <a14:m>
                    <m:oMath xmlns:m="http://schemas.openxmlformats.org/officeDocument/2006/math">
                      <m:sSubSup>
                        <m:sSubSupPr>
                          <m:ctrlPr>
                            <a:rPr lang="en-US" altLang="ko-KR" i="1">
                              <a:solidFill>
                                <a:srgbClr val="FF0000"/>
                              </a:solidFill>
                              <a:latin typeface="Cambria Math" panose="02040503050406030204" pitchFamily="18" charset="0"/>
                            </a:rPr>
                          </m:ctrlPr>
                        </m:sSubSupPr>
                        <m:e>
                          <m:r>
                            <a:rPr lang="en-US" altLang="ko-KR" i="1">
                              <a:solidFill>
                                <a:srgbClr val="FF0000"/>
                              </a:solidFill>
                              <a:latin typeface="Cambria Math" panose="02040503050406030204" pitchFamily="18" charset="0"/>
                            </a:rPr>
                            <m:t>𝑈</m:t>
                          </m:r>
                        </m:e>
                        <m:sub>
                          <m:r>
                            <a:rPr lang="en-US" altLang="ko-KR" i="1">
                              <a:solidFill>
                                <a:srgbClr val="FF0000"/>
                              </a:solidFill>
                              <a:latin typeface="Cambria Math" panose="02040503050406030204" pitchFamily="18" charset="0"/>
                            </a:rPr>
                            <m:t>𝐷𝑃𝑃</m:t>
                          </m:r>
                        </m:sub>
                        <m:sup/>
                      </m:sSubSup>
                      <m:d>
                        <m:dPr>
                          <m:ctrlPr>
                            <a:rPr lang="en-US" altLang="ko-KR" i="1">
                              <a:solidFill>
                                <a:srgbClr val="FF0000"/>
                              </a:solidFill>
                              <a:latin typeface="Cambria Math" panose="02040503050406030204" pitchFamily="18" charset="0"/>
                            </a:rPr>
                          </m:ctrlPr>
                        </m:dPr>
                        <m:e>
                          <m:r>
                            <a:rPr lang="en-US" altLang="ko-KR" i="1">
                              <a:solidFill>
                                <a:srgbClr val="FF0000"/>
                              </a:solidFill>
                              <a:latin typeface="Cambria Math" panose="02040503050406030204" pitchFamily="18" charset="0"/>
                            </a:rPr>
                            <m:t>𝑟</m:t>
                          </m:r>
                        </m:e>
                      </m:d>
                    </m:oMath>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307" name="직사각형 306">
                  <a:extLst>
                    <a:ext uri="{FF2B5EF4-FFF2-40B4-BE49-F238E27FC236}">
                      <a16:creationId xmlns:a16="http://schemas.microsoft.com/office/drawing/2014/main" id="{FC6C1767-E5ED-446F-BF2C-41DD8D6EC588}"/>
                    </a:ext>
                  </a:extLst>
                </p:cNvPr>
                <p:cNvSpPr>
                  <a:spLocks noRot="1" noChangeAspect="1" noMove="1" noResize="1" noEditPoints="1" noAdjustHandles="1" noChangeArrowheads="1" noChangeShapeType="1" noTextEdit="1"/>
                </p:cNvSpPr>
                <p:nvPr/>
              </p:nvSpPr>
              <p:spPr>
                <a:xfrm>
                  <a:off x="93707" y="1456831"/>
                  <a:ext cx="3741409" cy="406843"/>
                </a:xfrm>
                <a:prstGeom prst="rect">
                  <a:avLst/>
                </a:prstGeom>
                <a:blipFill>
                  <a:blip r:embed="rId3"/>
                  <a:stretch>
                    <a:fillRect b="-1493"/>
                  </a:stretch>
                </a:blipFill>
              </p:spPr>
              <p:txBody>
                <a:bodyPr/>
                <a:lstStyle/>
                <a:p>
                  <a:r>
                    <a:rPr lang="ko-KR" altLang="en-US">
                      <a:noFill/>
                    </a:rPr>
                    <a:t> </a:t>
                  </a:r>
                </a:p>
              </p:txBody>
            </p:sp>
          </mc:Fallback>
        </mc:AlternateContent>
      </p:grpSp>
      <p:grpSp>
        <p:nvGrpSpPr>
          <p:cNvPr id="12" name="그룹 11">
            <a:extLst>
              <a:ext uri="{FF2B5EF4-FFF2-40B4-BE49-F238E27FC236}">
                <a16:creationId xmlns:a16="http://schemas.microsoft.com/office/drawing/2014/main" xmlns="" id="{456FC72D-C039-4561-993E-233606BC5575}"/>
              </a:ext>
            </a:extLst>
          </p:cNvPr>
          <p:cNvGrpSpPr/>
          <p:nvPr/>
        </p:nvGrpSpPr>
        <p:grpSpPr>
          <a:xfrm>
            <a:off x="8396844" y="345231"/>
            <a:ext cx="1883905" cy="2471800"/>
            <a:chOff x="6872843" y="345231"/>
            <a:chExt cx="1883905" cy="2471800"/>
          </a:xfrm>
        </p:grpSpPr>
        <p:sp>
          <p:nvSpPr>
            <p:cNvPr id="2" name="타원 1">
              <a:extLst>
                <a:ext uri="{FF2B5EF4-FFF2-40B4-BE49-F238E27FC236}">
                  <a16:creationId xmlns:a16="http://schemas.microsoft.com/office/drawing/2014/main" xmlns="" id="{4F556D7C-6884-4212-A045-6B40F373DF5E}"/>
                </a:ext>
              </a:extLst>
            </p:cNvPr>
            <p:cNvSpPr/>
            <p:nvPr/>
          </p:nvSpPr>
          <p:spPr>
            <a:xfrm>
              <a:off x="7111393" y="990395"/>
              <a:ext cx="983995" cy="98399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EBA72124-2E12-4D4E-A676-742B0E66287A}"/>
                    </a:ext>
                  </a:extLst>
                </p:cNvPr>
                <p:cNvSpPr txBox="1"/>
                <p:nvPr/>
              </p:nvSpPr>
              <p:spPr>
                <a:xfrm>
                  <a:off x="6891987" y="2265020"/>
                  <a:ext cx="1431519" cy="552011"/>
                </a:xfrm>
                <a:prstGeom prst="rect">
                  <a:avLst/>
                </a:prstGeom>
                <a:noFill/>
              </p:spPr>
              <p:txBody>
                <a:bodyPr wrap="square" rtlCol="0">
                  <a:spAutoFit/>
                </a:bodyPr>
                <a:lstStyle/>
                <a:p>
                  <a:pPr algn="ctr" defTabSz="457200" latinLnBrk="0"/>
                  <a:r>
                    <a:rPr lang="en-US" altLang="ko-KR" sz="1400" dirty="0">
                      <a:solidFill>
                        <a:prstClr val="black"/>
                      </a:solidFill>
                      <a:latin typeface="Helvetica Inserat LT Std"/>
                      <a:ea typeface="맑은 고딕" panose="020B0503020000020004" pitchFamily="50" charset="-127"/>
                    </a:rPr>
                    <a:t>Projectile</a:t>
                  </a:r>
                </a:p>
                <a:p>
                  <a:pPr defTabSz="457200" latinLnBrk="0"/>
                  <a14:m>
                    <m:oMathPara xmlns:m="http://schemas.openxmlformats.org/officeDocument/2006/math">
                      <m:oMathParaPr>
                        <m:jc m:val="centerGroup"/>
                      </m:oMathParaPr>
                      <m:oMath xmlns:m="http://schemas.openxmlformats.org/officeDocument/2006/math">
                        <m:sSup>
                          <m:sSupPr>
                            <m:ctrlPr>
                              <a:rPr lang="en-US" altLang="ko-KR" sz="1400" i="1">
                                <a:solidFill>
                                  <a:prstClr val="black"/>
                                </a:solidFill>
                                <a:latin typeface="Cambria Math" panose="02040503050406030204" pitchFamily="18" charset="0"/>
                              </a:rPr>
                            </m:ctrlPr>
                          </m:sSupPr>
                          <m:e>
                            <m:sPre>
                              <m:sPrePr>
                                <m:ctrlPr>
                                  <a:rPr lang="en-US" altLang="ko-KR" sz="1100" i="1">
                                    <a:solidFill>
                                      <a:prstClr val="black"/>
                                    </a:solidFill>
                                    <a:latin typeface="Cambria Math" panose="02040503050406030204" pitchFamily="18" charset="0"/>
                                  </a:rPr>
                                </m:ctrlPr>
                              </m:sPrePr>
                              <m:sub/>
                              <m:sup>
                                <m:r>
                                  <a:rPr lang="en-US" altLang="ko-KR" sz="1400" i="1">
                                    <a:solidFill>
                                      <a:prstClr val="black"/>
                                    </a:solidFill>
                                    <a:latin typeface="Cambria Math" panose="02040503050406030204" pitchFamily="18" charset="0"/>
                                  </a:rPr>
                                  <m:t>16</m:t>
                                </m:r>
                              </m:sup>
                              <m:e>
                                <m:r>
                                  <m:rPr>
                                    <m:sty m:val="p"/>
                                  </m:rPr>
                                  <a:rPr lang="en-US" altLang="ko-KR" sz="1400">
                                    <a:solidFill>
                                      <a:prstClr val="black"/>
                                    </a:solidFill>
                                    <a:latin typeface="Cambria Math" panose="02040503050406030204" pitchFamily="18" charset="0"/>
                                  </a:rPr>
                                  <m:t>O</m:t>
                                </m:r>
                              </m:e>
                            </m:sPre>
                          </m:e>
                          <m:sup/>
                        </m:sSup>
                        <m:r>
                          <a:rPr lang="en-US" altLang="ko-KR" sz="1400" i="1">
                            <a:solidFill>
                              <a:prstClr val="black"/>
                            </a:solidFill>
                            <a:latin typeface="Cambria Math" panose="02040503050406030204" pitchFamily="18" charset="0"/>
                          </a:rPr>
                          <m:t>+</m:t>
                        </m:r>
                        <m:r>
                          <a:rPr lang="en-US" altLang="ko-KR" sz="1400" i="1">
                            <a:solidFill>
                              <a:prstClr val="black"/>
                            </a:solidFill>
                            <a:latin typeface="Cambria Math" panose="02040503050406030204" pitchFamily="18" charset="0"/>
                          </a:rPr>
                          <m:t>𝑝𝑟𝑜𝑡𝑜𝑛</m:t>
                        </m:r>
                      </m:oMath>
                    </m:oMathPara>
                  </a14:m>
                  <a:endParaRPr lang="ko-KR" altLang="en-US" sz="1400" dirty="0">
                    <a:solidFill>
                      <a:prstClr val="black"/>
                    </a:solidFill>
                    <a:latin typeface="Helvetica Inserat LT Std"/>
                    <a:ea typeface="맑은 고딕" panose="020B0503020000020004" pitchFamily="50" charset="-127"/>
                  </a:endParaRPr>
                </a:p>
              </p:txBody>
            </p:sp>
          </mc:Choice>
          <mc:Fallback xmlns="">
            <p:sp>
              <p:nvSpPr>
                <p:cNvPr id="24" name="TextBox 23">
                  <a:extLst>
                    <a:ext uri="{FF2B5EF4-FFF2-40B4-BE49-F238E27FC236}">
                      <a16:creationId xmlns:a16="http://schemas.microsoft.com/office/drawing/2014/main" id="{EBA72124-2E12-4D4E-A676-742B0E66287A}"/>
                    </a:ext>
                  </a:extLst>
                </p:cNvPr>
                <p:cNvSpPr txBox="1">
                  <a:spLocks noRot="1" noChangeAspect="1" noMove="1" noResize="1" noEditPoints="1" noAdjustHandles="1" noChangeArrowheads="1" noChangeShapeType="1" noTextEdit="1"/>
                </p:cNvSpPr>
                <p:nvPr/>
              </p:nvSpPr>
              <p:spPr>
                <a:xfrm>
                  <a:off x="6891987" y="2265020"/>
                  <a:ext cx="1431519" cy="552011"/>
                </a:xfrm>
                <a:prstGeom prst="rect">
                  <a:avLst/>
                </a:prstGeom>
                <a:blipFill>
                  <a:blip r:embed="rId4"/>
                  <a:stretch>
                    <a:fillRect t="-2222" b="-3333"/>
                  </a:stretch>
                </a:blipFill>
              </p:spPr>
              <p:txBody>
                <a:bodyPr/>
                <a:lstStyle/>
                <a:p>
                  <a:r>
                    <a:rPr lang="ko-KR" altLang="en-US">
                      <a:noFill/>
                    </a:rPr>
                    <a:t> </a:t>
                  </a:r>
                </a:p>
              </p:txBody>
            </p:sp>
          </mc:Fallback>
        </mc:AlternateContent>
        <p:sp>
          <p:nvSpPr>
            <p:cNvPr id="26" name="타원 25">
              <a:extLst>
                <a:ext uri="{FF2B5EF4-FFF2-40B4-BE49-F238E27FC236}">
                  <a16:creationId xmlns:a16="http://schemas.microsoft.com/office/drawing/2014/main" xmlns="" id="{67CD6F26-7F41-4C89-86DC-FF8A4DBE9D92}"/>
                </a:ext>
              </a:extLst>
            </p:cNvPr>
            <p:cNvSpPr/>
            <p:nvPr/>
          </p:nvSpPr>
          <p:spPr>
            <a:xfrm>
              <a:off x="6872843" y="751845"/>
              <a:ext cx="1461094" cy="1461094"/>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grpSp>
          <p:nvGrpSpPr>
            <p:cNvPr id="10" name="그룹 9">
              <a:extLst>
                <a:ext uri="{FF2B5EF4-FFF2-40B4-BE49-F238E27FC236}">
                  <a16:creationId xmlns:a16="http://schemas.microsoft.com/office/drawing/2014/main" xmlns="" id="{83939B9F-8BB0-428F-8B40-7889CC589D06}"/>
                </a:ext>
              </a:extLst>
            </p:cNvPr>
            <p:cNvGrpSpPr/>
            <p:nvPr/>
          </p:nvGrpSpPr>
          <p:grpSpPr>
            <a:xfrm rot="10800000">
              <a:off x="8060461" y="345231"/>
              <a:ext cx="696287" cy="696287"/>
              <a:chOff x="5591801" y="1087580"/>
              <a:chExt cx="992890" cy="992890"/>
            </a:xfrm>
          </p:grpSpPr>
          <p:sp>
            <p:nvSpPr>
              <p:cNvPr id="9" name="직사각형 8">
                <a:extLst>
                  <a:ext uri="{FF2B5EF4-FFF2-40B4-BE49-F238E27FC236}">
                    <a16:creationId xmlns:a16="http://schemas.microsoft.com/office/drawing/2014/main" xmlns="" id="{3EB54098-8AF4-4AE8-BF29-E63418C36128}"/>
                  </a:ext>
                </a:extLst>
              </p:cNvPr>
              <p:cNvSpPr/>
              <p:nvPr/>
            </p:nvSpPr>
            <p:spPr>
              <a:xfrm>
                <a:off x="5696061" y="1087580"/>
                <a:ext cx="162431" cy="99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sp>
            <p:nvSpPr>
              <p:cNvPr id="31" name="직사각형 30">
                <a:extLst>
                  <a:ext uri="{FF2B5EF4-FFF2-40B4-BE49-F238E27FC236}">
                    <a16:creationId xmlns:a16="http://schemas.microsoft.com/office/drawing/2014/main" xmlns="" id="{87DC8997-65F0-42A6-B70C-9B43F6CB5A03}"/>
                  </a:ext>
                </a:extLst>
              </p:cNvPr>
              <p:cNvSpPr/>
              <p:nvPr/>
            </p:nvSpPr>
            <p:spPr>
              <a:xfrm rot="5400000">
                <a:off x="6007030" y="1396730"/>
                <a:ext cx="162431" cy="992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grpSp>
        <p:sp>
          <p:nvSpPr>
            <p:cNvPr id="6" name="타원 5">
              <a:extLst>
                <a:ext uri="{FF2B5EF4-FFF2-40B4-BE49-F238E27FC236}">
                  <a16:creationId xmlns:a16="http://schemas.microsoft.com/office/drawing/2014/main" xmlns="" id="{CF1B2407-C58A-4862-A097-E7825A849FCB}"/>
                </a:ext>
              </a:extLst>
            </p:cNvPr>
            <p:cNvSpPr/>
            <p:nvPr/>
          </p:nvSpPr>
          <p:spPr>
            <a:xfrm>
              <a:off x="8242669" y="620125"/>
              <a:ext cx="178428" cy="17842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dirty="0">
                <a:solidFill>
                  <a:prstClr val="white"/>
                </a:solidFill>
                <a:latin typeface="Calibri" panose="020F0502020204030204"/>
                <a:ea typeface="맑은 고딕" panose="020B0503020000020004" pitchFamily="50" charset="-127"/>
              </a:endParaRPr>
            </a:p>
          </p:txBody>
        </p:sp>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xmlns="" id="{16CC07FB-60E3-4796-9D60-BFB561B7648C}"/>
                  </a:ext>
                </a:extLst>
              </p:cNvPr>
              <p:cNvSpPr txBox="1"/>
              <p:nvPr/>
            </p:nvSpPr>
            <p:spPr>
              <a:xfrm>
                <a:off x="1524001" y="1949570"/>
                <a:ext cx="5112777" cy="422039"/>
              </a:xfrm>
              <a:prstGeom prst="rect">
                <a:avLst/>
              </a:prstGeom>
              <a:noFill/>
            </p:spPr>
            <p:txBody>
              <a:bodyPr wrap="square">
                <a:spAutoFit/>
              </a:bodyPr>
              <a:lstStyle/>
              <a:p>
                <a:pPr defTabSz="457200" latinLnBrk="0"/>
                <a14:m>
                  <m:oMathPara xmlns:m="http://schemas.openxmlformats.org/officeDocument/2006/math">
                    <m:oMathParaPr>
                      <m:jc m:val="centerGroup"/>
                    </m:oMathParaPr>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𝐷𝑃𝑃</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m:t>
                          </m:r>
                          <m:r>
                            <a:rPr lang="en-US" altLang="ko-KR" i="1">
                              <a:solidFill>
                                <a:srgbClr val="00B050"/>
                              </a:solidFill>
                              <a:latin typeface="Cambria Math" panose="02040503050406030204" pitchFamily="18" charset="0"/>
                            </a:rPr>
                            <m:t>𝑈</m:t>
                          </m:r>
                        </m:e>
                        <m:sub>
                          <m:r>
                            <a:rPr lang="en-US" altLang="ko-KR" i="1">
                              <a:solidFill>
                                <a:srgbClr val="00B050"/>
                              </a:solidFill>
                              <a:latin typeface="Cambria Math" panose="02040503050406030204" pitchFamily="18" charset="0"/>
                            </a:rPr>
                            <m:t>𝐶𝐷𝐸</m:t>
                          </m:r>
                        </m:sub>
                        <m:sup>
                          <m:r>
                            <a:rPr lang="en-US" altLang="ko-KR" i="1">
                              <a:solidFill>
                                <a:srgbClr val="00B050"/>
                              </a:solidFill>
                              <a:latin typeface="Cambria Math" panose="02040503050406030204" pitchFamily="18" charset="0"/>
                            </a:rPr>
                            <m:t>𝐵𝑈</m:t>
                          </m:r>
                        </m:sup>
                      </m:sSubSup>
                      <m:d>
                        <m:dPr>
                          <m:ctrlPr>
                            <a:rPr lang="en-US" altLang="ko-KR" i="1">
                              <a:solidFill>
                                <a:srgbClr val="00B050"/>
                              </a:solidFill>
                              <a:latin typeface="Cambria Math" panose="02040503050406030204" pitchFamily="18" charset="0"/>
                            </a:rPr>
                          </m:ctrlPr>
                        </m:dPr>
                        <m:e>
                          <m:r>
                            <a:rPr lang="en-US" altLang="ko-KR" i="1">
                              <a:solidFill>
                                <a:srgbClr val="00B050"/>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𝑠𝑢𝑟</m:t>
                          </m:r>
                        </m:sub>
                        <m:sup>
                          <m:r>
                            <a:rPr lang="en-US" altLang="ko-KR" i="1">
                              <a:solidFill>
                                <a:prstClr val="black"/>
                              </a:solidFill>
                              <a:latin typeface="Cambria Math" panose="02040503050406030204" pitchFamily="18" charset="0"/>
                            </a:rPr>
                            <m:t>𝐵𝑈</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sup>
                          <m:r>
                            <a:rPr lang="en-US" altLang="ko-KR" i="1">
                              <a:solidFill>
                                <a:prstClr val="black"/>
                              </a:solidFill>
                              <a:latin typeface="Cambria Math" panose="02040503050406030204" pitchFamily="18" charset="0"/>
                            </a:rPr>
                            <m:t>𝑇𝐹</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𝑈</m:t>
                          </m:r>
                        </m:e>
                        <m:sup>
                          <m:r>
                            <a:rPr lang="en-US" altLang="ko-KR" i="1">
                              <a:solidFill>
                                <a:prstClr val="black"/>
                              </a:solidFill>
                              <a:latin typeface="Cambria Math" panose="02040503050406030204" pitchFamily="18" charset="0"/>
                            </a:rPr>
                            <m:t>𝑖𝑛𝑒𝑙</m:t>
                          </m:r>
                          <m:r>
                            <a:rPr lang="en-US" altLang="ko-KR" i="1">
                              <a:solidFill>
                                <a:prstClr val="black"/>
                              </a:solidFill>
                              <a:latin typeface="Cambria Math" panose="02040503050406030204" pitchFamily="18" charset="0"/>
                            </a:rPr>
                            <m:t>.</m:t>
                          </m:r>
                        </m:sup>
                      </m:sSup>
                      <m:r>
                        <a:rPr lang="en-US" altLang="ko-KR" i="1">
                          <a:solidFill>
                            <a:prstClr val="black"/>
                          </a:solidFill>
                          <a:latin typeface="Cambria Math" panose="02040503050406030204" pitchFamily="18" charset="0"/>
                        </a:rPr>
                        <m:t>}</m:t>
                      </m:r>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50" name="TextBox 49">
                <a:extLst>
                  <a:ext uri="{FF2B5EF4-FFF2-40B4-BE49-F238E27FC236}">
                    <a16:creationId xmlns:a16="http://schemas.microsoft.com/office/drawing/2014/main" id="{16CC07FB-60E3-4796-9D60-BFB561B7648C}"/>
                  </a:ext>
                </a:extLst>
              </p:cNvPr>
              <p:cNvSpPr txBox="1">
                <a:spLocks noRot="1" noChangeAspect="1" noMove="1" noResize="1" noEditPoints="1" noAdjustHandles="1" noChangeArrowheads="1" noChangeShapeType="1" noTextEdit="1"/>
              </p:cNvSpPr>
              <p:nvPr/>
            </p:nvSpPr>
            <p:spPr>
              <a:xfrm>
                <a:off x="1524001" y="1949570"/>
                <a:ext cx="5112777" cy="422039"/>
              </a:xfrm>
              <a:prstGeom prst="rect">
                <a:avLst/>
              </a:prstGeom>
              <a:blipFill>
                <a:blip r:embed="rId5"/>
                <a:stretch>
                  <a:fillRect b="-10145"/>
                </a:stretch>
              </a:blipFill>
            </p:spPr>
            <p:txBody>
              <a:bodyPr/>
              <a:lstStyle/>
              <a:p>
                <a:r>
                  <a:rPr lang="ko-KR" altLang="en-US">
                    <a:noFill/>
                  </a:rPr>
                  <a:t> </a:t>
                </a:r>
              </a:p>
            </p:txBody>
          </p:sp>
        </mc:Fallback>
      </mc:AlternateContent>
      <p:grpSp>
        <p:nvGrpSpPr>
          <p:cNvPr id="3" name="그룹 2">
            <a:extLst>
              <a:ext uri="{FF2B5EF4-FFF2-40B4-BE49-F238E27FC236}">
                <a16:creationId xmlns:a16="http://schemas.microsoft.com/office/drawing/2014/main" xmlns="" id="{4853B6A9-F244-4035-836C-BB9702DF2B1B}"/>
              </a:ext>
            </a:extLst>
          </p:cNvPr>
          <p:cNvGrpSpPr/>
          <p:nvPr/>
        </p:nvGrpSpPr>
        <p:grpSpPr>
          <a:xfrm rot="9884454">
            <a:off x="9271245" y="17938"/>
            <a:ext cx="696287" cy="696287"/>
            <a:chOff x="6936619" y="3350840"/>
            <a:chExt cx="696287" cy="696287"/>
          </a:xfrm>
        </p:grpSpPr>
        <p:pic>
          <p:nvPicPr>
            <p:cNvPr id="27" name="그래픽 26" descr="상향 추세 윤곽선">
              <a:extLst>
                <a:ext uri="{FF2B5EF4-FFF2-40B4-BE49-F238E27FC236}">
                  <a16:creationId xmlns:a16="http://schemas.microsoft.com/office/drawing/2014/main" xmlns="" id="{11587B04-359D-4BC7-8950-806641BAFEC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0800000">
              <a:off x="6975812" y="3365643"/>
              <a:ext cx="641244" cy="641244"/>
            </a:xfrm>
            <a:prstGeom prst="rect">
              <a:avLst/>
            </a:prstGeom>
          </p:spPr>
        </p:pic>
        <p:sp>
          <p:nvSpPr>
            <p:cNvPr id="28" name="직사각형 27">
              <a:extLst>
                <a:ext uri="{FF2B5EF4-FFF2-40B4-BE49-F238E27FC236}">
                  <a16:creationId xmlns:a16="http://schemas.microsoft.com/office/drawing/2014/main" xmlns="" id="{3F85E350-45FA-457B-8797-E9417B35F1C2}"/>
                </a:ext>
              </a:extLst>
            </p:cNvPr>
            <p:cNvSpPr/>
            <p:nvPr/>
          </p:nvSpPr>
          <p:spPr>
            <a:xfrm rot="10800000">
              <a:off x="7445883" y="3350840"/>
              <a:ext cx="113908" cy="696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sp>
          <p:nvSpPr>
            <p:cNvPr id="29" name="직사각형 28">
              <a:extLst>
                <a:ext uri="{FF2B5EF4-FFF2-40B4-BE49-F238E27FC236}">
                  <a16:creationId xmlns:a16="http://schemas.microsoft.com/office/drawing/2014/main" xmlns="" id="{4F2D506C-3B9C-4E86-B705-529898FBB710}"/>
                </a:ext>
              </a:extLst>
            </p:cNvPr>
            <p:cNvSpPr/>
            <p:nvPr/>
          </p:nvSpPr>
          <p:spPr>
            <a:xfrm rot="16200000">
              <a:off x="7227809" y="3134041"/>
              <a:ext cx="113908" cy="696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grpSp>
      <p:sp>
        <p:nvSpPr>
          <p:cNvPr id="23" name="직사각형 22">
            <a:extLst>
              <a:ext uri="{FF2B5EF4-FFF2-40B4-BE49-F238E27FC236}">
                <a16:creationId xmlns:a16="http://schemas.microsoft.com/office/drawing/2014/main" xmlns="" id="{0D64AE04-AD3E-4B88-B307-BDAF0BCB2387}"/>
              </a:ext>
            </a:extLst>
          </p:cNvPr>
          <p:cNvSpPr/>
          <p:nvPr/>
        </p:nvSpPr>
        <p:spPr>
          <a:xfrm>
            <a:off x="1635381" y="2469536"/>
            <a:ext cx="5082056" cy="381579"/>
          </a:xfrm>
          <a:prstGeom prst="rect">
            <a:avLst/>
          </a:prstGeom>
        </p:spPr>
        <p:txBody>
          <a:bodyPr wrap="square">
            <a:spAutoFit/>
          </a:bodyPr>
          <a:lstStyle/>
          <a:p>
            <a:pPr defTabSz="457200" latinLnBrk="0">
              <a:lnSpc>
                <a:spcPct val="115000"/>
              </a:lnSpc>
              <a:spcAft>
                <a:spcPts val="1000"/>
              </a:spcAft>
            </a:pPr>
            <a:r>
              <a:rPr lang="en-US" altLang="ko-KR" kern="100" dirty="0">
                <a:solidFill>
                  <a:prstClr val="black"/>
                </a:solidFill>
                <a:latin typeface="Helvetica LT Std" panose="020B0504020202020204" pitchFamily="34" charset="0"/>
                <a:ea typeface="맑은 고딕" panose="020B0503020000020004" pitchFamily="50" charset="-127"/>
                <a:cs typeface="Times New Roman" panose="02020603050405020304" pitchFamily="18" charset="0"/>
              </a:rPr>
              <a:t>Coulomb Dipole Excitation(CDE) potential</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xmlns="" id="{78D088FB-9ED1-4E4F-903B-27BE337A9FD4}"/>
                  </a:ext>
                </a:extLst>
              </p:cNvPr>
              <p:cNvSpPr txBox="1"/>
              <p:nvPr/>
            </p:nvSpPr>
            <p:spPr>
              <a:xfrm>
                <a:off x="1981339" y="3342090"/>
                <a:ext cx="6387390" cy="1252972"/>
              </a:xfrm>
              <a:prstGeom prst="rect">
                <a:avLst/>
              </a:prstGeom>
              <a:noFill/>
            </p:spPr>
            <p:txBody>
              <a:bodyPr wrap="square" lIns="0" tIns="0" rIns="0" bIns="0" rtlCol="0">
                <a:spAutoFit/>
              </a:bodyPr>
              <a:lstStyle/>
              <a:p>
                <a:pPr defTabSz="457200" latinLnBrk="0">
                  <a:lnSpc>
                    <a:spcPct val="150000"/>
                  </a:lnSpc>
                </a:pPr>
                <a14:m>
                  <m:oMathPara xmlns:m="http://schemas.openxmlformats.org/officeDocument/2006/math">
                    <m:oMathParaPr>
                      <m:jc m:val="left"/>
                    </m:oMathParaPr>
                    <m:oMath xmlns:m="http://schemas.openxmlformats.org/officeDocument/2006/math">
                      <m:sSubSup>
                        <m:sSubSupPr>
                          <m:ctrlPr>
                            <a:rPr lang="en-US" altLang="ko-KR" sz="1600" i="1">
                              <a:solidFill>
                                <a:prstClr val="black"/>
                              </a:solidFill>
                              <a:latin typeface="Cambria Math" panose="02040503050406030204" pitchFamily="18" charset="0"/>
                            </a:rPr>
                          </m:ctrlPr>
                        </m:sSubSupPr>
                        <m:e>
                          <m:r>
                            <a:rPr lang="en-US" altLang="ko-KR" sz="1600" i="1">
                              <a:solidFill>
                                <a:prstClr val="black"/>
                              </a:solidFill>
                              <a:latin typeface="Cambria Math" panose="02040503050406030204" pitchFamily="18" charset="0"/>
                            </a:rPr>
                            <m:t>𝑈</m:t>
                          </m:r>
                        </m:e>
                        <m:sub>
                          <m:r>
                            <a:rPr lang="en-US" altLang="ko-KR" sz="1600" i="1">
                              <a:solidFill>
                                <a:prstClr val="black"/>
                              </a:solidFill>
                              <a:latin typeface="Cambria Math" panose="02040503050406030204" pitchFamily="18" charset="0"/>
                            </a:rPr>
                            <m:t>𝐶𝐷𝐸</m:t>
                          </m:r>
                        </m:sub>
                        <m:sup>
                          <m:r>
                            <a:rPr lang="en-US" altLang="ko-KR" sz="1600" i="1">
                              <a:solidFill>
                                <a:prstClr val="black"/>
                              </a:solidFill>
                              <a:latin typeface="Cambria Math" panose="02040503050406030204" pitchFamily="18" charset="0"/>
                            </a:rPr>
                            <m:t>𝑐𝑜𝑛𝑡</m:t>
                          </m:r>
                          <m:r>
                            <a:rPr lang="en-US" altLang="ko-KR" sz="1600" i="1">
                              <a:solidFill>
                                <a:prstClr val="black"/>
                              </a:solidFill>
                              <a:latin typeface="Cambria Math" panose="02040503050406030204" pitchFamily="18" charset="0"/>
                            </a:rPr>
                            <m:t>.</m:t>
                          </m:r>
                        </m:sup>
                      </m:sSubSup>
                      <m:d>
                        <m:dPr>
                          <m:ctrlPr>
                            <a:rPr lang="en-US" altLang="ko-KR" sz="1600" i="1">
                              <a:solidFill>
                                <a:prstClr val="black"/>
                              </a:solidFill>
                              <a:latin typeface="Cambria Math" panose="02040503050406030204" pitchFamily="18" charset="0"/>
                            </a:rPr>
                          </m:ctrlPr>
                        </m:dPr>
                        <m:e>
                          <m:r>
                            <a:rPr lang="en-US" altLang="ko-KR" sz="1600" i="1">
                              <a:solidFill>
                                <a:prstClr val="black"/>
                              </a:solidFill>
                              <a:latin typeface="Cambria Math" panose="02040503050406030204" pitchFamily="18" charset="0"/>
                            </a:rPr>
                            <m:t>𝑟</m:t>
                          </m:r>
                        </m:e>
                      </m:d>
                      <m:r>
                        <a:rPr lang="en-US" altLang="ko-KR" sz="1600" i="1">
                          <a:solidFill>
                            <a:prstClr val="black"/>
                          </a:solidFill>
                          <a:latin typeface="Cambria Math" panose="02040503050406030204" pitchFamily="18" charset="0"/>
                        </a:rPr>
                        <m:t>=</m:t>
                      </m:r>
                      <m:sSubSup>
                        <m:sSubSupPr>
                          <m:ctrlPr>
                            <a:rPr lang="en-US" altLang="ko-KR" sz="1600" i="1">
                              <a:solidFill>
                                <a:prstClr val="black"/>
                              </a:solidFill>
                              <a:latin typeface="Cambria Math" panose="02040503050406030204" pitchFamily="18" charset="0"/>
                            </a:rPr>
                          </m:ctrlPr>
                        </m:sSubSupPr>
                        <m:e>
                          <m:r>
                            <a:rPr lang="en-US" altLang="ko-KR" sz="1600" i="1">
                              <a:solidFill>
                                <a:prstClr val="black"/>
                              </a:solidFill>
                              <a:latin typeface="Cambria Math" panose="02040503050406030204" pitchFamily="18" charset="0"/>
                            </a:rPr>
                            <m:t>𝑉</m:t>
                          </m:r>
                        </m:e>
                        <m:sub>
                          <m:r>
                            <a:rPr lang="en-US" altLang="ko-KR" sz="1600" i="1">
                              <a:solidFill>
                                <a:prstClr val="black"/>
                              </a:solidFill>
                              <a:latin typeface="Cambria Math" panose="02040503050406030204" pitchFamily="18" charset="0"/>
                            </a:rPr>
                            <m:t>𝐶𝐷𝐸</m:t>
                          </m:r>
                        </m:sub>
                        <m:sup>
                          <m:r>
                            <a:rPr lang="en-US" altLang="ko-KR" sz="1600" i="1">
                              <a:solidFill>
                                <a:prstClr val="black"/>
                              </a:solidFill>
                              <a:latin typeface="Cambria Math" panose="02040503050406030204" pitchFamily="18" charset="0"/>
                            </a:rPr>
                            <m:t>𝑐𝑜𝑛𝑡</m:t>
                          </m:r>
                          <m:r>
                            <a:rPr lang="en-US" altLang="ko-KR" sz="1600" i="1">
                              <a:solidFill>
                                <a:prstClr val="black"/>
                              </a:solidFill>
                              <a:latin typeface="Cambria Math" panose="02040503050406030204" pitchFamily="18" charset="0"/>
                            </a:rPr>
                            <m:t>.</m:t>
                          </m:r>
                        </m:sup>
                      </m:sSubSup>
                      <m:d>
                        <m:dPr>
                          <m:ctrlPr>
                            <a:rPr lang="en-US" altLang="ko-KR" sz="1600" i="1">
                              <a:solidFill>
                                <a:prstClr val="black"/>
                              </a:solidFill>
                              <a:latin typeface="Cambria Math" panose="02040503050406030204" pitchFamily="18" charset="0"/>
                            </a:rPr>
                          </m:ctrlPr>
                        </m:dPr>
                        <m:e>
                          <m:r>
                            <a:rPr lang="en-US" altLang="ko-KR" sz="1600" i="1">
                              <a:solidFill>
                                <a:prstClr val="black"/>
                              </a:solidFill>
                              <a:latin typeface="Cambria Math" panose="02040503050406030204" pitchFamily="18" charset="0"/>
                            </a:rPr>
                            <m:t>𝑟</m:t>
                          </m:r>
                        </m:e>
                      </m:d>
                      <m:r>
                        <a:rPr lang="en-US" altLang="ko-KR" sz="1600" i="1">
                          <a:solidFill>
                            <a:prstClr val="black"/>
                          </a:solidFill>
                          <a:latin typeface="Cambria Math" panose="02040503050406030204" pitchFamily="18" charset="0"/>
                        </a:rPr>
                        <m:t>+</m:t>
                      </m:r>
                      <m:r>
                        <a:rPr lang="en-US" altLang="ko-KR" sz="1600" i="1">
                          <a:solidFill>
                            <a:prstClr val="black"/>
                          </a:solidFill>
                          <a:latin typeface="Cambria Math" panose="02040503050406030204" pitchFamily="18" charset="0"/>
                        </a:rPr>
                        <m:t>𝑖</m:t>
                      </m:r>
                      <m:sSubSup>
                        <m:sSubSupPr>
                          <m:ctrlPr>
                            <a:rPr lang="en-US" altLang="ko-KR" sz="1600" i="1">
                              <a:solidFill>
                                <a:prstClr val="black"/>
                              </a:solidFill>
                              <a:latin typeface="Cambria Math" panose="02040503050406030204" pitchFamily="18" charset="0"/>
                            </a:rPr>
                          </m:ctrlPr>
                        </m:sSubSupPr>
                        <m:e>
                          <m:r>
                            <a:rPr lang="en-US" altLang="ko-KR" sz="1600" i="1">
                              <a:solidFill>
                                <a:prstClr val="black"/>
                              </a:solidFill>
                              <a:latin typeface="Cambria Math" panose="02040503050406030204" pitchFamily="18" charset="0"/>
                            </a:rPr>
                            <m:t>𝑊</m:t>
                          </m:r>
                        </m:e>
                        <m:sub>
                          <m:r>
                            <a:rPr lang="en-US" altLang="ko-KR" sz="1600" i="1">
                              <a:solidFill>
                                <a:prstClr val="black"/>
                              </a:solidFill>
                              <a:latin typeface="Cambria Math" panose="02040503050406030204" pitchFamily="18" charset="0"/>
                            </a:rPr>
                            <m:t>𝐶𝐷𝐸</m:t>
                          </m:r>
                        </m:sub>
                        <m:sup>
                          <m:r>
                            <a:rPr lang="en-US" altLang="ko-KR" sz="1600" i="1">
                              <a:solidFill>
                                <a:prstClr val="black"/>
                              </a:solidFill>
                              <a:latin typeface="Cambria Math" panose="02040503050406030204" pitchFamily="18" charset="0"/>
                            </a:rPr>
                            <m:t>𝑐𝑜𝑛𝑡</m:t>
                          </m:r>
                          <m:r>
                            <a:rPr lang="en-US" altLang="ko-KR" sz="1600" i="1">
                              <a:solidFill>
                                <a:prstClr val="black"/>
                              </a:solidFill>
                              <a:latin typeface="Cambria Math" panose="02040503050406030204" pitchFamily="18" charset="0"/>
                            </a:rPr>
                            <m:t>.</m:t>
                          </m:r>
                        </m:sup>
                      </m:sSubSup>
                      <m:d>
                        <m:dPr>
                          <m:ctrlPr>
                            <a:rPr lang="en-US" altLang="ko-KR" sz="1600" i="1">
                              <a:solidFill>
                                <a:prstClr val="black"/>
                              </a:solidFill>
                              <a:latin typeface="Cambria Math" panose="02040503050406030204" pitchFamily="18" charset="0"/>
                            </a:rPr>
                          </m:ctrlPr>
                        </m:dPr>
                        <m:e>
                          <m:r>
                            <a:rPr lang="en-US" altLang="ko-KR" sz="1600" i="1">
                              <a:solidFill>
                                <a:prstClr val="black"/>
                              </a:solidFill>
                              <a:latin typeface="Cambria Math" panose="02040503050406030204" pitchFamily="18" charset="0"/>
                            </a:rPr>
                            <m:t>𝑟</m:t>
                          </m:r>
                        </m:e>
                      </m:d>
                    </m:oMath>
                  </m:oMathPara>
                </a14:m>
                <a:endParaRPr lang="en-US" altLang="ko-KR" sz="1600" i="1" dirty="0">
                  <a:solidFill>
                    <a:prstClr val="black"/>
                  </a:solidFill>
                  <a:latin typeface="Cambria Math" panose="02040503050406030204" pitchFamily="18" charset="0"/>
                  <a:ea typeface="맑은 고딕" panose="020B0503020000020004" pitchFamily="50" charset="-127"/>
                </a:endParaRPr>
              </a:p>
              <a:p>
                <a:pPr defTabSz="457200" latinLnBrk="0">
                  <a:lnSpc>
                    <a:spcPct val="150000"/>
                  </a:lnSpc>
                </a:pPr>
                <a14:m>
                  <m:oMathPara xmlns:m="http://schemas.openxmlformats.org/officeDocument/2006/math">
                    <m:oMathParaPr>
                      <m:jc m:val="left"/>
                    </m:oMathParaPr>
                    <m:oMath xmlns:m="http://schemas.openxmlformats.org/officeDocument/2006/math">
                      <m:r>
                        <a:rPr lang="en-US" altLang="ko-KR" sz="1600" i="1">
                          <a:solidFill>
                            <a:prstClr val="black"/>
                          </a:solidFill>
                          <a:latin typeface="Cambria Math" panose="02040503050406030204" pitchFamily="18" charset="0"/>
                        </a:rPr>
                        <m:t>=</m:t>
                      </m:r>
                      <m:f>
                        <m:fPr>
                          <m:ctrlPr>
                            <a:rPr lang="en-US" altLang="ko-KR" sz="1600" i="1">
                              <a:solidFill>
                                <a:prstClr val="black"/>
                              </a:solidFill>
                              <a:latin typeface="Cambria Math" panose="02040503050406030204" pitchFamily="18" charset="0"/>
                            </a:rPr>
                          </m:ctrlPr>
                        </m:fPr>
                        <m:num>
                          <m:r>
                            <a:rPr lang="en-US" altLang="ko-KR" sz="1600" i="1">
                              <a:solidFill>
                                <a:prstClr val="black"/>
                              </a:solidFill>
                              <a:latin typeface="Cambria Math" panose="02040503050406030204" pitchFamily="18" charset="0"/>
                            </a:rPr>
                            <m:t>4</m:t>
                          </m:r>
                          <m:r>
                            <a:rPr lang="en-US" altLang="ko-KR" sz="1600" i="1">
                              <a:solidFill>
                                <a:prstClr val="black"/>
                              </a:solidFill>
                              <a:latin typeface="Cambria Math" panose="02040503050406030204" pitchFamily="18" charset="0"/>
                            </a:rPr>
                            <m:t>𝜋</m:t>
                          </m:r>
                        </m:num>
                        <m:den>
                          <m:r>
                            <a:rPr lang="en-US" altLang="ko-KR" sz="1600" i="1">
                              <a:solidFill>
                                <a:prstClr val="black"/>
                              </a:solidFill>
                              <a:latin typeface="Cambria Math" panose="02040503050406030204" pitchFamily="18" charset="0"/>
                            </a:rPr>
                            <m:t>9</m:t>
                          </m:r>
                        </m:den>
                      </m:f>
                      <m:f>
                        <m:fPr>
                          <m:ctrlPr>
                            <a:rPr lang="en-US" altLang="ko-KR" sz="1600" i="1">
                              <a:solidFill>
                                <a:prstClr val="black"/>
                              </a:solidFill>
                              <a:latin typeface="Cambria Math" panose="02040503050406030204" pitchFamily="18" charset="0"/>
                            </a:rPr>
                          </m:ctrlPr>
                        </m:fPr>
                        <m:num>
                          <m:sSubSup>
                            <m:sSubSupPr>
                              <m:ctrlPr>
                                <a:rPr lang="en-US" altLang="ko-KR" sz="1600" i="1">
                                  <a:solidFill>
                                    <a:prstClr val="black"/>
                                  </a:solidFill>
                                  <a:latin typeface="Cambria Math" panose="02040503050406030204" pitchFamily="18" charset="0"/>
                                </a:rPr>
                              </m:ctrlPr>
                            </m:sSubSupPr>
                            <m:e>
                              <m:r>
                                <a:rPr lang="en-US" altLang="ko-KR" sz="1600" i="1">
                                  <a:solidFill>
                                    <a:prstClr val="black"/>
                                  </a:solidFill>
                                  <a:latin typeface="Cambria Math" panose="02040503050406030204" pitchFamily="18" charset="0"/>
                                </a:rPr>
                                <m:t>𝑍</m:t>
                              </m:r>
                            </m:e>
                            <m:sub>
                              <m:r>
                                <a:rPr lang="en-US" altLang="ko-KR" sz="1600" i="1">
                                  <a:solidFill>
                                    <a:prstClr val="black"/>
                                  </a:solidFill>
                                  <a:latin typeface="Cambria Math" panose="02040503050406030204" pitchFamily="18" charset="0"/>
                                </a:rPr>
                                <m:t>𝑡</m:t>
                              </m:r>
                            </m:sub>
                            <m:sup>
                              <m:r>
                                <a:rPr lang="en-US" altLang="ko-KR" sz="1600" i="1">
                                  <a:solidFill>
                                    <a:prstClr val="black"/>
                                  </a:solidFill>
                                  <a:latin typeface="Cambria Math" panose="02040503050406030204" pitchFamily="18" charset="0"/>
                                </a:rPr>
                                <m:t>2</m:t>
                              </m:r>
                            </m:sup>
                          </m:sSubSup>
                          <m:sSup>
                            <m:sSupPr>
                              <m:ctrlPr>
                                <a:rPr lang="en-US" altLang="ko-KR" sz="1600" i="1">
                                  <a:solidFill>
                                    <a:prstClr val="black"/>
                                  </a:solidFill>
                                  <a:latin typeface="Cambria Math" panose="02040503050406030204" pitchFamily="18" charset="0"/>
                                </a:rPr>
                              </m:ctrlPr>
                            </m:sSupPr>
                            <m:e>
                              <m:r>
                                <a:rPr lang="en-US" altLang="ko-KR" sz="1600" i="1">
                                  <a:solidFill>
                                    <a:prstClr val="black"/>
                                  </a:solidFill>
                                  <a:latin typeface="Cambria Math" panose="02040503050406030204" pitchFamily="18" charset="0"/>
                                </a:rPr>
                                <m:t>𝑒</m:t>
                              </m:r>
                            </m:e>
                            <m:sup>
                              <m:r>
                                <a:rPr lang="en-US" altLang="ko-KR" sz="1600" i="1">
                                  <a:solidFill>
                                    <a:prstClr val="black"/>
                                  </a:solidFill>
                                  <a:latin typeface="Cambria Math" panose="02040503050406030204" pitchFamily="18" charset="0"/>
                                </a:rPr>
                                <m:t>2</m:t>
                              </m:r>
                            </m:sup>
                          </m:sSup>
                        </m:num>
                        <m:den>
                          <m:r>
                            <a:rPr lang="en-US" altLang="ko-KR" sz="1600" i="1">
                              <a:solidFill>
                                <a:prstClr val="black"/>
                              </a:solidFill>
                              <a:latin typeface="Cambria Math" panose="02040503050406030204" pitchFamily="18" charset="0"/>
                            </a:rPr>
                            <m:t>ℏ</m:t>
                          </m:r>
                          <m:r>
                            <a:rPr lang="en-US" altLang="ko-KR" sz="1600" i="1">
                              <a:solidFill>
                                <a:prstClr val="black"/>
                              </a:solidFill>
                              <a:latin typeface="Cambria Math" panose="02040503050406030204" pitchFamily="18" charset="0"/>
                            </a:rPr>
                            <m:t>𝑣</m:t>
                          </m:r>
                        </m:den>
                      </m:f>
                      <m:f>
                        <m:fPr>
                          <m:ctrlPr>
                            <a:rPr lang="en-US" altLang="ko-KR" sz="1600" i="1">
                              <a:solidFill>
                                <a:prstClr val="black"/>
                              </a:solidFill>
                              <a:latin typeface="Cambria Math" panose="02040503050406030204" pitchFamily="18" charset="0"/>
                            </a:rPr>
                          </m:ctrlPr>
                        </m:fPr>
                        <m:num>
                          <m:r>
                            <a:rPr lang="en-US" altLang="ko-KR" sz="1600" i="1">
                              <a:solidFill>
                                <a:prstClr val="black"/>
                              </a:solidFill>
                              <a:latin typeface="Cambria Math" panose="02040503050406030204" pitchFamily="18" charset="0"/>
                            </a:rPr>
                            <m:t>1</m:t>
                          </m:r>
                        </m:num>
                        <m:den>
                          <m:sSup>
                            <m:sSupPr>
                              <m:ctrlPr>
                                <a:rPr lang="en-US" altLang="ko-KR" sz="1600" i="1">
                                  <a:solidFill>
                                    <a:prstClr val="black"/>
                                  </a:solidFill>
                                  <a:latin typeface="Cambria Math" panose="02040503050406030204" pitchFamily="18" charset="0"/>
                                </a:rPr>
                              </m:ctrlPr>
                            </m:sSupPr>
                            <m:e>
                              <m:d>
                                <m:dPr>
                                  <m:ctrlPr>
                                    <a:rPr lang="en-US" altLang="ko-KR" sz="1600" i="1">
                                      <a:solidFill>
                                        <a:prstClr val="black"/>
                                      </a:solidFill>
                                      <a:latin typeface="Cambria Math" panose="02040503050406030204" pitchFamily="18" charset="0"/>
                                    </a:rPr>
                                  </m:ctrlPr>
                                </m:dPr>
                                <m:e>
                                  <m:r>
                                    <a:rPr lang="en-US" altLang="ko-KR" sz="1600" i="1">
                                      <a:solidFill>
                                        <a:prstClr val="black"/>
                                      </a:solidFill>
                                      <a:latin typeface="Cambria Math" panose="02040503050406030204" pitchFamily="18" charset="0"/>
                                    </a:rPr>
                                    <m:t>𝑟</m:t>
                                  </m:r>
                                  <m:r>
                                    <a:rPr lang="en-US" altLang="ko-KR" sz="1600" i="1">
                                      <a:solidFill>
                                        <a:prstClr val="black"/>
                                      </a:solidFill>
                                      <a:latin typeface="Cambria Math" panose="02040503050406030204" pitchFamily="18" charset="0"/>
                                    </a:rPr>
                                    <m:t>−</m:t>
                                  </m:r>
                                  <m:sSub>
                                    <m:sSubPr>
                                      <m:ctrlPr>
                                        <a:rPr lang="en-US" altLang="ko-KR" sz="1600" i="1">
                                          <a:solidFill>
                                            <a:prstClr val="black"/>
                                          </a:solidFill>
                                          <a:latin typeface="Cambria Math" panose="02040503050406030204" pitchFamily="18" charset="0"/>
                                        </a:rPr>
                                      </m:ctrlPr>
                                    </m:sSubPr>
                                    <m:e>
                                      <m:r>
                                        <a:rPr lang="en-US" altLang="ko-KR" sz="1600" i="1">
                                          <a:solidFill>
                                            <a:prstClr val="black"/>
                                          </a:solidFill>
                                          <a:latin typeface="Cambria Math" panose="02040503050406030204" pitchFamily="18" charset="0"/>
                                        </a:rPr>
                                        <m:t>𝑎</m:t>
                                      </m:r>
                                    </m:e>
                                    <m:sub>
                                      <m:r>
                                        <a:rPr lang="en-US" altLang="ko-KR" sz="1600" i="1">
                                          <a:solidFill>
                                            <a:prstClr val="black"/>
                                          </a:solidFill>
                                          <a:latin typeface="Cambria Math" panose="02040503050406030204" pitchFamily="18" charset="0"/>
                                        </a:rPr>
                                        <m:t>0</m:t>
                                      </m:r>
                                    </m:sub>
                                  </m:sSub>
                                </m:e>
                              </m:d>
                            </m:e>
                            <m:sup>
                              <m:r>
                                <a:rPr lang="en-US" altLang="ko-KR" sz="1600" i="1">
                                  <a:solidFill>
                                    <a:prstClr val="black"/>
                                  </a:solidFill>
                                  <a:latin typeface="Cambria Math" panose="02040503050406030204" pitchFamily="18" charset="0"/>
                                </a:rPr>
                                <m:t>2</m:t>
                              </m:r>
                            </m:sup>
                          </m:sSup>
                          <m:r>
                            <a:rPr lang="en-US" altLang="ko-KR" sz="1600" i="1">
                              <a:solidFill>
                                <a:prstClr val="black"/>
                              </a:solidFill>
                              <a:latin typeface="Cambria Math" panose="02040503050406030204" pitchFamily="18" charset="0"/>
                            </a:rPr>
                            <m:t>𝑟</m:t>
                          </m:r>
                        </m:den>
                      </m:f>
                      <m:r>
                        <a:rPr lang="en-US" altLang="ko-KR" sz="1600" i="1">
                          <a:solidFill>
                            <a:prstClr val="black"/>
                          </a:solidFill>
                          <a:latin typeface="Cambria Math" panose="02040503050406030204" pitchFamily="18" charset="0"/>
                        </a:rPr>
                        <m:t> </m:t>
                      </m:r>
                      <m:nary>
                        <m:naryPr>
                          <m:ctrlPr>
                            <a:rPr lang="en-US" altLang="ko-KR" sz="1600" i="1">
                              <a:solidFill>
                                <a:prstClr val="black"/>
                              </a:solidFill>
                              <a:latin typeface="Cambria Math" panose="02040503050406030204" pitchFamily="18" charset="0"/>
                            </a:rPr>
                          </m:ctrlPr>
                        </m:naryPr>
                        <m:sub>
                          <m:sSub>
                            <m:sSubPr>
                              <m:ctrlPr>
                                <a:rPr lang="en-US" altLang="ko-KR" sz="1600" i="1">
                                  <a:solidFill>
                                    <a:prstClr val="black"/>
                                  </a:solidFill>
                                  <a:latin typeface="Cambria Math" panose="02040503050406030204" pitchFamily="18" charset="0"/>
                                </a:rPr>
                              </m:ctrlPr>
                            </m:sSubPr>
                            <m:e>
                              <m:r>
                                <a:rPr lang="en-US" altLang="ko-KR" sz="1600" i="1">
                                  <a:solidFill>
                                    <a:prstClr val="black"/>
                                  </a:solidFill>
                                  <a:latin typeface="Cambria Math" panose="02040503050406030204" pitchFamily="18" charset="0"/>
                                </a:rPr>
                                <m:t>𝜀</m:t>
                              </m:r>
                            </m:e>
                            <m:sub>
                              <m:r>
                                <a:rPr lang="en-US" altLang="ko-KR" sz="1600" i="1">
                                  <a:solidFill>
                                    <a:prstClr val="black"/>
                                  </a:solidFill>
                                  <a:latin typeface="Cambria Math" panose="02040503050406030204" pitchFamily="18" charset="0"/>
                                </a:rPr>
                                <m:t>𝑏</m:t>
                              </m:r>
                            </m:sub>
                          </m:sSub>
                        </m:sub>
                        <m:sup>
                          <m:r>
                            <a:rPr lang="en-US" altLang="ko-KR" sz="1600" i="1">
                              <a:solidFill>
                                <a:prstClr val="black"/>
                              </a:solidFill>
                              <a:latin typeface="Cambria Math" panose="02040503050406030204" pitchFamily="18" charset="0"/>
                            </a:rPr>
                            <m:t>∞</m:t>
                          </m:r>
                        </m:sup>
                        <m:e>
                          <m:r>
                            <a:rPr lang="en-US" altLang="ko-KR" sz="1600" i="1">
                              <a:solidFill>
                                <a:prstClr val="black"/>
                              </a:solidFill>
                              <a:latin typeface="Cambria Math" panose="02040503050406030204" pitchFamily="18" charset="0"/>
                            </a:rPr>
                            <m:t>𝑑</m:t>
                          </m:r>
                          <m:r>
                            <a:rPr lang="en-US" altLang="ko-KR" sz="1600" i="1">
                              <a:solidFill>
                                <a:prstClr val="black"/>
                              </a:solidFill>
                              <a:latin typeface="Cambria Math" panose="02040503050406030204" pitchFamily="18" charset="0"/>
                            </a:rPr>
                            <m:t>𝜀</m:t>
                          </m:r>
                        </m:e>
                      </m:nary>
                      <m:f>
                        <m:fPr>
                          <m:ctrlPr>
                            <a:rPr lang="en-US" altLang="ko-KR" sz="1600" i="1">
                              <a:solidFill>
                                <a:prstClr val="black"/>
                              </a:solidFill>
                              <a:latin typeface="Cambria Math" panose="02040503050406030204" pitchFamily="18" charset="0"/>
                            </a:rPr>
                          </m:ctrlPr>
                        </m:fPr>
                        <m:num>
                          <m:r>
                            <a:rPr lang="en-US" altLang="ko-KR" sz="1600" i="1">
                              <a:solidFill>
                                <a:prstClr val="black"/>
                              </a:solidFill>
                              <a:latin typeface="Cambria Math" panose="02040503050406030204" pitchFamily="18" charset="0"/>
                            </a:rPr>
                            <m:t>𝑑𝐵</m:t>
                          </m:r>
                          <m:d>
                            <m:dPr>
                              <m:ctrlPr>
                                <a:rPr lang="en-US" altLang="ko-KR" sz="1600" i="1">
                                  <a:solidFill>
                                    <a:prstClr val="black"/>
                                  </a:solidFill>
                                  <a:latin typeface="Cambria Math" panose="02040503050406030204" pitchFamily="18" charset="0"/>
                                </a:rPr>
                              </m:ctrlPr>
                            </m:dPr>
                            <m:e>
                              <m:r>
                                <a:rPr lang="en-US" altLang="ko-KR" sz="1600" i="1">
                                  <a:solidFill>
                                    <a:prstClr val="black"/>
                                  </a:solidFill>
                                  <a:latin typeface="Cambria Math" panose="02040503050406030204" pitchFamily="18" charset="0"/>
                                </a:rPr>
                                <m:t>𝐸</m:t>
                              </m:r>
                              <m:r>
                                <a:rPr lang="en-US" altLang="ko-KR" sz="1600" i="1">
                                  <a:solidFill>
                                    <a:prstClr val="black"/>
                                  </a:solidFill>
                                  <a:latin typeface="Cambria Math" panose="02040503050406030204" pitchFamily="18" charset="0"/>
                                </a:rPr>
                                <m:t>1</m:t>
                              </m:r>
                            </m:e>
                          </m:d>
                        </m:num>
                        <m:den>
                          <m:r>
                            <a:rPr lang="en-US" altLang="ko-KR" sz="1600" i="1">
                              <a:solidFill>
                                <a:prstClr val="black"/>
                              </a:solidFill>
                              <a:latin typeface="Cambria Math" panose="02040503050406030204" pitchFamily="18" charset="0"/>
                            </a:rPr>
                            <m:t>𝑑</m:t>
                          </m:r>
                          <m:r>
                            <a:rPr lang="en-US" altLang="ko-KR" sz="1600" i="1">
                              <a:solidFill>
                                <a:prstClr val="black"/>
                              </a:solidFill>
                              <a:latin typeface="Cambria Math" panose="02040503050406030204" pitchFamily="18" charset="0"/>
                            </a:rPr>
                            <m:t>𝜀</m:t>
                          </m:r>
                        </m:den>
                      </m:f>
                      <m:r>
                        <a:rPr lang="en-US" altLang="ko-KR" sz="1600" i="1">
                          <a:solidFill>
                            <a:prstClr val="black"/>
                          </a:solidFill>
                          <a:latin typeface="Cambria Math" panose="02040503050406030204" pitchFamily="18" charset="0"/>
                          <a:ea typeface="Cambria Math" panose="02040503050406030204" pitchFamily="18" charset="0"/>
                        </a:rPr>
                        <m:t>×</m:t>
                      </m:r>
                      <m:d>
                        <m:dPr>
                          <m:begChr m:val="["/>
                          <m:endChr m:val="]"/>
                          <m:ctrlPr>
                            <a:rPr lang="en-US" altLang="ko-KR" sz="1600" i="1">
                              <a:solidFill>
                                <a:prstClr val="black"/>
                              </a:solidFill>
                              <a:latin typeface="Cambria Math" panose="02040503050406030204" pitchFamily="18" charset="0"/>
                              <a:ea typeface="Cambria Math" panose="02040503050406030204" pitchFamily="18" charset="0"/>
                            </a:rPr>
                          </m:ctrlPr>
                        </m:dPr>
                        <m:e>
                          <m:r>
                            <a:rPr lang="en-US" altLang="ko-KR" sz="1600" i="1">
                              <a:solidFill>
                                <a:prstClr val="black"/>
                              </a:solidFill>
                              <a:latin typeface="Cambria Math" panose="02040503050406030204" pitchFamily="18" charset="0"/>
                              <a:ea typeface="Cambria Math" panose="02040503050406030204" pitchFamily="18" charset="0"/>
                            </a:rPr>
                            <m:t>𝑔</m:t>
                          </m:r>
                          <m:d>
                            <m:dPr>
                              <m:ctrlPr>
                                <a:rPr lang="en-US" altLang="ko-KR" sz="1600" i="1">
                                  <a:solidFill>
                                    <a:prstClr val="black"/>
                                  </a:solidFill>
                                  <a:latin typeface="Cambria Math" panose="02040503050406030204" pitchFamily="18" charset="0"/>
                                  <a:ea typeface="Cambria Math" panose="02040503050406030204" pitchFamily="18" charset="0"/>
                                </a:rPr>
                              </m:ctrlPr>
                            </m:dPr>
                            <m:e>
                              <m:f>
                                <m:fPr>
                                  <m:ctrlPr>
                                    <a:rPr lang="en-US" altLang="ko-KR" sz="1600" i="1">
                                      <a:solidFill>
                                        <a:prstClr val="black"/>
                                      </a:solidFill>
                                      <a:latin typeface="Cambria Math" panose="02040503050406030204" pitchFamily="18" charset="0"/>
                                      <a:ea typeface="Cambria Math" panose="02040503050406030204" pitchFamily="18" charset="0"/>
                                    </a:rPr>
                                  </m:ctrlPr>
                                </m:fPr>
                                <m:num>
                                  <m:r>
                                    <a:rPr lang="en-US" altLang="ko-KR" sz="1600" i="1">
                                      <a:solidFill>
                                        <a:prstClr val="black"/>
                                      </a:solidFill>
                                      <a:latin typeface="Cambria Math" panose="02040503050406030204" pitchFamily="18" charset="0"/>
                                      <a:ea typeface="Cambria Math" panose="02040503050406030204" pitchFamily="18" charset="0"/>
                                    </a:rPr>
                                    <m:t>𝑟</m:t>
                                  </m:r>
                                </m:num>
                                <m:den>
                                  <m:sSub>
                                    <m:sSubPr>
                                      <m:ctrlPr>
                                        <a:rPr lang="en-US" altLang="ko-KR" sz="1600" i="1">
                                          <a:solidFill>
                                            <a:prstClr val="black"/>
                                          </a:solidFill>
                                          <a:latin typeface="Cambria Math" panose="02040503050406030204" pitchFamily="18" charset="0"/>
                                          <a:ea typeface="Cambria Math" panose="02040503050406030204" pitchFamily="18" charset="0"/>
                                        </a:rPr>
                                      </m:ctrlPr>
                                    </m:sSubPr>
                                    <m:e>
                                      <m:r>
                                        <a:rPr lang="en-US" altLang="ko-KR" sz="1600" i="1">
                                          <a:solidFill>
                                            <a:prstClr val="black"/>
                                          </a:solidFill>
                                          <a:latin typeface="Cambria Math" panose="02040503050406030204" pitchFamily="18" charset="0"/>
                                          <a:ea typeface="Cambria Math" panose="02040503050406030204" pitchFamily="18" charset="0"/>
                                        </a:rPr>
                                        <m:t>𝑎</m:t>
                                      </m:r>
                                    </m:e>
                                    <m:sub>
                                      <m:r>
                                        <a:rPr lang="en-US" altLang="ko-KR" sz="1600" i="1">
                                          <a:solidFill>
                                            <a:prstClr val="black"/>
                                          </a:solidFill>
                                          <a:latin typeface="Cambria Math" panose="02040503050406030204" pitchFamily="18" charset="0"/>
                                          <a:ea typeface="Cambria Math" panose="02040503050406030204" pitchFamily="18" charset="0"/>
                                        </a:rPr>
                                        <m:t>0</m:t>
                                      </m:r>
                                    </m:sub>
                                  </m:sSub>
                                </m:den>
                              </m:f>
                              <m:r>
                                <a:rPr lang="en-US" altLang="ko-KR" sz="1600" i="1">
                                  <a:solidFill>
                                    <a:prstClr val="black"/>
                                  </a:solidFill>
                                  <a:latin typeface="Cambria Math" panose="02040503050406030204" pitchFamily="18" charset="0"/>
                                  <a:ea typeface="Cambria Math" panose="02040503050406030204" pitchFamily="18" charset="0"/>
                                </a:rPr>
                                <m:t>−1,</m:t>
                              </m:r>
                              <m:r>
                                <a:rPr lang="ko-KR" altLang="en-US" sz="1600" i="1">
                                  <a:solidFill>
                                    <a:prstClr val="black"/>
                                  </a:solidFill>
                                  <a:latin typeface="Cambria Math" panose="02040503050406030204" pitchFamily="18" charset="0"/>
                                  <a:ea typeface="Cambria Math" panose="02040503050406030204" pitchFamily="18" charset="0"/>
                                </a:rPr>
                                <m:t>𝜉</m:t>
                              </m:r>
                            </m:e>
                          </m:d>
                          <m:r>
                            <a:rPr lang="en-US" altLang="ko-KR" sz="1600" i="1">
                              <a:solidFill>
                                <a:prstClr val="black"/>
                              </a:solidFill>
                              <a:latin typeface="Cambria Math" panose="02040503050406030204" pitchFamily="18" charset="0"/>
                              <a:ea typeface="Cambria Math" panose="02040503050406030204" pitchFamily="18" charset="0"/>
                            </a:rPr>
                            <m:t>+</m:t>
                          </m:r>
                          <m:r>
                            <a:rPr lang="en-US" altLang="ko-KR" sz="1600" i="1">
                              <a:solidFill>
                                <a:prstClr val="black"/>
                              </a:solidFill>
                              <a:latin typeface="Cambria Math" panose="02040503050406030204" pitchFamily="18" charset="0"/>
                              <a:ea typeface="Cambria Math" panose="02040503050406030204" pitchFamily="18" charset="0"/>
                            </a:rPr>
                            <m:t>𝑖𝑓</m:t>
                          </m:r>
                          <m:d>
                            <m:dPr>
                              <m:ctrlPr>
                                <a:rPr lang="en-US" altLang="ko-KR" sz="1600" i="1">
                                  <a:solidFill>
                                    <a:prstClr val="black"/>
                                  </a:solidFill>
                                  <a:latin typeface="Cambria Math" panose="02040503050406030204" pitchFamily="18" charset="0"/>
                                  <a:ea typeface="Cambria Math" panose="02040503050406030204" pitchFamily="18" charset="0"/>
                                </a:rPr>
                              </m:ctrlPr>
                            </m:dPr>
                            <m:e>
                              <m:f>
                                <m:fPr>
                                  <m:ctrlPr>
                                    <a:rPr lang="en-US" altLang="ko-KR" sz="1600" i="1">
                                      <a:solidFill>
                                        <a:prstClr val="black"/>
                                      </a:solidFill>
                                      <a:latin typeface="Cambria Math" panose="02040503050406030204" pitchFamily="18" charset="0"/>
                                      <a:ea typeface="Cambria Math" panose="02040503050406030204" pitchFamily="18" charset="0"/>
                                    </a:rPr>
                                  </m:ctrlPr>
                                </m:fPr>
                                <m:num>
                                  <m:r>
                                    <a:rPr lang="en-US" altLang="ko-KR" sz="1600" i="1">
                                      <a:solidFill>
                                        <a:prstClr val="black"/>
                                      </a:solidFill>
                                      <a:latin typeface="Cambria Math" panose="02040503050406030204" pitchFamily="18" charset="0"/>
                                      <a:ea typeface="Cambria Math" panose="02040503050406030204" pitchFamily="18" charset="0"/>
                                    </a:rPr>
                                    <m:t>𝑟</m:t>
                                  </m:r>
                                </m:num>
                                <m:den>
                                  <m:sSub>
                                    <m:sSubPr>
                                      <m:ctrlPr>
                                        <a:rPr lang="en-US" altLang="ko-KR" sz="1600" i="1">
                                          <a:solidFill>
                                            <a:prstClr val="black"/>
                                          </a:solidFill>
                                          <a:latin typeface="Cambria Math" panose="02040503050406030204" pitchFamily="18" charset="0"/>
                                          <a:ea typeface="Cambria Math" panose="02040503050406030204" pitchFamily="18" charset="0"/>
                                        </a:rPr>
                                      </m:ctrlPr>
                                    </m:sSubPr>
                                    <m:e>
                                      <m:r>
                                        <a:rPr lang="en-US" altLang="ko-KR" sz="1600" i="1">
                                          <a:solidFill>
                                            <a:prstClr val="black"/>
                                          </a:solidFill>
                                          <a:latin typeface="Cambria Math" panose="02040503050406030204" pitchFamily="18" charset="0"/>
                                          <a:ea typeface="Cambria Math" panose="02040503050406030204" pitchFamily="18" charset="0"/>
                                        </a:rPr>
                                        <m:t>𝑎</m:t>
                                      </m:r>
                                    </m:e>
                                    <m:sub>
                                      <m:r>
                                        <a:rPr lang="en-US" altLang="ko-KR" sz="1600" i="1">
                                          <a:solidFill>
                                            <a:prstClr val="black"/>
                                          </a:solidFill>
                                          <a:latin typeface="Cambria Math" panose="02040503050406030204" pitchFamily="18" charset="0"/>
                                          <a:ea typeface="Cambria Math" panose="02040503050406030204" pitchFamily="18" charset="0"/>
                                        </a:rPr>
                                        <m:t>0</m:t>
                                      </m:r>
                                    </m:sub>
                                  </m:sSub>
                                </m:den>
                              </m:f>
                              <m:r>
                                <a:rPr lang="en-US" altLang="ko-KR" sz="1600" i="1">
                                  <a:solidFill>
                                    <a:prstClr val="black"/>
                                  </a:solidFill>
                                  <a:latin typeface="Cambria Math" panose="02040503050406030204" pitchFamily="18" charset="0"/>
                                  <a:ea typeface="Cambria Math" panose="02040503050406030204" pitchFamily="18" charset="0"/>
                                </a:rPr>
                                <m:t>−1,</m:t>
                              </m:r>
                              <m:r>
                                <a:rPr lang="en-US" altLang="ko-KR" sz="1600" i="1">
                                  <a:solidFill>
                                    <a:prstClr val="black"/>
                                  </a:solidFill>
                                  <a:latin typeface="Cambria Math" panose="02040503050406030204" pitchFamily="18" charset="0"/>
                                  <a:ea typeface="Cambria Math" panose="02040503050406030204" pitchFamily="18" charset="0"/>
                                </a:rPr>
                                <m:t>𝜉</m:t>
                              </m:r>
                            </m:e>
                          </m:d>
                        </m:e>
                      </m:d>
                    </m:oMath>
                  </m:oMathPara>
                </a14:m>
                <a:endParaRPr lang="ko-KR" altLang="en-US" sz="1600" i="1" dirty="0">
                  <a:solidFill>
                    <a:prstClr val="black"/>
                  </a:solidFill>
                  <a:latin typeface="Calibri" panose="020F0502020204030204"/>
                  <a:ea typeface="맑은 고딕" panose="020B0503020000020004" pitchFamily="50" charset="-127"/>
                </a:endParaRPr>
              </a:p>
            </p:txBody>
          </p:sp>
        </mc:Choice>
        <mc:Fallback xmlns="">
          <p:sp>
            <p:nvSpPr>
              <p:cNvPr id="40" name="TextBox 39">
                <a:extLst>
                  <a:ext uri="{FF2B5EF4-FFF2-40B4-BE49-F238E27FC236}">
                    <a16:creationId xmlns:a16="http://schemas.microsoft.com/office/drawing/2014/main" id="{78D088FB-9ED1-4E4F-903B-27BE337A9FD4}"/>
                  </a:ext>
                </a:extLst>
              </p:cNvPr>
              <p:cNvSpPr txBox="1">
                <a:spLocks noRot="1" noChangeAspect="1" noMove="1" noResize="1" noEditPoints="1" noAdjustHandles="1" noChangeArrowheads="1" noChangeShapeType="1" noTextEdit="1"/>
              </p:cNvSpPr>
              <p:nvPr/>
            </p:nvSpPr>
            <p:spPr>
              <a:xfrm>
                <a:off x="1981339" y="3342090"/>
                <a:ext cx="6387390" cy="1252972"/>
              </a:xfrm>
              <a:prstGeom prst="rect">
                <a:avLst/>
              </a:prstGeom>
              <a:blipFill>
                <a:blip r:embed="rId8"/>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xmlns="" id="{1255673B-1C45-4FE9-9815-5C17165E7D04}"/>
                  </a:ext>
                </a:extLst>
              </p:cNvPr>
              <p:cNvSpPr txBox="1"/>
              <p:nvPr/>
            </p:nvSpPr>
            <p:spPr>
              <a:xfrm>
                <a:off x="1981339" y="5074568"/>
                <a:ext cx="5214118" cy="1284262"/>
              </a:xfrm>
              <a:prstGeom prst="rect">
                <a:avLst/>
              </a:prstGeom>
              <a:noFill/>
            </p:spPr>
            <p:txBody>
              <a:bodyPr wrap="square" lIns="0" tIns="0" rIns="0" bIns="0" rtlCol="0">
                <a:spAutoFit/>
              </a:bodyPr>
              <a:lstStyle/>
              <a:p>
                <a:pPr defTabSz="457200" latinLnBrk="0">
                  <a:lnSpc>
                    <a:spcPct val="150000"/>
                  </a:lnSpc>
                </a:pPr>
                <a14:m>
                  <m:oMathPara xmlns:m="http://schemas.openxmlformats.org/officeDocument/2006/math">
                    <m:oMathParaPr>
                      <m:jc m:val="left"/>
                    </m:oMathParaPr>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𝐶𝐷𝐸</m:t>
                          </m:r>
                        </m:sub>
                        <m:sup>
                          <m:r>
                            <a:rPr lang="en-US" altLang="ko-KR" i="1">
                              <a:solidFill>
                                <a:prstClr val="black"/>
                              </a:solidFill>
                              <a:latin typeface="Cambria Math" panose="02040503050406030204" pitchFamily="18" charset="0"/>
                            </a:rPr>
                            <m:t>𝑑𝑖𝑠𝑐</m:t>
                          </m:r>
                          <m:r>
                            <a:rPr lang="en-US" altLang="ko-KR" i="1">
                              <a:solidFill>
                                <a:prstClr val="black"/>
                              </a:solidFill>
                              <a:latin typeface="Cambria Math" panose="02040503050406030204" pitchFamily="18" charset="0"/>
                            </a:rPr>
                            <m:t>.</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𝐶𝐷𝐸</m:t>
                          </m:r>
                        </m:sub>
                        <m:sup>
                          <m:r>
                            <a:rPr lang="en-US" altLang="ko-KR" i="1">
                              <a:solidFill>
                                <a:prstClr val="black"/>
                              </a:solidFill>
                              <a:latin typeface="Cambria Math" panose="02040503050406030204" pitchFamily="18" charset="0"/>
                            </a:rPr>
                            <m:t>𝑑𝑖𝑠𝑐</m:t>
                          </m:r>
                          <m:r>
                            <a:rPr lang="en-US" altLang="ko-KR" i="1">
                              <a:solidFill>
                                <a:prstClr val="black"/>
                              </a:solidFill>
                              <a:latin typeface="Cambria Math" panose="02040503050406030204" pitchFamily="18" charset="0"/>
                            </a:rPr>
                            <m:t>.</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𝑖</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𝑊</m:t>
                          </m:r>
                        </m:e>
                        <m:sub>
                          <m:r>
                            <a:rPr lang="en-US" altLang="ko-KR" i="1">
                              <a:solidFill>
                                <a:prstClr val="black"/>
                              </a:solidFill>
                              <a:latin typeface="Cambria Math" panose="02040503050406030204" pitchFamily="18" charset="0"/>
                            </a:rPr>
                            <m:t>𝐶𝐷𝐸</m:t>
                          </m:r>
                        </m:sub>
                        <m:sup>
                          <m:r>
                            <a:rPr lang="en-US" altLang="ko-KR" i="1">
                              <a:solidFill>
                                <a:prstClr val="black"/>
                              </a:solidFill>
                              <a:latin typeface="Cambria Math" panose="02040503050406030204" pitchFamily="18" charset="0"/>
                            </a:rPr>
                            <m:t>𝑑𝑖𝑠𝑐</m:t>
                          </m:r>
                          <m:r>
                            <a:rPr lang="en-US" altLang="ko-KR" i="1">
                              <a:solidFill>
                                <a:prstClr val="black"/>
                              </a:solidFill>
                              <a:latin typeface="Cambria Math" panose="02040503050406030204" pitchFamily="18" charset="0"/>
                            </a:rPr>
                            <m:t>.</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a:solidFill>
                            <a:prstClr val="black"/>
                          </a:solidFill>
                          <a:latin typeface="Cambria Math" panose="02040503050406030204" pitchFamily="18" charset="0"/>
                        </a:rPr>
                        <m:t> </m:t>
                      </m:r>
                    </m:oMath>
                  </m:oMathPara>
                </a14:m>
                <a:endParaRPr lang="en-US" altLang="ko-KR" dirty="0">
                  <a:solidFill>
                    <a:prstClr val="black"/>
                  </a:solidFill>
                  <a:latin typeface="Cambria Math" panose="02040503050406030204" pitchFamily="18" charset="0"/>
                  <a:ea typeface="맑은 고딕" panose="020B0503020000020004" pitchFamily="50" charset="-127"/>
                </a:endParaRPr>
              </a:p>
              <a:p>
                <a:pPr defTabSz="457200" latinLnBrk="0">
                  <a:lnSpc>
                    <a:spcPct val="150000"/>
                  </a:lnSpc>
                </a:pPr>
                <a14:m>
                  <m:oMathPara xmlns:m="http://schemas.openxmlformats.org/officeDocument/2006/math">
                    <m:oMathParaPr>
                      <m:jc m:val="left"/>
                    </m:oMathParaPr>
                    <m:oMath xmlns:m="http://schemas.openxmlformats.org/officeDocument/2006/math">
                      <m:r>
                        <a:rPr lang="en-US" altLang="ko-KR" sz="1600" i="1">
                          <a:solidFill>
                            <a:prstClr val="black"/>
                          </a:solidFill>
                          <a:latin typeface="Cambria Math" panose="02040503050406030204" pitchFamily="18" charset="0"/>
                        </a:rPr>
                        <m:t>= </m:t>
                      </m:r>
                      <m:f>
                        <m:fPr>
                          <m:ctrlPr>
                            <a:rPr lang="en-US" altLang="ko-KR" sz="1600" i="1">
                              <a:solidFill>
                                <a:prstClr val="black"/>
                              </a:solidFill>
                              <a:latin typeface="Cambria Math" panose="02040503050406030204" pitchFamily="18" charset="0"/>
                            </a:rPr>
                          </m:ctrlPr>
                        </m:fPr>
                        <m:num>
                          <m:r>
                            <a:rPr lang="en-US" altLang="ko-KR" sz="1600" i="1">
                              <a:solidFill>
                                <a:prstClr val="black"/>
                              </a:solidFill>
                              <a:latin typeface="Cambria Math" panose="02040503050406030204" pitchFamily="18" charset="0"/>
                            </a:rPr>
                            <m:t>4</m:t>
                          </m:r>
                          <m:r>
                            <a:rPr lang="en-US" altLang="ko-KR" sz="1600" i="1">
                              <a:solidFill>
                                <a:prstClr val="black"/>
                              </a:solidFill>
                              <a:latin typeface="Cambria Math" panose="02040503050406030204" pitchFamily="18" charset="0"/>
                            </a:rPr>
                            <m:t>𝜋</m:t>
                          </m:r>
                        </m:num>
                        <m:den>
                          <m:r>
                            <a:rPr lang="en-US" altLang="ko-KR" sz="1600" i="1">
                              <a:solidFill>
                                <a:prstClr val="black"/>
                              </a:solidFill>
                              <a:latin typeface="Cambria Math" panose="02040503050406030204" pitchFamily="18" charset="0"/>
                            </a:rPr>
                            <m:t>9</m:t>
                          </m:r>
                        </m:den>
                      </m:f>
                      <m:f>
                        <m:fPr>
                          <m:ctrlPr>
                            <a:rPr lang="en-US" altLang="ko-KR" sz="1600" i="1">
                              <a:solidFill>
                                <a:prstClr val="black"/>
                              </a:solidFill>
                              <a:latin typeface="Cambria Math" panose="02040503050406030204" pitchFamily="18" charset="0"/>
                            </a:rPr>
                          </m:ctrlPr>
                        </m:fPr>
                        <m:num>
                          <m:sSubSup>
                            <m:sSubSupPr>
                              <m:ctrlPr>
                                <a:rPr lang="en-US" altLang="ko-KR" sz="1600" i="1">
                                  <a:solidFill>
                                    <a:prstClr val="black"/>
                                  </a:solidFill>
                                  <a:latin typeface="Cambria Math" panose="02040503050406030204" pitchFamily="18" charset="0"/>
                                </a:rPr>
                              </m:ctrlPr>
                            </m:sSubSupPr>
                            <m:e>
                              <m:r>
                                <a:rPr lang="en-US" altLang="ko-KR" sz="1600" i="1">
                                  <a:solidFill>
                                    <a:prstClr val="black"/>
                                  </a:solidFill>
                                  <a:latin typeface="Cambria Math" panose="02040503050406030204" pitchFamily="18" charset="0"/>
                                </a:rPr>
                                <m:t>𝑍</m:t>
                              </m:r>
                            </m:e>
                            <m:sub>
                              <m:r>
                                <a:rPr lang="en-US" altLang="ko-KR" sz="1600" i="1">
                                  <a:solidFill>
                                    <a:prstClr val="black"/>
                                  </a:solidFill>
                                  <a:latin typeface="Cambria Math" panose="02040503050406030204" pitchFamily="18" charset="0"/>
                                </a:rPr>
                                <m:t>𝑡</m:t>
                              </m:r>
                            </m:sub>
                            <m:sup>
                              <m:r>
                                <a:rPr lang="en-US" altLang="ko-KR" sz="1600" i="1">
                                  <a:solidFill>
                                    <a:prstClr val="black"/>
                                  </a:solidFill>
                                  <a:latin typeface="Cambria Math" panose="02040503050406030204" pitchFamily="18" charset="0"/>
                                </a:rPr>
                                <m:t>2</m:t>
                              </m:r>
                            </m:sup>
                          </m:sSubSup>
                          <m:sSup>
                            <m:sSupPr>
                              <m:ctrlPr>
                                <a:rPr lang="en-US" altLang="ko-KR" sz="1600" i="1">
                                  <a:solidFill>
                                    <a:prstClr val="black"/>
                                  </a:solidFill>
                                  <a:latin typeface="Cambria Math" panose="02040503050406030204" pitchFamily="18" charset="0"/>
                                </a:rPr>
                              </m:ctrlPr>
                            </m:sSupPr>
                            <m:e>
                              <m:r>
                                <a:rPr lang="en-US" altLang="ko-KR" sz="1600" i="1">
                                  <a:solidFill>
                                    <a:prstClr val="black"/>
                                  </a:solidFill>
                                  <a:latin typeface="Cambria Math" panose="02040503050406030204" pitchFamily="18" charset="0"/>
                                </a:rPr>
                                <m:t>𝑒</m:t>
                              </m:r>
                            </m:e>
                            <m:sup>
                              <m:r>
                                <a:rPr lang="en-US" altLang="ko-KR" sz="1600" i="1">
                                  <a:solidFill>
                                    <a:prstClr val="black"/>
                                  </a:solidFill>
                                  <a:latin typeface="Cambria Math" panose="02040503050406030204" pitchFamily="18" charset="0"/>
                                </a:rPr>
                                <m:t>2</m:t>
                              </m:r>
                            </m:sup>
                          </m:sSup>
                        </m:num>
                        <m:den>
                          <m:r>
                            <a:rPr lang="en-US" altLang="ko-KR" sz="1600" i="1">
                              <a:solidFill>
                                <a:prstClr val="black"/>
                              </a:solidFill>
                              <a:latin typeface="Cambria Math" panose="02040503050406030204" pitchFamily="18" charset="0"/>
                            </a:rPr>
                            <m:t>ℏ</m:t>
                          </m:r>
                          <m:r>
                            <a:rPr lang="en-US" altLang="ko-KR" sz="1600" i="1">
                              <a:solidFill>
                                <a:prstClr val="black"/>
                              </a:solidFill>
                              <a:latin typeface="Cambria Math" panose="02040503050406030204" pitchFamily="18" charset="0"/>
                            </a:rPr>
                            <m:t>𝑣</m:t>
                          </m:r>
                        </m:den>
                      </m:f>
                      <m:f>
                        <m:fPr>
                          <m:ctrlPr>
                            <a:rPr lang="en-US" altLang="ko-KR" sz="1600" i="1">
                              <a:solidFill>
                                <a:prstClr val="black"/>
                              </a:solidFill>
                              <a:latin typeface="Cambria Math" panose="02040503050406030204" pitchFamily="18" charset="0"/>
                            </a:rPr>
                          </m:ctrlPr>
                        </m:fPr>
                        <m:num>
                          <m:r>
                            <a:rPr lang="en-US" altLang="ko-KR" sz="1600" i="1">
                              <a:solidFill>
                                <a:prstClr val="black"/>
                              </a:solidFill>
                              <a:latin typeface="Cambria Math" panose="02040503050406030204" pitchFamily="18" charset="0"/>
                            </a:rPr>
                            <m:t>𝐵</m:t>
                          </m:r>
                          <m:d>
                            <m:dPr>
                              <m:ctrlPr>
                                <a:rPr lang="en-US" altLang="ko-KR" sz="1600" i="1">
                                  <a:solidFill>
                                    <a:prstClr val="black"/>
                                  </a:solidFill>
                                  <a:latin typeface="Cambria Math" panose="02040503050406030204" pitchFamily="18" charset="0"/>
                                </a:rPr>
                              </m:ctrlPr>
                            </m:dPr>
                            <m:e>
                              <m:r>
                                <a:rPr lang="en-US" altLang="ko-KR" sz="1600" i="1">
                                  <a:solidFill>
                                    <a:prstClr val="black"/>
                                  </a:solidFill>
                                  <a:latin typeface="Cambria Math" panose="02040503050406030204" pitchFamily="18" charset="0"/>
                                </a:rPr>
                                <m:t>𝐸</m:t>
                              </m:r>
                              <m:r>
                                <a:rPr lang="en-US" altLang="ko-KR" sz="1600" i="1">
                                  <a:solidFill>
                                    <a:prstClr val="black"/>
                                  </a:solidFill>
                                  <a:latin typeface="Cambria Math" panose="02040503050406030204" pitchFamily="18" charset="0"/>
                                </a:rPr>
                                <m:t>1;</m:t>
                              </m:r>
                              <m:sSubSup>
                                <m:sSubSupPr>
                                  <m:ctrlPr>
                                    <a:rPr lang="en-US" altLang="ko-KR" sz="1600" i="1">
                                      <a:solidFill>
                                        <a:prstClr val="black"/>
                                      </a:solidFill>
                                      <a:latin typeface="Cambria Math" panose="02040503050406030204" pitchFamily="18" charset="0"/>
                                    </a:rPr>
                                  </m:ctrlPr>
                                </m:sSubSupPr>
                                <m:e>
                                  <m:r>
                                    <a:rPr lang="en-US" altLang="ko-KR" sz="1600" i="1">
                                      <a:solidFill>
                                        <a:prstClr val="black"/>
                                      </a:solidFill>
                                      <a:latin typeface="Cambria Math" panose="02040503050406030204" pitchFamily="18" charset="0"/>
                                    </a:rPr>
                                    <m:t>𝜀</m:t>
                                  </m:r>
                                </m:e>
                                <m:sub>
                                  <m:r>
                                    <a:rPr lang="en-US" altLang="ko-KR" sz="1600" i="1">
                                      <a:solidFill>
                                        <a:prstClr val="black"/>
                                      </a:solidFill>
                                      <a:latin typeface="Cambria Math" panose="02040503050406030204" pitchFamily="18" charset="0"/>
                                    </a:rPr>
                                    <m:t>𝑥</m:t>
                                  </m:r>
                                </m:sub>
                                <m:sup>
                                  <m:r>
                                    <a:rPr lang="en-US" altLang="ko-KR" sz="1600" i="1">
                                      <a:solidFill>
                                        <a:prstClr val="black"/>
                                      </a:solidFill>
                                      <a:latin typeface="Cambria Math" panose="02040503050406030204" pitchFamily="18" charset="0"/>
                                    </a:rPr>
                                    <m:t>1</m:t>
                                  </m:r>
                                  <m:r>
                                    <a:rPr lang="en-US" altLang="ko-KR" sz="1600" i="1">
                                      <a:solidFill>
                                        <a:prstClr val="black"/>
                                      </a:solidFill>
                                      <a:latin typeface="Cambria Math" panose="02040503050406030204" pitchFamily="18" charset="0"/>
                                    </a:rPr>
                                    <m:t>𝑠𝑡</m:t>
                                  </m:r>
                                </m:sup>
                              </m:sSubSup>
                            </m:e>
                          </m:d>
                        </m:num>
                        <m:den>
                          <m:sSup>
                            <m:sSupPr>
                              <m:ctrlPr>
                                <a:rPr lang="en-US" altLang="ko-KR" sz="1600" i="1">
                                  <a:solidFill>
                                    <a:prstClr val="black"/>
                                  </a:solidFill>
                                  <a:latin typeface="Cambria Math" panose="02040503050406030204" pitchFamily="18" charset="0"/>
                                </a:rPr>
                              </m:ctrlPr>
                            </m:sSupPr>
                            <m:e>
                              <m:d>
                                <m:dPr>
                                  <m:ctrlPr>
                                    <a:rPr lang="en-US" altLang="ko-KR" sz="1600" i="1">
                                      <a:solidFill>
                                        <a:prstClr val="black"/>
                                      </a:solidFill>
                                      <a:latin typeface="Cambria Math" panose="02040503050406030204" pitchFamily="18" charset="0"/>
                                    </a:rPr>
                                  </m:ctrlPr>
                                </m:dPr>
                                <m:e>
                                  <m:r>
                                    <a:rPr lang="en-US" altLang="ko-KR" sz="1600" i="1">
                                      <a:solidFill>
                                        <a:prstClr val="black"/>
                                      </a:solidFill>
                                      <a:latin typeface="Cambria Math" panose="02040503050406030204" pitchFamily="18" charset="0"/>
                                    </a:rPr>
                                    <m:t>𝑟</m:t>
                                  </m:r>
                                  <m:r>
                                    <a:rPr lang="en-US" altLang="ko-KR" sz="1600" i="1">
                                      <a:solidFill>
                                        <a:prstClr val="black"/>
                                      </a:solidFill>
                                      <a:latin typeface="Cambria Math" panose="02040503050406030204" pitchFamily="18" charset="0"/>
                                    </a:rPr>
                                    <m:t>−</m:t>
                                  </m:r>
                                  <m:sSub>
                                    <m:sSubPr>
                                      <m:ctrlPr>
                                        <a:rPr lang="en-US" altLang="ko-KR" sz="1600" i="1">
                                          <a:solidFill>
                                            <a:prstClr val="black"/>
                                          </a:solidFill>
                                          <a:latin typeface="Cambria Math" panose="02040503050406030204" pitchFamily="18" charset="0"/>
                                        </a:rPr>
                                      </m:ctrlPr>
                                    </m:sSubPr>
                                    <m:e>
                                      <m:r>
                                        <a:rPr lang="en-US" altLang="ko-KR" sz="1600" i="1">
                                          <a:solidFill>
                                            <a:prstClr val="black"/>
                                          </a:solidFill>
                                          <a:latin typeface="Cambria Math" panose="02040503050406030204" pitchFamily="18" charset="0"/>
                                        </a:rPr>
                                        <m:t>𝑎</m:t>
                                      </m:r>
                                    </m:e>
                                    <m:sub>
                                      <m:r>
                                        <a:rPr lang="en-US" altLang="ko-KR" sz="1600" i="1">
                                          <a:solidFill>
                                            <a:prstClr val="black"/>
                                          </a:solidFill>
                                          <a:latin typeface="Cambria Math" panose="02040503050406030204" pitchFamily="18" charset="0"/>
                                        </a:rPr>
                                        <m:t>0</m:t>
                                      </m:r>
                                    </m:sub>
                                  </m:sSub>
                                </m:e>
                              </m:d>
                            </m:e>
                            <m:sup>
                              <m:r>
                                <a:rPr lang="en-US" altLang="ko-KR" sz="1600" i="1">
                                  <a:solidFill>
                                    <a:prstClr val="black"/>
                                  </a:solidFill>
                                  <a:latin typeface="Cambria Math" panose="02040503050406030204" pitchFamily="18" charset="0"/>
                                </a:rPr>
                                <m:t>2</m:t>
                              </m:r>
                            </m:sup>
                          </m:sSup>
                          <m:r>
                            <a:rPr lang="en-US" altLang="ko-KR" sz="1600" i="1">
                              <a:solidFill>
                                <a:prstClr val="black"/>
                              </a:solidFill>
                              <a:latin typeface="Cambria Math" panose="02040503050406030204" pitchFamily="18" charset="0"/>
                            </a:rPr>
                            <m:t>𝑟</m:t>
                          </m:r>
                        </m:den>
                      </m:f>
                      <m:r>
                        <a:rPr lang="en-US" altLang="ko-KR" sz="1600" i="1">
                          <a:solidFill>
                            <a:prstClr val="black"/>
                          </a:solidFill>
                          <a:latin typeface="Cambria Math" panose="02040503050406030204" pitchFamily="18" charset="0"/>
                        </a:rPr>
                        <m:t> </m:t>
                      </m:r>
                      <m:r>
                        <a:rPr lang="en-US" altLang="ko-KR" sz="1600" i="1">
                          <a:solidFill>
                            <a:prstClr val="black"/>
                          </a:solidFill>
                          <a:latin typeface="Cambria Math" panose="02040503050406030204" pitchFamily="18" charset="0"/>
                          <a:ea typeface="Cambria Math" panose="02040503050406030204" pitchFamily="18" charset="0"/>
                        </a:rPr>
                        <m:t>×</m:t>
                      </m:r>
                      <m:d>
                        <m:dPr>
                          <m:begChr m:val="["/>
                          <m:endChr m:val="]"/>
                          <m:ctrlPr>
                            <a:rPr lang="en-US" altLang="ko-KR" sz="1600" i="1">
                              <a:solidFill>
                                <a:prstClr val="black"/>
                              </a:solidFill>
                              <a:latin typeface="Cambria Math" panose="02040503050406030204" pitchFamily="18" charset="0"/>
                              <a:ea typeface="Cambria Math" panose="02040503050406030204" pitchFamily="18" charset="0"/>
                            </a:rPr>
                          </m:ctrlPr>
                        </m:dPr>
                        <m:e>
                          <m:r>
                            <a:rPr lang="en-US" altLang="ko-KR" sz="1600" i="1">
                              <a:solidFill>
                                <a:prstClr val="black"/>
                              </a:solidFill>
                              <a:latin typeface="Cambria Math" panose="02040503050406030204" pitchFamily="18" charset="0"/>
                              <a:ea typeface="Cambria Math" panose="02040503050406030204" pitchFamily="18" charset="0"/>
                            </a:rPr>
                            <m:t>𝑔</m:t>
                          </m:r>
                          <m:d>
                            <m:dPr>
                              <m:ctrlPr>
                                <a:rPr lang="en-US" altLang="ko-KR" sz="1600" i="1">
                                  <a:solidFill>
                                    <a:prstClr val="black"/>
                                  </a:solidFill>
                                  <a:latin typeface="Cambria Math" panose="02040503050406030204" pitchFamily="18" charset="0"/>
                                  <a:ea typeface="Cambria Math" panose="02040503050406030204" pitchFamily="18" charset="0"/>
                                </a:rPr>
                              </m:ctrlPr>
                            </m:dPr>
                            <m:e>
                              <m:f>
                                <m:fPr>
                                  <m:ctrlPr>
                                    <a:rPr lang="en-US" altLang="ko-KR" sz="1600" i="1">
                                      <a:solidFill>
                                        <a:prstClr val="black"/>
                                      </a:solidFill>
                                      <a:latin typeface="Cambria Math" panose="02040503050406030204" pitchFamily="18" charset="0"/>
                                      <a:ea typeface="Cambria Math" panose="02040503050406030204" pitchFamily="18" charset="0"/>
                                    </a:rPr>
                                  </m:ctrlPr>
                                </m:fPr>
                                <m:num>
                                  <m:r>
                                    <a:rPr lang="en-US" altLang="ko-KR" sz="1600" i="1">
                                      <a:solidFill>
                                        <a:prstClr val="black"/>
                                      </a:solidFill>
                                      <a:latin typeface="Cambria Math" panose="02040503050406030204" pitchFamily="18" charset="0"/>
                                      <a:ea typeface="Cambria Math" panose="02040503050406030204" pitchFamily="18" charset="0"/>
                                    </a:rPr>
                                    <m:t>𝑟</m:t>
                                  </m:r>
                                </m:num>
                                <m:den>
                                  <m:sSub>
                                    <m:sSubPr>
                                      <m:ctrlPr>
                                        <a:rPr lang="en-US" altLang="ko-KR" sz="1600" i="1">
                                          <a:solidFill>
                                            <a:prstClr val="black"/>
                                          </a:solidFill>
                                          <a:latin typeface="Cambria Math" panose="02040503050406030204" pitchFamily="18" charset="0"/>
                                          <a:ea typeface="Cambria Math" panose="02040503050406030204" pitchFamily="18" charset="0"/>
                                        </a:rPr>
                                      </m:ctrlPr>
                                    </m:sSubPr>
                                    <m:e>
                                      <m:r>
                                        <a:rPr lang="en-US" altLang="ko-KR" sz="1600" i="1">
                                          <a:solidFill>
                                            <a:prstClr val="black"/>
                                          </a:solidFill>
                                          <a:latin typeface="Cambria Math" panose="02040503050406030204" pitchFamily="18" charset="0"/>
                                          <a:ea typeface="Cambria Math" panose="02040503050406030204" pitchFamily="18" charset="0"/>
                                        </a:rPr>
                                        <m:t>𝑎</m:t>
                                      </m:r>
                                    </m:e>
                                    <m:sub>
                                      <m:r>
                                        <a:rPr lang="en-US" altLang="ko-KR" sz="1600" i="1">
                                          <a:solidFill>
                                            <a:prstClr val="black"/>
                                          </a:solidFill>
                                          <a:latin typeface="Cambria Math" panose="02040503050406030204" pitchFamily="18" charset="0"/>
                                          <a:ea typeface="Cambria Math" panose="02040503050406030204" pitchFamily="18" charset="0"/>
                                        </a:rPr>
                                        <m:t>0</m:t>
                                      </m:r>
                                    </m:sub>
                                  </m:sSub>
                                </m:den>
                              </m:f>
                              <m:r>
                                <a:rPr lang="en-US" altLang="ko-KR" sz="1600" i="1">
                                  <a:solidFill>
                                    <a:prstClr val="black"/>
                                  </a:solidFill>
                                  <a:latin typeface="Cambria Math" panose="02040503050406030204" pitchFamily="18" charset="0"/>
                                  <a:ea typeface="Cambria Math" panose="02040503050406030204" pitchFamily="18" charset="0"/>
                                </a:rPr>
                                <m:t>−1,</m:t>
                              </m:r>
                              <m:r>
                                <a:rPr lang="ko-KR" altLang="en-US" sz="1600" i="1">
                                  <a:solidFill>
                                    <a:prstClr val="black"/>
                                  </a:solidFill>
                                  <a:latin typeface="Cambria Math" panose="02040503050406030204" pitchFamily="18" charset="0"/>
                                  <a:ea typeface="Cambria Math" panose="02040503050406030204" pitchFamily="18" charset="0"/>
                                </a:rPr>
                                <m:t>𝜉</m:t>
                              </m:r>
                            </m:e>
                          </m:d>
                          <m:r>
                            <a:rPr lang="en-US" altLang="ko-KR" sz="1600" i="1">
                              <a:solidFill>
                                <a:prstClr val="black"/>
                              </a:solidFill>
                              <a:latin typeface="Cambria Math" panose="02040503050406030204" pitchFamily="18" charset="0"/>
                              <a:ea typeface="Cambria Math" panose="02040503050406030204" pitchFamily="18" charset="0"/>
                            </a:rPr>
                            <m:t>+</m:t>
                          </m:r>
                          <m:r>
                            <a:rPr lang="en-US" altLang="ko-KR" sz="1600" i="1">
                              <a:solidFill>
                                <a:prstClr val="black"/>
                              </a:solidFill>
                              <a:latin typeface="Cambria Math" panose="02040503050406030204" pitchFamily="18" charset="0"/>
                              <a:ea typeface="Cambria Math" panose="02040503050406030204" pitchFamily="18" charset="0"/>
                            </a:rPr>
                            <m:t>𝑖𝑓</m:t>
                          </m:r>
                          <m:d>
                            <m:dPr>
                              <m:ctrlPr>
                                <a:rPr lang="en-US" altLang="ko-KR" sz="1600" i="1">
                                  <a:solidFill>
                                    <a:prstClr val="black"/>
                                  </a:solidFill>
                                  <a:latin typeface="Cambria Math" panose="02040503050406030204" pitchFamily="18" charset="0"/>
                                  <a:ea typeface="Cambria Math" panose="02040503050406030204" pitchFamily="18" charset="0"/>
                                </a:rPr>
                              </m:ctrlPr>
                            </m:dPr>
                            <m:e>
                              <m:f>
                                <m:fPr>
                                  <m:ctrlPr>
                                    <a:rPr lang="en-US" altLang="ko-KR" sz="1600" i="1">
                                      <a:solidFill>
                                        <a:prstClr val="black"/>
                                      </a:solidFill>
                                      <a:latin typeface="Cambria Math" panose="02040503050406030204" pitchFamily="18" charset="0"/>
                                      <a:ea typeface="Cambria Math" panose="02040503050406030204" pitchFamily="18" charset="0"/>
                                    </a:rPr>
                                  </m:ctrlPr>
                                </m:fPr>
                                <m:num>
                                  <m:r>
                                    <a:rPr lang="en-US" altLang="ko-KR" sz="1600" i="1">
                                      <a:solidFill>
                                        <a:prstClr val="black"/>
                                      </a:solidFill>
                                      <a:latin typeface="Cambria Math" panose="02040503050406030204" pitchFamily="18" charset="0"/>
                                      <a:ea typeface="Cambria Math" panose="02040503050406030204" pitchFamily="18" charset="0"/>
                                    </a:rPr>
                                    <m:t>𝑟</m:t>
                                  </m:r>
                                </m:num>
                                <m:den>
                                  <m:sSub>
                                    <m:sSubPr>
                                      <m:ctrlPr>
                                        <a:rPr lang="en-US" altLang="ko-KR" sz="1600" i="1">
                                          <a:solidFill>
                                            <a:prstClr val="black"/>
                                          </a:solidFill>
                                          <a:latin typeface="Cambria Math" panose="02040503050406030204" pitchFamily="18" charset="0"/>
                                          <a:ea typeface="Cambria Math" panose="02040503050406030204" pitchFamily="18" charset="0"/>
                                        </a:rPr>
                                      </m:ctrlPr>
                                    </m:sSubPr>
                                    <m:e>
                                      <m:r>
                                        <a:rPr lang="en-US" altLang="ko-KR" sz="1600" i="1">
                                          <a:solidFill>
                                            <a:prstClr val="black"/>
                                          </a:solidFill>
                                          <a:latin typeface="Cambria Math" panose="02040503050406030204" pitchFamily="18" charset="0"/>
                                          <a:ea typeface="Cambria Math" panose="02040503050406030204" pitchFamily="18" charset="0"/>
                                        </a:rPr>
                                        <m:t>𝑎</m:t>
                                      </m:r>
                                    </m:e>
                                    <m:sub>
                                      <m:r>
                                        <a:rPr lang="en-US" altLang="ko-KR" sz="1600" i="1">
                                          <a:solidFill>
                                            <a:prstClr val="black"/>
                                          </a:solidFill>
                                          <a:latin typeface="Cambria Math" panose="02040503050406030204" pitchFamily="18" charset="0"/>
                                          <a:ea typeface="Cambria Math" panose="02040503050406030204" pitchFamily="18" charset="0"/>
                                        </a:rPr>
                                        <m:t>0</m:t>
                                      </m:r>
                                    </m:sub>
                                  </m:sSub>
                                </m:den>
                              </m:f>
                              <m:r>
                                <a:rPr lang="en-US" altLang="ko-KR" sz="1600" i="1">
                                  <a:solidFill>
                                    <a:prstClr val="black"/>
                                  </a:solidFill>
                                  <a:latin typeface="Cambria Math" panose="02040503050406030204" pitchFamily="18" charset="0"/>
                                  <a:ea typeface="Cambria Math" panose="02040503050406030204" pitchFamily="18" charset="0"/>
                                </a:rPr>
                                <m:t>−1,</m:t>
                              </m:r>
                              <m:r>
                                <a:rPr lang="en-US" altLang="ko-KR" sz="1600" i="1">
                                  <a:solidFill>
                                    <a:prstClr val="black"/>
                                  </a:solidFill>
                                  <a:latin typeface="Cambria Math" panose="02040503050406030204" pitchFamily="18" charset="0"/>
                                  <a:ea typeface="Cambria Math" panose="02040503050406030204" pitchFamily="18" charset="0"/>
                                </a:rPr>
                                <m:t>𝜉</m:t>
                              </m:r>
                            </m:e>
                          </m:d>
                        </m:e>
                      </m:d>
                    </m:oMath>
                  </m:oMathPara>
                </a14:m>
                <a:endParaRPr lang="ko-KR" altLang="en-US" sz="1600" dirty="0">
                  <a:solidFill>
                    <a:prstClr val="black"/>
                  </a:solidFill>
                  <a:latin typeface="Calibri" panose="020F0502020204030204"/>
                  <a:ea typeface="맑은 고딕" panose="020B0503020000020004" pitchFamily="50" charset="-127"/>
                </a:endParaRPr>
              </a:p>
            </p:txBody>
          </p:sp>
        </mc:Choice>
        <mc:Fallback xmlns="">
          <p:sp>
            <p:nvSpPr>
              <p:cNvPr id="41" name="TextBox 40">
                <a:extLst>
                  <a:ext uri="{FF2B5EF4-FFF2-40B4-BE49-F238E27FC236}">
                    <a16:creationId xmlns:a16="http://schemas.microsoft.com/office/drawing/2014/main" id="{1255673B-1C45-4FE9-9815-5C17165E7D04}"/>
                  </a:ext>
                </a:extLst>
              </p:cNvPr>
              <p:cNvSpPr txBox="1">
                <a:spLocks noRot="1" noChangeAspect="1" noMove="1" noResize="1" noEditPoints="1" noAdjustHandles="1" noChangeArrowheads="1" noChangeShapeType="1" noTextEdit="1"/>
              </p:cNvSpPr>
              <p:nvPr/>
            </p:nvSpPr>
            <p:spPr>
              <a:xfrm>
                <a:off x="1981339" y="5074568"/>
                <a:ext cx="5214118" cy="1284262"/>
              </a:xfrm>
              <a:prstGeom prst="rect">
                <a:avLst/>
              </a:prstGeom>
              <a:blipFill>
                <a:blip r:embed="rId9"/>
                <a:stretch>
                  <a:fillRect/>
                </a:stretch>
              </a:blipFill>
            </p:spPr>
            <p:txBody>
              <a:bodyPr/>
              <a:lstStyle/>
              <a:p>
                <a:r>
                  <a:rPr lang="ko-KR" altLang="en-US">
                    <a:noFill/>
                  </a:rPr>
                  <a:t> </a:t>
                </a:r>
              </a:p>
            </p:txBody>
          </p:sp>
        </mc:Fallback>
      </mc:AlternateContent>
      <p:sp>
        <p:nvSpPr>
          <p:cNvPr id="4" name="슬라이드 번호 개체 틀 3"/>
          <p:cNvSpPr>
            <a:spLocks noGrp="1"/>
          </p:cNvSpPr>
          <p:nvPr>
            <p:ph type="sldNum" sz="quarter" idx="12"/>
          </p:nvPr>
        </p:nvSpPr>
        <p:spPr/>
        <p:txBody>
          <a:bodyPr/>
          <a:lstStyle/>
          <a:p>
            <a:fld id="{DA90FA72-B8D9-460C-8226-5FF4FD1DD601}" type="slidenum">
              <a:rPr lang="ko-KR" altLang="en-US" smtClean="0"/>
              <a:t>57</a:t>
            </a:fld>
            <a:endParaRPr lang="ko-KR" altLang="en-US"/>
          </a:p>
        </p:txBody>
      </p:sp>
    </p:spTree>
    <p:extLst>
      <p:ext uri="{BB962C8B-B14F-4D97-AF65-F5344CB8AC3E}">
        <p14:creationId xmlns:p14="http://schemas.microsoft.com/office/powerpoint/2010/main" val="9254256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0" grpId="0"/>
      <p:bldP spid="4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8FEB9282-78DF-4931-89E3-4E5B1424E5F1}"/>
              </a:ext>
            </a:extLst>
          </p:cNvPr>
          <p:cNvPicPr>
            <a:picLocks noChangeAspect="1"/>
          </p:cNvPicPr>
          <p:nvPr/>
        </p:nvPicPr>
        <p:blipFill>
          <a:blip r:embed="rId3"/>
          <a:stretch>
            <a:fillRect/>
          </a:stretch>
        </p:blipFill>
        <p:spPr>
          <a:xfrm>
            <a:off x="1656637" y="1035511"/>
            <a:ext cx="3936756" cy="4786981"/>
          </a:xfrm>
          <a:prstGeom prst="rect">
            <a:avLst/>
          </a:prstGeom>
        </p:spPr>
      </p:pic>
      <p:pic>
        <p:nvPicPr>
          <p:cNvPr id="7" name="그림 6">
            <a:extLst>
              <a:ext uri="{FF2B5EF4-FFF2-40B4-BE49-F238E27FC236}">
                <a16:creationId xmlns:a16="http://schemas.microsoft.com/office/drawing/2014/main" xmlns="" id="{4EF02E6E-D1AF-47F5-9B97-6890060C27D1}"/>
              </a:ext>
            </a:extLst>
          </p:cNvPr>
          <p:cNvPicPr>
            <a:picLocks noChangeAspect="1"/>
          </p:cNvPicPr>
          <p:nvPr/>
        </p:nvPicPr>
        <p:blipFill>
          <a:blip r:embed="rId4"/>
          <a:stretch>
            <a:fillRect/>
          </a:stretch>
        </p:blipFill>
        <p:spPr>
          <a:xfrm>
            <a:off x="6062099" y="1099513"/>
            <a:ext cx="3922466" cy="600159"/>
          </a:xfrm>
          <a:prstGeom prst="rect">
            <a:avLst/>
          </a:prstGeom>
        </p:spPr>
      </p:pic>
      <p:sp>
        <p:nvSpPr>
          <p:cNvPr id="8" name="TextBox 7">
            <a:extLst>
              <a:ext uri="{FF2B5EF4-FFF2-40B4-BE49-F238E27FC236}">
                <a16:creationId xmlns:a16="http://schemas.microsoft.com/office/drawing/2014/main" xmlns="" id="{47688795-4B5F-427F-A507-BFEF1F006518}"/>
              </a:ext>
            </a:extLst>
          </p:cNvPr>
          <p:cNvSpPr txBox="1"/>
          <p:nvPr/>
        </p:nvSpPr>
        <p:spPr>
          <a:xfrm>
            <a:off x="6824328" y="5458418"/>
            <a:ext cx="3843672" cy="507831"/>
          </a:xfrm>
          <a:prstGeom prst="rect">
            <a:avLst/>
          </a:prstGeom>
          <a:noFill/>
        </p:spPr>
        <p:txBody>
          <a:bodyPr wrap="square">
            <a:spAutoFit/>
          </a:bodyPr>
          <a:lstStyle/>
          <a:p>
            <a:pPr defTabSz="457200" latinLnBrk="0"/>
            <a:r>
              <a:rPr lang="ko-KR" altLang="en-US" sz="1350" dirty="0">
                <a:solidFill>
                  <a:prstClr val="black"/>
                </a:solidFill>
                <a:latin typeface="Calibri" panose="020F0502020204030204"/>
                <a:ea typeface="맑은 고딕" panose="020B0503020000020004" pitchFamily="50" charset="-127"/>
              </a:rPr>
              <a:t>DE GREGORIO, KNAPP, LO IUDICE, AND VESELÝ PHYSICAL REVIEW C 95, 034327 (2017)</a:t>
            </a:r>
          </a:p>
        </p:txBody>
      </p:sp>
      <p:sp>
        <p:nvSpPr>
          <p:cNvPr id="9" name="타원 8">
            <a:extLst>
              <a:ext uri="{FF2B5EF4-FFF2-40B4-BE49-F238E27FC236}">
                <a16:creationId xmlns:a16="http://schemas.microsoft.com/office/drawing/2014/main" xmlns="" id="{37EAAB4D-3922-4DCE-ABD2-EEE89E28D863}"/>
              </a:ext>
            </a:extLst>
          </p:cNvPr>
          <p:cNvSpPr/>
          <p:nvPr/>
        </p:nvSpPr>
        <p:spPr>
          <a:xfrm>
            <a:off x="2196721" y="3930765"/>
            <a:ext cx="735866" cy="1676750"/>
          </a:xfrm>
          <a:prstGeom prst="ellipse">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sz="1350">
              <a:solidFill>
                <a:prstClr val="white"/>
              </a:solidFill>
              <a:latin typeface="Calibri" panose="020F0502020204030204"/>
              <a:ea typeface="맑은 고딕" panose="020B0503020000020004" pitchFamily="50" charset="-127"/>
            </a:endParaRPr>
          </a:p>
        </p:txBody>
      </p:sp>
      <p:sp>
        <p:nvSpPr>
          <p:cNvPr id="10" name="타원 9">
            <a:extLst>
              <a:ext uri="{FF2B5EF4-FFF2-40B4-BE49-F238E27FC236}">
                <a16:creationId xmlns:a16="http://schemas.microsoft.com/office/drawing/2014/main" xmlns="" id="{63166015-B0EC-4284-BD60-0D3F49CF3104}"/>
              </a:ext>
            </a:extLst>
          </p:cNvPr>
          <p:cNvSpPr/>
          <p:nvPr/>
        </p:nvSpPr>
        <p:spPr>
          <a:xfrm>
            <a:off x="3045480" y="4267375"/>
            <a:ext cx="453005" cy="1352725"/>
          </a:xfrm>
          <a:prstGeom prst="ellipse">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sz="1350">
              <a:solidFill>
                <a:prstClr val="white"/>
              </a:solidFill>
              <a:latin typeface="Calibri" panose="020F0502020204030204"/>
              <a:ea typeface="맑은 고딕" panose="020B0503020000020004" pitchFamily="50" charset="-127"/>
            </a:endParaRPr>
          </a:p>
        </p:txBody>
      </p:sp>
      <p:grpSp>
        <p:nvGrpSpPr>
          <p:cNvPr id="6" name="그룹 5">
            <a:extLst>
              <a:ext uri="{FF2B5EF4-FFF2-40B4-BE49-F238E27FC236}">
                <a16:creationId xmlns:a16="http://schemas.microsoft.com/office/drawing/2014/main" xmlns="" id="{1F6B631F-3417-427A-A605-A81A04D15AE1}"/>
              </a:ext>
            </a:extLst>
          </p:cNvPr>
          <p:cNvGrpSpPr/>
          <p:nvPr/>
        </p:nvGrpSpPr>
        <p:grpSpPr>
          <a:xfrm>
            <a:off x="5855794" y="2191079"/>
            <a:ext cx="4335077" cy="3211956"/>
            <a:chOff x="5775723" y="1778438"/>
            <a:chExt cx="5780103" cy="4282608"/>
          </a:xfrm>
        </p:grpSpPr>
        <p:pic>
          <p:nvPicPr>
            <p:cNvPr id="3" name="그림 2">
              <a:extLst>
                <a:ext uri="{FF2B5EF4-FFF2-40B4-BE49-F238E27FC236}">
                  <a16:creationId xmlns:a16="http://schemas.microsoft.com/office/drawing/2014/main" xmlns="" id="{DCA907A5-7996-417F-9FD2-AB2392732944}"/>
                </a:ext>
              </a:extLst>
            </p:cNvPr>
            <p:cNvPicPr>
              <a:picLocks noChangeAspect="1"/>
            </p:cNvPicPr>
            <p:nvPr/>
          </p:nvPicPr>
          <p:blipFill>
            <a:blip r:embed="rId5"/>
            <a:stretch>
              <a:fillRect/>
            </a:stretch>
          </p:blipFill>
          <p:spPr>
            <a:xfrm>
              <a:off x="5775723" y="1778438"/>
              <a:ext cx="5780103" cy="428260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4594A57C-4245-4E01-9078-9E151A9695C7}"/>
                    </a:ext>
                  </a:extLst>
                </p:cNvPr>
                <p:cNvSpPr txBox="1"/>
                <p:nvPr/>
              </p:nvSpPr>
              <p:spPr>
                <a:xfrm>
                  <a:off x="6845416" y="3913354"/>
                  <a:ext cx="221687" cy="400109"/>
                </a:xfrm>
                <a:prstGeom prst="rect">
                  <a:avLst/>
                </a:prstGeom>
                <a:noFill/>
              </p:spPr>
              <p:txBody>
                <a:bodyPr wrap="square" rtlCol="0">
                  <a:spAutoFit/>
                </a:bodyPr>
                <a:lstStyle/>
                <a:p>
                  <a:pPr defTabSz="457200" latinLnBrk="0"/>
                  <a14:m>
                    <m:oMathPara xmlns:m="http://schemas.openxmlformats.org/officeDocument/2006/math">
                      <m:oMathParaPr>
                        <m:jc m:val="centerGroup"/>
                      </m:oMathParaPr>
                      <m:oMath xmlns:m="http://schemas.openxmlformats.org/officeDocument/2006/math">
                        <m:sSup>
                          <m:sSupPr>
                            <m:ctrlPr>
                              <a:rPr lang="en-US" altLang="ko-KR" sz="1350" i="1">
                                <a:solidFill>
                                  <a:prstClr val="black"/>
                                </a:solidFill>
                                <a:latin typeface="Cambria Math" panose="02040503050406030204" pitchFamily="18" charset="0"/>
                              </a:rPr>
                            </m:ctrlPr>
                          </m:sSupPr>
                          <m:e>
                            <m:r>
                              <a:rPr lang="en-US" altLang="ko-KR" sz="1350" i="1">
                                <a:solidFill>
                                  <a:prstClr val="black"/>
                                </a:solidFill>
                                <a:latin typeface="Cambria Math" panose="02040503050406030204" pitchFamily="18" charset="0"/>
                              </a:rPr>
                              <m:t>1</m:t>
                            </m:r>
                          </m:e>
                          <m:sup>
                            <m:r>
                              <a:rPr lang="en-US" altLang="ko-KR" sz="1350" i="1">
                                <a:solidFill>
                                  <a:prstClr val="black"/>
                                </a:solidFill>
                                <a:latin typeface="Cambria Math" panose="02040503050406030204" pitchFamily="18" charset="0"/>
                              </a:rPr>
                              <m:t>𝑠𝑡</m:t>
                            </m:r>
                          </m:sup>
                        </m:sSup>
                      </m:oMath>
                    </m:oMathPara>
                  </a14:m>
                  <a:endParaRPr lang="ko-KR" altLang="en-US" sz="1350" dirty="0">
                    <a:solidFill>
                      <a:prstClr val="black"/>
                    </a:solidFill>
                    <a:latin typeface="Calibri" panose="020F0502020204030204"/>
                    <a:ea typeface="맑은 고딕" panose="020B0503020000020004" pitchFamily="50" charset="-127"/>
                  </a:endParaRPr>
                </a:p>
              </p:txBody>
            </p:sp>
          </mc:Choice>
          <mc:Fallback xmlns="">
            <p:sp>
              <p:nvSpPr>
                <p:cNvPr id="4" name="TextBox 3">
                  <a:extLst>
                    <a:ext uri="{FF2B5EF4-FFF2-40B4-BE49-F238E27FC236}">
                      <a16:creationId xmlns:a16="http://schemas.microsoft.com/office/drawing/2014/main" id="{4594A57C-4245-4E01-9078-9E151A9695C7}"/>
                    </a:ext>
                  </a:extLst>
                </p:cNvPr>
                <p:cNvSpPr txBox="1">
                  <a:spLocks noRot="1" noChangeAspect="1" noMove="1" noResize="1" noEditPoints="1" noAdjustHandles="1" noChangeArrowheads="1" noChangeShapeType="1" noTextEdit="1"/>
                </p:cNvSpPr>
                <p:nvPr/>
              </p:nvSpPr>
              <p:spPr>
                <a:xfrm>
                  <a:off x="6845416" y="3913354"/>
                  <a:ext cx="221687" cy="400109"/>
                </a:xfrm>
                <a:prstGeom prst="rect">
                  <a:avLst/>
                </a:prstGeom>
                <a:blipFill>
                  <a:blip r:embed="rId6"/>
                  <a:stretch>
                    <a:fillRect r="-10740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6812B871-BE8F-463D-AD03-C76FCEC427A3}"/>
                    </a:ext>
                  </a:extLst>
                </p:cNvPr>
                <p:cNvSpPr txBox="1"/>
                <p:nvPr/>
              </p:nvSpPr>
              <p:spPr>
                <a:xfrm>
                  <a:off x="8331667" y="2346011"/>
                  <a:ext cx="221687" cy="405155"/>
                </a:xfrm>
                <a:prstGeom prst="rect">
                  <a:avLst/>
                </a:prstGeom>
                <a:noFill/>
              </p:spPr>
              <p:txBody>
                <a:bodyPr wrap="square" rtlCol="0">
                  <a:spAutoFit/>
                </a:bodyPr>
                <a:lstStyle/>
                <a:p>
                  <a:pPr defTabSz="457200" latinLnBrk="0"/>
                  <a14:m>
                    <m:oMathPara xmlns:m="http://schemas.openxmlformats.org/officeDocument/2006/math">
                      <m:oMathParaPr>
                        <m:jc m:val="centerGroup"/>
                      </m:oMathParaPr>
                      <m:oMath xmlns:m="http://schemas.openxmlformats.org/officeDocument/2006/math">
                        <m:sSup>
                          <m:sSupPr>
                            <m:ctrlPr>
                              <a:rPr lang="en-US" altLang="ko-KR" sz="1350" i="1">
                                <a:solidFill>
                                  <a:prstClr val="black"/>
                                </a:solidFill>
                                <a:latin typeface="Cambria Math" panose="02040503050406030204" pitchFamily="18" charset="0"/>
                              </a:rPr>
                            </m:ctrlPr>
                          </m:sSupPr>
                          <m:e>
                            <m:r>
                              <a:rPr lang="en-US" altLang="ko-KR" sz="1350" i="1">
                                <a:solidFill>
                                  <a:prstClr val="black"/>
                                </a:solidFill>
                                <a:latin typeface="Cambria Math" panose="02040503050406030204" pitchFamily="18" charset="0"/>
                              </a:rPr>
                              <m:t>2</m:t>
                            </m:r>
                          </m:e>
                          <m:sup>
                            <m:r>
                              <a:rPr lang="en-US" altLang="ko-KR" sz="1350" i="1">
                                <a:solidFill>
                                  <a:prstClr val="black"/>
                                </a:solidFill>
                                <a:latin typeface="Cambria Math" panose="02040503050406030204" pitchFamily="18" charset="0"/>
                              </a:rPr>
                              <m:t>𝑛𝑑</m:t>
                            </m:r>
                          </m:sup>
                        </m:sSup>
                      </m:oMath>
                    </m:oMathPara>
                  </a14:m>
                  <a:endParaRPr lang="ko-KR" altLang="en-US" sz="1350" dirty="0">
                    <a:solidFill>
                      <a:prstClr val="black"/>
                    </a:solidFill>
                    <a:latin typeface="Calibri" panose="020F0502020204030204"/>
                    <a:ea typeface="맑은 고딕" panose="020B0503020000020004" pitchFamily="50" charset="-127"/>
                  </a:endParaRPr>
                </a:p>
              </p:txBody>
            </p:sp>
          </mc:Choice>
          <mc:Fallback xmlns="">
            <p:sp>
              <p:nvSpPr>
                <p:cNvPr id="11" name="TextBox 10">
                  <a:extLst>
                    <a:ext uri="{FF2B5EF4-FFF2-40B4-BE49-F238E27FC236}">
                      <a16:creationId xmlns:a16="http://schemas.microsoft.com/office/drawing/2014/main" id="{6812B871-BE8F-463D-AD03-C76FCEC427A3}"/>
                    </a:ext>
                  </a:extLst>
                </p:cNvPr>
                <p:cNvSpPr txBox="1">
                  <a:spLocks noRot="1" noChangeAspect="1" noMove="1" noResize="1" noEditPoints="1" noAdjustHandles="1" noChangeArrowheads="1" noChangeShapeType="1" noTextEdit="1"/>
                </p:cNvSpPr>
                <p:nvPr/>
              </p:nvSpPr>
              <p:spPr>
                <a:xfrm>
                  <a:off x="8331667" y="2346011"/>
                  <a:ext cx="221687" cy="405155"/>
                </a:xfrm>
                <a:prstGeom prst="rect">
                  <a:avLst/>
                </a:prstGeom>
                <a:blipFill>
                  <a:blip r:embed="rId7"/>
                  <a:stretch>
                    <a:fillRect r="-133333"/>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F14B273B-23E0-4944-BE95-587EF40C03C1}"/>
                    </a:ext>
                  </a:extLst>
                </p:cNvPr>
                <p:cNvSpPr txBox="1"/>
                <p:nvPr/>
              </p:nvSpPr>
              <p:spPr>
                <a:xfrm>
                  <a:off x="9222299" y="4645993"/>
                  <a:ext cx="221687" cy="405155"/>
                </a:xfrm>
                <a:prstGeom prst="rect">
                  <a:avLst/>
                </a:prstGeom>
                <a:noFill/>
              </p:spPr>
              <p:txBody>
                <a:bodyPr wrap="square" rtlCol="0">
                  <a:spAutoFit/>
                </a:bodyPr>
                <a:lstStyle/>
                <a:p>
                  <a:pPr defTabSz="457200" latinLnBrk="0"/>
                  <a14:m>
                    <m:oMathPara xmlns:m="http://schemas.openxmlformats.org/officeDocument/2006/math">
                      <m:oMathParaPr>
                        <m:jc m:val="centerGroup"/>
                      </m:oMathParaPr>
                      <m:oMath xmlns:m="http://schemas.openxmlformats.org/officeDocument/2006/math">
                        <m:sSup>
                          <m:sSupPr>
                            <m:ctrlPr>
                              <a:rPr lang="en-US" altLang="ko-KR" sz="1350" i="1">
                                <a:solidFill>
                                  <a:prstClr val="black"/>
                                </a:solidFill>
                                <a:latin typeface="Cambria Math" panose="02040503050406030204" pitchFamily="18" charset="0"/>
                              </a:rPr>
                            </m:ctrlPr>
                          </m:sSupPr>
                          <m:e>
                            <m:r>
                              <a:rPr lang="en-US" altLang="ko-KR" sz="1350" i="1">
                                <a:solidFill>
                                  <a:prstClr val="black"/>
                                </a:solidFill>
                                <a:latin typeface="Cambria Math" panose="02040503050406030204" pitchFamily="18" charset="0"/>
                              </a:rPr>
                              <m:t>3</m:t>
                            </m:r>
                          </m:e>
                          <m:sup>
                            <m:r>
                              <a:rPr lang="en-US" altLang="ko-KR" sz="1350" i="1">
                                <a:solidFill>
                                  <a:prstClr val="black"/>
                                </a:solidFill>
                                <a:latin typeface="Cambria Math" panose="02040503050406030204" pitchFamily="18" charset="0"/>
                              </a:rPr>
                              <m:t>𝑟𝑑</m:t>
                            </m:r>
                          </m:sup>
                        </m:sSup>
                      </m:oMath>
                    </m:oMathPara>
                  </a14:m>
                  <a:endParaRPr lang="ko-KR" altLang="en-US" sz="1350" dirty="0">
                    <a:solidFill>
                      <a:prstClr val="black"/>
                    </a:solidFill>
                    <a:latin typeface="Calibri" panose="020F0502020204030204"/>
                    <a:ea typeface="맑은 고딕" panose="020B0503020000020004" pitchFamily="50" charset="-127"/>
                  </a:endParaRPr>
                </a:p>
              </p:txBody>
            </p:sp>
          </mc:Choice>
          <mc:Fallback xmlns="">
            <p:sp>
              <p:nvSpPr>
                <p:cNvPr id="13" name="TextBox 12">
                  <a:extLst>
                    <a:ext uri="{FF2B5EF4-FFF2-40B4-BE49-F238E27FC236}">
                      <a16:creationId xmlns:a16="http://schemas.microsoft.com/office/drawing/2014/main" id="{F14B273B-23E0-4944-BE95-587EF40C03C1}"/>
                    </a:ext>
                  </a:extLst>
                </p:cNvPr>
                <p:cNvSpPr txBox="1">
                  <a:spLocks noRot="1" noChangeAspect="1" noMove="1" noResize="1" noEditPoints="1" noAdjustHandles="1" noChangeArrowheads="1" noChangeShapeType="1" noTextEdit="1"/>
                </p:cNvSpPr>
                <p:nvPr/>
              </p:nvSpPr>
              <p:spPr>
                <a:xfrm>
                  <a:off x="9222299" y="4645993"/>
                  <a:ext cx="221687" cy="405155"/>
                </a:xfrm>
                <a:prstGeom prst="rect">
                  <a:avLst/>
                </a:prstGeom>
                <a:blipFill>
                  <a:blip r:embed="rId8"/>
                  <a:stretch>
                    <a:fillRect r="-122222"/>
                  </a:stretch>
                </a:blipFill>
              </p:spPr>
              <p:txBody>
                <a:bodyPr/>
                <a:lstStyle/>
                <a:p>
                  <a:r>
                    <a:rPr lang="ko-KR" altLang="en-US">
                      <a:noFill/>
                    </a:rPr>
                    <a:t> </a:t>
                  </a:r>
                </a:p>
              </p:txBody>
            </p:sp>
          </mc:Fallback>
        </mc:AlternateContent>
      </p:grpSp>
      <p:sp>
        <p:nvSpPr>
          <p:cNvPr id="12" name="직사각형 11">
            <a:extLst>
              <a:ext uri="{FF2B5EF4-FFF2-40B4-BE49-F238E27FC236}">
                <a16:creationId xmlns:a16="http://schemas.microsoft.com/office/drawing/2014/main" xmlns="" id="{73F0B4DE-F3FA-4D77-BBC9-3D01F6DE78DF}"/>
              </a:ext>
            </a:extLst>
          </p:cNvPr>
          <p:cNvSpPr/>
          <p:nvPr/>
        </p:nvSpPr>
        <p:spPr>
          <a:xfrm>
            <a:off x="1524000" y="512676"/>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endParaRPr lang="ko-KR" altLang="en-US" dirty="0">
              <a:solidFill>
                <a:prstClr val="white"/>
              </a:solidFill>
              <a:latin typeface="MingLiU" pitchFamily="49" charset="-120"/>
              <a:ea typeface="맑은 고딕" panose="020B0503020000020004" pitchFamily="50" charset="-127"/>
            </a:endParaRPr>
          </a:p>
        </p:txBody>
      </p:sp>
      <p:sp>
        <p:nvSpPr>
          <p:cNvPr id="14" name="TextBox 13">
            <a:extLst>
              <a:ext uri="{FF2B5EF4-FFF2-40B4-BE49-F238E27FC236}">
                <a16:creationId xmlns:a16="http://schemas.microsoft.com/office/drawing/2014/main" xmlns="" id="{04346427-1FBB-4D34-8FC8-156AEA66FBF4}"/>
              </a:ext>
            </a:extLst>
          </p:cNvPr>
          <p:cNvSpPr txBox="1"/>
          <p:nvPr/>
        </p:nvSpPr>
        <p:spPr>
          <a:xfrm>
            <a:off x="1775520" y="553831"/>
            <a:ext cx="5040560" cy="369332"/>
          </a:xfrm>
          <a:prstGeom prst="rect">
            <a:avLst/>
          </a:prstGeom>
          <a:noFill/>
        </p:spPr>
        <p:txBody>
          <a:bodyPr wrap="square" rtlCol="0">
            <a:spAutoFit/>
          </a:bodyPr>
          <a:lstStyle/>
          <a:p>
            <a:pPr defTabSz="457200" latinLnBrk="0"/>
            <a:r>
              <a:rPr lang="en-US" altLang="ko-KR" dirty="0">
                <a:solidFill>
                  <a:prstClr val="white"/>
                </a:solidFill>
                <a:latin typeface="Helvetica LT Std" panose="020B0504020202020204" pitchFamily="34" charset="0"/>
                <a:ea typeface="맑은 고딕" panose="020B0503020000020004" pitchFamily="50" charset="-127"/>
              </a:rPr>
              <a:t>What is the reasonable value for B(E1)?</a:t>
            </a:r>
            <a:endParaRPr lang="ko-KR" altLang="en-US" dirty="0">
              <a:solidFill>
                <a:prstClr val="white"/>
              </a:solidFill>
              <a:latin typeface="Helvetica LT Std" panose="020B0504020202020204" pitchFamily="34" charset="0"/>
              <a:ea typeface="맑은 고딕" panose="020B0503020000020004" pitchFamily="50" charset="-127"/>
            </a:endParaRPr>
          </a:p>
        </p:txBody>
      </p:sp>
    </p:spTree>
    <p:extLst>
      <p:ext uri="{BB962C8B-B14F-4D97-AF65-F5344CB8AC3E}">
        <p14:creationId xmlns:p14="http://schemas.microsoft.com/office/powerpoint/2010/main" val="12396268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6008CB5A-B28E-4012-84E3-3BB217BE8B96}"/>
              </a:ext>
            </a:extLst>
          </p:cNvPr>
          <p:cNvPicPr>
            <a:picLocks noChangeAspect="1"/>
          </p:cNvPicPr>
          <p:nvPr/>
        </p:nvPicPr>
        <p:blipFill>
          <a:blip r:embed="rId3"/>
          <a:stretch>
            <a:fillRect/>
          </a:stretch>
        </p:blipFill>
        <p:spPr>
          <a:xfrm>
            <a:off x="1652835" y="964318"/>
            <a:ext cx="4251889" cy="2422030"/>
          </a:xfrm>
          <a:prstGeom prst="rect">
            <a:avLst/>
          </a:prstGeom>
        </p:spPr>
      </p:pic>
      <p:pic>
        <p:nvPicPr>
          <p:cNvPr id="7" name="그림 6">
            <a:extLst>
              <a:ext uri="{FF2B5EF4-FFF2-40B4-BE49-F238E27FC236}">
                <a16:creationId xmlns:a16="http://schemas.microsoft.com/office/drawing/2014/main" xmlns="" id="{88715F04-EF15-4213-895A-08F18639AAAB}"/>
              </a:ext>
            </a:extLst>
          </p:cNvPr>
          <p:cNvPicPr>
            <a:picLocks noChangeAspect="1"/>
          </p:cNvPicPr>
          <p:nvPr/>
        </p:nvPicPr>
        <p:blipFill>
          <a:blip r:embed="rId4"/>
          <a:stretch>
            <a:fillRect/>
          </a:stretch>
        </p:blipFill>
        <p:spPr>
          <a:xfrm>
            <a:off x="1628483" y="3504794"/>
            <a:ext cx="4276241" cy="1901130"/>
          </a:xfrm>
          <a:prstGeom prst="rect">
            <a:avLst/>
          </a:prstGeom>
        </p:spPr>
      </p:pic>
      <p:sp>
        <p:nvSpPr>
          <p:cNvPr id="9" name="TextBox 8">
            <a:extLst>
              <a:ext uri="{FF2B5EF4-FFF2-40B4-BE49-F238E27FC236}">
                <a16:creationId xmlns:a16="http://schemas.microsoft.com/office/drawing/2014/main" xmlns="" id="{25543FB3-EDBE-4750-897C-6F89D40087A0}"/>
              </a:ext>
            </a:extLst>
          </p:cNvPr>
          <p:cNvSpPr txBox="1"/>
          <p:nvPr/>
        </p:nvSpPr>
        <p:spPr>
          <a:xfrm>
            <a:off x="1524001" y="5649823"/>
            <a:ext cx="4855653" cy="300082"/>
          </a:xfrm>
          <a:prstGeom prst="rect">
            <a:avLst/>
          </a:prstGeom>
          <a:noFill/>
        </p:spPr>
        <p:txBody>
          <a:bodyPr wrap="square">
            <a:spAutoFit/>
          </a:bodyPr>
          <a:lstStyle/>
          <a:p>
            <a:pPr defTabSz="457200" latinLnBrk="0"/>
            <a:r>
              <a:rPr lang="ko-KR" altLang="en-US" sz="1350" dirty="0" err="1">
                <a:solidFill>
                  <a:prstClr val="black"/>
                </a:solidFill>
                <a:latin typeface="Calibri" panose="020F0502020204030204"/>
                <a:ea typeface="맑은 고딕" panose="020B0503020000020004" pitchFamily="50" charset="-127"/>
              </a:rPr>
              <a:t>J</a:t>
            </a:r>
            <a:r>
              <a:rPr lang="ko-KR" altLang="en-US" sz="1350" dirty="0">
                <a:solidFill>
                  <a:prstClr val="black"/>
                </a:solidFill>
                <a:latin typeface="Calibri" panose="020F0502020204030204"/>
                <a:ea typeface="맑은 고딕" panose="020B0503020000020004" pitchFamily="50" charset="-127"/>
              </a:rPr>
              <a:t>. </a:t>
            </a:r>
            <a:r>
              <a:rPr lang="ko-KR" altLang="en-US" sz="1350" dirty="0" err="1">
                <a:solidFill>
                  <a:prstClr val="black"/>
                </a:solidFill>
                <a:latin typeface="Calibri" panose="020F0502020204030204"/>
                <a:ea typeface="맑은 고딕" panose="020B0503020000020004" pitchFamily="50" charset="-127"/>
              </a:rPr>
              <a:t>Phys</a:t>
            </a:r>
            <a:r>
              <a:rPr lang="ko-KR" altLang="en-US" sz="1350" dirty="0">
                <a:solidFill>
                  <a:prstClr val="black"/>
                </a:solidFill>
                <a:latin typeface="Calibri" panose="020F0502020204030204"/>
                <a:ea typeface="맑은 고딕" panose="020B0503020000020004" pitchFamily="50" charset="-127"/>
              </a:rPr>
              <a:t>. G: </a:t>
            </a:r>
            <a:r>
              <a:rPr lang="ko-KR" altLang="en-US" sz="1350" dirty="0" err="1">
                <a:solidFill>
                  <a:prstClr val="black"/>
                </a:solidFill>
                <a:latin typeface="Calibri" panose="020F0502020204030204"/>
                <a:ea typeface="맑은 고딕" panose="020B0503020000020004" pitchFamily="50" charset="-127"/>
              </a:rPr>
              <a:t>Nucl</a:t>
            </a:r>
            <a:r>
              <a:rPr lang="ko-KR" altLang="en-US" sz="1350" dirty="0">
                <a:solidFill>
                  <a:prstClr val="black"/>
                </a:solidFill>
                <a:latin typeface="Calibri" panose="020F0502020204030204"/>
                <a:ea typeface="맑은 고딕" panose="020B0503020000020004" pitchFamily="50" charset="-127"/>
              </a:rPr>
              <a:t>. </a:t>
            </a:r>
            <a:r>
              <a:rPr lang="ko-KR" altLang="en-US" sz="1350" dirty="0" err="1">
                <a:solidFill>
                  <a:prstClr val="black"/>
                </a:solidFill>
                <a:latin typeface="Calibri" panose="020F0502020204030204"/>
                <a:ea typeface="맑은 고딕" panose="020B0503020000020004" pitchFamily="50" charset="-127"/>
              </a:rPr>
              <a:t>Part</a:t>
            </a:r>
            <a:r>
              <a:rPr lang="ko-KR" altLang="en-US" sz="1350" dirty="0">
                <a:solidFill>
                  <a:prstClr val="black"/>
                </a:solidFill>
                <a:latin typeface="Calibri" panose="020F0502020204030204"/>
                <a:ea typeface="맑은 고딕" panose="020B0503020000020004" pitchFamily="50" charset="-127"/>
              </a:rPr>
              <a:t>. </a:t>
            </a:r>
            <a:r>
              <a:rPr lang="ko-KR" altLang="en-US" sz="1350" dirty="0" err="1">
                <a:solidFill>
                  <a:prstClr val="black"/>
                </a:solidFill>
                <a:latin typeface="Calibri" panose="020F0502020204030204"/>
                <a:ea typeface="맑은 고딕" panose="020B0503020000020004" pitchFamily="50" charset="-127"/>
              </a:rPr>
              <a:t>Phys</a:t>
            </a:r>
            <a:r>
              <a:rPr lang="ko-KR" altLang="en-US" sz="1350" dirty="0">
                <a:solidFill>
                  <a:prstClr val="black"/>
                </a:solidFill>
                <a:latin typeface="Calibri" panose="020F0502020204030204"/>
                <a:ea typeface="맑은 고딕" panose="020B0503020000020004" pitchFamily="50" charset="-127"/>
              </a:rPr>
              <a:t>. 47 (2020) 115107 </a:t>
            </a:r>
            <a:r>
              <a:rPr lang="ko-KR" altLang="en-US" sz="1350" dirty="0" err="1">
                <a:solidFill>
                  <a:prstClr val="black"/>
                </a:solidFill>
                <a:latin typeface="Calibri" panose="020F0502020204030204"/>
                <a:ea typeface="맑은 고딕" panose="020B0503020000020004" pitchFamily="50" charset="-127"/>
              </a:rPr>
              <a:t>E</a:t>
            </a:r>
            <a:r>
              <a:rPr lang="ko-KR" altLang="en-US" sz="1350" dirty="0">
                <a:solidFill>
                  <a:prstClr val="black"/>
                </a:solidFill>
                <a:latin typeface="Calibri" panose="020F0502020204030204"/>
                <a:ea typeface="맑은 고딕" panose="020B0503020000020004" pitchFamily="50" charset="-127"/>
              </a:rPr>
              <a:t> </a:t>
            </a:r>
            <a:r>
              <a:rPr lang="ko-KR" altLang="en-US" sz="1350" dirty="0" err="1">
                <a:solidFill>
                  <a:prstClr val="black"/>
                </a:solidFill>
                <a:latin typeface="Calibri" panose="020F0502020204030204"/>
                <a:ea typeface="맑은 고딕" panose="020B0503020000020004" pitchFamily="50" charset="-127"/>
              </a:rPr>
              <a:t>Guliyev</a:t>
            </a:r>
            <a:r>
              <a:rPr lang="ko-KR" altLang="en-US" sz="1350" dirty="0">
                <a:solidFill>
                  <a:prstClr val="black"/>
                </a:solidFill>
                <a:latin typeface="Calibri" panose="020F0502020204030204"/>
                <a:ea typeface="맑은 고딕" panose="020B0503020000020004" pitchFamily="50" charset="-127"/>
              </a:rPr>
              <a:t> </a:t>
            </a:r>
            <a:r>
              <a:rPr lang="ko-KR" altLang="en-US" sz="1350" dirty="0" err="1">
                <a:solidFill>
                  <a:prstClr val="black"/>
                </a:solidFill>
                <a:latin typeface="Calibri" panose="020F0502020204030204"/>
                <a:ea typeface="맑은 고딕" panose="020B0503020000020004" pitchFamily="50" charset="-127"/>
              </a:rPr>
              <a:t>et</a:t>
            </a:r>
            <a:r>
              <a:rPr lang="ko-KR" altLang="en-US" sz="1350" dirty="0">
                <a:solidFill>
                  <a:prstClr val="black"/>
                </a:solidFill>
                <a:latin typeface="Calibri" panose="020F0502020204030204"/>
                <a:ea typeface="맑은 고딕" panose="020B0503020000020004" pitchFamily="50" charset="-127"/>
              </a:rPr>
              <a:t> </a:t>
            </a:r>
            <a:r>
              <a:rPr lang="ko-KR" altLang="en-US" sz="1350" dirty="0" err="1">
                <a:solidFill>
                  <a:prstClr val="black"/>
                </a:solidFill>
                <a:latin typeface="Calibri" panose="020F0502020204030204"/>
                <a:ea typeface="맑은 고딕" panose="020B0503020000020004" pitchFamily="50" charset="-127"/>
              </a:rPr>
              <a:t>al</a:t>
            </a:r>
            <a:endParaRPr lang="ko-KR" altLang="en-US" sz="1350" dirty="0">
              <a:solidFill>
                <a:prstClr val="black"/>
              </a:solidFill>
              <a:latin typeface="Calibri" panose="020F0502020204030204"/>
              <a:ea typeface="맑은 고딕" panose="020B0503020000020004" pitchFamily="50" charset="-127"/>
            </a:endParaRPr>
          </a:p>
        </p:txBody>
      </p:sp>
      <p:pic>
        <p:nvPicPr>
          <p:cNvPr id="11" name="그림 10">
            <a:extLst>
              <a:ext uri="{FF2B5EF4-FFF2-40B4-BE49-F238E27FC236}">
                <a16:creationId xmlns:a16="http://schemas.microsoft.com/office/drawing/2014/main" xmlns="" id="{6BADEBA2-CA58-417B-9DA5-DC4BEDB91A21}"/>
              </a:ext>
            </a:extLst>
          </p:cNvPr>
          <p:cNvPicPr>
            <a:picLocks noChangeAspect="1"/>
          </p:cNvPicPr>
          <p:nvPr/>
        </p:nvPicPr>
        <p:blipFill>
          <a:blip r:embed="rId5"/>
          <a:stretch>
            <a:fillRect/>
          </a:stretch>
        </p:blipFill>
        <p:spPr>
          <a:xfrm>
            <a:off x="6287279" y="1167063"/>
            <a:ext cx="3626366" cy="2625409"/>
          </a:xfrm>
          <a:prstGeom prst="rect">
            <a:avLst/>
          </a:prstGeom>
        </p:spPr>
      </p:pic>
      <p:sp>
        <p:nvSpPr>
          <p:cNvPr id="14" name="사각형: 둥근 모서리 13">
            <a:extLst>
              <a:ext uri="{FF2B5EF4-FFF2-40B4-BE49-F238E27FC236}">
                <a16:creationId xmlns:a16="http://schemas.microsoft.com/office/drawing/2014/main" xmlns="" id="{6CC8607A-114A-472E-BE40-A0C34C4A1A2E}"/>
              </a:ext>
            </a:extLst>
          </p:cNvPr>
          <p:cNvSpPr/>
          <p:nvPr/>
        </p:nvSpPr>
        <p:spPr>
          <a:xfrm>
            <a:off x="3323439" y="4355460"/>
            <a:ext cx="2051108" cy="440422"/>
          </a:xfrm>
          <a:prstGeom prst="roundRect">
            <a:avLst/>
          </a:prstGeom>
          <a:noFill/>
          <a:ln>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sz="1350">
              <a:solidFill>
                <a:prstClr val="white"/>
              </a:solidFill>
              <a:latin typeface="Calibri" panose="020F0502020204030204"/>
              <a:ea typeface="맑은 고딕" panose="020B0503020000020004" pitchFamily="50" charset="-127"/>
            </a:endParaRPr>
          </a:p>
        </p:txBody>
      </p:sp>
      <p:sp>
        <p:nvSpPr>
          <p:cNvPr id="10" name="직사각형 9">
            <a:extLst>
              <a:ext uri="{FF2B5EF4-FFF2-40B4-BE49-F238E27FC236}">
                <a16:creationId xmlns:a16="http://schemas.microsoft.com/office/drawing/2014/main" xmlns="" id="{A2D878C6-891E-4451-81FA-7719A4843ACA}"/>
              </a:ext>
            </a:extLst>
          </p:cNvPr>
          <p:cNvSpPr/>
          <p:nvPr/>
        </p:nvSpPr>
        <p:spPr>
          <a:xfrm>
            <a:off x="1524000" y="512676"/>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endParaRPr lang="ko-KR" altLang="en-US" dirty="0">
              <a:solidFill>
                <a:prstClr val="white"/>
              </a:solidFill>
              <a:latin typeface="MingLiU" pitchFamily="49" charset="-120"/>
              <a:ea typeface="맑은 고딕" panose="020B0503020000020004" pitchFamily="50" charset="-127"/>
            </a:endParaRPr>
          </a:p>
        </p:txBody>
      </p:sp>
      <p:sp>
        <p:nvSpPr>
          <p:cNvPr id="12" name="TextBox 11">
            <a:extLst>
              <a:ext uri="{FF2B5EF4-FFF2-40B4-BE49-F238E27FC236}">
                <a16:creationId xmlns:a16="http://schemas.microsoft.com/office/drawing/2014/main" xmlns="" id="{3386D744-86B1-4FFC-BD2D-F444E6F944F9}"/>
              </a:ext>
            </a:extLst>
          </p:cNvPr>
          <p:cNvSpPr txBox="1"/>
          <p:nvPr/>
        </p:nvSpPr>
        <p:spPr>
          <a:xfrm>
            <a:off x="1775520" y="553831"/>
            <a:ext cx="5040560" cy="369332"/>
          </a:xfrm>
          <a:prstGeom prst="rect">
            <a:avLst/>
          </a:prstGeom>
          <a:noFill/>
        </p:spPr>
        <p:txBody>
          <a:bodyPr wrap="square" rtlCol="0">
            <a:spAutoFit/>
          </a:bodyPr>
          <a:lstStyle/>
          <a:p>
            <a:pPr defTabSz="457200" latinLnBrk="0"/>
            <a:r>
              <a:rPr lang="en-US" altLang="ko-KR" dirty="0">
                <a:solidFill>
                  <a:prstClr val="white"/>
                </a:solidFill>
                <a:latin typeface="Helvetica LT Std" panose="020B0504020202020204" pitchFamily="34" charset="0"/>
                <a:ea typeface="맑은 고딕" panose="020B0503020000020004" pitchFamily="50" charset="-127"/>
              </a:rPr>
              <a:t>Lorentzian form for E1 strength</a:t>
            </a:r>
            <a:endParaRPr lang="ko-KR" altLang="en-US" dirty="0">
              <a:solidFill>
                <a:prstClr val="white"/>
              </a:solidFill>
              <a:latin typeface="Helvetica LT Std" panose="020B0504020202020204" pitchFamily="34" charset="0"/>
              <a:ea typeface="맑은 고딕" panose="020B0503020000020004" pitchFamily="50" charset="-127"/>
            </a:endParaRPr>
          </a:p>
        </p:txBody>
      </p:sp>
      <p:pic>
        <p:nvPicPr>
          <p:cNvPr id="4" name="그림 3">
            <a:extLst>
              <a:ext uri="{FF2B5EF4-FFF2-40B4-BE49-F238E27FC236}">
                <a16:creationId xmlns:a16="http://schemas.microsoft.com/office/drawing/2014/main" xmlns="" id="{C618BE0E-1FDD-400E-87F7-02D8CA8FB324}"/>
              </a:ext>
            </a:extLst>
          </p:cNvPr>
          <p:cNvPicPr>
            <a:picLocks noChangeAspect="1"/>
          </p:cNvPicPr>
          <p:nvPr/>
        </p:nvPicPr>
        <p:blipFill>
          <a:blip r:embed="rId6"/>
          <a:stretch>
            <a:fillRect/>
          </a:stretch>
        </p:blipFill>
        <p:spPr>
          <a:xfrm>
            <a:off x="5927985" y="4348181"/>
            <a:ext cx="4448796" cy="866896"/>
          </a:xfrm>
          <a:prstGeom prst="rect">
            <a:avLst/>
          </a:prstGeom>
        </p:spPr>
      </p:pic>
      <p:sp>
        <p:nvSpPr>
          <p:cNvPr id="2" name="슬라이드 번호 개체 틀 1"/>
          <p:cNvSpPr>
            <a:spLocks noGrp="1"/>
          </p:cNvSpPr>
          <p:nvPr>
            <p:ph type="sldNum" sz="quarter" idx="12"/>
          </p:nvPr>
        </p:nvSpPr>
        <p:spPr/>
        <p:txBody>
          <a:bodyPr/>
          <a:lstStyle/>
          <a:p>
            <a:fld id="{DA90FA72-B8D9-460C-8226-5FF4FD1DD601}" type="slidenum">
              <a:rPr lang="ko-KR" altLang="en-US" smtClean="0"/>
              <a:t>59</a:t>
            </a:fld>
            <a:endParaRPr lang="ko-KR" altLang="en-US"/>
          </a:p>
        </p:txBody>
      </p:sp>
    </p:spTree>
    <p:extLst>
      <p:ext uri="{BB962C8B-B14F-4D97-AF65-F5344CB8AC3E}">
        <p14:creationId xmlns:p14="http://schemas.microsoft.com/office/powerpoint/2010/main" val="2582903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7089953D-0E51-431C-426E-3928BB700DCC}"/>
              </a:ext>
            </a:extLst>
          </p:cNvPr>
          <p:cNvPicPr>
            <a:picLocks noChangeAspect="1"/>
          </p:cNvPicPr>
          <p:nvPr/>
        </p:nvPicPr>
        <p:blipFill>
          <a:blip r:embed="rId3"/>
          <a:stretch>
            <a:fillRect/>
          </a:stretch>
        </p:blipFill>
        <p:spPr>
          <a:xfrm>
            <a:off x="5467350" y="38100"/>
            <a:ext cx="6515100" cy="6819900"/>
          </a:xfrm>
          <a:prstGeom prst="rect">
            <a:avLst/>
          </a:prstGeom>
        </p:spPr>
      </p:pic>
      <p:graphicFrame>
        <p:nvGraphicFramePr>
          <p:cNvPr id="2" name="표 3">
            <a:extLst>
              <a:ext uri="{FF2B5EF4-FFF2-40B4-BE49-F238E27FC236}">
                <a16:creationId xmlns:a16="http://schemas.microsoft.com/office/drawing/2014/main" xmlns="" id="{A663B025-9260-6DC0-3275-7E60BF07B6EF}"/>
              </a:ext>
            </a:extLst>
          </p:cNvPr>
          <p:cNvGraphicFramePr>
            <a:graphicFrameLocks noGrp="1"/>
          </p:cNvGraphicFramePr>
          <p:nvPr>
            <p:extLst>
              <p:ext uri="{D42A27DB-BD31-4B8C-83A1-F6EECF244321}">
                <p14:modId xmlns:p14="http://schemas.microsoft.com/office/powerpoint/2010/main" val="513325286"/>
              </p:ext>
            </p:extLst>
          </p:nvPr>
        </p:nvGraphicFramePr>
        <p:xfrm>
          <a:off x="183210" y="961549"/>
          <a:ext cx="5149850" cy="1097280"/>
        </p:xfrm>
        <a:graphic>
          <a:graphicData uri="http://schemas.openxmlformats.org/drawingml/2006/table">
            <a:tbl>
              <a:tblPr firstRow="1" bandRow="1">
                <a:tableStyleId>{5C22544A-7EE6-4342-B048-85BDC9FD1C3A}</a:tableStyleId>
              </a:tblPr>
              <a:tblGrid>
                <a:gridCol w="1029970">
                  <a:extLst>
                    <a:ext uri="{9D8B030D-6E8A-4147-A177-3AD203B41FA5}">
                      <a16:colId xmlns:a16="http://schemas.microsoft.com/office/drawing/2014/main" xmlns="" val="3269374647"/>
                    </a:ext>
                  </a:extLst>
                </a:gridCol>
                <a:gridCol w="1029970">
                  <a:extLst>
                    <a:ext uri="{9D8B030D-6E8A-4147-A177-3AD203B41FA5}">
                      <a16:colId xmlns:a16="http://schemas.microsoft.com/office/drawing/2014/main" xmlns="" val="1072935683"/>
                    </a:ext>
                  </a:extLst>
                </a:gridCol>
                <a:gridCol w="1029970">
                  <a:extLst>
                    <a:ext uri="{9D8B030D-6E8A-4147-A177-3AD203B41FA5}">
                      <a16:colId xmlns:a16="http://schemas.microsoft.com/office/drawing/2014/main" xmlns="" val="3225325795"/>
                    </a:ext>
                  </a:extLst>
                </a:gridCol>
                <a:gridCol w="1029970">
                  <a:extLst>
                    <a:ext uri="{9D8B030D-6E8A-4147-A177-3AD203B41FA5}">
                      <a16:colId xmlns:a16="http://schemas.microsoft.com/office/drawing/2014/main" xmlns="" val="2779967664"/>
                    </a:ext>
                  </a:extLst>
                </a:gridCol>
                <a:gridCol w="1029970">
                  <a:extLst>
                    <a:ext uri="{9D8B030D-6E8A-4147-A177-3AD203B41FA5}">
                      <a16:colId xmlns:a16="http://schemas.microsoft.com/office/drawing/2014/main" xmlns="" val="2432137816"/>
                    </a:ext>
                  </a:extLst>
                </a:gridCol>
              </a:tblGrid>
              <a:tr h="220486">
                <a:tc>
                  <a:txBody>
                    <a:bodyPr/>
                    <a:lstStyle/>
                    <a:p>
                      <a:pPr latinLnBrk="1"/>
                      <a:endParaRPr lang="ko-KR" altLang="en-US" dirty="0"/>
                    </a:p>
                  </a:txBody>
                  <a:tcPr/>
                </a:tc>
                <a:tc>
                  <a:txBody>
                    <a:bodyPr/>
                    <a:lstStyle/>
                    <a:p>
                      <a:pPr latinLnBrk="1"/>
                      <a:r>
                        <a:rPr lang="en-US" altLang="ko-KR" dirty="0"/>
                        <a:t>9C</a:t>
                      </a:r>
                      <a:endParaRPr lang="ko-KR" altLang="en-US" dirty="0"/>
                    </a:p>
                  </a:txBody>
                  <a:tcPr/>
                </a:tc>
                <a:tc>
                  <a:txBody>
                    <a:bodyPr/>
                    <a:lstStyle/>
                    <a:p>
                      <a:pPr latinLnBrk="1"/>
                      <a:r>
                        <a:rPr lang="en-US" altLang="ko-KR" dirty="0"/>
                        <a:t>10C</a:t>
                      </a:r>
                      <a:endParaRPr lang="ko-KR" altLang="en-US" dirty="0"/>
                    </a:p>
                  </a:txBody>
                  <a:tcPr/>
                </a:tc>
                <a:tc>
                  <a:txBody>
                    <a:bodyPr/>
                    <a:lstStyle/>
                    <a:p>
                      <a:pPr latinLnBrk="1"/>
                      <a:r>
                        <a:rPr lang="en-US" altLang="ko-KR" dirty="0"/>
                        <a:t>11C</a:t>
                      </a:r>
                      <a:endParaRPr lang="ko-KR" altLang="en-US" dirty="0"/>
                    </a:p>
                  </a:txBody>
                  <a:tcPr/>
                </a:tc>
                <a:tc>
                  <a:txBody>
                    <a:bodyPr/>
                    <a:lstStyle/>
                    <a:p>
                      <a:pPr latinLnBrk="1"/>
                      <a:r>
                        <a:rPr lang="en-US" altLang="ko-KR" dirty="0"/>
                        <a:t>12C</a:t>
                      </a:r>
                      <a:endParaRPr lang="ko-KR" altLang="en-US" dirty="0"/>
                    </a:p>
                  </a:txBody>
                  <a:tcPr/>
                </a:tc>
                <a:extLst>
                  <a:ext uri="{0D108BD9-81ED-4DB2-BD59-A6C34878D82A}">
                    <a16:rowId xmlns:a16="http://schemas.microsoft.com/office/drawing/2014/main" xmlns="" val="1467533324"/>
                  </a:ext>
                </a:extLst>
              </a:tr>
              <a:tr h="220486">
                <a:tc>
                  <a:txBody>
                    <a:bodyPr/>
                    <a:lstStyle/>
                    <a:p>
                      <a:pPr latinLnBrk="1"/>
                      <a:r>
                        <a:rPr lang="en-US" altLang="ko-KR" dirty="0" err="1"/>
                        <a:t>S_n</a:t>
                      </a:r>
                      <a:endParaRPr lang="ko-KR" altLang="en-US" dirty="0"/>
                    </a:p>
                  </a:txBody>
                  <a:tcPr/>
                </a:tc>
                <a:tc>
                  <a:txBody>
                    <a:bodyPr/>
                    <a:lstStyle/>
                    <a:p>
                      <a:pPr latinLnBrk="1"/>
                      <a:r>
                        <a:rPr lang="en-US" altLang="ko-KR" dirty="0"/>
                        <a:t>14.2</a:t>
                      </a:r>
                      <a:endParaRPr lang="ko-KR" altLang="en-US" dirty="0"/>
                    </a:p>
                  </a:txBody>
                  <a:tcPr/>
                </a:tc>
                <a:tc>
                  <a:txBody>
                    <a:bodyPr/>
                    <a:lstStyle/>
                    <a:p>
                      <a:pPr latinLnBrk="1"/>
                      <a:r>
                        <a:rPr lang="en-US" altLang="ko-KR" dirty="0"/>
                        <a:t>21.2</a:t>
                      </a:r>
                      <a:endParaRPr lang="ko-KR" altLang="en-US" dirty="0"/>
                    </a:p>
                  </a:txBody>
                  <a:tcPr/>
                </a:tc>
                <a:tc>
                  <a:txBody>
                    <a:bodyPr/>
                    <a:lstStyle/>
                    <a:p>
                      <a:pPr latinLnBrk="1"/>
                      <a:r>
                        <a:rPr lang="en-US" altLang="ko-KR" dirty="0"/>
                        <a:t>13.1</a:t>
                      </a:r>
                      <a:endParaRPr lang="ko-KR" altLang="en-US" dirty="0"/>
                    </a:p>
                  </a:txBody>
                  <a:tcPr/>
                </a:tc>
                <a:tc>
                  <a:txBody>
                    <a:bodyPr/>
                    <a:lstStyle/>
                    <a:p>
                      <a:pPr latinLnBrk="1"/>
                      <a:r>
                        <a:rPr lang="en-US" altLang="ko-KR" dirty="0"/>
                        <a:t>18.7</a:t>
                      </a:r>
                      <a:endParaRPr lang="ko-KR" altLang="en-US" dirty="0"/>
                    </a:p>
                  </a:txBody>
                  <a:tcPr/>
                </a:tc>
                <a:extLst>
                  <a:ext uri="{0D108BD9-81ED-4DB2-BD59-A6C34878D82A}">
                    <a16:rowId xmlns:a16="http://schemas.microsoft.com/office/drawing/2014/main" xmlns="" val="842539734"/>
                  </a:ext>
                </a:extLst>
              </a:tr>
              <a:tr h="220486">
                <a:tc>
                  <a:txBody>
                    <a:bodyPr/>
                    <a:lstStyle/>
                    <a:p>
                      <a:pPr latinLnBrk="1"/>
                      <a:r>
                        <a:rPr lang="en-US" altLang="ko-KR" dirty="0" err="1"/>
                        <a:t>S_p</a:t>
                      </a:r>
                      <a:endParaRPr lang="ko-KR" altLang="en-US" dirty="0"/>
                    </a:p>
                  </a:txBody>
                  <a:tcPr/>
                </a:tc>
                <a:tc>
                  <a:txBody>
                    <a:bodyPr/>
                    <a:lstStyle/>
                    <a:p>
                      <a:pPr latinLnBrk="1"/>
                      <a:r>
                        <a:rPr lang="en-US" altLang="ko-KR" dirty="0"/>
                        <a:t>12.9</a:t>
                      </a:r>
                      <a:endParaRPr lang="ko-KR" altLang="en-US" dirty="0"/>
                    </a:p>
                  </a:txBody>
                  <a:tcPr/>
                </a:tc>
                <a:tc>
                  <a:txBody>
                    <a:bodyPr/>
                    <a:lstStyle/>
                    <a:p>
                      <a:pPr latinLnBrk="1"/>
                      <a:r>
                        <a:rPr lang="en-US" altLang="ko-KR" dirty="0"/>
                        <a:t>4.0</a:t>
                      </a:r>
                      <a:endParaRPr lang="ko-KR" altLang="en-US" dirty="0"/>
                    </a:p>
                  </a:txBody>
                  <a:tcPr/>
                </a:tc>
                <a:tc>
                  <a:txBody>
                    <a:bodyPr/>
                    <a:lstStyle/>
                    <a:p>
                      <a:pPr latinLnBrk="1"/>
                      <a:r>
                        <a:rPr lang="en-US" altLang="ko-KR" dirty="0"/>
                        <a:t>8.7</a:t>
                      </a:r>
                      <a:endParaRPr lang="ko-KR" altLang="en-US" dirty="0"/>
                    </a:p>
                  </a:txBody>
                  <a:tcPr/>
                </a:tc>
                <a:tc>
                  <a:txBody>
                    <a:bodyPr/>
                    <a:lstStyle/>
                    <a:p>
                      <a:pPr latinLnBrk="1"/>
                      <a:r>
                        <a:rPr lang="en-US" altLang="ko-KR" dirty="0"/>
                        <a:t>15.9</a:t>
                      </a:r>
                      <a:endParaRPr lang="ko-KR" altLang="en-US" dirty="0"/>
                    </a:p>
                  </a:txBody>
                  <a:tcPr/>
                </a:tc>
                <a:extLst>
                  <a:ext uri="{0D108BD9-81ED-4DB2-BD59-A6C34878D82A}">
                    <a16:rowId xmlns:a16="http://schemas.microsoft.com/office/drawing/2014/main" xmlns="" val="3778270828"/>
                  </a:ext>
                </a:extLst>
              </a:tr>
            </a:tbl>
          </a:graphicData>
        </a:graphic>
      </p:graphicFrame>
      <p:pic>
        <p:nvPicPr>
          <p:cNvPr id="5" name="그림 4">
            <a:extLst>
              <a:ext uri="{FF2B5EF4-FFF2-40B4-BE49-F238E27FC236}">
                <a16:creationId xmlns:a16="http://schemas.microsoft.com/office/drawing/2014/main" xmlns="" id="{23D2FD99-EE00-6699-E742-0D6B08B37520}"/>
              </a:ext>
            </a:extLst>
          </p:cNvPr>
          <p:cNvPicPr>
            <a:picLocks noChangeAspect="1"/>
          </p:cNvPicPr>
          <p:nvPr/>
        </p:nvPicPr>
        <p:blipFill>
          <a:blip r:embed="rId4"/>
          <a:stretch>
            <a:fillRect/>
          </a:stretch>
        </p:blipFill>
        <p:spPr>
          <a:xfrm>
            <a:off x="467666" y="3516154"/>
            <a:ext cx="4865394" cy="3201352"/>
          </a:xfrm>
          <a:prstGeom prst="rect">
            <a:avLst/>
          </a:prstGeom>
        </p:spPr>
      </p:pic>
      <p:pic>
        <p:nvPicPr>
          <p:cNvPr id="7" name="그림 6">
            <a:extLst>
              <a:ext uri="{FF2B5EF4-FFF2-40B4-BE49-F238E27FC236}">
                <a16:creationId xmlns:a16="http://schemas.microsoft.com/office/drawing/2014/main" xmlns="" id="{CEA279C2-8C94-1EA4-7C63-DD297AEEDFD0}"/>
              </a:ext>
            </a:extLst>
          </p:cNvPr>
          <p:cNvPicPr>
            <a:picLocks noChangeAspect="1"/>
          </p:cNvPicPr>
          <p:nvPr/>
        </p:nvPicPr>
        <p:blipFill>
          <a:blip r:embed="rId5"/>
          <a:stretch>
            <a:fillRect/>
          </a:stretch>
        </p:blipFill>
        <p:spPr>
          <a:xfrm>
            <a:off x="333375" y="2311241"/>
            <a:ext cx="5133975" cy="952500"/>
          </a:xfrm>
          <a:prstGeom prst="rect">
            <a:avLst/>
          </a:prstGeom>
        </p:spPr>
      </p:pic>
      <p:sp>
        <p:nvSpPr>
          <p:cNvPr id="8" name="TextBox 7">
            <a:extLst>
              <a:ext uri="{FF2B5EF4-FFF2-40B4-BE49-F238E27FC236}">
                <a16:creationId xmlns:a16="http://schemas.microsoft.com/office/drawing/2014/main" xmlns="" id="{F2617D84-C029-5F4C-9EFB-66F65B639AEF}"/>
              </a:ext>
            </a:extLst>
          </p:cNvPr>
          <p:cNvSpPr txBox="1"/>
          <p:nvPr/>
        </p:nvSpPr>
        <p:spPr>
          <a:xfrm>
            <a:off x="4674200" y="2894409"/>
            <a:ext cx="1162498" cy="369332"/>
          </a:xfrm>
          <a:prstGeom prst="rect">
            <a:avLst/>
          </a:prstGeom>
          <a:noFill/>
        </p:spPr>
        <p:txBody>
          <a:bodyPr wrap="none" rtlCol="0">
            <a:spAutoFit/>
          </a:bodyPr>
          <a:lstStyle/>
          <a:p>
            <a:r>
              <a:rPr lang="en-US" altLang="ko-KR" dirty="0">
                <a:solidFill>
                  <a:srgbClr val="FF0000"/>
                </a:solidFill>
              </a:rPr>
              <a:t>~60 MeV</a:t>
            </a:r>
            <a:endParaRPr lang="ko-KR" altLang="en-US" dirty="0">
              <a:solidFill>
                <a:srgbClr val="FF0000"/>
              </a:solidFill>
            </a:endParaRPr>
          </a:p>
        </p:txBody>
      </p:sp>
      <p:sp>
        <p:nvSpPr>
          <p:cNvPr id="9" name="TextBox 8">
            <a:extLst>
              <a:ext uri="{FF2B5EF4-FFF2-40B4-BE49-F238E27FC236}">
                <a16:creationId xmlns:a16="http://schemas.microsoft.com/office/drawing/2014/main" xmlns="" id="{55159C53-D3D0-101C-4251-B53FC142FFC1}"/>
              </a:ext>
            </a:extLst>
          </p:cNvPr>
          <p:cNvSpPr txBox="1"/>
          <p:nvPr/>
        </p:nvSpPr>
        <p:spPr>
          <a:xfrm>
            <a:off x="8724900" y="4195286"/>
            <a:ext cx="1193275" cy="369332"/>
          </a:xfrm>
          <a:prstGeom prst="rect">
            <a:avLst/>
          </a:prstGeom>
          <a:noFill/>
        </p:spPr>
        <p:txBody>
          <a:bodyPr wrap="none" rtlCol="0">
            <a:spAutoFit/>
          </a:bodyPr>
          <a:lstStyle/>
          <a:p>
            <a:r>
              <a:rPr lang="en-US" altLang="ko-KR" dirty="0">
                <a:solidFill>
                  <a:srgbClr val="FF0000"/>
                </a:solidFill>
              </a:rPr>
              <a:t>of carbon</a:t>
            </a:r>
            <a:endParaRPr lang="ko-KR" altLang="en-US" dirty="0">
              <a:solidFill>
                <a:srgbClr val="FF0000"/>
              </a:solidFill>
            </a:endParaRPr>
          </a:p>
        </p:txBody>
      </p:sp>
      <p:sp>
        <p:nvSpPr>
          <p:cNvPr id="10" name="포인트가 4개인 별 9"/>
          <p:cNvSpPr/>
          <p:nvPr/>
        </p:nvSpPr>
        <p:spPr>
          <a:xfrm>
            <a:off x="2544872" y="1601628"/>
            <a:ext cx="914400" cy="914400"/>
          </a:xfrm>
          <a:prstGeom prst="star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직사각형 10">
            <a:extLst>
              <a:ext uri="{FF2B5EF4-FFF2-40B4-BE49-F238E27FC236}">
                <a16:creationId xmlns:a16="http://schemas.microsoft.com/office/drawing/2014/main" xmlns="" id="{998692F6-03CE-4C48-9E70-B3094EE3B770}"/>
              </a:ext>
            </a:extLst>
          </p:cNvPr>
          <p:cNvSpPr/>
          <p:nvPr/>
        </p:nvSpPr>
        <p:spPr>
          <a:xfrm>
            <a:off x="0" y="-16158"/>
            <a:ext cx="5657850"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MingLiU" pitchFamily="49" charset="-120"/>
              </a:rPr>
              <a:t>  </a:t>
            </a:r>
            <a:r>
              <a:rPr lang="en-US" altLang="ko-KR" b="1" dirty="0" smtClean="0">
                <a:solidFill>
                  <a:prstClr val="white"/>
                </a:solidFill>
                <a:latin typeface="Helvetica LT Std" panose="020B0504020202020204" pitchFamily="34" charset="0"/>
                <a:ea typeface="MingLiU" pitchFamily="49" charset="-120"/>
              </a:rPr>
              <a:t>Elastic Scattering of C isotopes I</a:t>
            </a:r>
            <a:endParaRPr lang="ko-KR" altLang="en-US" dirty="0">
              <a:solidFill>
                <a:prstClr val="white"/>
              </a:solidFill>
              <a:latin typeface="Helvetica LT Std" panose="020B0504020202020204" pitchFamily="34" charset="0"/>
              <a:ea typeface="맑은 고딕" panose="020B0503020000020004" pitchFamily="50" charset="-127"/>
            </a:endParaRPr>
          </a:p>
        </p:txBody>
      </p:sp>
      <p:sp>
        <p:nvSpPr>
          <p:cNvPr id="4" name="직사각형 3"/>
          <p:cNvSpPr/>
          <p:nvPr/>
        </p:nvSpPr>
        <p:spPr>
          <a:xfrm>
            <a:off x="1902365" y="524470"/>
            <a:ext cx="3495893" cy="369332"/>
          </a:xfrm>
          <a:prstGeom prst="rect">
            <a:avLst/>
          </a:prstGeom>
        </p:spPr>
        <p:txBody>
          <a:bodyPr wrap="none">
            <a:spAutoFit/>
          </a:bodyPr>
          <a:lstStyle/>
          <a:p>
            <a:r>
              <a:rPr lang="en-US" altLang="ko-KR" b="1" dirty="0" err="1" smtClean="0"/>
              <a:t>Brunnian</a:t>
            </a:r>
            <a:r>
              <a:rPr lang="en-US" altLang="ko-KR" b="1" dirty="0" smtClean="0"/>
              <a:t> (super Borromean) !</a:t>
            </a:r>
            <a:endParaRPr lang="ko-KR" altLang="en-US" b="1" dirty="0"/>
          </a:p>
        </p:txBody>
      </p:sp>
      <p:sp>
        <p:nvSpPr>
          <p:cNvPr id="6" name="슬라이드 번호 개체 틀 5"/>
          <p:cNvSpPr>
            <a:spLocks noGrp="1"/>
          </p:cNvSpPr>
          <p:nvPr>
            <p:ph type="sldNum" sz="quarter" idx="12"/>
          </p:nvPr>
        </p:nvSpPr>
        <p:spPr/>
        <p:txBody>
          <a:bodyPr/>
          <a:lstStyle/>
          <a:p>
            <a:fld id="{175E8A5A-CA94-4822-9441-BD0B7D3C58CA}" type="slidenum">
              <a:rPr lang="ko-KR" altLang="en-US" smtClean="0"/>
              <a:t>6</a:t>
            </a:fld>
            <a:endParaRPr lang="ko-KR" altLang="en-US"/>
          </a:p>
        </p:txBody>
      </p:sp>
    </p:spTree>
    <p:extLst>
      <p:ext uri="{BB962C8B-B14F-4D97-AF65-F5344CB8AC3E}">
        <p14:creationId xmlns:p14="http://schemas.microsoft.com/office/powerpoint/2010/main" val="17128859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직사각형 410">
            <a:extLst>
              <a:ext uri="{FF2B5EF4-FFF2-40B4-BE49-F238E27FC236}">
                <a16:creationId xmlns:a16="http://schemas.microsoft.com/office/drawing/2014/main" xmlns="" id="{23D1E867-C2F1-4FE8-968C-50946FEC5105}"/>
              </a:ext>
            </a:extLst>
          </p:cNvPr>
          <p:cNvSpPr/>
          <p:nvPr/>
        </p:nvSpPr>
        <p:spPr>
          <a:xfrm>
            <a:off x="1524000" y="476672"/>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dirty="0">
                <a:solidFill>
                  <a:prstClr val="white"/>
                </a:solidFill>
                <a:latin typeface="Helvetica LT Std" panose="020B0504020202020204" pitchFamily="34" charset="0"/>
                <a:ea typeface="MingLiU" pitchFamily="49" charset="-120"/>
              </a:rPr>
              <a:t>Breakup Reaction Process (by Coulomb)</a:t>
            </a:r>
            <a:endParaRPr lang="ko-KR" altLang="en-US" dirty="0">
              <a:solidFill>
                <a:prstClr val="white"/>
              </a:solidFill>
              <a:latin typeface="Helvetica LT Std" panose="020B0504020202020204" pitchFamily="34" charset="0"/>
              <a:ea typeface="맑은 고딕" panose="020B0503020000020004" pitchFamily="50" charset="-127"/>
            </a:endParaRPr>
          </a:p>
        </p:txBody>
      </p:sp>
      <p:pic>
        <p:nvPicPr>
          <p:cNvPr id="5" name="그림 4">
            <a:extLst>
              <a:ext uri="{FF2B5EF4-FFF2-40B4-BE49-F238E27FC236}">
                <a16:creationId xmlns:a16="http://schemas.microsoft.com/office/drawing/2014/main" xmlns="" id="{240BC401-D34A-4DF5-9182-44F7F138F552}"/>
              </a:ext>
            </a:extLst>
          </p:cNvPr>
          <p:cNvPicPr>
            <a:picLocks noChangeAspect="1"/>
          </p:cNvPicPr>
          <p:nvPr/>
        </p:nvPicPr>
        <p:blipFill>
          <a:blip r:embed="rId3"/>
          <a:stretch>
            <a:fillRect/>
          </a:stretch>
        </p:blipFill>
        <p:spPr>
          <a:xfrm>
            <a:off x="1723662" y="1168203"/>
            <a:ext cx="4372339" cy="3385458"/>
          </a:xfrm>
          <a:prstGeom prst="rect">
            <a:avLst/>
          </a:prstGeom>
        </p:spPr>
      </p:pic>
      <p:pic>
        <p:nvPicPr>
          <p:cNvPr id="8" name="그림 7">
            <a:extLst>
              <a:ext uri="{FF2B5EF4-FFF2-40B4-BE49-F238E27FC236}">
                <a16:creationId xmlns:a16="http://schemas.microsoft.com/office/drawing/2014/main" xmlns="" id="{37009461-6FC1-40D8-8E7F-FAB6FF486F5E}"/>
              </a:ext>
            </a:extLst>
          </p:cNvPr>
          <p:cNvPicPr>
            <a:picLocks noChangeAspect="1"/>
          </p:cNvPicPr>
          <p:nvPr/>
        </p:nvPicPr>
        <p:blipFill>
          <a:blip r:embed="rId4"/>
          <a:stretch>
            <a:fillRect/>
          </a:stretch>
        </p:blipFill>
        <p:spPr>
          <a:xfrm>
            <a:off x="6096001" y="1168203"/>
            <a:ext cx="4372339" cy="3418374"/>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xmlns="" id="{47674F12-C00C-4DF7-8F32-D7C778C290A6}"/>
                  </a:ext>
                </a:extLst>
              </p:cNvPr>
              <p:cNvSpPr txBox="1"/>
              <p:nvPr/>
            </p:nvSpPr>
            <p:spPr>
              <a:xfrm>
                <a:off x="2030084" y="5509882"/>
                <a:ext cx="6877052" cy="646331"/>
              </a:xfrm>
              <a:prstGeom prst="rect">
                <a:avLst/>
              </a:prstGeom>
              <a:noFill/>
            </p:spPr>
            <p:txBody>
              <a:bodyPr wrap="square">
                <a:spAutoFit/>
              </a:bodyPr>
              <a:lstStyle/>
              <a:p>
                <a:pPr defTabSz="457200" latinLnBrk="0"/>
                <a:r>
                  <a:rPr lang="pt-BR" altLang="ko-KR" dirty="0">
                    <a:solidFill>
                      <a:prstClr val="black"/>
                    </a:solidFill>
                    <a:latin typeface="CMR12"/>
                    <a:ea typeface="맑은 고딕" panose="020B0503020000020004" pitchFamily="50" charset="-127"/>
                  </a:rPr>
                  <a:t>Experimental </a:t>
                </a:r>
                <a14:m>
                  <m:oMath xmlns:m="http://schemas.openxmlformats.org/officeDocument/2006/math">
                    <m:r>
                      <m:rPr>
                        <m:sty m:val="p"/>
                      </m:rPr>
                      <a:rPr lang="pt-BR" altLang="ko-KR" dirty="0">
                        <a:solidFill>
                          <a:prstClr val="black"/>
                        </a:solidFill>
                        <a:latin typeface="Cambria Math" panose="02040503050406030204" pitchFamily="18" charset="0"/>
                      </a:rPr>
                      <m:t>B</m:t>
                    </m:r>
                    <m:d>
                      <m:dPr>
                        <m:ctrlPr>
                          <a:rPr lang="pt-BR" altLang="ko-KR" i="1" dirty="0">
                            <a:solidFill>
                              <a:prstClr val="black"/>
                            </a:solidFill>
                            <a:latin typeface="Cambria Math" panose="02040503050406030204" pitchFamily="18" charset="0"/>
                          </a:rPr>
                        </m:ctrlPr>
                      </m:dPr>
                      <m:e>
                        <m:r>
                          <m:rPr>
                            <m:sty m:val="p"/>
                          </m:rPr>
                          <a:rPr lang="pt-BR" altLang="ko-KR" dirty="0">
                            <a:solidFill>
                              <a:prstClr val="black"/>
                            </a:solidFill>
                            <a:latin typeface="Cambria Math" panose="02040503050406030204" pitchFamily="18" charset="0"/>
                          </a:rPr>
                          <m:t>E</m:t>
                        </m:r>
                        <m:r>
                          <a:rPr lang="pt-BR" altLang="ko-KR" dirty="0">
                            <a:solidFill>
                              <a:prstClr val="black"/>
                            </a:solidFill>
                            <a:latin typeface="Cambria Math" panose="02040503050406030204" pitchFamily="18" charset="0"/>
                          </a:rPr>
                          <m:t>1</m:t>
                        </m:r>
                      </m:e>
                    </m:d>
                    <m:r>
                      <a:rPr lang="pt-BR" altLang="ko-KR" dirty="0">
                        <a:solidFill>
                          <a:prstClr val="black"/>
                        </a:solidFill>
                        <a:latin typeface="Cambria Math" panose="02040503050406030204" pitchFamily="18" charset="0"/>
                      </a:rPr>
                      <m:t>= 0.00153 </m:t>
                    </m:r>
                    <m:r>
                      <m:rPr>
                        <m:sty m:val="p"/>
                      </m:rPr>
                      <a:rPr lang="pt-BR" altLang="ko-KR" dirty="0">
                        <a:solidFill>
                          <a:prstClr val="black"/>
                        </a:solidFill>
                        <a:latin typeface="Cambria Math" panose="02040503050406030204" pitchFamily="18" charset="0"/>
                      </a:rPr>
                      <m:t>W</m:t>
                    </m:r>
                    <m:r>
                      <a:rPr lang="pt-BR" altLang="ko-KR" dirty="0">
                        <a:solidFill>
                          <a:prstClr val="black"/>
                        </a:solidFill>
                        <a:latin typeface="Cambria Math" panose="02040503050406030204" pitchFamily="18" charset="0"/>
                      </a:rPr>
                      <m:t>.</m:t>
                    </m:r>
                    <m:r>
                      <m:rPr>
                        <m:sty m:val="p"/>
                      </m:rPr>
                      <a:rPr lang="pt-BR" altLang="ko-KR" dirty="0">
                        <a:solidFill>
                          <a:prstClr val="black"/>
                        </a:solidFill>
                        <a:latin typeface="Cambria Math" panose="02040503050406030204" pitchFamily="18" charset="0"/>
                      </a:rPr>
                      <m:t>U</m:t>
                    </m:r>
                    <m:r>
                      <a:rPr lang="pt-BR" altLang="ko-KR" i="1" dirty="0">
                        <a:solidFill>
                          <a:prstClr val="black"/>
                        </a:solidFill>
                        <a:latin typeface="Cambria Math" panose="02040503050406030204" pitchFamily="18" charset="0"/>
                      </a:rPr>
                      <m:t>.</m:t>
                    </m:r>
                    <m:r>
                      <m:rPr>
                        <m:sty m:val="p"/>
                      </m:rPr>
                      <a:rPr lang="en-US" altLang="ko-KR" dirty="0">
                        <a:solidFill>
                          <a:prstClr val="black"/>
                        </a:solidFill>
                        <a:latin typeface="Cambria Math" panose="02040503050406030204" pitchFamily="18" charset="0"/>
                      </a:rPr>
                      <m:t>at</m:t>
                    </m:r>
                    <m:r>
                      <a:rPr lang="en-US" altLang="ko-KR" dirty="0">
                        <a:solidFill>
                          <a:prstClr val="black"/>
                        </a:solidFill>
                        <a:latin typeface="Cambria Math" panose="02040503050406030204" pitchFamily="18" charset="0"/>
                      </a:rPr>
                      <m:t> </m:t>
                    </m:r>
                    <m:sSub>
                      <m:sSubPr>
                        <m:ctrlPr>
                          <a:rPr lang="en-US" altLang="ko-KR" i="1" dirty="0">
                            <a:solidFill>
                              <a:prstClr val="black"/>
                            </a:solidFill>
                            <a:latin typeface="Cambria Math" panose="02040503050406030204" pitchFamily="18" charset="0"/>
                          </a:rPr>
                        </m:ctrlPr>
                      </m:sSubPr>
                      <m:e>
                        <m:r>
                          <m:rPr>
                            <m:sty m:val="p"/>
                          </m:rPr>
                          <a:rPr lang="en-US" altLang="ko-KR" dirty="0">
                            <a:solidFill>
                              <a:prstClr val="black"/>
                            </a:solidFill>
                            <a:latin typeface="Cambria Math" panose="02040503050406030204" pitchFamily="18" charset="0"/>
                          </a:rPr>
                          <m:t>E</m:t>
                        </m:r>
                      </m:e>
                      <m:sub>
                        <m:r>
                          <m:rPr>
                            <m:sty m:val="p"/>
                          </m:rPr>
                          <a:rPr lang="en-US" altLang="ko-KR" dirty="0">
                            <a:solidFill>
                              <a:prstClr val="black"/>
                            </a:solidFill>
                            <a:latin typeface="Cambria Math" panose="02040503050406030204" pitchFamily="18" charset="0"/>
                          </a:rPr>
                          <m:t>x</m:t>
                        </m:r>
                      </m:sub>
                    </m:sSub>
                    <m:r>
                      <a:rPr lang="en-US" altLang="ko-KR" dirty="0">
                        <a:solidFill>
                          <a:prstClr val="black"/>
                        </a:solidFill>
                        <a:latin typeface="Cambria Math" panose="02040503050406030204" pitchFamily="18" charset="0"/>
                      </a:rPr>
                      <m:t>=2.609 </m:t>
                    </m:r>
                    <m:r>
                      <m:rPr>
                        <m:sty m:val="p"/>
                      </m:rPr>
                      <a:rPr lang="en-US" altLang="ko-KR" dirty="0">
                        <a:solidFill>
                          <a:prstClr val="black"/>
                        </a:solidFill>
                        <a:latin typeface="Cambria Math" panose="02040503050406030204" pitchFamily="18" charset="0"/>
                      </a:rPr>
                      <m:t>MeV</m:t>
                    </m:r>
                  </m:oMath>
                </a14:m>
                <a:endParaRPr lang="pt-BR" altLang="ko-KR" dirty="0">
                  <a:solidFill>
                    <a:prstClr val="black"/>
                  </a:solidFill>
                  <a:latin typeface="CMR12"/>
                  <a:ea typeface="맑은 고딕" panose="020B0503020000020004" pitchFamily="50" charset="-127"/>
                </a:endParaRPr>
              </a:p>
              <a:p>
                <a:pPr defTabSz="457200" latinLnBrk="0"/>
                <a:r>
                  <a:rPr lang="pt-BR" altLang="ko-KR" dirty="0">
                    <a:solidFill>
                      <a:prstClr val="black"/>
                    </a:solidFill>
                    <a:latin typeface="CMR12"/>
                    <a:ea typeface="맑은 고딕" panose="020B0503020000020004" pitchFamily="50" charset="-127"/>
                  </a:rPr>
                  <a:t>Delta : Theoritical </a:t>
                </a:r>
                <a14:m>
                  <m:oMath xmlns:m="http://schemas.openxmlformats.org/officeDocument/2006/math">
                    <m:r>
                      <m:rPr>
                        <m:sty m:val="p"/>
                      </m:rPr>
                      <a:rPr lang="en-US" altLang="ko-KR">
                        <a:solidFill>
                          <a:prstClr val="black"/>
                        </a:solidFill>
                        <a:latin typeface="Cambria Math" panose="02040503050406030204" pitchFamily="18" charset="0"/>
                      </a:rPr>
                      <m:t>B</m:t>
                    </m:r>
                    <m:d>
                      <m:dPr>
                        <m:ctrlPr>
                          <a:rPr lang="en-US" altLang="ko-KR" i="1">
                            <a:solidFill>
                              <a:prstClr val="black"/>
                            </a:solidFill>
                            <a:latin typeface="Cambria Math" panose="02040503050406030204" pitchFamily="18" charset="0"/>
                          </a:rPr>
                        </m:ctrlPr>
                      </m:dPr>
                      <m:e>
                        <m:r>
                          <m:rPr>
                            <m:sty m:val="p"/>
                          </m:rPr>
                          <a:rPr lang="en-US" altLang="ko-KR">
                            <a:solidFill>
                              <a:prstClr val="black"/>
                            </a:solidFill>
                            <a:latin typeface="Cambria Math" panose="02040503050406030204" pitchFamily="18" charset="0"/>
                          </a:rPr>
                          <m:t>E</m:t>
                        </m:r>
                        <m:r>
                          <a:rPr lang="en-US" altLang="ko-KR">
                            <a:solidFill>
                              <a:prstClr val="black"/>
                            </a:solidFill>
                            <a:latin typeface="Cambria Math" panose="02040503050406030204" pitchFamily="18" charset="0"/>
                          </a:rPr>
                          <m:t>1</m:t>
                        </m:r>
                      </m:e>
                    </m:d>
                    <m:r>
                      <a:rPr lang="en-US" altLang="ko-KR">
                        <a:solidFill>
                          <a:prstClr val="black"/>
                        </a:solidFill>
                        <a:latin typeface="Cambria Math" panose="02040503050406030204" pitchFamily="18" charset="0"/>
                      </a:rPr>
                      <m:t>=0.13</m:t>
                    </m:r>
                    <m:sSup>
                      <m:sSupPr>
                        <m:ctrlPr>
                          <a:rPr lang="en-US" altLang="ko-KR" i="1">
                            <a:solidFill>
                              <a:prstClr val="black"/>
                            </a:solidFill>
                            <a:latin typeface="Cambria Math" panose="02040503050406030204" pitchFamily="18" charset="0"/>
                          </a:rPr>
                        </m:ctrlPr>
                      </m:sSupPr>
                      <m:e>
                        <m:r>
                          <m:rPr>
                            <m:sty m:val="p"/>
                          </m:rPr>
                          <a:rPr lang="en-US" altLang="ko-KR">
                            <a:solidFill>
                              <a:prstClr val="black"/>
                            </a:solidFill>
                            <a:latin typeface="Cambria Math" panose="02040503050406030204" pitchFamily="18" charset="0"/>
                          </a:rPr>
                          <m:t>e</m:t>
                        </m:r>
                      </m:e>
                      <m:sup>
                        <m:r>
                          <a:rPr lang="en-US" altLang="ko-KR">
                            <a:solidFill>
                              <a:prstClr val="black"/>
                            </a:solidFill>
                            <a:latin typeface="Cambria Math" panose="02040503050406030204" pitchFamily="18" charset="0"/>
                          </a:rPr>
                          <m:t>2</m:t>
                        </m:r>
                      </m:sup>
                    </m:sSup>
                    <m:r>
                      <m:rPr>
                        <m:sty m:val="p"/>
                      </m:rPr>
                      <a:rPr lang="en-US" altLang="ko-KR">
                        <a:solidFill>
                          <a:prstClr val="black"/>
                        </a:solidFill>
                        <a:latin typeface="Cambria Math" panose="02040503050406030204" pitchFamily="18" charset="0"/>
                      </a:rPr>
                      <m:t>fm</m:t>
                    </m:r>
                    <m:r>
                      <a:rPr lang="en-US" altLang="ko-KR">
                        <a:solidFill>
                          <a:prstClr val="black"/>
                        </a:solidFill>
                        <a:latin typeface="Cambria Math" panose="02040503050406030204" pitchFamily="18" charset="0"/>
                      </a:rPr>
                      <m:t> </m:t>
                    </m:r>
                    <m:r>
                      <m:rPr>
                        <m:sty m:val="p"/>
                      </m:rPr>
                      <a:rPr lang="en-US" altLang="ko-KR">
                        <a:solidFill>
                          <a:prstClr val="black"/>
                        </a:solidFill>
                        <a:latin typeface="Cambria Math" panose="02040503050406030204" pitchFamily="18" charset="0"/>
                      </a:rPr>
                      <m:t>at</m:t>
                    </m:r>
                    <m:r>
                      <a:rPr lang="en-US" altLang="ko-KR">
                        <a:solidFill>
                          <a:prstClr val="black"/>
                        </a:solidFill>
                        <a:latin typeface="Cambria Math" panose="02040503050406030204" pitchFamily="18" charset="0"/>
                      </a:rPr>
                      <m:t> </m:t>
                    </m:r>
                    <m:sSub>
                      <m:sSubPr>
                        <m:ctrlPr>
                          <a:rPr lang="en-US" altLang="ko-KR" i="1">
                            <a:solidFill>
                              <a:prstClr val="black"/>
                            </a:solidFill>
                            <a:latin typeface="Cambria Math" panose="02040503050406030204" pitchFamily="18" charset="0"/>
                          </a:rPr>
                        </m:ctrlPr>
                      </m:sSubPr>
                      <m:e>
                        <m:r>
                          <m:rPr>
                            <m:sty m:val="p"/>
                          </m:rPr>
                          <a:rPr lang="en-US" altLang="ko-KR">
                            <a:solidFill>
                              <a:prstClr val="black"/>
                            </a:solidFill>
                            <a:latin typeface="Cambria Math" panose="02040503050406030204" pitchFamily="18" charset="0"/>
                          </a:rPr>
                          <m:t>E</m:t>
                        </m:r>
                      </m:e>
                      <m:sub>
                        <m:r>
                          <m:rPr>
                            <m:sty m:val="p"/>
                          </m:rPr>
                          <a:rPr lang="en-US" altLang="ko-KR">
                            <a:solidFill>
                              <a:prstClr val="black"/>
                            </a:solidFill>
                            <a:latin typeface="Cambria Math" panose="02040503050406030204" pitchFamily="18" charset="0"/>
                          </a:rPr>
                          <m:t>x</m:t>
                        </m:r>
                      </m:sub>
                    </m:sSub>
                    <m:r>
                      <a:rPr lang="en-US" altLang="ko-KR">
                        <a:solidFill>
                          <a:prstClr val="black"/>
                        </a:solidFill>
                        <a:latin typeface="Cambria Math" panose="02040503050406030204" pitchFamily="18" charset="0"/>
                      </a:rPr>
                      <m:t>=2.92 </m:t>
                    </m:r>
                    <m:r>
                      <m:rPr>
                        <m:sty m:val="p"/>
                      </m:rPr>
                      <a:rPr lang="en-US" altLang="ko-KR">
                        <a:solidFill>
                          <a:prstClr val="black"/>
                        </a:solidFill>
                        <a:latin typeface="Cambria Math" panose="02040503050406030204" pitchFamily="18" charset="0"/>
                      </a:rPr>
                      <m:t>MeV</m:t>
                    </m:r>
                    <m:r>
                      <a:rPr lang="en-US" altLang="ko-KR">
                        <a:solidFill>
                          <a:prstClr val="black"/>
                        </a:solidFill>
                        <a:latin typeface="Cambria Math" panose="02040503050406030204" pitchFamily="18" charset="0"/>
                      </a:rPr>
                      <m:t>(</m:t>
                    </m:r>
                    <m:r>
                      <m:rPr>
                        <m:sty m:val="p"/>
                      </m:rPr>
                      <a:rPr lang="en-US" altLang="ko-KR">
                        <a:solidFill>
                          <a:prstClr val="black"/>
                        </a:solidFill>
                        <a:latin typeface="Cambria Math" panose="02040503050406030204" pitchFamily="18" charset="0"/>
                      </a:rPr>
                      <m:t>Guide</m:t>
                    </m:r>
                    <m:r>
                      <a:rPr lang="en-US" altLang="ko-KR">
                        <a:solidFill>
                          <a:prstClr val="black"/>
                        </a:solidFill>
                        <a:latin typeface="Cambria Math" panose="02040503050406030204" pitchFamily="18" charset="0"/>
                      </a:rPr>
                      <m:t> </m:t>
                    </m:r>
                    <m:r>
                      <m:rPr>
                        <m:sty m:val="p"/>
                      </m:rPr>
                      <a:rPr lang="en-US" altLang="ko-KR">
                        <a:solidFill>
                          <a:prstClr val="black"/>
                        </a:solidFill>
                        <a:latin typeface="Cambria Math" panose="02040503050406030204" pitchFamily="18" charset="0"/>
                      </a:rPr>
                      <m:t>line</m:t>
                    </m:r>
                    <m:r>
                      <a:rPr lang="en-US" altLang="ko-KR">
                        <a:solidFill>
                          <a:prstClr val="black"/>
                        </a:solidFill>
                        <a:latin typeface="Cambria Math" panose="02040503050406030204" pitchFamily="18" charset="0"/>
                      </a:rPr>
                      <m:t>)</m:t>
                    </m:r>
                  </m:oMath>
                </a14:m>
                <a:endParaRPr lang="ko-KR" altLang="en-US" dirty="0">
                  <a:solidFill>
                    <a:prstClr val="black"/>
                  </a:solidFill>
                  <a:latin typeface="Calibri" panose="020F0502020204030204"/>
                  <a:ea typeface="맑은 고딕" panose="020B0503020000020004" pitchFamily="50" charset="-127"/>
                </a:endParaRPr>
              </a:p>
            </p:txBody>
          </p:sp>
        </mc:Choice>
        <mc:Fallback>
          <p:sp>
            <p:nvSpPr>
              <p:cNvPr id="6" name="TextBox 5">
                <a:extLst>
                  <a:ext uri="{FF2B5EF4-FFF2-40B4-BE49-F238E27FC236}">
                    <a16:creationId xmlns:a16="http://schemas.microsoft.com/office/drawing/2014/main" xmlns="" xmlns:a14="http://schemas.microsoft.com/office/drawing/2010/main" id="{47674F12-C00C-4DF7-8F32-D7C778C290A6}"/>
                  </a:ext>
                </a:extLst>
              </p:cNvPr>
              <p:cNvSpPr txBox="1">
                <a:spLocks noRot="1" noChangeAspect="1" noMove="1" noResize="1" noEditPoints="1" noAdjustHandles="1" noChangeArrowheads="1" noChangeShapeType="1" noTextEdit="1"/>
              </p:cNvSpPr>
              <p:nvPr/>
            </p:nvSpPr>
            <p:spPr>
              <a:xfrm>
                <a:off x="2030084" y="5509882"/>
                <a:ext cx="6877052" cy="646331"/>
              </a:xfrm>
              <a:prstGeom prst="rect">
                <a:avLst/>
              </a:prstGeom>
              <a:blipFill rotWithShape="0">
                <a:blip r:embed="rId5"/>
                <a:stretch>
                  <a:fillRect l="-709" t="-7547" b="-1132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3092A9E0-F9A0-4FE9-9C08-BE700E80D50D}"/>
                  </a:ext>
                </a:extLst>
              </p:cNvPr>
              <p:cNvSpPr txBox="1"/>
              <p:nvPr/>
            </p:nvSpPr>
            <p:spPr>
              <a:xfrm>
                <a:off x="6354071" y="5994769"/>
                <a:ext cx="4114268" cy="598947"/>
              </a:xfrm>
              <a:prstGeom prst="rect">
                <a:avLst/>
              </a:prstGeom>
              <a:noFill/>
            </p:spPr>
            <p:txBody>
              <a:bodyPr wrap="none" lIns="0" tIns="0" rIns="0" bIns="0" rtlCol="0">
                <a:spAutoFit/>
              </a:bodyPr>
              <a:lstStyle/>
              <a:p>
                <a:pPr defTabSz="457200" latinLnBrk="0"/>
                <a14:m>
                  <m:oMathPara xmlns:m="http://schemas.openxmlformats.org/officeDocument/2006/math">
                    <m:oMathParaPr>
                      <m:jc m:val="centerGroup"/>
                    </m:oMathParaPr>
                    <m:oMath xmlns:m="http://schemas.openxmlformats.org/officeDocument/2006/math">
                      <m:sSub>
                        <m:sSubPr>
                          <m:ctrlPr>
                            <a:rPr lang="en-US" altLang="ko-KR" b="1" i="1">
                              <a:solidFill>
                                <a:prstClr val="black"/>
                              </a:solidFill>
                              <a:latin typeface="Cambria Math" panose="02040503050406030204" pitchFamily="18" charset="0"/>
                            </a:rPr>
                          </m:ctrlPr>
                        </m:sSubPr>
                        <m:e>
                          <m:r>
                            <a:rPr lang="en-US" altLang="ko-KR" b="1" i="1">
                              <a:solidFill>
                                <a:prstClr val="black"/>
                              </a:solidFill>
                              <a:latin typeface="Cambria Math" panose="02040503050406030204" pitchFamily="18" charset="0"/>
                            </a:rPr>
                            <m:t>𝑻</m:t>
                          </m:r>
                        </m:e>
                        <m:sub>
                          <m:r>
                            <a:rPr lang="en-US" altLang="ko-KR" b="1" i="1">
                              <a:solidFill>
                                <a:prstClr val="black"/>
                              </a:solidFill>
                              <a:latin typeface="Cambria Math" panose="02040503050406030204" pitchFamily="18" charset="0"/>
                            </a:rPr>
                            <m:t>𝑩𝑼</m:t>
                          </m:r>
                          <m:r>
                            <a:rPr lang="en-US" altLang="ko-KR" b="1" i="1">
                              <a:solidFill>
                                <a:prstClr val="black"/>
                              </a:solidFill>
                              <a:latin typeface="Cambria Math" panose="02040503050406030204" pitchFamily="18" charset="0"/>
                            </a:rPr>
                            <m:t>;</m:t>
                          </m:r>
                          <m:r>
                            <a:rPr lang="en-US" altLang="ko-KR" b="1" i="1">
                              <a:solidFill>
                                <a:prstClr val="black"/>
                              </a:solidFill>
                              <a:latin typeface="Cambria Math" panose="02040503050406030204" pitchFamily="18" charset="0"/>
                            </a:rPr>
                            <m:t>𝒍</m:t>
                          </m:r>
                        </m:sub>
                      </m:sSub>
                      <m:r>
                        <a:rPr lang="en-US" altLang="ko-KR" b="1" i="1">
                          <a:solidFill>
                            <a:prstClr val="black"/>
                          </a:solidFill>
                          <a:latin typeface="Cambria Math" panose="02040503050406030204" pitchFamily="18" charset="0"/>
                        </a:rPr>
                        <m:t>=</m:t>
                      </m:r>
                      <m:f>
                        <m:fPr>
                          <m:ctrlPr>
                            <a:rPr lang="en-US" altLang="ko-KR" b="1" i="1">
                              <a:solidFill>
                                <a:prstClr val="black"/>
                              </a:solidFill>
                              <a:latin typeface="Cambria Math" panose="02040503050406030204" pitchFamily="18" charset="0"/>
                            </a:rPr>
                          </m:ctrlPr>
                        </m:fPr>
                        <m:num>
                          <m:r>
                            <a:rPr lang="en-US" altLang="ko-KR" b="1" i="1">
                              <a:solidFill>
                                <a:prstClr val="black"/>
                              </a:solidFill>
                              <a:latin typeface="Cambria Math" panose="02040503050406030204" pitchFamily="18" charset="0"/>
                            </a:rPr>
                            <m:t>𝟖</m:t>
                          </m:r>
                        </m:num>
                        <m:den>
                          <m:r>
                            <a:rPr lang="en-US" altLang="ko-KR" b="1" i="1">
                              <a:solidFill>
                                <a:prstClr val="black"/>
                              </a:solidFill>
                              <a:latin typeface="Cambria Math" panose="02040503050406030204" pitchFamily="18" charset="0"/>
                            </a:rPr>
                            <m:t>ℏ</m:t>
                          </m:r>
                          <m:r>
                            <a:rPr lang="en-US" altLang="ko-KR" b="1" i="1">
                              <a:solidFill>
                                <a:prstClr val="black"/>
                              </a:solidFill>
                              <a:latin typeface="Cambria Math" panose="02040503050406030204" pitchFamily="18" charset="0"/>
                            </a:rPr>
                            <m:t>𝒗</m:t>
                          </m:r>
                        </m:den>
                      </m:f>
                      <m:nary>
                        <m:naryPr>
                          <m:ctrlPr>
                            <a:rPr lang="en-US" altLang="ko-KR" b="1" i="1">
                              <a:solidFill>
                                <a:prstClr val="black"/>
                              </a:solidFill>
                              <a:latin typeface="Cambria Math" panose="02040503050406030204" pitchFamily="18" charset="0"/>
                            </a:rPr>
                          </m:ctrlPr>
                        </m:naryPr>
                        <m:sub>
                          <m:r>
                            <m:rPr>
                              <m:brk m:alnAt="23"/>
                            </m:rPr>
                            <a:rPr lang="en-US" altLang="ko-KR" b="1" i="1">
                              <a:solidFill>
                                <a:prstClr val="black"/>
                              </a:solidFill>
                              <a:latin typeface="Cambria Math" panose="02040503050406030204" pitchFamily="18" charset="0"/>
                            </a:rPr>
                            <m:t>𝟎</m:t>
                          </m:r>
                        </m:sub>
                        <m:sup>
                          <m:r>
                            <a:rPr lang="en-US" altLang="ko-KR" b="1" i="1">
                              <a:solidFill>
                                <a:prstClr val="black"/>
                              </a:solidFill>
                              <a:latin typeface="Cambria Math" panose="02040503050406030204" pitchFamily="18" charset="0"/>
                            </a:rPr>
                            <m:t>∞</m:t>
                          </m:r>
                        </m:sup>
                        <m:e>
                          <m:sSup>
                            <m:sSupPr>
                              <m:ctrlPr>
                                <a:rPr lang="en-US" altLang="ko-KR" b="1" i="1">
                                  <a:solidFill>
                                    <a:prstClr val="black"/>
                                  </a:solidFill>
                                  <a:latin typeface="Cambria Math" panose="02040503050406030204" pitchFamily="18" charset="0"/>
                                </a:rPr>
                              </m:ctrlPr>
                            </m:sSupPr>
                            <m:e>
                              <m:d>
                                <m:dPr>
                                  <m:begChr m:val="|"/>
                                  <m:endChr m:val="|"/>
                                  <m:ctrlPr>
                                    <a:rPr lang="en-US" altLang="ko-KR" b="1" i="1">
                                      <a:solidFill>
                                        <a:prstClr val="black"/>
                                      </a:solidFill>
                                      <a:latin typeface="Cambria Math" panose="02040503050406030204" pitchFamily="18" charset="0"/>
                                    </a:rPr>
                                  </m:ctrlPr>
                                </m:dPr>
                                <m:e>
                                  <m:sSubSup>
                                    <m:sSubSupPr>
                                      <m:ctrlPr>
                                        <a:rPr lang="en-US" altLang="ko-KR" b="1" i="1">
                                          <a:solidFill>
                                            <a:prstClr val="black"/>
                                          </a:solidFill>
                                          <a:latin typeface="Cambria Math" panose="02040503050406030204" pitchFamily="18" charset="0"/>
                                        </a:rPr>
                                      </m:ctrlPr>
                                    </m:sSubSupPr>
                                    <m:e>
                                      <m:r>
                                        <a:rPr lang="en-US" altLang="ko-KR" b="1" i="1">
                                          <a:solidFill>
                                            <a:prstClr val="black"/>
                                          </a:solidFill>
                                          <a:latin typeface="Cambria Math" panose="02040503050406030204" pitchFamily="18" charset="0"/>
                                        </a:rPr>
                                        <m:t>𝝌</m:t>
                                      </m:r>
                                    </m:e>
                                    <m:sub>
                                      <m:r>
                                        <a:rPr lang="en-US" altLang="ko-KR" b="1" i="1">
                                          <a:solidFill>
                                            <a:prstClr val="black"/>
                                          </a:solidFill>
                                          <a:latin typeface="Cambria Math" panose="02040503050406030204" pitchFamily="18" charset="0"/>
                                        </a:rPr>
                                        <m:t>𝒍</m:t>
                                      </m:r>
                                    </m:sub>
                                    <m:sup>
                                      <m:r>
                                        <a:rPr lang="en-US" altLang="ko-KR" b="1" i="1">
                                          <a:solidFill>
                                            <a:prstClr val="black"/>
                                          </a:solidFill>
                                          <a:latin typeface="Cambria Math" panose="02040503050406030204" pitchFamily="18" charset="0"/>
                                        </a:rPr>
                                        <m:t>+</m:t>
                                      </m:r>
                                    </m:sup>
                                  </m:sSubSup>
                                  <m:d>
                                    <m:dPr>
                                      <m:ctrlPr>
                                        <a:rPr lang="en-US" altLang="ko-KR" b="1" i="1">
                                          <a:solidFill>
                                            <a:prstClr val="black"/>
                                          </a:solidFill>
                                          <a:latin typeface="Cambria Math" panose="02040503050406030204" pitchFamily="18" charset="0"/>
                                        </a:rPr>
                                      </m:ctrlPr>
                                    </m:dPr>
                                    <m:e>
                                      <m:r>
                                        <a:rPr lang="en-US" altLang="ko-KR" b="1" i="1">
                                          <a:solidFill>
                                            <a:prstClr val="black"/>
                                          </a:solidFill>
                                          <a:latin typeface="Cambria Math" panose="02040503050406030204" pitchFamily="18" charset="0"/>
                                        </a:rPr>
                                        <m:t>𝒓</m:t>
                                      </m:r>
                                    </m:e>
                                  </m:d>
                                </m:e>
                              </m:d>
                            </m:e>
                            <m:sup>
                              <m:r>
                                <a:rPr lang="en-US" altLang="ko-KR" b="1" i="1">
                                  <a:solidFill>
                                    <a:prstClr val="black"/>
                                  </a:solidFill>
                                  <a:latin typeface="Cambria Math" panose="02040503050406030204" pitchFamily="18" charset="0"/>
                                </a:rPr>
                                <m:t>𝟐</m:t>
                              </m:r>
                            </m:sup>
                          </m:sSup>
                          <m:sSubSup>
                            <m:sSubSupPr>
                              <m:ctrlPr>
                                <a:rPr lang="en-US" altLang="ko-KR" b="1" i="1">
                                  <a:solidFill>
                                    <a:prstClr val="black"/>
                                  </a:solidFill>
                                  <a:latin typeface="Cambria Math" panose="02040503050406030204" pitchFamily="18" charset="0"/>
                                </a:rPr>
                              </m:ctrlPr>
                            </m:sSubSupPr>
                            <m:e>
                              <m:r>
                                <a:rPr lang="en-US" altLang="ko-KR" b="1" i="1">
                                  <a:solidFill>
                                    <a:prstClr val="black"/>
                                  </a:solidFill>
                                  <a:latin typeface="Cambria Math" panose="02040503050406030204" pitchFamily="18" charset="0"/>
                                </a:rPr>
                                <m:t>[</m:t>
                              </m:r>
                              <m:r>
                                <a:rPr lang="en-US" altLang="ko-KR" b="1" i="1">
                                  <a:solidFill>
                                    <a:prstClr val="black"/>
                                  </a:solidFill>
                                  <a:latin typeface="Cambria Math" panose="02040503050406030204" pitchFamily="18" charset="0"/>
                                </a:rPr>
                                <m:t>𝑾</m:t>
                              </m:r>
                            </m:e>
                            <m:sub>
                              <m:r>
                                <a:rPr lang="en-US" altLang="ko-KR" b="1" i="1">
                                  <a:solidFill>
                                    <a:prstClr val="black"/>
                                  </a:solidFill>
                                  <a:latin typeface="Cambria Math" panose="02040503050406030204" pitchFamily="18" charset="0"/>
                                </a:rPr>
                                <m:t>𝒔𝒖𝒓</m:t>
                              </m:r>
                            </m:sub>
                            <m:sup>
                              <m:r>
                                <a:rPr lang="en-US" altLang="ko-KR" b="1" i="1">
                                  <a:solidFill>
                                    <a:prstClr val="black"/>
                                  </a:solidFill>
                                  <a:latin typeface="Cambria Math" panose="02040503050406030204" pitchFamily="18" charset="0"/>
                                </a:rPr>
                                <m:t>𝑩𝑼</m:t>
                              </m:r>
                            </m:sup>
                          </m:sSubSup>
                          <m:sSubSup>
                            <m:sSubSupPr>
                              <m:ctrlPr>
                                <a:rPr lang="en-US" altLang="ko-KR" b="1" i="1">
                                  <a:solidFill>
                                    <a:prstClr val="black"/>
                                  </a:solidFill>
                                  <a:latin typeface="Cambria Math" panose="02040503050406030204" pitchFamily="18" charset="0"/>
                                </a:rPr>
                              </m:ctrlPr>
                            </m:sSubSupPr>
                            <m:e>
                              <m:r>
                                <a:rPr lang="en-US" altLang="ko-KR" b="1" i="1">
                                  <a:solidFill>
                                    <a:prstClr val="black"/>
                                  </a:solidFill>
                                  <a:latin typeface="Cambria Math" panose="02040503050406030204" pitchFamily="18" charset="0"/>
                                </a:rPr>
                                <m:t>+</m:t>
                              </m:r>
                              <m:r>
                                <a:rPr lang="en-US" altLang="ko-KR" b="1" i="1">
                                  <a:solidFill>
                                    <a:prstClr val="black"/>
                                  </a:solidFill>
                                  <a:latin typeface="Cambria Math" panose="02040503050406030204" pitchFamily="18" charset="0"/>
                                </a:rPr>
                                <m:t>𝑾</m:t>
                              </m:r>
                            </m:e>
                            <m:sub>
                              <m:r>
                                <a:rPr lang="en-US" altLang="ko-KR" b="1" i="1">
                                  <a:solidFill>
                                    <a:prstClr val="black"/>
                                  </a:solidFill>
                                  <a:latin typeface="Cambria Math" panose="02040503050406030204" pitchFamily="18" charset="0"/>
                                </a:rPr>
                                <m:t>𝑪𝑫𝑬</m:t>
                              </m:r>
                            </m:sub>
                            <m:sup>
                              <m:r>
                                <a:rPr lang="en-US" altLang="ko-KR" b="1" i="1">
                                  <a:solidFill>
                                    <a:prstClr val="black"/>
                                  </a:solidFill>
                                  <a:latin typeface="Cambria Math" panose="02040503050406030204" pitchFamily="18" charset="0"/>
                                </a:rPr>
                                <m:t>𝑩𝑼</m:t>
                              </m:r>
                            </m:sup>
                          </m:sSubSup>
                          <m:r>
                            <a:rPr lang="en-US" altLang="ko-KR" b="1" i="1">
                              <a:solidFill>
                                <a:prstClr val="black"/>
                              </a:solidFill>
                              <a:latin typeface="Cambria Math" panose="02040503050406030204" pitchFamily="18" charset="0"/>
                            </a:rPr>
                            <m:t>]</m:t>
                          </m:r>
                        </m:e>
                      </m:nary>
                      <m:r>
                        <a:rPr lang="en-US" altLang="ko-KR" b="1" i="1">
                          <a:solidFill>
                            <a:prstClr val="black"/>
                          </a:solidFill>
                          <a:latin typeface="Cambria Math" panose="02040503050406030204" pitchFamily="18" charset="0"/>
                        </a:rPr>
                        <m:t>𝒅𝒓</m:t>
                      </m:r>
                    </m:oMath>
                  </m:oMathPara>
                </a14:m>
                <a:endParaRPr lang="ko-KR" altLang="en-US" b="1" dirty="0">
                  <a:solidFill>
                    <a:prstClr val="black"/>
                  </a:solidFill>
                  <a:latin typeface="Calibri" panose="020F0502020204030204"/>
                  <a:ea typeface="맑은 고딕" panose="020B0503020000020004" pitchFamily="50" charset="-127"/>
                </a:endParaRPr>
              </a:p>
            </p:txBody>
          </p:sp>
        </mc:Choice>
        <mc:Fallback xmlns="">
          <p:sp>
            <p:nvSpPr>
              <p:cNvPr id="7" name="TextBox 6">
                <a:extLst>
                  <a:ext uri="{FF2B5EF4-FFF2-40B4-BE49-F238E27FC236}">
                    <a16:creationId xmlns:a16="http://schemas.microsoft.com/office/drawing/2014/main" id="{3092A9E0-F9A0-4FE9-9C08-BE700E80D50D}"/>
                  </a:ext>
                </a:extLst>
              </p:cNvPr>
              <p:cNvSpPr txBox="1">
                <a:spLocks noRot="1" noChangeAspect="1" noMove="1" noResize="1" noEditPoints="1" noAdjustHandles="1" noChangeArrowheads="1" noChangeShapeType="1" noTextEdit="1"/>
              </p:cNvSpPr>
              <p:nvPr/>
            </p:nvSpPr>
            <p:spPr>
              <a:xfrm>
                <a:off x="6354071" y="5994769"/>
                <a:ext cx="4114268" cy="598947"/>
              </a:xfrm>
              <a:prstGeom prst="rect">
                <a:avLst/>
              </a:prstGeom>
              <a:blipFill>
                <a:blip r:embed="rId6"/>
                <a:stretch>
                  <a:fillRect/>
                </a:stretch>
              </a:blipFill>
            </p:spPr>
            <p:txBody>
              <a:bodyPr/>
              <a:lstStyle/>
              <a:p>
                <a:r>
                  <a:rPr lang="ko-KR" altLang="en-US">
                    <a:noFill/>
                  </a:rPr>
                  <a:t> </a:t>
                </a:r>
              </a:p>
            </p:txBody>
          </p:sp>
        </mc:Fallback>
      </mc:AlternateContent>
      <p:sp>
        <p:nvSpPr>
          <p:cNvPr id="2" name="슬라이드 번호 개체 틀 1"/>
          <p:cNvSpPr>
            <a:spLocks noGrp="1"/>
          </p:cNvSpPr>
          <p:nvPr>
            <p:ph type="sldNum" sz="quarter" idx="12"/>
          </p:nvPr>
        </p:nvSpPr>
        <p:spPr/>
        <p:txBody>
          <a:bodyPr/>
          <a:lstStyle/>
          <a:p>
            <a:fld id="{DA90FA72-B8D9-460C-8226-5FF4FD1DD601}" type="slidenum">
              <a:rPr lang="ko-KR" altLang="en-US" smtClean="0"/>
              <a:t>60</a:t>
            </a:fld>
            <a:endParaRPr lang="ko-KR" altLang="en-US"/>
          </a:p>
        </p:txBody>
      </p:sp>
      <p:pic>
        <p:nvPicPr>
          <p:cNvPr id="3" name="그림 2"/>
          <p:cNvPicPr>
            <a:picLocks noChangeAspect="1"/>
          </p:cNvPicPr>
          <p:nvPr/>
        </p:nvPicPr>
        <p:blipFill>
          <a:blip r:embed="rId7"/>
          <a:stretch>
            <a:fillRect/>
          </a:stretch>
        </p:blipFill>
        <p:spPr>
          <a:xfrm>
            <a:off x="1523999" y="1009523"/>
            <a:ext cx="9206345" cy="4400290"/>
          </a:xfrm>
          <a:prstGeom prst="rect">
            <a:avLst/>
          </a:prstGeom>
        </p:spPr>
      </p:pic>
    </p:spTree>
    <p:extLst>
      <p:ext uri="{BB962C8B-B14F-4D97-AF65-F5344CB8AC3E}">
        <p14:creationId xmlns:p14="http://schemas.microsoft.com/office/powerpoint/2010/main" val="1314760232"/>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1" name="직사각형 410">
            <a:extLst>
              <a:ext uri="{FF2B5EF4-FFF2-40B4-BE49-F238E27FC236}">
                <a16:creationId xmlns:a16="http://schemas.microsoft.com/office/drawing/2014/main" xmlns="" id="{23D1E867-C2F1-4FE8-968C-50946FEC5105}"/>
              </a:ext>
            </a:extLst>
          </p:cNvPr>
          <p:cNvSpPr/>
          <p:nvPr/>
        </p:nvSpPr>
        <p:spPr>
          <a:xfrm>
            <a:off x="1524000" y="476672"/>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dirty="0">
                <a:solidFill>
                  <a:prstClr val="white"/>
                </a:solidFill>
                <a:latin typeface="Helvetica LT Std" panose="020B0504020202020204" pitchFamily="34" charset="0"/>
                <a:ea typeface="MingLiU" pitchFamily="49" charset="-120"/>
              </a:rPr>
              <a:t>Total Fusion Reaction Process</a:t>
            </a:r>
            <a:endParaRPr lang="ko-KR" altLang="en-US" dirty="0">
              <a:solidFill>
                <a:prstClr val="white"/>
              </a:solidFill>
              <a:latin typeface="Helvetica LT Std" panose="020B0504020202020204" pitchFamily="34" charset="0"/>
              <a:ea typeface="맑은 고딕" panose="020B0503020000020004" pitchFamily="50" charset="-127"/>
            </a:endParaRPr>
          </a:p>
        </p:txBody>
      </p:sp>
      <p:grpSp>
        <p:nvGrpSpPr>
          <p:cNvPr id="22" name="그룹 21">
            <a:extLst>
              <a:ext uri="{FF2B5EF4-FFF2-40B4-BE49-F238E27FC236}">
                <a16:creationId xmlns:a16="http://schemas.microsoft.com/office/drawing/2014/main" xmlns="" id="{6961F1EB-E97A-44E2-A0B6-7CC63E8EB6B1}"/>
              </a:ext>
            </a:extLst>
          </p:cNvPr>
          <p:cNvGrpSpPr/>
          <p:nvPr/>
        </p:nvGrpSpPr>
        <p:grpSpPr>
          <a:xfrm>
            <a:off x="1617708" y="1087580"/>
            <a:ext cx="4832095" cy="776094"/>
            <a:chOff x="93707" y="1087580"/>
            <a:chExt cx="4832095" cy="776094"/>
          </a:xfrm>
        </p:grpSpPr>
        <p:sp>
          <p:nvSpPr>
            <p:cNvPr id="305" name="TextBox 304">
              <a:extLst>
                <a:ext uri="{FF2B5EF4-FFF2-40B4-BE49-F238E27FC236}">
                  <a16:creationId xmlns:a16="http://schemas.microsoft.com/office/drawing/2014/main" xmlns="" id="{F60B0E00-A450-4666-929E-04CE93DC580D}"/>
                </a:ext>
              </a:extLst>
            </p:cNvPr>
            <p:cNvSpPr txBox="1"/>
            <p:nvPr/>
          </p:nvSpPr>
          <p:spPr>
            <a:xfrm>
              <a:off x="111381" y="1087580"/>
              <a:ext cx="4814421" cy="369332"/>
            </a:xfrm>
            <a:prstGeom prst="rect">
              <a:avLst/>
            </a:prstGeom>
            <a:noFill/>
          </p:spPr>
          <p:txBody>
            <a:bodyPr wrap="square" rtlCol="0">
              <a:spAutoFit/>
            </a:bodyPr>
            <a:lstStyle/>
            <a:p>
              <a:pPr defTabSz="457200" latinLnBrk="0"/>
              <a:r>
                <a:rPr lang="en-US" altLang="ko-KR" dirty="0">
                  <a:solidFill>
                    <a:prstClr val="black"/>
                  </a:solidFill>
                  <a:latin typeface="Calibri" panose="020F0502020204030204"/>
                  <a:ea typeface="맑은 고딕" panose="020B0503020000020004" pitchFamily="50" charset="-127"/>
                </a:rPr>
                <a:t>Extended Optical model potential. </a:t>
              </a:r>
              <a:endParaRPr lang="ko-KR" altLang="en-US" dirty="0">
                <a:solidFill>
                  <a:prstClr val="black"/>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307" name="직사각형 306">
                  <a:extLst>
                    <a:ext uri="{FF2B5EF4-FFF2-40B4-BE49-F238E27FC236}">
                      <a16:creationId xmlns:a16="http://schemas.microsoft.com/office/drawing/2014/main" xmlns="" id="{FC6C1767-E5ED-446F-BF2C-41DD8D6EC588}"/>
                    </a:ext>
                  </a:extLst>
                </p:cNvPr>
                <p:cNvSpPr/>
                <p:nvPr/>
              </p:nvSpPr>
              <p:spPr>
                <a:xfrm>
                  <a:off x="93707" y="1456831"/>
                  <a:ext cx="3741409" cy="406843"/>
                </a:xfrm>
                <a:prstGeom prst="rect">
                  <a:avLst/>
                </a:prstGeom>
              </p:spPr>
              <p:txBody>
                <a:bodyPr wrap="none">
                  <a:spAutoFit/>
                </a:bodyPr>
                <a:lstStyle/>
                <a:p>
                  <a:pPr defTabSz="457200" latinLnBrk="0"/>
                  <a14:m>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m:rPr>
                              <m:sty m:val="p"/>
                            </m:rPr>
                            <a:rPr lang="en-US" altLang="ko-KR">
                              <a:solidFill>
                                <a:prstClr val="black"/>
                              </a:solidFill>
                              <a:latin typeface="Cambria Math" panose="02040503050406030204" pitchFamily="18" charset="0"/>
                            </a:rPr>
                            <m:t>OM</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
                        <m:sSubPr>
                          <m:ctrlPr>
                            <a:rPr lang="en-US" altLang="ko-KR" i="1">
                              <a:solidFill>
                                <a:prstClr val="black"/>
                              </a:solidFill>
                              <a:latin typeface="Cambria Math" panose="02040503050406030204" pitchFamily="18" charset="0"/>
                            </a:rPr>
                          </m:ctrlPr>
                        </m:sSub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𝐶</m:t>
                          </m:r>
                        </m:sub>
                      </m:sSub>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𝑉</m:t>
                          </m:r>
                        </m:e>
                        <m:sub>
                          <m:r>
                            <a:rPr lang="en-US" altLang="ko-KR" i="1">
                              <a:solidFill>
                                <a:prstClr val="black"/>
                              </a:solidFill>
                              <a:latin typeface="Cambria Math" panose="02040503050406030204" pitchFamily="18" charset="0"/>
                            </a:rPr>
                            <m:t>0</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oMath>
                  </a14:m>
                  <a:r>
                    <a:rPr lang="en-US" altLang="ko-KR" dirty="0">
                      <a:solidFill>
                        <a:prstClr val="black"/>
                      </a:solidFill>
                      <a:latin typeface="Calibri" panose="020F0502020204030204"/>
                      <a:ea typeface="맑은 고딕" panose="020B0503020000020004" pitchFamily="50" charset="-127"/>
                    </a:rPr>
                    <a:t> </a:t>
                  </a:r>
                  <a14:m>
                    <m:oMath xmlns:m="http://schemas.openxmlformats.org/officeDocument/2006/math">
                      <m:sSubSup>
                        <m:sSubSupPr>
                          <m:ctrlPr>
                            <a:rPr lang="en-US" altLang="ko-KR" i="1">
                              <a:solidFill>
                                <a:srgbClr val="FF0000"/>
                              </a:solidFill>
                              <a:latin typeface="Cambria Math" panose="02040503050406030204" pitchFamily="18" charset="0"/>
                            </a:rPr>
                          </m:ctrlPr>
                        </m:sSubSupPr>
                        <m:e>
                          <m:r>
                            <a:rPr lang="en-US" altLang="ko-KR" i="1">
                              <a:solidFill>
                                <a:srgbClr val="FF0000"/>
                              </a:solidFill>
                              <a:latin typeface="Cambria Math" panose="02040503050406030204" pitchFamily="18" charset="0"/>
                            </a:rPr>
                            <m:t>𝑈</m:t>
                          </m:r>
                        </m:e>
                        <m:sub>
                          <m:r>
                            <a:rPr lang="en-US" altLang="ko-KR" i="1">
                              <a:solidFill>
                                <a:srgbClr val="FF0000"/>
                              </a:solidFill>
                              <a:latin typeface="Cambria Math" panose="02040503050406030204" pitchFamily="18" charset="0"/>
                            </a:rPr>
                            <m:t>𝐷𝑃𝑃</m:t>
                          </m:r>
                        </m:sub>
                        <m:sup/>
                      </m:sSubSup>
                      <m:d>
                        <m:dPr>
                          <m:ctrlPr>
                            <a:rPr lang="en-US" altLang="ko-KR" i="1">
                              <a:solidFill>
                                <a:srgbClr val="FF0000"/>
                              </a:solidFill>
                              <a:latin typeface="Cambria Math" panose="02040503050406030204" pitchFamily="18" charset="0"/>
                            </a:rPr>
                          </m:ctrlPr>
                        </m:dPr>
                        <m:e>
                          <m:r>
                            <a:rPr lang="en-US" altLang="ko-KR" i="1">
                              <a:solidFill>
                                <a:srgbClr val="FF0000"/>
                              </a:solidFill>
                              <a:latin typeface="Cambria Math" panose="02040503050406030204" pitchFamily="18" charset="0"/>
                            </a:rPr>
                            <m:t>𝑟</m:t>
                          </m:r>
                        </m:e>
                      </m:d>
                    </m:oMath>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307" name="직사각형 306">
                  <a:extLst>
                    <a:ext uri="{FF2B5EF4-FFF2-40B4-BE49-F238E27FC236}">
                      <a16:creationId xmlns:a16="http://schemas.microsoft.com/office/drawing/2014/main" id="{FC6C1767-E5ED-446F-BF2C-41DD8D6EC588}"/>
                    </a:ext>
                  </a:extLst>
                </p:cNvPr>
                <p:cNvSpPr>
                  <a:spLocks noRot="1" noChangeAspect="1" noMove="1" noResize="1" noEditPoints="1" noAdjustHandles="1" noChangeArrowheads="1" noChangeShapeType="1" noTextEdit="1"/>
                </p:cNvSpPr>
                <p:nvPr/>
              </p:nvSpPr>
              <p:spPr>
                <a:xfrm>
                  <a:off x="93707" y="1456831"/>
                  <a:ext cx="3741409" cy="406843"/>
                </a:xfrm>
                <a:prstGeom prst="rect">
                  <a:avLst/>
                </a:prstGeom>
                <a:blipFill>
                  <a:blip r:embed="rId5"/>
                  <a:stretch>
                    <a:fillRect b="-1493"/>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xmlns="" id="{16CC07FB-60E3-4796-9D60-BFB561B7648C}"/>
                  </a:ext>
                </a:extLst>
              </p:cNvPr>
              <p:cNvSpPr txBox="1"/>
              <p:nvPr/>
            </p:nvSpPr>
            <p:spPr>
              <a:xfrm>
                <a:off x="1337025" y="1949677"/>
                <a:ext cx="4605556" cy="410818"/>
              </a:xfrm>
              <a:prstGeom prst="rect">
                <a:avLst/>
              </a:prstGeom>
              <a:noFill/>
            </p:spPr>
            <p:txBody>
              <a:bodyPr wrap="square">
                <a:spAutoFit/>
              </a:bodyPr>
              <a:lstStyle/>
              <a:p>
                <a:pPr defTabSz="457200" latinLnBrk="0"/>
                <a14:m>
                  <m:oMathPara xmlns:m="http://schemas.openxmlformats.org/officeDocument/2006/math">
                    <m:oMathParaPr>
                      <m:jc m:val="centerGroup"/>
                    </m:oMathParaPr>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r>
                            <a:rPr lang="en-US" altLang="ko-KR" i="1">
                              <a:solidFill>
                                <a:prstClr val="black"/>
                              </a:solidFill>
                              <a:latin typeface="Cambria Math" panose="02040503050406030204" pitchFamily="18" charset="0"/>
                            </a:rPr>
                            <m:t>𝐷𝑃𝑃</m:t>
                          </m:r>
                        </m:sub>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𝑈</m:t>
                          </m:r>
                        </m:e>
                        <m:sub/>
                        <m:sup>
                          <m:r>
                            <a:rPr lang="en-US" altLang="ko-KR" i="1">
                              <a:solidFill>
                                <a:prstClr val="black"/>
                              </a:solidFill>
                              <a:latin typeface="Cambria Math" panose="02040503050406030204" pitchFamily="18" charset="0"/>
                            </a:rPr>
                            <m:t>𝐵𝑈</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bSup>
                        <m:sSubSupPr>
                          <m:ctrlPr>
                            <a:rPr lang="en-US" altLang="ko-KR" i="1">
                              <a:solidFill>
                                <a:srgbClr val="00B050"/>
                              </a:solidFill>
                              <a:latin typeface="Cambria Math" panose="02040503050406030204" pitchFamily="18" charset="0"/>
                            </a:rPr>
                          </m:ctrlPr>
                        </m:sSubSupPr>
                        <m:e>
                          <m:r>
                            <a:rPr lang="en-US" altLang="ko-KR" i="1">
                              <a:solidFill>
                                <a:srgbClr val="00B050"/>
                              </a:solidFill>
                              <a:latin typeface="Cambria Math" panose="02040503050406030204" pitchFamily="18" charset="0"/>
                            </a:rPr>
                            <m:t>𝑈</m:t>
                          </m:r>
                        </m:e>
                        <m:sub/>
                        <m:sup>
                          <m:r>
                            <a:rPr lang="en-US" altLang="ko-KR" i="1">
                              <a:solidFill>
                                <a:srgbClr val="00B050"/>
                              </a:solidFill>
                              <a:latin typeface="Cambria Math" panose="02040503050406030204" pitchFamily="18" charset="0"/>
                            </a:rPr>
                            <m:t>𝑇𝐹</m:t>
                          </m:r>
                        </m:sup>
                      </m:sSubSup>
                      <m:d>
                        <m:dPr>
                          <m:ctrlPr>
                            <a:rPr lang="en-US" altLang="ko-KR" i="1">
                              <a:solidFill>
                                <a:srgbClr val="00B050"/>
                              </a:solidFill>
                              <a:latin typeface="Cambria Math" panose="02040503050406030204" pitchFamily="18" charset="0"/>
                            </a:rPr>
                          </m:ctrlPr>
                        </m:dPr>
                        <m:e>
                          <m:r>
                            <a:rPr lang="en-US" altLang="ko-KR" i="1">
                              <a:solidFill>
                                <a:srgbClr val="00B050"/>
                              </a:solidFill>
                              <a:latin typeface="Cambria Math" panose="02040503050406030204" pitchFamily="18" charset="0"/>
                            </a:rPr>
                            <m:t>𝑟</m:t>
                          </m:r>
                        </m:e>
                      </m:d>
                      <m:r>
                        <a:rPr lang="en-US" altLang="ko-KR" i="1">
                          <a:solidFill>
                            <a:prstClr val="black"/>
                          </a:solidFill>
                          <a:latin typeface="Cambria Math" panose="02040503050406030204" pitchFamily="18" charset="0"/>
                        </a:rPr>
                        <m:t>+</m:t>
                      </m:r>
                      <m:sSup>
                        <m:sSupPr>
                          <m:ctrlPr>
                            <a:rPr lang="en-US" altLang="ko-KR" i="1">
                              <a:solidFill>
                                <a:prstClr val="black"/>
                              </a:solidFill>
                              <a:latin typeface="Cambria Math" panose="02040503050406030204" pitchFamily="18" charset="0"/>
                            </a:rPr>
                          </m:ctrlPr>
                        </m:sSupPr>
                        <m:e>
                          <m:r>
                            <a:rPr lang="en-US" altLang="ko-KR" i="1">
                              <a:solidFill>
                                <a:prstClr val="black"/>
                              </a:solidFill>
                              <a:latin typeface="Cambria Math" panose="02040503050406030204" pitchFamily="18" charset="0"/>
                            </a:rPr>
                            <m:t>𝑈</m:t>
                          </m:r>
                        </m:e>
                        <m:sup>
                          <m:r>
                            <a:rPr lang="en-US" altLang="ko-KR" i="1">
                              <a:solidFill>
                                <a:prstClr val="black"/>
                              </a:solidFill>
                              <a:latin typeface="Cambria Math" panose="02040503050406030204" pitchFamily="18" charset="0"/>
                            </a:rPr>
                            <m:t>𝑖𝑛𝑒𝑙</m:t>
                          </m:r>
                          <m:r>
                            <a:rPr lang="en-US" altLang="ko-KR" i="1">
                              <a:solidFill>
                                <a:prstClr val="black"/>
                              </a:solidFill>
                              <a:latin typeface="Cambria Math" panose="02040503050406030204" pitchFamily="18" charset="0"/>
                            </a:rPr>
                            <m:t>.</m:t>
                          </m:r>
                        </m:sup>
                      </m:sSup>
                      <m:r>
                        <a:rPr lang="en-US" altLang="ko-KR" i="1">
                          <a:solidFill>
                            <a:prstClr val="black"/>
                          </a:solidFill>
                          <a:latin typeface="Cambria Math" panose="02040503050406030204" pitchFamily="18" charset="0"/>
                        </a:rPr>
                        <m:t>}</m:t>
                      </m:r>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50" name="TextBox 49">
                <a:extLst>
                  <a:ext uri="{FF2B5EF4-FFF2-40B4-BE49-F238E27FC236}">
                    <a16:creationId xmlns:a16="http://schemas.microsoft.com/office/drawing/2014/main" id="{16CC07FB-60E3-4796-9D60-BFB561B7648C}"/>
                  </a:ext>
                </a:extLst>
              </p:cNvPr>
              <p:cNvSpPr txBox="1">
                <a:spLocks noRot="1" noChangeAspect="1" noMove="1" noResize="1" noEditPoints="1" noAdjustHandles="1" noChangeArrowheads="1" noChangeShapeType="1" noTextEdit="1"/>
              </p:cNvSpPr>
              <p:nvPr/>
            </p:nvSpPr>
            <p:spPr>
              <a:xfrm>
                <a:off x="1337025" y="1949677"/>
                <a:ext cx="4605556" cy="410818"/>
              </a:xfrm>
              <a:prstGeom prst="rect">
                <a:avLst/>
              </a:prstGeom>
              <a:blipFill>
                <a:blip r:embed="rId6"/>
                <a:stretch>
                  <a:fillRect b="-13433"/>
                </a:stretch>
              </a:blipFill>
            </p:spPr>
            <p:txBody>
              <a:bodyPr/>
              <a:lstStyle/>
              <a:p>
                <a:r>
                  <a:rPr lang="ko-KR" altLang="en-US">
                    <a:noFill/>
                  </a:rPr>
                  <a:t> </a:t>
                </a:r>
              </a:p>
            </p:txBody>
          </p:sp>
        </mc:Fallback>
      </mc:AlternateContent>
      <p:sp>
        <p:nvSpPr>
          <p:cNvPr id="33" name="TextBox 32">
            <a:extLst>
              <a:ext uri="{FF2B5EF4-FFF2-40B4-BE49-F238E27FC236}">
                <a16:creationId xmlns:a16="http://schemas.microsoft.com/office/drawing/2014/main" xmlns="" id="{38BB920A-13A6-4B2F-A2B7-6E66D98C2366}"/>
              </a:ext>
            </a:extLst>
          </p:cNvPr>
          <p:cNvSpPr txBox="1"/>
          <p:nvPr/>
        </p:nvSpPr>
        <p:spPr>
          <a:xfrm>
            <a:off x="1748776" y="2892169"/>
            <a:ext cx="4814421" cy="369332"/>
          </a:xfrm>
          <a:prstGeom prst="rect">
            <a:avLst/>
          </a:prstGeom>
          <a:noFill/>
        </p:spPr>
        <p:txBody>
          <a:bodyPr wrap="square" rtlCol="0">
            <a:spAutoFit/>
          </a:bodyPr>
          <a:lstStyle/>
          <a:p>
            <a:pPr defTabSz="457200" latinLnBrk="0"/>
            <a:r>
              <a:rPr lang="en-US" altLang="ko-KR" dirty="0">
                <a:solidFill>
                  <a:prstClr val="black"/>
                </a:solidFill>
                <a:latin typeface="Calibri" panose="020F0502020204030204"/>
                <a:ea typeface="맑은 고딕" panose="020B0503020000020004" pitchFamily="50" charset="-127"/>
              </a:rPr>
              <a:t>Woods-Saxon potential for Total fusion process</a:t>
            </a:r>
            <a:endParaRPr lang="ko-KR" altLang="en-US" dirty="0">
              <a:solidFill>
                <a:prstClr val="black"/>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xmlns="" id="{03141E09-CEF0-4ADA-B532-BE59F23B8869}"/>
                  </a:ext>
                </a:extLst>
              </p:cNvPr>
              <p:cNvSpPr txBox="1"/>
              <p:nvPr/>
            </p:nvSpPr>
            <p:spPr>
              <a:xfrm>
                <a:off x="1807499" y="3502648"/>
                <a:ext cx="3184333" cy="315151"/>
              </a:xfrm>
              <a:prstGeom prst="rect">
                <a:avLst/>
              </a:prstGeom>
              <a:noFill/>
            </p:spPr>
            <p:txBody>
              <a:bodyPr wrap="none" lIns="0" tIns="0" rIns="0" bIns="0" rtlCol="0">
                <a:spAutoFit/>
              </a:bodyPr>
              <a:lstStyle/>
              <a:p>
                <a:pPr defTabSz="457200" latinLnBrk="0"/>
                <a14:m>
                  <m:oMathPara xmlns:m="http://schemas.openxmlformats.org/officeDocument/2006/math">
                    <m:oMathParaPr>
                      <m:jc m:val="centerGroup"/>
                    </m:oMathParaPr>
                    <m:oMath xmlns:m="http://schemas.openxmlformats.org/officeDocument/2006/math">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𝑈</m:t>
                          </m:r>
                        </m:e>
                        <m:sub/>
                        <m:sup>
                          <m:r>
                            <a:rPr lang="en-US" altLang="ko-KR" i="1">
                              <a:solidFill>
                                <a:prstClr val="black"/>
                              </a:solidFill>
                              <a:latin typeface="Cambria Math" panose="02040503050406030204" pitchFamily="18" charset="0"/>
                            </a:rPr>
                            <m:t>𝑇𝐹</m:t>
                          </m:r>
                        </m:sup>
                      </m:sSubSup>
                      <m:d>
                        <m:dPr>
                          <m:ctrlPr>
                            <a:rPr lang="en-US" altLang="ko-KR" i="1">
                              <a:solidFill>
                                <a:prstClr val="black"/>
                              </a:solidFill>
                              <a:latin typeface="Cambria Math" panose="02040503050406030204" pitchFamily="18" charset="0"/>
                            </a:rPr>
                          </m:ctrlPr>
                        </m:dPr>
                        <m:e>
                          <m:r>
                            <a:rPr lang="en-US" altLang="ko-KR" i="1">
                              <a:solidFill>
                                <a:prstClr val="black"/>
                              </a:solidFill>
                              <a:latin typeface="Cambria Math" panose="02040503050406030204" pitchFamily="18" charset="0"/>
                            </a:rPr>
                            <m:t>𝑟</m:t>
                          </m:r>
                        </m:e>
                      </m:d>
                      <m:r>
                        <a:rPr lang="en-US" altLang="ko-KR" i="1">
                          <a:solidFill>
                            <a:prstClr val="black"/>
                          </a:solidFill>
                          <a:latin typeface="Cambria Math" panose="02040503050406030204" pitchFamily="18" charset="0"/>
                        </a:rPr>
                        <m:t>=</m:t>
                      </m:r>
                      <m:d>
                        <m:dPr>
                          <m:ctrlPr>
                            <a:rPr lang="en-US" altLang="ko-KR" i="1">
                              <a:solidFill>
                                <a:prstClr val="black"/>
                              </a:solidFill>
                              <a:latin typeface="Cambria Math" panose="02040503050406030204" pitchFamily="18" charset="0"/>
                            </a:rPr>
                          </m:ctrlPr>
                        </m:dPr>
                        <m:e>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𝑉</m:t>
                              </m:r>
                            </m:e>
                            <m:sub/>
                            <m:sup>
                              <m:r>
                                <a:rPr lang="en-US" altLang="ko-KR" i="1">
                                  <a:solidFill>
                                    <a:prstClr val="black"/>
                                  </a:solidFill>
                                  <a:latin typeface="Cambria Math" panose="02040503050406030204" pitchFamily="18" charset="0"/>
                                </a:rPr>
                                <m:t>𝑇𝐹</m:t>
                              </m:r>
                            </m:sup>
                          </m:sSubSup>
                          <m:r>
                            <a:rPr lang="en-US" altLang="ko-KR" i="1">
                              <a:solidFill>
                                <a:prstClr val="black"/>
                              </a:solidFill>
                              <a:latin typeface="Cambria Math" panose="02040503050406030204" pitchFamily="18" charset="0"/>
                            </a:rPr>
                            <m:t>+</m:t>
                          </m:r>
                          <m:r>
                            <a:rPr lang="en-US" altLang="ko-KR" i="1">
                              <a:solidFill>
                                <a:prstClr val="black"/>
                              </a:solidFill>
                              <a:latin typeface="Cambria Math" panose="02040503050406030204" pitchFamily="18" charset="0"/>
                            </a:rPr>
                            <m:t>𝑖</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𝑊</m:t>
                              </m:r>
                            </m:e>
                            <m:sub/>
                            <m:sup>
                              <m:r>
                                <a:rPr lang="en-US" altLang="ko-KR" i="1">
                                  <a:solidFill>
                                    <a:prstClr val="black"/>
                                  </a:solidFill>
                                  <a:latin typeface="Cambria Math" panose="02040503050406030204" pitchFamily="18" charset="0"/>
                                </a:rPr>
                                <m:t>𝑇𝐹</m:t>
                              </m:r>
                            </m:sup>
                          </m:sSubSup>
                        </m:e>
                      </m:d>
                      <m:r>
                        <a:rPr lang="en-US" altLang="ko-KR" i="1">
                          <a:solidFill>
                            <a:prstClr val="black"/>
                          </a:solidFill>
                          <a:latin typeface="Cambria Math" panose="02040503050406030204" pitchFamily="18" charset="0"/>
                        </a:rPr>
                        <m:t>𝑓</m:t>
                      </m:r>
                      <m:d>
                        <m:dPr>
                          <m:ctrlPr>
                            <a:rPr lang="en-US" altLang="ko-KR" i="1">
                              <a:solidFill>
                                <a:prstClr val="black"/>
                              </a:solidFill>
                              <a:latin typeface="Cambria Math" panose="02040503050406030204" pitchFamily="18" charset="0"/>
                            </a:rPr>
                          </m:ctrlPr>
                        </m:dPr>
                        <m:e>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𝑋</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𝑇𝐹</m:t>
                              </m:r>
                            </m:sup>
                          </m:sSubSup>
                        </m:e>
                      </m:d>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34" name="TextBox 33">
                <a:extLst>
                  <a:ext uri="{FF2B5EF4-FFF2-40B4-BE49-F238E27FC236}">
                    <a16:creationId xmlns:a16="http://schemas.microsoft.com/office/drawing/2014/main" id="{03141E09-CEF0-4ADA-B532-BE59F23B8869}"/>
                  </a:ext>
                </a:extLst>
              </p:cNvPr>
              <p:cNvSpPr txBox="1">
                <a:spLocks noRot="1" noChangeAspect="1" noMove="1" noResize="1" noEditPoints="1" noAdjustHandles="1" noChangeArrowheads="1" noChangeShapeType="1" noTextEdit="1"/>
              </p:cNvSpPr>
              <p:nvPr/>
            </p:nvSpPr>
            <p:spPr>
              <a:xfrm>
                <a:off x="1807499" y="3502648"/>
                <a:ext cx="3184333" cy="315151"/>
              </a:xfrm>
              <a:prstGeom prst="rect">
                <a:avLst/>
              </a:prstGeom>
              <a:blipFill>
                <a:blip r:embed="rId7"/>
                <a:stretch>
                  <a:fillRect l="-1341" b="-27451"/>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xmlns="" id="{C9972C37-A6F4-4BF6-B0CF-A891B0F0544B}"/>
                  </a:ext>
                </a:extLst>
              </p:cNvPr>
              <p:cNvSpPr txBox="1"/>
              <p:nvPr/>
            </p:nvSpPr>
            <p:spPr>
              <a:xfrm>
                <a:off x="1807499" y="4001997"/>
                <a:ext cx="6681381" cy="560923"/>
              </a:xfrm>
              <a:prstGeom prst="rect">
                <a:avLst/>
              </a:prstGeom>
              <a:noFill/>
            </p:spPr>
            <p:txBody>
              <a:bodyPr wrap="none" lIns="0" tIns="0" rIns="0" bIns="0" rtlCol="0">
                <a:spAutoFit/>
              </a:bodyPr>
              <a:lstStyle/>
              <a:p>
                <a:pPr defTabSz="457200" latinLnBrk="0"/>
                <a:r>
                  <a:rPr lang="en-US" altLang="ko-KR" dirty="0">
                    <a:solidFill>
                      <a:prstClr val="black"/>
                    </a:solidFill>
                    <a:latin typeface="Calibri" panose="020F0502020204030204"/>
                    <a:ea typeface="맑은 고딕" panose="020B0503020000020004" pitchFamily="50" charset="-127"/>
                  </a:rPr>
                  <a:t> </a:t>
                </a:r>
                <a14:m>
                  <m:oMath xmlns:m="http://schemas.openxmlformats.org/officeDocument/2006/math">
                    <m:r>
                      <a:rPr lang="en-US" altLang="ko-KR" i="1">
                        <a:solidFill>
                          <a:prstClr val="black"/>
                        </a:solidFill>
                        <a:latin typeface="Cambria Math" panose="02040503050406030204" pitchFamily="18" charset="0"/>
                      </a:rPr>
                      <m:t>𝑓</m:t>
                    </m:r>
                    <m:d>
                      <m:dPr>
                        <m:ctrlPr>
                          <a:rPr lang="en-US" altLang="ko-KR" i="1">
                            <a:solidFill>
                              <a:prstClr val="black"/>
                            </a:solidFill>
                            <a:latin typeface="Cambria Math" panose="02040503050406030204" pitchFamily="18" charset="0"/>
                          </a:rPr>
                        </m:ctrlPr>
                      </m:dPr>
                      <m:e>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𝑋</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𝑇𝐹</m:t>
                            </m:r>
                          </m:sup>
                        </m:sSubSup>
                      </m:e>
                    </m:d>
                    <m:r>
                      <a:rPr lang="en-US" altLang="ko-KR" i="1">
                        <a:solidFill>
                          <a:prstClr val="black"/>
                        </a:solidFill>
                        <a:latin typeface="Cambria Math" panose="02040503050406030204" pitchFamily="18" charset="0"/>
                      </a:rPr>
                      <m:t>=[1+</m:t>
                    </m:r>
                    <m:func>
                      <m:funcPr>
                        <m:ctrlPr>
                          <a:rPr lang="en-US" altLang="ko-KR" i="1">
                            <a:solidFill>
                              <a:prstClr val="black"/>
                            </a:solidFill>
                            <a:latin typeface="Cambria Math" panose="02040503050406030204" pitchFamily="18" charset="0"/>
                          </a:rPr>
                        </m:ctrlPr>
                      </m:funcPr>
                      <m:fName>
                        <m:r>
                          <m:rPr>
                            <m:sty m:val="p"/>
                          </m:rPr>
                          <a:rPr lang="en-US" altLang="ko-KR">
                            <a:solidFill>
                              <a:prstClr val="black"/>
                            </a:solidFill>
                            <a:latin typeface="Cambria Math" panose="02040503050406030204" pitchFamily="18" charset="0"/>
                          </a:rPr>
                          <m:t>exp</m:t>
                        </m:r>
                      </m:fName>
                      <m:e>
                        <m:d>
                          <m:dPr>
                            <m:ctrlPr>
                              <a:rPr lang="en-US" altLang="ko-KR" i="1">
                                <a:solidFill>
                                  <a:prstClr val="black"/>
                                </a:solidFill>
                                <a:latin typeface="Cambria Math" panose="02040503050406030204" pitchFamily="18" charset="0"/>
                              </a:rPr>
                            </m:ctrlPr>
                          </m:dPr>
                          <m:e>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𝑋</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𝑇𝐹</m:t>
                                </m:r>
                              </m:sup>
                            </m:sSubSup>
                          </m:e>
                        </m:d>
                      </m:e>
                    </m:func>
                    <m:r>
                      <a:rPr lang="en-US" altLang="ko-KR" i="1">
                        <a:solidFill>
                          <a:prstClr val="black"/>
                        </a:solidFill>
                        <a:latin typeface="Cambria Math" panose="02040503050406030204" pitchFamily="18" charset="0"/>
                      </a:rPr>
                      <m:t>] ,   </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𝑋</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𝑇𝐹</m:t>
                        </m:r>
                      </m:sup>
                    </m:sSubSup>
                    <m:r>
                      <a:rPr lang="en-US" altLang="ko-KR" i="1">
                        <a:solidFill>
                          <a:prstClr val="black"/>
                        </a:solidFill>
                        <a:latin typeface="Cambria Math" panose="02040503050406030204" pitchFamily="18" charset="0"/>
                      </a:rPr>
                      <m:t>=</m:t>
                    </m:r>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𝑟</m:t>
                        </m:r>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𝑅</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𝑇𝐹</m:t>
                            </m:r>
                          </m:sup>
                        </m:sSubSup>
                      </m:num>
                      <m:den>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𝑎</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𝑇𝐹</m:t>
                            </m:r>
                          </m:sup>
                        </m:sSubSup>
                      </m:den>
                    </m:f>
                    <m:r>
                      <a:rPr lang="en-US" altLang="ko-KR" i="1">
                        <a:solidFill>
                          <a:prstClr val="black"/>
                        </a:solidFill>
                        <a:latin typeface="Cambria Math" panose="02040503050406030204" pitchFamily="18" charset="0"/>
                      </a:rPr>
                      <m:t>  </m:t>
                    </m:r>
                    <m:r>
                      <m:rPr>
                        <m:sty m:val="p"/>
                      </m:rPr>
                      <a:rPr lang="en-US" altLang="ko-KR">
                        <a:solidFill>
                          <a:prstClr val="black"/>
                        </a:solidFill>
                        <a:latin typeface="Cambria Math" panose="02040503050406030204" pitchFamily="18" charset="0"/>
                      </a:rPr>
                      <m:t>and</m:t>
                    </m:r>
                    <m:r>
                      <a:rPr lang="en-US" altLang="ko-KR" i="1">
                        <a:solidFill>
                          <a:prstClr val="black"/>
                        </a:solidFill>
                        <a:latin typeface="Cambria Math" panose="02040503050406030204" pitchFamily="18" charset="0"/>
                      </a:rPr>
                      <m:t>  </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𝑅</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𝑇𝐹</m:t>
                        </m:r>
                      </m:sup>
                    </m:sSubSup>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𝑟</m:t>
                        </m:r>
                      </m:e>
                      <m:sub>
                        <m:r>
                          <a:rPr lang="en-US" altLang="ko-KR" i="1">
                            <a:solidFill>
                              <a:prstClr val="black"/>
                            </a:solidFill>
                            <a:latin typeface="Cambria Math" panose="02040503050406030204" pitchFamily="18" charset="0"/>
                          </a:rPr>
                          <m:t>𝑖</m:t>
                        </m:r>
                      </m:sub>
                      <m:sup>
                        <m:r>
                          <a:rPr lang="en-US" altLang="ko-KR" i="1">
                            <a:solidFill>
                              <a:prstClr val="black"/>
                            </a:solidFill>
                            <a:latin typeface="Cambria Math" panose="02040503050406030204" pitchFamily="18" charset="0"/>
                          </a:rPr>
                          <m:t>𝑇𝐹</m:t>
                        </m:r>
                      </m:sup>
                    </m:sSubSup>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𝐴</m:t>
                        </m:r>
                      </m:e>
                      <m:sub>
                        <m:r>
                          <a:rPr lang="en-US" altLang="ko-KR" i="1">
                            <a:solidFill>
                              <a:prstClr val="black"/>
                            </a:solidFill>
                            <a:latin typeface="Cambria Math" panose="02040503050406030204" pitchFamily="18" charset="0"/>
                          </a:rPr>
                          <m:t>1</m:t>
                        </m:r>
                      </m:sub>
                      <m:sup>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1</m:t>
                            </m:r>
                          </m:num>
                          <m:den>
                            <m:r>
                              <a:rPr lang="en-US" altLang="ko-KR" i="1">
                                <a:solidFill>
                                  <a:prstClr val="black"/>
                                </a:solidFill>
                                <a:latin typeface="Cambria Math" panose="02040503050406030204" pitchFamily="18" charset="0"/>
                              </a:rPr>
                              <m:t>3</m:t>
                            </m:r>
                          </m:den>
                        </m:f>
                      </m:sup>
                    </m:sSubSup>
                    <m:r>
                      <a:rPr lang="en-US" altLang="ko-KR" i="1">
                        <a:solidFill>
                          <a:prstClr val="black"/>
                        </a:solidFill>
                        <a:latin typeface="Cambria Math" panose="02040503050406030204" pitchFamily="18" charset="0"/>
                      </a:rPr>
                      <m:t>+</m:t>
                    </m:r>
                    <m:sSubSup>
                      <m:sSubSupPr>
                        <m:ctrlPr>
                          <a:rPr lang="en-US" altLang="ko-KR" i="1">
                            <a:solidFill>
                              <a:prstClr val="black"/>
                            </a:solidFill>
                            <a:latin typeface="Cambria Math" panose="02040503050406030204" pitchFamily="18" charset="0"/>
                          </a:rPr>
                        </m:ctrlPr>
                      </m:sSubSupPr>
                      <m:e>
                        <m:r>
                          <a:rPr lang="en-US" altLang="ko-KR" i="1">
                            <a:solidFill>
                              <a:prstClr val="black"/>
                            </a:solidFill>
                            <a:latin typeface="Cambria Math" panose="02040503050406030204" pitchFamily="18" charset="0"/>
                          </a:rPr>
                          <m:t>𝐴</m:t>
                        </m:r>
                      </m:e>
                      <m:sub>
                        <m:r>
                          <a:rPr lang="en-US" altLang="ko-KR" i="1">
                            <a:solidFill>
                              <a:prstClr val="black"/>
                            </a:solidFill>
                            <a:latin typeface="Cambria Math" panose="02040503050406030204" pitchFamily="18" charset="0"/>
                          </a:rPr>
                          <m:t>2</m:t>
                        </m:r>
                      </m:sub>
                      <m:sup>
                        <m:f>
                          <m:fPr>
                            <m:ctrlPr>
                              <a:rPr lang="en-US" altLang="ko-KR" i="1">
                                <a:solidFill>
                                  <a:prstClr val="black"/>
                                </a:solidFill>
                                <a:latin typeface="Cambria Math" panose="02040503050406030204" pitchFamily="18" charset="0"/>
                              </a:rPr>
                            </m:ctrlPr>
                          </m:fPr>
                          <m:num>
                            <m:r>
                              <a:rPr lang="en-US" altLang="ko-KR" i="1">
                                <a:solidFill>
                                  <a:prstClr val="black"/>
                                </a:solidFill>
                                <a:latin typeface="Cambria Math" panose="02040503050406030204" pitchFamily="18" charset="0"/>
                              </a:rPr>
                              <m:t>1</m:t>
                            </m:r>
                          </m:num>
                          <m:den>
                            <m:r>
                              <a:rPr lang="en-US" altLang="ko-KR" i="1">
                                <a:solidFill>
                                  <a:prstClr val="black"/>
                                </a:solidFill>
                                <a:latin typeface="Cambria Math" panose="02040503050406030204" pitchFamily="18" charset="0"/>
                              </a:rPr>
                              <m:t>3</m:t>
                            </m:r>
                          </m:den>
                        </m:f>
                      </m:sup>
                    </m:sSubSup>
                    <m:r>
                      <a:rPr lang="en-US" altLang="ko-KR" i="1">
                        <a:solidFill>
                          <a:prstClr val="black"/>
                        </a:solidFill>
                        <a:latin typeface="Cambria Math" panose="02040503050406030204" pitchFamily="18" charset="0"/>
                      </a:rPr>
                      <m:t>)</m:t>
                    </m:r>
                  </m:oMath>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35" name="TextBox 34">
                <a:extLst>
                  <a:ext uri="{FF2B5EF4-FFF2-40B4-BE49-F238E27FC236}">
                    <a16:creationId xmlns:a16="http://schemas.microsoft.com/office/drawing/2014/main" id="{C9972C37-A6F4-4BF6-B0CF-A891B0F0544B}"/>
                  </a:ext>
                </a:extLst>
              </p:cNvPr>
              <p:cNvSpPr txBox="1">
                <a:spLocks noRot="1" noChangeAspect="1" noMove="1" noResize="1" noEditPoints="1" noAdjustHandles="1" noChangeArrowheads="1" noChangeShapeType="1" noTextEdit="1"/>
              </p:cNvSpPr>
              <p:nvPr/>
            </p:nvSpPr>
            <p:spPr>
              <a:xfrm>
                <a:off x="1807499" y="4001997"/>
                <a:ext cx="6681381" cy="560923"/>
              </a:xfrm>
              <a:prstGeom prst="rect">
                <a:avLst/>
              </a:prstGeom>
              <a:blipFill>
                <a:blip r:embed="rId8"/>
                <a:stretch>
                  <a:fillRect/>
                </a:stretch>
              </a:blipFill>
            </p:spPr>
            <p:txBody>
              <a:bodyPr/>
              <a:lstStyle/>
              <a:p>
                <a:r>
                  <a:rPr lang="ko-KR" altLang="en-US">
                    <a:noFill/>
                  </a:rPr>
                  <a:t> </a:t>
                </a:r>
              </a:p>
            </p:txBody>
          </p:sp>
        </mc:Fallback>
      </mc:AlternateContent>
      <p:grpSp>
        <p:nvGrpSpPr>
          <p:cNvPr id="38" name="그룹 37">
            <a:extLst>
              <a:ext uri="{FF2B5EF4-FFF2-40B4-BE49-F238E27FC236}">
                <a16:creationId xmlns:a16="http://schemas.microsoft.com/office/drawing/2014/main" xmlns="" id="{AD713AD2-1A64-4A06-8B78-C5A18E26EF41}"/>
              </a:ext>
            </a:extLst>
          </p:cNvPr>
          <p:cNvGrpSpPr/>
          <p:nvPr/>
        </p:nvGrpSpPr>
        <p:grpSpPr>
          <a:xfrm>
            <a:off x="8428032" y="861814"/>
            <a:ext cx="2158024" cy="2019475"/>
            <a:chOff x="6088821" y="1011322"/>
            <a:chExt cx="2278035" cy="2131782"/>
          </a:xfrm>
        </p:grpSpPr>
        <p:sp>
          <p:nvSpPr>
            <p:cNvPr id="40" name="타원 39">
              <a:extLst>
                <a:ext uri="{FF2B5EF4-FFF2-40B4-BE49-F238E27FC236}">
                  <a16:creationId xmlns:a16="http://schemas.microsoft.com/office/drawing/2014/main" xmlns="" id="{482CD33E-F14B-4043-8CED-CA1672602124}"/>
                </a:ext>
              </a:extLst>
            </p:cNvPr>
            <p:cNvSpPr/>
            <p:nvPr/>
          </p:nvSpPr>
          <p:spPr>
            <a:xfrm>
              <a:off x="6088821" y="1327889"/>
              <a:ext cx="1038717" cy="103871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p:sp>
          <p:nvSpPr>
            <p:cNvPr id="43" name="타원 42">
              <a:extLst>
                <a:ext uri="{FF2B5EF4-FFF2-40B4-BE49-F238E27FC236}">
                  <a16:creationId xmlns:a16="http://schemas.microsoft.com/office/drawing/2014/main" xmlns="" id="{55C9B694-CA31-4182-B6E5-B65E096CDC22}"/>
                </a:ext>
              </a:extLst>
            </p:cNvPr>
            <p:cNvSpPr/>
            <p:nvPr/>
          </p:nvSpPr>
          <p:spPr>
            <a:xfrm>
              <a:off x="6869729" y="1011322"/>
              <a:ext cx="1497127" cy="149712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latinLnBrk="0"/>
              <a:endParaRPr lang="ko-KR" altLang="en-US">
                <a:solidFill>
                  <a:prstClr val="white"/>
                </a:solidFill>
                <a:latin typeface="Calibri" panose="020F0502020204030204"/>
                <a:ea typeface="맑은 고딕" panose="020B0503020000020004" pitchFamily="50" charset="-127"/>
              </a:endParaRP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xmlns="" id="{6C730A4F-EBD7-4514-966A-D4EE2EF6230E}"/>
                    </a:ext>
                  </a:extLst>
                </p:cNvPr>
                <p:cNvSpPr txBox="1"/>
                <p:nvPr/>
              </p:nvSpPr>
              <p:spPr>
                <a:xfrm>
                  <a:off x="6132447" y="2441922"/>
                  <a:ext cx="1038718" cy="563351"/>
                </a:xfrm>
                <a:prstGeom prst="rect">
                  <a:avLst/>
                </a:prstGeom>
                <a:noFill/>
              </p:spPr>
              <p:txBody>
                <a:bodyPr wrap="square" rtlCol="0">
                  <a:spAutoFit/>
                </a:bodyPr>
                <a:lstStyle/>
                <a:p>
                  <a:pPr defTabSz="457200" latinLnBrk="0"/>
                  <a:r>
                    <a:rPr lang="en-US" altLang="ko-KR" sz="1400" dirty="0">
                      <a:solidFill>
                        <a:prstClr val="black"/>
                      </a:solidFill>
                      <a:latin typeface="Helvetica Inserat LT Std"/>
                      <a:ea typeface="맑은 고딕" panose="020B0503020000020004" pitchFamily="50" charset="-127"/>
                    </a:rPr>
                    <a:t>Projectile</a:t>
                  </a:r>
                </a:p>
                <a:p>
                  <a:pPr defTabSz="457200" latinLnBrk="0"/>
                  <a14:m>
                    <m:oMathPara xmlns:m="http://schemas.openxmlformats.org/officeDocument/2006/math">
                      <m:oMathParaPr>
                        <m:jc m:val="centerGroup"/>
                      </m:oMathParaPr>
                      <m:oMath xmlns:m="http://schemas.openxmlformats.org/officeDocument/2006/math">
                        <m:sPre>
                          <m:sPrePr>
                            <m:ctrlPr>
                              <a:rPr lang="en-US" altLang="ko-KR" sz="1100" i="1">
                                <a:solidFill>
                                  <a:prstClr val="black"/>
                                </a:solidFill>
                                <a:latin typeface="Cambria Math" panose="02040503050406030204" pitchFamily="18" charset="0"/>
                              </a:rPr>
                            </m:ctrlPr>
                          </m:sPrePr>
                          <m:sub/>
                          <m:sup>
                            <m:r>
                              <a:rPr lang="en-US" altLang="ko-KR" sz="1400" i="1">
                                <a:solidFill>
                                  <a:prstClr val="black"/>
                                </a:solidFill>
                                <a:latin typeface="Cambria Math" panose="02040503050406030204" pitchFamily="18" charset="0"/>
                              </a:rPr>
                              <m:t>17</m:t>
                            </m:r>
                          </m:sup>
                          <m:e>
                            <m:r>
                              <m:rPr>
                                <m:sty m:val="p"/>
                              </m:rPr>
                              <a:rPr lang="en-US" altLang="ko-KR" sz="1400">
                                <a:solidFill>
                                  <a:prstClr val="black"/>
                                </a:solidFill>
                                <a:latin typeface="Cambria Math" panose="02040503050406030204" pitchFamily="18" charset="0"/>
                              </a:rPr>
                              <m:t>F</m:t>
                            </m:r>
                          </m:e>
                        </m:sPre>
                      </m:oMath>
                    </m:oMathPara>
                  </a14:m>
                  <a:endParaRPr lang="ko-KR" altLang="en-US" sz="1400" dirty="0">
                    <a:solidFill>
                      <a:prstClr val="black"/>
                    </a:solidFill>
                    <a:latin typeface="Helvetica Inserat LT Std"/>
                    <a:ea typeface="맑은 고딕" panose="020B0503020000020004" pitchFamily="50" charset="-127"/>
                  </a:endParaRPr>
                </a:p>
              </p:txBody>
            </p:sp>
          </mc:Choice>
          <mc:Fallback xmlns="">
            <p:sp>
              <p:nvSpPr>
                <p:cNvPr id="46" name="TextBox 45">
                  <a:extLst>
                    <a:ext uri="{FF2B5EF4-FFF2-40B4-BE49-F238E27FC236}">
                      <a16:creationId xmlns:a16="http://schemas.microsoft.com/office/drawing/2014/main" id="{6C730A4F-EBD7-4514-966A-D4EE2EF6230E}"/>
                    </a:ext>
                  </a:extLst>
                </p:cNvPr>
                <p:cNvSpPr txBox="1">
                  <a:spLocks noRot="1" noChangeAspect="1" noMove="1" noResize="1" noEditPoints="1" noAdjustHandles="1" noChangeArrowheads="1" noChangeShapeType="1" noTextEdit="1"/>
                </p:cNvSpPr>
                <p:nvPr/>
              </p:nvSpPr>
              <p:spPr>
                <a:xfrm>
                  <a:off x="6132447" y="2441922"/>
                  <a:ext cx="1038718" cy="563351"/>
                </a:xfrm>
                <a:prstGeom prst="rect">
                  <a:avLst/>
                </a:prstGeom>
                <a:blipFill>
                  <a:blip r:embed="rId9"/>
                  <a:stretch>
                    <a:fillRect l="-1852" t="-2299"/>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xmlns="" id="{FB784B7A-C830-43E2-8243-9F10F0568CA6}"/>
                    </a:ext>
                  </a:extLst>
                </p:cNvPr>
                <p:cNvSpPr txBox="1"/>
                <p:nvPr/>
              </p:nvSpPr>
              <p:spPr>
                <a:xfrm>
                  <a:off x="7267717" y="2582461"/>
                  <a:ext cx="740257" cy="560643"/>
                </a:xfrm>
                <a:prstGeom prst="rect">
                  <a:avLst/>
                </a:prstGeom>
                <a:noFill/>
              </p:spPr>
              <p:txBody>
                <a:bodyPr wrap="square" rtlCol="0">
                  <a:spAutoFit/>
                </a:bodyPr>
                <a:lstStyle/>
                <a:p>
                  <a:pPr defTabSz="457200" latinLnBrk="0"/>
                  <a:r>
                    <a:rPr lang="en-US" altLang="ko-KR" sz="1400" dirty="0">
                      <a:solidFill>
                        <a:prstClr val="black"/>
                      </a:solidFill>
                      <a:latin typeface="Helvetica Inserat LT Std"/>
                      <a:ea typeface="맑은 고딕" panose="020B0503020000020004" pitchFamily="50" charset="-127"/>
                    </a:rPr>
                    <a:t>Target</a:t>
                  </a:r>
                </a:p>
                <a:p>
                  <a:pPr defTabSz="457200" latinLnBrk="0"/>
                  <a14:m>
                    <m:oMathPara xmlns:m="http://schemas.openxmlformats.org/officeDocument/2006/math">
                      <m:oMathParaPr>
                        <m:jc m:val="centerGroup"/>
                      </m:oMathParaPr>
                      <m:oMath xmlns:m="http://schemas.openxmlformats.org/officeDocument/2006/math">
                        <m:sPre>
                          <m:sPrePr>
                            <m:ctrlPr>
                              <a:rPr lang="en-US" altLang="ko-KR" sz="1100" i="1">
                                <a:solidFill>
                                  <a:prstClr val="black"/>
                                </a:solidFill>
                                <a:latin typeface="Cambria Math" panose="02040503050406030204" pitchFamily="18" charset="0"/>
                              </a:rPr>
                            </m:ctrlPr>
                          </m:sPrePr>
                          <m:sub/>
                          <m:sup>
                            <m:r>
                              <a:rPr lang="en-US" altLang="ko-KR" sz="1100" i="1">
                                <a:solidFill>
                                  <a:prstClr val="black"/>
                                </a:solidFill>
                                <a:latin typeface="Cambria Math" panose="02040503050406030204" pitchFamily="18" charset="0"/>
                              </a:rPr>
                              <m:t>208</m:t>
                            </m:r>
                          </m:sup>
                          <m:e>
                            <m:r>
                              <m:rPr>
                                <m:sty m:val="p"/>
                              </m:rPr>
                              <a:rPr lang="en-US" altLang="ko-KR" sz="1400">
                                <a:solidFill>
                                  <a:prstClr val="black"/>
                                </a:solidFill>
                                <a:latin typeface="Cambria Math" panose="02040503050406030204" pitchFamily="18" charset="0"/>
                              </a:rPr>
                              <m:t>Pb</m:t>
                            </m:r>
                          </m:e>
                        </m:sPre>
                      </m:oMath>
                    </m:oMathPara>
                  </a14:m>
                  <a:endParaRPr lang="ko-KR" altLang="en-US" sz="1400" dirty="0">
                    <a:solidFill>
                      <a:prstClr val="black"/>
                    </a:solidFill>
                    <a:latin typeface="Helvetica Inserat LT Std"/>
                    <a:ea typeface="맑은 고딕" panose="020B0503020000020004" pitchFamily="50" charset="-127"/>
                  </a:endParaRPr>
                </a:p>
              </p:txBody>
            </p:sp>
          </mc:Choice>
          <mc:Fallback xmlns="">
            <p:sp>
              <p:nvSpPr>
                <p:cNvPr id="47" name="TextBox 46">
                  <a:extLst>
                    <a:ext uri="{FF2B5EF4-FFF2-40B4-BE49-F238E27FC236}">
                      <a16:creationId xmlns:a16="http://schemas.microsoft.com/office/drawing/2014/main" id="{FB784B7A-C830-43E2-8243-9F10F0568CA6}"/>
                    </a:ext>
                  </a:extLst>
                </p:cNvPr>
                <p:cNvSpPr txBox="1">
                  <a:spLocks noRot="1" noChangeAspect="1" noMove="1" noResize="1" noEditPoints="1" noAdjustHandles="1" noChangeArrowheads="1" noChangeShapeType="1" noTextEdit="1"/>
                </p:cNvSpPr>
                <p:nvPr/>
              </p:nvSpPr>
              <p:spPr>
                <a:xfrm>
                  <a:off x="7267717" y="2582461"/>
                  <a:ext cx="740257" cy="560643"/>
                </a:xfrm>
                <a:prstGeom prst="rect">
                  <a:avLst/>
                </a:prstGeom>
                <a:blipFill>
                  <a:blip r:embed="rId10"/>
                  <a:stretch>
                    <a:fillRect l="-2609" t="-2299"/>
                  </a:stretch>
                </a:blipFill>
              </p:spPr>
              <p:txBody>
                <a:bodyPr/>
                <a:lstStyle/>
                <a:p>
                  <a:r>
                    <a:rPr lang="ko-KR" altLang="en-US">
                      <a:noFill/>
                    </a:rPr>
                    <a:t> </a:t>
                  </a:r>
                </a:p>
              </p:txBody>
            </p:sp>
          </mc:Fallback>
        </mc:AlternateContent>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xmlns="" id="{F265AA51-02A7-495E-AF80-EB2ED3FAB3E8}"/>
                  </a:ext>
                </a:extLst>
              </p:cNvPr>
              <p:cNvSpPr txBox="1"/>
              <p:nvPr/>
            </p:nvSpPr>
            <p:spPr>
              <a:xfrm>
                <a:off x="8584335" y="1201608"/>
                <a:ext cx="465182" cy="607218"/>
              </a:xfrm>
              <a:prstGeom prst="rect">
                <a:avLst/>
              </a:prstGeom>
              <a:noFill/>
            </p:spPr>
            <p:txBody>
              <a:bodyPr wrap="square">
                <a:spAutoFit/>
              </a:bodyPr>
              <a:lstStyle/>
              <a:p>
                <a:pPr defTabSz="457200" latinLnBrk="0"/>
                <a14:m>
                  <m:oMathPara xmlns:m="http://schemas.openxmlformats.org/officeDocument/2006/math">
                    <m:oMathParaPr>
                      <m:jc m:val="centerGroup"/>
                    </m:oMathParaPr>
                    <m:oMath xmlns:m="http://schemas.openxmlformats.org/officeDocument/2006/math">
                      <m:sPre>
                        <m:sPrePr>
                          <m:ctrlPr>
                            <a:rPr lang="en-US" altLang="ko-KR" sz="1400" i="1">
                              <a:solidFill>
                                <a:prstClr val="black"/>
                              </a:solidFill>
                              <a:latin typeface="Cambria Math" panose="02040503050406030204" pitchFamily="18" charset="0"/>
                            </a:rPr>
                          </m:ctrlPr>
                        </m:sPrePr>
                        <m:sub/>
                        <m:sup>
                          <m:r>
                            <a:rPr lang="en-US" altLang="ko-KR" i="1">
                              <a:solidFill>
                                <a:prstClr val="black"/>
                              </a:solidFill>
                              <a:latin typeface="Cambria Math" panose="02040503050406030204" pitchFamily="18" charset="0"/>
                            </a:rPr>
                            <m:t>16</m:t>
                          </m:r>
                        </m:sup>
                        <m:e>
                          <m:eqArr>
                            <m:eqArrPr>
                              <m:ctrlPr>
                                <a:rPr lang="en-US" altLang="ko-KR" i="1">
                                  <a:solidFill>
                                    <a:prstClr val="black"/>
                                  </a:solidFill>
                                  <a:latin typeface="Cambria Math" panose="02040503050406030204" pitchFamily="18" charset="0"/>
                                </a:rPr>
                              </m:ctrlPr>
                            </m:eqArrPr>
                            <m:e>
                              <m:r>
                                <m:rPr>
                                  <m:sty m:val="p"/>
                                </m:rPr>
                                <a:rPr lang="en-US" altLang="ko-KR">
                                  <a:solidFill>
                                    <a:prstClr val="black"/>
                                  </a:solidFill>
                                  <a:latin typeface="Cambria Math" panose="02040503050406030204" pitchFamily="18" charset="0"/>
                                </a:rPr>
                                <m:t>O</m:t>
                              </m:r>
                            </m:e>
                            <m:e>
                              <m:r>
                                <a:rPr lang="en-US" altLang="ko-KR" i="1">
                                  <a:solidFill>
                                    <a:prstClr val="black"/>
                                  </a:solidFill>
                                  <a:latin typeface="Cambria Math" panose="02040503050406030204" pitchFamily="18" charset="0"/>
                                </a:rPr>
                                <m:t>+</m:t>
                              </m:r>
                            </m:e>
                          </m:eqArr>
                        </m:e>
                      </m:sPre>
                    </m:oMath>
                  </m:oMathPara>
                </a14:m>
                <a:endParaRPr lang="ko-KR" altLang="en-US" dirty="0">
                  <a:solidFill>
                    <a:prstClr val="black"/>
                  </a:solidFill>
                  <a:latin typeface="Helvetica Inserat LT Std"/>
                  <a:ea typeface="맑은 고딕" panose="020B0503020000020004" pitchFamily="50" charset="-127"/>
                </a:endParaRPr>
              </a:p>
            </p:txBody>
          </p:sp>
        </mc:Choice>
        <mc:Fallback xmlns="">
          <p:sp>
            <p:nvSpPr>
              <p:cNvPr id="20" name="TextBox 19">
                <a:extLst>
                  <a:ext uri="{FF2B5EF4-FFF2-40B4-BE49-F238E27FC236}">
                    <a16:creationId xmlns:a16="http://schemas.microsoft.com/office/drawing/2014/main" id="{F265AA51-02A7-495E-AF80-EB2ED3FAB3E8}"/>
                  </a:ext>
                </a:extLst>
              </p:cNvPr>
              <p:cNvSpPr txBox="1">
                <a:spLocks noRot="1" noChangeAspect="1" noMove="1" noResize="1" noEditPoints="1" noAdjustHandles="1" noChangeArrowheads="1" noChangeShapeType="1" noTextEdit="1"/>
              </p:cNvSpPr>
              <p:nvPr/>
            </p:nvSpPr>
            <p:spPr>
              <a:xfrm>
                <a:off x="8584335" y="1201608"/>
                <a:ext cx="465182" cy="607218"/>
              </a:xfrm>
              <a:prstGeom prst="rect">
                <a:avLst/>
              </a:prstGeom>
              <a:blipFill>
                <a:blip r:embed="rId11"/>
                <a:stretch>
                  <a:fillRect/>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xmlns="" id="{C1F7F372-61A6-4AB0-96D4-27861498FF50}"/>
                  </a:ext>
                </a:extLst>
              </p:cNvPr>
              <p:cNvSpPr txBox="1"/>
              <p:nvPr/>
            </p:nvSpPr>
            <p:spPr>
              <a:xfrm>
                <a:off x="8815762" y="1647866"/>
                <a:ext cx="291193" cy="369332"/>
              </a:xfrm>
              <a:prstGeom prst="rect">
                <a:avLst/>
              </a:prstGeom>
              <a:noFill/>
            </p:spPr>
            <p:txBody>
              <a:bodyPr wrap="square">
                <a:spAutoFit/>
              </a:bodyPr>
              <a:lstStyle/>
              <a:p>
                <a:pPr defTabSz="457200" latinLnBrk="0"/>
                <a14:m>
                  <m:oMathPara xmlns:m="http://schemas.openxmlformats.org/officeDocument/2006/math">
                    <m:oMathParaPr>
                      <m:jc m:val="centerGroup"/>
                    </m:oMathParaPr>
                    <m:oMath xmlns:m="http://schemas.openxmlformats.org/officeDocument/2006/math">
                      <m:r>
                        <m:rPr>
                          <m:sty m:val="p"/>
                        </m:rPr>
                        <a:rPr lang="en-US" altLang="ko-KR">
                          <a:solidFill>
                            <a:prstClr val="black"/>
                          </a:solidFill>
                          <a:latin typeface="Cambria Math" panose="02040503050406030204" pitchFamily="18" charset="0"/>
                        </a:rPr>
                        <m:t>p</m:t>
                      </m:r>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23" name="TextBox 22">
                <a:extLst>
                  <a:ext uri="{FF2B5EF4-FFF2-40B4-BE49-F238E27FC236}">
                    <a16:creationId xmlns:a16="http://schemas.microsoft.com/office/drawing/2014/main" id="{C1F7F372-61A6-4AB0-96D4-27861498FF50}"/>
                  </a:ext>
                </a:extLst>
              </p:cNvPr>
              <p:cNvSpPr txBox="1">
                <a:spLocks noRot="1" noChangeAspect="1" noMove="1" noResize="1" noEditPoints="1" noAdjustHandles="1" noChangeArrowheads="1" noChangeShapeType="1" noTextEdit="1"/>
              </p:cNvSpPr>
              <p:nvPr/>
            </p:nvSpPr>
            <p:spPr>
              <a:xfrm>
                <a:off x="8815762" y="1647866"/>
                <a:ext cx="291193" cy="369332"/>
              </a:xfrm>
              <a:prstGeom prst="rect">
                <a:avLst/>
              </a:prstGeom>
              <a:blipFill>
                <a:blip r:embed="rId12"/>
                <a:stretch>
                  <a:fillRect r="-4167" b="-6557"/>
                </a:stretch>
              </a:blipFill>
            </p:spPr>
            <p:txBody>
              <a:bodyPr/>
              <a:lstStyle/>
              <a:p>
                <a:r>
                  <a:rPr lang="ko-KR" altLang="en-US">
                    <a:noFill/>
                  </a:rPr>
                  <a:t> </a:t>
                </a:r>
              </a:p>
            </p:txBody>
          </p:sp>
        </mc:Fallback>
      </mc:AlternateContent>
      <p:grpSp>
        <p:nvGrpSpPr>
          <p:cNvPr id="2" name="그룹 1">
            <a:extLst>
              <a:ext uri="{FF2B5EF4-FFF2-40B4-BE49-F238E27FC236}">
                <a16:creationId xmlns:a16="http://schemas.microsoft.com/office/drawing/2014/main" xmlns="" id="{4E9C78EE-917C-4143-A44F-E547A7C22CFB}"/>
              </a:ext>
            </a:extLst>
          </p:cNvPr>
          <p:cNvGrpSpPr/>
          <p:nvPr/>
        </p:nvGrpSpPr>
        <p:grpSpPr>
          <a:xfrm>
            <a:off x="3285224" y="4616673"/>
            <a:ext cx="5142809" cy="2114846"/>
            <a:chOff x="3717693" y="4550187"/>
            <a:chExt cx="5142809" cy="2114846"/>
          </a:xfrm>
        </p:grpSpPr>
        <p:pic>
          <p:nvPicPr>
            <p:cNvPr id="21" name="그림 20">
              <a:extLst>
                <a:ext uri="{FF2B5EF4-FFF2-40B4-BE49-F238E27FC236}">
                  <a16:creationId xmlns:a16="http://schemas.microsoft.com/office/drawing/2014/main" xmlns="" id="{7A3FC89E-A7E9-4272-BE2C-C3AA01090203}"/>
                </a:ext>
              </a:extLst>
            </p:cNvPr>
            <p:cNvPicPr>
              <a:picLocks noChangeAspect="1"/>
            </p:cNvPicPr>
            <p:nvPr/>
          </p:nvPicPr>
          <p:blipFill rotWithShape="1">
            <a:blip r:embed="rId13"/>
            <a:srcRect l="53142" r="1816"/>
            <a:stretch/>
          </p:blipFill>
          <p:spPr>
            <a:xfrm>
              <a:off x="4925802" y="4550188"/>
              <a:ext cx="3934700" cy="2114845"/>
            </a:xfrm>
            <a:prstGeom prst="rect">
              <a:avLst/>
            </a:prstGeom>
          </p:spPr>
        </p:pic>
        <p:pic>
          <p:nvPicPr>
            <p:cNvPr id="24" name="그림 23">
              <a:extLst>
                <a:ext uri="{FF2B5EF4-FFF2-40B4-BE49-F238E27FC236}">
                  <a16:creationId xmlns:a16="http://schemas.microsoft.com/office/drawing/2014/main" xmlns="" id="{A7693D4B-C553-4216-830E-44C2ADB0BE8F}"/>
                </a:ext>
              </a:extLst>
            </p:cNvPr>
            <p:cNvPicPr>
              <a:picLocks noChangeAspect="1"/>
            </p:cNvPicPr>
            <p:nvPr/>
          </p:nvPicPr>
          <p:blipFill rotWithShape="1">
            <a:blip r:embed="rId13"/>
            <a:srcRect r="86170"/>
            <a:stretch/>
          </p:blipFill>
          <p:spPr>
            <a:xfrm>
              <a:off x="3717693" y="4550187"/>
              <a:ext cx="1208109" cy="2114845"/>
            </a:xfrm>
            <a:prstGeom prst="rect">
              <a:avLst/>
            </a:prstGeom>
          </p:spPr>
        </p:pic>
      </p:grpSp>
      <p:sp>
        <p:nvSpPr>
          <p:cNvPr id="3" name="슬라이드 번호 개체 틀 2"/>
          <p:cNvSpPr>
            <a:spLocks noGrp="1"/>
          </p:cNvSpPr>
          <p:nvPr>
            <p:ph type="sldNum" sz="quarter" idx="12"/>
          </p:nvPr>
        </p:nvSpPr>
        <p:spPr/>
        <p:txBody>
          <a:bodyPr/>
          <a:lstStyle/>
          <a:p>
            <a:fld id="{DA90FA72-B8D9-460C-8226-5FF4FD1DD601}" type="slidenum">
              <a:rPr lang="ko-KR" altLang="en-US" smtClean="0"/>
              <a:t>61</a:t>
            </a:fld>
            <a:endParaRPr lang="ko-KR" altLang="en-US"/>
          </a:p>
        </p:txBody>
      </p:sp>
    </p:spTree>
    <p:extLst>
      <p:ext uri="{BB962C8B-B14F-4D97-AF65-F5344CB8AC3E}">
        <p14:creationId xmlns:p14="http://schemas.microsoft.com/office/powerpoint/2010/main" val="4207736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xmlns="" id="{95851D5E-9CBE-4E58-9655-2D3F628D440A}"/>
              </a:ext>
            </a:extLst>
          </p:cNvPr>
          <p:cNvSpPr/>
          <p:nvPr/>
        </p:nvSpPr>
        <p:spPr>
          <a:xfrm>
            <a:off x="1524000" y="512676"/>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Total Cross section</a:t>
            </a:r>
            <a:endParaRPr lang="ko-KR" altLang="en-US" b="1" dirty="0">
              <a:solidFill>
                <a:prstClr val="white"/>
              </a:solidFill>
              <a:latin typeface="Helvetica LT Std" panose="020B0504020202020204" pitchFamily="34" charset="0"/>
              <a:ea typeface="맑은 고딕" panose="020B0503020000020004" pitchFamily="50" charset="-127"/>
            </a:endParaRPr>
          </a:p>
        </p:txBody>
      </p:sp>
      <p:pic>
        <p:nvPicPr>
          <p:cNvPr id="3" name="그림 2">
            <a:extLst>
              <a:ext uri="{FF2B5EF4-FFF2-40B4-BE49-F238E27FC236}">
                <a16:creationId xmlns:a16="http://schemas.microsoft.com/office/drawing/2014/main" xmlns="" id="{0A5CF590-9040-4033-AD8E-F0FE8D1D5C51}"/>
              </a:ext>
            </a:extLst>
          </p:cNvPr>
          <p:cNvPicPr>
            <a:picLocks noChangeAspect="1"/>
          </p:cNvPicPr>
          <p:nvPr/>
        </p:nvPicPr>
        <p:blipFill>
          <a:blip r:embed="rId3"/>
          <a:stretch>
            <a:fillRect/>
          </a:stretch>
        </p:blipFill>
        <p:spPr>
          <a:xfrm>
            <a:off x="1705058" y="1531164"/>
            <a:ext cx="8564170" cy="4601217"/>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xmlns="" id="{08B74E9E-21DA-4A7E-ACE6-AD0345898FB7}"/>
                  </a:ext>
                </a:extLst>
              </p:cNvPr>
              <p:cNvSpPr txBox="1"/>
              <p:nvPr/>
            </p:nvSpPr>
            <p:spPr>
              <a:xfrm>
                <a:off x="1839687" y="6206085"/>
                <a:ext cx="4147457" cy="639983"/>
              </a:xfrm>
              <a:prstGeom prst="rect">
                <a:avLst/>
              </a:prstGeom>
              <a:noFill/>
            </p:spPr>
            <p:txBody>
              <a:bodyPr wrap="square" rtlCol="0">
                <a:spAutoFit/>
              </a:bodyPr>
              <a:lstStyle/>
              <a:p>
                <a:pPr defTabSz="457200" latinLnBrk="0"/>
                <a14:m>
                  <m:oMathPara xmlns:m="http://schemas.openxmlformats.org/officeDocument/2006/math">
                    <m:oMathParaPr>
                      <m:jc m:val="centerGroup"/>
                    </m:oMathParaPr>
                    <m:oMath xmlns:m="http://schemas.openxmlformats.org/officeDocument/2006/math">
                      <m:r>
                        <a:rPr lang="en-US" altLang="ko-KR" b="1">
                          <a:solidFill>
                            <a:prstClr val="black"/>
                          </a:solidFill>
                          <a:latin typeface="Cambria Math" panose="02040503050406030204" pitchFamily="18" charset="0"/>
                        </a:rPr>
                        <m:t>𝐃𝐖𝐁𝐀</m:t>
                      </m:r>
                      <m:r>
                        <a:rPr lang="en-US" altLang="ko-KR" b="1">
                          <a:solidFill>
                            <a:prstClr val="black"/>
                          </a:solidFill>
                          <a:latin typeface="Cambria Math" panose="02040503050406030204" pitchFamily="18" charset="0"/>
                        </a:rPr>
                        <m:t> </m:t>
                      </m:r>
                      <m:r>
                        <a:rPr lang="en-US" altLang="ko-KR" b="1">
                          <a:solidFill>
                            <a:prstClr val="black"/>
                          </a:solidFill>
                          <a:latin typeface="Cambria Math" panose="02040503050406030204" pitchFamily="18" charset="0"/>
                        </a:rPr>
                        <m:t>𝐂𝐚𝐥</m:t>
                      </m:r>
                      <m:r>
                        <a:rPr lang="en-US" altLang="ko-KR" b="1">
                          <a:solidFill>
                            <a:prstClr val="black"/>
                          </a:solidFill>
                          <a:latin typeface="Cambria Math" panose="02040503050406030204" pitchFamily="18" charset="0"/>
                        </a:rPr>
                        <m:t>. </m:t>
                      </m:r>
                      <m:r>
                        <a:rPr lang="en-US" altLang="ko-KR">
                          <a:solidFill>
                            <a:prstClr val="black"/>
                          </a:solidFill>
                          <a:latin typeface="Cambria Math" panose="02040503050406030204" pitchFamily="18" charset="0"/>
                        </a:rPr>
                        <m:t> :116</m:t>
                      </m:r>
                      <m:r>
                        <m:rPr>
                          <m:sty m:val="p"/>
                        </m:rPr>
                        <a:rPr lang="en-US" altLang="ko-KR">
                          <a:solidFill>
                            <a:prstClr val="black"/>
                          </a:solidFill>
                          <a:latin typeface="Cambria Math" panose="02040503050406030204" pitchFamily="18" charset="0"/>
                        </a:rPr>
                        <m:t>mb</m:t>
                      </m:r>
                      <m:d>
                        <m:dPr>
                          <m:ctrlPr>
                            <a:rPr lang="en-US" altLang="ko-KR" i="1">
                              <a:solidFill>
                                <a:prstClr val="black"/>
                              </a:solidFill>
                              <a:latin typeface="Cambria Math" panose="02040503050406030204" pitchFamily="18" charset="0"/>
                            </a:rPr>
                          </m:ctrlPr>
                        </m:dPr>
                        <m:e>
                          <m:r>
                            <a:rPr lang="en-US" altLang="ko-KR">
                              <a:solidFill>
                                <a:prstClr val="black"/>
                              </a:solidFill>
                              <a:latin typeface="Cambria Math" panose="02040503050406030204" pitchFamily="18" charset="0"/>
                            </a:rPr>
                            <m:t>98</m:t>
                          </m:r>
                          <m:r>
                            <m:rPr>
                              <m:sty m:val="p"/>
                            </m:rPr>
                            <a:rPr lang="en-US" altLang="ko-KR">
                              <a:solidFill>
                                <a:prstClr val="black"/>
                              </a:solidFill>
                              <a:latin typeface="Cambria Math" panose="02040503050406030204" pitchFamily="18" charset="0"/>
                            </a:rPr>
                            <m:t>Mev</m:t>
                          </m:r>
                        </m:e>
                      </m:d>
                      <m:r>
                        <a:rPr lang="en-US" altLang="ko-KR">
                          <a:solidFill>
                            <a:prstClr val="black"/>
                          </a:solidFill>
                          <a:latin typeface="Cambria Math" panose="02040503050406030204" pitchFamily="18" charset="0"/>
                        </a:rPr>
                        <m:t>, 75</m:t>
                      </m:r>
                      <m:r>
                        <m:rPr>
                          <m:sty m:val="p"/>
                        </m:rPr>
                        <a:rPr lang="en-US" altLang="ko-KR">
                          <a:solidFill>
                            <a:prstClr val="black"/>
                          </a:solidFill>
                          <a:latin typeface="Cambria Math" panose="02040503050406030204" pitchFamily="18" charset="0"/>
                        </a:rPr>
                        <m:t>mb</m:t>
                      </m:r>
                      <m:d>
                        <m:dPr>
                          <m:ctrlPr>
                            <a:rPr lang="en-US" altLang="ko-KR" i="1">
                              <a:solidFill>
                                <a:prstClr val="black"/>
                              </a:solidFill>
                              <a:latin typeface="Cambria Math" panose="02040503050406030204" pitchFamily="18" charset="0"/>
                            </a:rPr>
                          </m:ctrlPr>
                        </m:dPr>
                        <m:e>
                          <m:r>
                            <a:rPr lang="en-US" altLang="ko-KR">
                              <a:solidFill>
                                <a:prstClr val="black"/>
                              </a:solidFill>
                              <a:latin typeface="Cambria Math" panose="02040503050406030204" pitchFamily="18" charset="0"/>
                            </a:rPr>
                            <m:t>120</m:t>
                          </m:r>
                          <m:r>
                            <m:rPr>
                              <m:sty m:val="p"/>
                            </m:rPr>
                            <a:rPr lang="en-US" altLang="ko-KR">
                              <a:solidFill>
                                <a:prstClr val="black"/>
                              </a:solidFill>
                              <a:latin typeface="Cambria Math" panose="02040503050406030204" pitchFamily="18" charset="0"/>
                            </a:rPr>
                            <m:t>MeV</m:t>
                          </m:r>
                        </m:e>
                      </m:d>
                      <m:r>
                        <a:rPr lang="en-US" altLang="ko-KR">
                          <a:solidFill>
                            <a:prstClr val="black"/>
                          </a:solidFill>
                          <a:latin typeface="Cambria Math" panose="02040503050406030204" pitchFamily="18" charset="0"/>
                        </a:rPr>
                        <m:t> </m:t>
                      </m:r>
                      <m:r>
                        <m:rPr>
                          <m:sty m:val="p"/>
                        </m:rPr>
                        <a:rPr lang="en-US" altLang="ko-KR">
                          <a:solidFill>
                            <a:prstClr val="black"/>
                          </a:solidFill>
                          <a:latin typeface="Cambria Math" panose="02040503050406030204" pitchFamily="18" charset="0"/>
                        </a:rPr>
                        <m:t>and</m:t>
                      </m:r>
                      <m:r>
                        <a:rPr lang="en-US" altLang="ko-KR">
                          <a:solidFill>
                            <a:prstClr val="black"/>
                          </a:solidFill>
                          <a:latin typeface="Cambria Math" panose="02040503050406030204" pitchFamily="18" charset="0"/>
                        </a:rPr>
                        <m:t> 50</m:t>
                      </m:r>
                      <m:r>
                        <m:rPr>
                          <m:sty m:val="p"/>
                        </m:rPr>
                        <a:rPr lang="en-US" altLang="ko-KR">
                          <a:solidFill>
                            <a:prstClr val="black"/>
                          </a:solidFill>
                          <a:latin typeface="Cambria Math" panose="02040503050406030204" pitchFamily="18" charset="0"/>
                        </a:rPr>
                        <m:t>mb</m:t>
                      </m:r>
                      <m:r>
                        <a:rPr lang="en-US" altLang="ko-KR">
                          <a:solidFill>
                            <a:prstClr val="black"/>
                          </a:solidFill>
                          <a:latin typeface="Cambria Math" panose="02040503050406030204" pitchFamily="18" charset="0"/>
                        </a:rPr>
                        <m:t>(170</m:t>
                      </m:r>
                      <m:r>
                        <m:rPr>
                          <m:sty m:val="p"/>
                        </m:rPr>
                        <a:rPr lang="en-US" altLang="ko-KR">
                          <a:solidFill>
                            <a:prstClr val="black"/>
                          </a:solidFill>
                          <a:latin typeface="Cambria Math" panose="02040503050406030204" pitchFamily="18" charset="0"/>
                        </a:rPr>
                        <m:t>MeV</m:t>
                      </m:r>
                      <m:r>
                        <a:rPr lang="en-US" altLang="ko-KR">
                          <a:solidFill>
                            <a:prstClr val="black"/>
                          </a:solidFill>
                          <a:latin typeface="Cambria Math" panose="02040503050406030204" pitchFamily="18" charset="0"/>
                        </a:rPr>
                        <m:t>) </m:t>
                      </m:r>
                    </m:oMath>
                  </m:oMathPara>
                </a14:m>
                <a:endParaRPr lang="ko-KR" altLang="en-US" dirty="0">
                  <a:solidFill>
                    <a:prstClr val="black"/>
                  </a:solidFill>
                  <a:latin typeface="Calibri" panose="020F0502020204030204"/>
                  <a:ea typeface="맑은 고딕" panose="020B0503020000020004" pitchFamily="50" charset="-127"/>
                </a:endParaRPr>
              </a:p>
            </p:txBody>
          </p:sp>
        </mc:Choice>
        <mc:Fallback xmlns="">
          <p:sp>
            <p:nvSpPr>
              <p:cNvPr id="4" name="TextBox 3">
                <a:extLst>
                  <a:ext uri="{FF2B5EF4-FFF2-40B4-BE49-F238E27FC236}">
                    <a16:creationId xmlns:a16="http://schemas.microsoft.com/office/drawing/2014/main" id="{08B74E9E-21DA-4A7E-ACE6-AD0345898FB7}"/>
                  </a:ext>
                </a:extLst>
              </p:cNvPr>
              <p:cNvSpPr txBox="1">
                <a:spLocks noRot="1" noChangeAspect="1" noMove="1" noResize="1" noEditPoints="1" noAdjustHandles="1" noChangeArrowheads="1" noChangeShapeType="1" noTextEdit="1"/>
              </p:cNvSpPr>
              <p:nvPr/>
            </p:nvSpPr>
            <p:spPr>
              <a:xfrm>
                <a:off x="1839687" y="6206085"/>
                <a:ext cx="4147457" cy="639983"/>
              </a:xfrm>
              <a:prstGeom prst="rect">
                <a:avLst/>
              </a:prstGeom>
              <a:blipFill>
                <a:blip r:embed="rId4"/>
                <a:stretch>
                  <a:fillRect r="-35000" b="-7619"/>
                </a:stretch>
              </a:blipFill>
            </p:spPr>
            <p:txBody>
              <a:bodyPr/>
              <a:lstStyle/>
              <a:p>
                <a:r>
                  <a:rPr lang="ko-KR" altLang="en-US">
                    <a:noFill/>
                  </a:rPr>
                  <a:t> </a:t>
                </a:r>
              </a:p>
            </p:txBody>
          </p:sp>
        </mc:Fallback>
      </mc:AlternateContent>
      <p:sp>
        <p:nvSpPr>
          <p:cNvPr id="2" name="슬라이드 번호 개체 틀 1"/>
          <p:cNvSpPr>
            <a:spLocks noGrp="1"/>
          </p:cNvSpPr>
          <p:nvPr>
            <p:ph type="sldNum" sz="quarter" idx="12"/>
          </p:nvPr>
        </p:nvSpPr>
        <p:spPr/>
        <p:txBody>
          <a:bodyPr/>
          <a:lstStyle/>
          <a:p>
            <a:fld id="{DA90FA72-B8D9-460C-8226-5FF4FD1DD601}" type="slidenum">
              <a:rPr lang="ko-KR" altLang="en-US" smtClean="0"/>
              <a:t>62</a:t>
            </a:fld>
            <a:endParaRPr lang="ko-KR" altLang="en-US"/>
          </a:p>
        </p:txBody>
      </p:sp>
      <p:pic>
        <p:nvPicPr>
          <p:cNvPr id="6" name="그림 5"/>
          <p:cNvPicPr>
            <a:picLocks noChangeAspect="1"/>
          </p:cNvPicPr>
          <p:nvPr/>
        </p:nvPicPr>
        <p:blipFill>
          <a:blip r:embed="rId5"/>
          <a:stretch>
            <a:fillRect/>
          </a:stretch>
        </p:blipFill>
        <p:spPr>
          <a:xfrm>
            <a:off x="62346" y="1520979"/>
            <a:ext cx="12192000" cy="4648254"/>
          </a:xfrm>
          <a:prstGeom prst="rect">
            <a:avLst/>
          </a:prstGeom>
        </p:spPr>
      </p:pic>
    </p:spTree>
    <p:extLst>
      <p:ext uri="{BB962C8B-B14F-4D97-AF65-F5344CB8AC3E}">
        <p14:creationId xmlns:p14="http://schemas.microsoft.com/office/powerpoint/2010/main" val="29505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xmlns="" id="{2C11A74F-EBFB-4B89-8959-5BF87EC7EB4C}"/>
              </a:ext>
            </a:extLst>
          </p:cNvPr>
          <p:cNvSpPr/>
          <p:nvPr/>
        </p:nvSpPr>
        <p:spPr>
          <a:xfrm>
            <a:off x="1574536" y="383625"/>
            <a:ext cx="5940152"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맑은 고딕" panose="020B0503020000020004" pitchFamily="50" charset="-127"/>
              </a:rPr>
              <a:t>Conclusion and summary</a:t>
            </a:r>
            <a:endParaRPr lang="ko-KR" altLang="en-US" b="1" dirty="0">
              <a:solidFill>
                <a:prstClr val="white"/>
              </a:solidFill>
              <a:latin typeface="Helvetica LT Std" panose="020B0504020202020204" pitchFamily="34" charset="0"/>
              <a:ea typeface="맑은 고딕" panose="020B0503020000020004" pitchFamily="50" charset="-127"/>
            </a:endParaRPr>
          </a:p>
        </p:txBody>
      </p:sp>
      <p:sp>
        <p:nvSpPr>
          <p:cNvPr id="3" name="TextBox 2">
            <a:extLst>
              <a:ext uri="{FF2B5EF4-FFF2-40B4-BE49-F238E27FC236}">
                <a16:creationId xmlns:a16="http://schemas.microsoft.com/office/drawing/2014/main" xmlns="" id="{044096B5-2092-4506-BF6B-09F901C9F009}"/>
              </a:ext>
            </a:extLst>
          </p:cNvPr>
          <p:cNvSpPr txBox="1"/>
          <p:nvPr/>
        </p:nvSpPr>
        <p:spPr>
          <a:xfrm>
            <a:off x="1740249" y="4286486"/>
            <a:ext cx="10334435" cy="2246769"/>
          </a:xfrm>
          <a:prstGeom prst="rect">
            <a:avLst/>
          </a:prstGeom>
          <a:noFill/>
        </p:spPr>
        <p:txBody>
          <a:bodyPr wrap="square" rtlCol="0">
            <a:spAutoFit/>
          </a:bodyPr>
          <a:lstStyle/>
          <a:p>
            <a:pPr defTabSz="457200" latinLnBrk="0"/>
            <a:r>
              <a:rPr lang="en-US" altLang="ko-KR" sz="1400" dirty="0">
                <a:solidFill>
                  <a:prstClr val="black"/>
                </a:solidFill>
                <a:latin typeface="Helvetica LT Std Cond Blk" panose="020B0806030502050204" pitchFamily="34" charset="0"/>
                <a:ea typeface="맑은 고딕" panose="020B0503020000020004" pitchFamily="50" charset="-127"/>
              </a:rPr>
              <a:t>We checked the breakup reactions according to each halo nucleus(11Be, 17F)</a:t>
            </a:r>
          </a:p>
          <a:p>
            <a:pPr marL="342900" indent="-342900" defTabSz="457200" latinLnBrk="0">
              <a:buFontTx/>
              <a:buAutoNum type="arabicPeriod"/>
            </a:pPr>
            <a:endParaRPr lang="en-US" altLang="ko-KR" sz="1400" dirty="0">
              <a:solidFill>
                <a:prstClr val="black"/>
              </a:solidFill>
              <a:latin typeface="Helvetica LT Std Cond Blk" panose="020B0806030502050204" pitchFamily="34" charset="0"/>
              <a:ea typeface="맑은 고딕" panose="020B0503020000020004" pitchFamily="50" charset="-127"/>
            </a:endParaRPr>
          </a:p>
          <a:p>
            <a:pPr defTabSz="457200" latinLnBrk="0"/>
            <a:r>
              <a:rPr lang="en-US" altLang="ko-KR" sz="1400" dirty="0">
                <a:solidFill>
                  <a:prstClr val="black"/>
                </a:solidFill>
                <a:latin typeface="Helvetica LT Std Cond Blk" panose="020B0806030502050204" pitchFamily="34" charset="0"/>
                <a:ea typeface="맑은 고딕" panose="020B0503020000020004" pitchFamily="50" charset="-127"/>
              </a:rPr>
              <a:t>Comparing these two potentials, the difference between the geometric parameters is significant</a:t>
            </a:r>
          </a:p>
          <a:p>
            <a:pPr defTabSz="457200" latinLnBrk="0"/>
            <a:endParaRPr lang="en-US" altLang="ko-KR" sz="1400" dirty="0">
              <a:solidFill>
                <a:prstClr val="black"/>
              </a:solidFill>
              <a:latin typeface="Helvetica LT Std Cond Blk" panose="020B0806030502050204" pitchFamily="34" charset="0"/>
              <a:ea typeface="맑은 고딕" panose="020B0503020000020004" pitchFamily="50" charset="-127"/>
            </a:endParaRPr>
          </a:p>
          <a:p>
            <a:pPr defTabSz="457200" latinLnBrk="0"/>
            <a:r>
              <a:rPr lang="en-US" altLang="ko-KR" sz="1400" dirty="0">
                <a:solidFill>
                  <a:prstClr val="black"/>
                </a:solidFill>
                <a:latin typeface="Helvetica LT Std Cond Blk" panose="020B0806030502050204" pitchFamily="34" charset="0"/>
                <a:ea typeface="맑은 고딕" panose="020B0503020000020004" pitchFamily="50" charset="-127"/>
              </a:rPr>
              <a:t>      - This show the geometric properties of each halo nucleus.</a:t>
            </a:r>
          </a:p>
          <a:p>
            <a:pPr marL="342900" indent="-342900" defTabSz="457200" latinLnBrk="0">
              <a:buFontTx/>
              <a:buAutoNum type="arabicPeriod"/>
            </a:pPr>
            <a:endParaRPr lang="en-US" altLang="ko-KR" sz="1400" dirty="0">
              <a:solidFill>
                <a:prstClr val="black"/>
              </a:solidFill>
              <a:latin typeface="Helvetica LT Std Cond Blk" panose="020B0806030502050204" pitchFamily="34" charset="0"/>
              <a:ea typeface="맑은 고딕" panose="020B0503020000020004" pitchFamily="50" charset="-127"/>
            </a:endParaRPr>
          </a:p>
          <a:p>
            <a:pPr defTabSz="457200" latinLnBrk="0"/>
            <a:r>
              <a:rPr lang="en-US" altLang="ko-KR" sz="1400" dirty="0">
                <a:solidFill>
                  <a:prstClr val="black"/>
                </a:solidFill>
                <a:latin typeface="Helvetica LT Std Cond Blk" panose="020B0806030502050204" pitchFamily="34" charset="0"/>
                <a:ea typeface="맑은 고딕" panose="020B0503020000020004" pitchFamily="50" charset="-127"/>
              </a:rPr>
              <a:t>      - In the case of neutron halo nuclei, this potential is understood as breakup reaction by  diffraction dissociation.</a:t>
            </a:r>
          </a:p>
          <a:p>
            <a:pPr marL="342900" indent="-342900" defTabSz="457200" latinLnBrk="0">
              <a:buFontTx/>
              <a:buAutoNum type="arabicPeriod"/>
            </a:pPr>
            <a:endParaRPr lang="en-US" altLang="ko-KR" sz="1400" dirty="0">
              <a:solidFill>
                <a:prstClr val="black"/>
              </a:solidFill>
              <a:latin typeface="Helvetica LT Std Cond Blk" panose="020B0806030502050204" pitchFamily="34" charset="0"/>
              <a:ea typeface="맑은 고딕" panose="020B0503020000020004" pitchFamily="50" charset="-127"/>
            </a:endParaRPr>
          </a:p>
          <a:p>
            <a:pPr defTabSz="457200" latinLnBrk="0"/>
            <a:r>
              <a:rPr lang="en-US" altLang="ko-KR" sz="1400" dirty="0">
                <a:solidFill>
                  <a:prstClr val="black"/>
                </a:solidFill>
                <a:latin typeface="Helvetica LT Std Cond Blk" panose="020B0806030502050204" pitchFamily="34" charset="0"/>
                <a:ea typeface="맑은 고딕" panose="020B0503020000020004" pitchFamily="50" charset="-127"/>
              </a:rPr>
              <a:t>      -In the case of proton halo nuclei, this potential is understood as   breakup reaction by proton stripping</a:t>
            </a:r>
          </a:p>
          <a:p>
            <a:pPr marL="342900" indent="-342900" defTabSz="457200" latinLnBrk="0">
              <a:buFontTx/>
              <a:buAutoNum type="arabicPeriod"/>
            </a:pPr>
            <a:endParaRPr lang="ko-KR" altLang="en-US" sz="1400" dirty="0">
              <a:solidFill>
                <a:prstClr val="black"/>
              </a:solidFill>
              <a:latin typeface="Helvetica LT Std Cond Blk" panose="020B0806030502050204" pitchFamily="34" charset="0"/>
              <a:ea typeface="맑은 고딕" panose="020B0503020000020004" pitchFamily="50" charset="-127"/>
            </a:endParaRPr>
          </a:p>
        </p:txBody>
      </p:sp>
      <p:pic>
        <p:nvPicPr>
          <p:cNvPr id="6" name="그림 5">
            <a:extLst>
              <a:ext uri="{FF2B5EF4-FFF2-40B4-BE49-F238E27FC236}">
                <a16:creationId xmlns:a16="http://schemas.microsoft.com/office/drawing/2014/main" xmlns="" id="{57E895B8-A309-4FD4-8475-BDA0576D75D3}"/>
              </a:ext>
            </a:extLst>
          </p:cNvPr>
          <p:cNvPicPr>
            <a:picLocks noChangeAspect="1"/>
          </p:cNvPicPr>
          <p:nvPr/>
        </p:nvPicPr>
        <p:blipFill rotWithShape="1">
          <a:blip r:embed="rId3"/>
          <a:srcRect r="47897"/>
          <a:stretch/>
        </p:blipFill>
        <p:spPr>
          <a:xfrm>
            <a:off x="6036970" y="1071487"/>
            <a:ext cx="4580495" cy="2101698"/>
          </a:xfrm>
          <a:prstGeom prst="rect">
            <a:avLst/>
          </a:prstGeom>
        </p:spPr>
      </p:pic>
      <p:grpSp>
        <p:nvGrpSpPr>
          <p:cNvPr id="10" name="그룹 9">
            <a:extLst>
              <a:ext uri="{FF2B5EF4-FFF2-40B4-BE49-F238E27FC236}">
                <a16:creationId xmlns:a16="http://schemas.microsoft.com/office/drawing/2014/main" xmlns="" id="{AEE611C7-EFF1-4DA4-B4A0-6BA6E5DF9E33}"/>
              </a:ext>
            </a:extLst>
          </p:cNvPr>
          <p:cNvGrpSpPr/>
          <p:nvPr/>
        </p:nvGrpSpPr>
        <p:grpSpPr>
          <a:xfrm>
            <a:off x="1574536" y="815673"/>
            <a:ext cx="4486772" cy="2613327"/>
            <a:chOff x="50536" y="815673"/>
            <a:chExt cx="4486772" cy="2441014"/>
          </a:xfrm>
        </p:grpSpPr>
        <p:pic>
          <p:nvPicPr>
            <p:cNvPr id="7" name="그림 6" descr="테이블이(가) 표시된 사진&#10;&#10;자동 생성된 설명">
              <a:extLst>
                <a:ext uri="{FF2B5EF4-FFF2-40B4-BE49-F238E27FC236}">
                  <a16:creationId xmlns:a16="http://schemas.microsoft.com/office/drawing/2014/main" xmlns="" id="{15B2B352-6B05-42E2-BB84-265283B5819F}"/>
                </a:ext>
              </a:extLst>
            </p:cNvPr>
            <p:cNvPicPr>
              <a:picLocks noChangeAspect="1"/>
            </p:cNvPicPr>
            <p:nvPr/>
          </p:nvPicPr>
          <p:blipFill rotWithShape="1">
            <a:blip r:embed="rId4">
              <a:extLst>
                <a:ext uri="{28A0092B-C50C-407E-A947-70E740481C1C}">
                  <a14:useLocalDpi xmlns:a14="http://schemas.microsoft.com/office/drawing/2010/main" val="0"/>
                </a:ext>
              </a:extLst>
            </a:blip>
            <a:srcRect l="19761" r="74999" b="21780"/>
            <a:stretch/>
          </p:blipFill>
          <p:spPr>
            <a:xfrm>
              <a:off x="831918" y="815673"/>
              <a:ext cx="311082" cy="2441014"/>
            </a:xfrm>
            <a:prstGeom prst="rect">
              <a:avLst/>
            </a:prstGeom>
          </p:spPr>
        </p:pic>
        <p:pic>
          <p:nvPicPr>
            <p:cNvPr id="8" name="그림 7" descr="테이블이(가) 표시된 사진&#10;&#10;자동 생성된 설명">
              <a:extLst>
                <a:ext uri="{FF2B5EF4-FFF2-40B4-BE49-F238E27FC236}">
                  <a16:creationId xmlns:a16="http://schemas.microsoft.com/office/drawing/2014/main" xmlns="" id="{33F70494-76C3-412A-96BB-2173C9E2765F}"/>
                </a:ext>
              </a:extLst>
            </p:cNvPr>
            <p:cNvPicPr>
              <a:picLocks noChangeAspect="1"/>
            </p:cNvPicPr>
            <p:nvPr/>
          </p:nvPicPr>
          <p:blipFill rotWithShape="1">
            <a:blip r:embed="rId4">
              <a:extLst>
                <a:ext uri="{28A0092B-C50C-407E-A947-70E740481C1C}">
                  <a14:useLocalDpi xmlns:a14="http://schemas.microsoft.com/office/drawing/2010/main" val="0"/>
                </a:ext>
              </a:extLst>
            </a:blip>
            <a:srcRect r="86839" b="21780"/>
            <a:stretch/>
          </p:blipFill>
          <p:spPr>
            <a:xfrm>
              <a:off x="50536" y="815673"/>
              <a:ext cx="781382" cy="2441014"/>
            </a:xfrm>
            <a:prstGeom prst="rect">
              <a:avLst/>
            </a:prstGeom>
          </p:spPr>
        </p:pic>
        <p:pic>
          <p:nvPicPr>
            <p:cNvPr id="9" name="그림 8" descr="테이블이(가) 표시된 사진&#10;&#10;자동 생성된 설명">
              <a:extLst>
                <a:ext uri="{FF2B5EF4-FFF2-40B4-BE49-F238E27FC236}">
                  <a16:creationId xmlns:a16="http://schemas.microsoft.com/office/drawing/2014/main" xmlns="" id="{BF4EF177-7751-4BE1-8700-6D2A09EAF271}"/>
                </a:ext>
              </a:extLst>
            </p:cNvPr>
            <p:cNvPicPr>
              <a:picLocks noChangeAspect="1"/>
            </p:cNvPicPr>
            <p:nvPr/>
          </p:nvPicPr>
          <p:blipFill rotWithShape="1">
            <a:blip r:embed="rId4">
              <a:extLst>
                <a:ext uri="{28A0092B-C50C-407E-A947-70E740481C1C}">
                  <a14:useLocalDpi xmlns:a14="http://schemas.microsoft.com/office/drawing/2010/main" val="0"/>
                </a:ext>
              </a:extLst>
            </a:blip>
            <a:srcRect l="30797" t="1" r="12032" b="22832"/>
            <a:stretch/>
          </p:blipFill>
          <p:spPr>
            <a:xfrm>
              <a:off x="1143000" y="815673"/>
              <a:ext cx="3394308" cy="2408181"/>
            </a:xfrm>
            <a:prstGeom prst="rect">
              <a:avLst/>
            </a:prstGeom>
          </p:spPr>
        </p:pic>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D0E4A99D-1C23-4533-8F09-4DE6AB3DAF86}"/>
                  </a:ext>
                </a:extLst>
              </p:cNvPr>
              <p:cNvSpPr txBox="1"/>
              <p:nvPr/>
            </p:nvSpPr>
            <p:spPr>
              <a:xfrm>
                <a:off x="3037148" y="3499368"/>
                <a:ext cx="1507464" cy="340799"/>
              </a:xfrm>
              <a:prstGeom prst="rect">
                <a:avLst/>
              </a:prstGeom>
              <a:noFill/>
            </p:spPr>
            <p:txBody>
              <a:bodyPr wrap="none" lIns="0" tIns="0" rIns="0" bIns="0" rtlCol="0">
                <a:spAutoFit/>
              </a:bodyPr>
              <a:lstStyle/>
              <a:p>
                <a:pPr defTabSz="457200" latinLnBrk="0"/>
                <a14:m>
                  <m:oMathPara xmlns:m="http://schemas.openxmlformats.org/officeDocument/2006/math">
                    <m:oMathParaPr>
                      <m:jc m:val="centerGroup"/>
                    </m:oMathParaPr>
                    <m:oMath xmlns:m="http://schemas.openxmlformats.org/officeDocument/2006/math">
                      <m:sPre>
                        <m:sPrePr>
                          <m:ctrlPr>
                            <a:rPr lang="en-US" altLang="ko-KR" sz="2000" i="1">
                              <a:solidFill>
                                <a:prstClr val="black"/>
                              </a:solidFill>
                              <a:latin typeface="Cambria Math" panose="02040503050406030204" pitchFamily="18" charset="0"/>
                            </a:rPr>
                          </m:ctrlPr>
                        </m:sPrePr>
                        <m:sub/>
                        <m:sup>
                          <m:r>
                            <a:rPr lang="en-US" altLang="ko-KR" sz="2000">
                              <a:solidFill>
                                <a:prstClr val="black"/>
                              </a:solidFill>
                              <a:latin typeface="Cambria Math" panose="02040503050406030204" pitchFamily="18" charset="0"/>
                            </a:rPr>
                            <m:t>1</m:t>
                          </m:r>
                          <m:r>
                            <a:rPr lang="en-US" altLang="ko-KR" sz="2000" i="1">
                              <a:solidFill>
                                <a:prstClr val="black"/>
                              </a:solidFill>
                              <a:latin typeface="Cambria Math" panose="02040503050406030204" pitchFamily="18" charset="0"/>
                            </a:rPr>
                            <m:t>1</m:t>
                          </m:r>
                        </m:sup>
                        <m:e>
                          <m:r>
                            <m:rPr>
                              <m:sty m:val="p"/>
                            </m:rPr>
                            <a:rPr lang="en-US" altLang="ko-KR" sz="2000">
                              <a:solidFill>
                                <a:prstClr val="black"/>
                              </a:solidFill>
                              <a:latin typeface="Cambria Math" panose="02040503050406030204" pitchFamily="18" charset="0"/>
                            </a:rPr>
                            <m:t>Be</m:t>
                          </m:r>
                          <m:r>
                            <a:rPr lang="en-US" altLang="ko-KR" sz="2000">
                              <a:solidFill>
                                <a:prstClr val="black"/>
                              </a:solidFill>
                              <a:latin typeface="Cambria Math" panose="02040503050406030204" pitchFamily="18" charset="0"/>
                            </a:rPr>
                            <m:t>+</m:t>
                          </m:r>
                        </m:e>
                      </m:sPre>
                      <m:sPre>
                        <m:sPrePr>
                          <m:ctrlPr>
                            <a:rPr lang="en-US" altLang="ko-KR" sz="2000" i="1">
                              <a:solidFill>
                                <a:prstClr val="black"/>
                              </a:solidFill>
                              <a:latin typeface="Cambria Math" panose="02040503050406030204" pitchFamily="18" charset="0"/>
                            </a:rPr>
                          </m:ctrlPr>
                        </m:sPrePr>
                        <m:sub/>
                        <m:sup>
                          <m:r>
                            <a:rPr lang="en-US" altLang="ko-KR" sz="2000">
                              <a:solidFill>
                                <a:prstClr val="black"/>
                              </a:solidFill>
                              <a:latin typeface="Cambria Math" panose="02040503050406030204" pitchFamily="18" charset="0"/>
                            </a:rPr>
                            <m:t>197</m:t>
                          </m:r>
                        </m:sup>
                        <m:e>
                          <m:r>
                            <m:rPr>
                              <m:sty m:val="p"/>
                            </m:rPr>
                            <a:rPr lang="en-US" altLang="ko-KR" sz="2000">
                              <a:solidFill>
                                <a:prstClr val="black"/>
                              </a:solidFill>
                              <a:latin typeface="Cambria Math" panose="02040503050406030204" pitchFamily="18" charset="0"/>
                            </a:rPr>
                            <m:t>Au</m:t>
                          </m:r>
                        </m:e>
                      </m:sPre>
                    </m:oMath>
                  </m:oMathPara>
                </a14:m>
                <a:endParaRPr lang="ko-KR" altLang="en-US" sz="2000" dirty="0">
                  <a:solidFill>
                    <a:prstClr val="black"/>
                  </a:solidFill>
                  <a:latin typeface="Calibri" panose="020F0502020204030204"/>
                  <a:ea typeface="맑은 고딕" panose="020B0503020000020004" pitchFamily="50" charset="-127"/>
                </a:endParaRPr>
              </a:p>
            </p:txBody>
          </p:sp>
        </mc:Choice>
        <mc:Fallback xmlns="">
          <p:sp>
            <p:nvSpPr>
              <p:cNvPr id="11" name="TextBox 10">
                <a:extLst>
                  <a:ext uri="{FF2B5EF4-FFF2-40B4-BE49-F238E27FC236}">
                    <a16:creationId xmlns:a16="http://schemas.microsoft.com/office/drawing/2014/main" id="{D0E4A99D-1C23-4533-8F09-4DE6AB3DAF86}"/>
                  </a:ext>
                </a:extLst>
              </p:cNvPr>
              <p:cNvSpPr txBox="1">
                <a:spLocks noRot="1" noChangeAspect="1" noMove="1" noResize="1" noEditPoints="1" noAdjustHandles="1" noChangeArrowheads="1" noChangeShapeType="1" noTextEdit="1"/>
              </p:cNvSpPr>
              <p:nvPr/>
            </p:nvSpPr>
            <p:spPr>
              <a:xfrm>
                <a:off x="3037148" y="3499368"/>
                <a:ext cx="1507464" cy="340799"/>
              </a:xfrm>
              <a:prstGeom prst="rect">
                <a:avLst/>
              </a:prstGeom>
              <a:blipFill>
                <a:blip r:embed="rId5"/>
                <a:stretch>
                  <a:fillRect l="-806" r="-3629" b="-5357"/>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4D01B4EC-A291-4DB8-937A-9D2872704973}"/>
                  </a:ext>
                </a:extLst>
              </p:cNvPr>
              <p:cNvSpPr txBox="1"/>
              <p:nvPr/>
            </p:nvSpPr>
            <p:spPr>
              <a:xfrm>
                <a:off x="7799674" y="3429000"/>
                <a:ext cx="1355179" cy="341247"/>
              </a:xfrm>
              <a:prstGeom prst="rect">
                <a:avLst/>
              </a:prstGeom>
              <a:noFill/>
            </p:spPr>
            <p:txBody>
              <a:bodyPr wrap="none" lIns="0" tIns="0" rIns="0" bIns="0" rtlCol="0">
                <a:spAutoFit/>
              </a:bodyPr>
              <a:lstStyle/>
              <a:p>
                <a:pPr defTabSz="457200" latinLnBrk="0"/>
                <a14:m>
                  <m:oMathPara xmlns:m="http://schemas.openxmlformats.org/officeDocument/2006/math">
                    <m:oMathParaPr>
                      <m:jc m:val="centerGroup"/>
                    </m:oMathParaPr>
                    <m:oMath xmlns:m="http://schemas.openxmlformats.org/officeDocument/2006/math">
                      <m:sPre>
                        <m:sPrePr>
                          <m:ctrlPr>
                            <a:rPr lang="en-US" altLang="ko-KR" sz="2000" i="1">
                              <a:solidFill>
                                <a:prstClr val="black"/>
                              </a:solidFill>
                              <a:latin typeface="Cambria Math" panose="02040503050406030204" pitchFamily="18" charset="0"/>
                            </a:rPr>
                          </m:ctrlPr>
                        </m:sPrePr>
                        <m:sub/>
                        <m:sup>
                          <m:r>
                            <a:rPr lang="en-US" altLang="ko-KR" sz="2000">
                              <a:solidFill>
                                <a:prstClr val="black"/>
                              </a:solidFill>
                              <a:latin typeface="Cambria Math" panose="02040503050406030204" pitchFamily="18" charset="0"/>
                            </a:rPr>
                            <m:t>17</m:t>
                          </m:r>
                        </m:sup>
                        <m:e>
                          <m:r>
                            <m:rPr>
                              <m:sty m:val="p"/>
                            </m:rPr>
                            <a:rPr lang="en-US" altLang="ko-KR" sz="2000">
                              <a:solidFill>
                                <a:prstClr val="black"/>
                              </a:solidFill>
                              <a:latin typeface="Cambria Math" panose="02040503050406030204" pitchFamily="18" charset="0"/>
                            </a:rPr>
                            <m:t>F</m:t>
                          </m:r>
                          <m:r>
                            <a:rPr lang="en-US" altLang="ko-KR" sz="2000">
                              <a:solidFill>
                                <a:prstClr val="black"/>
                              </a:solidFill>
                              <a:latin typeface="Cambria Math" panose="02040503050406030204" pitchFamily="18" charset="0"/>
                            </a:rPr>
                            <m:t>+</m:t>
                          </m:r>
                        </m:e>
                      </m:sPre>
                      <m:sPre>
                        <m:sPrePr>
                          <m:ctrlPr>
                            <a:rPr lang="en-US" altLang="ko-KR" sz="2000" i="1">
                              <a:solidFill>
                                <a:prstClr val="black"/>
                              </a:solidFill>
                              <a:latin typeface="Cambria Math" panose="02040503050406030204" pitchFamily="18" charset="0"/>
                            </a:rPr>
                          </m:ctrlPr>
                        </m:sPrePr>
                        <m:sub/>
                        <m:sup>
                          <m:r>
                            <a:rPr lang="en-US" altLang="ko-KR" sz="2000">
                              <a:solidFill>
                                <a:prstClr val="black"/>
                              </a:solidFill>
                              <a:latin typeface="Cambria Math" panose="02040503050406030204" pitchFamily="18" charset="0"/>
                            </a:rPr>
                            <m:t>208</m:t>
                          </m:r>
                        </m:sup>
                        <m:e>
                          <m:r>
                            <m:rPr>
                              <m:sty m:val="p"/>
                            </m:rPr>
                            <a:rPr lang="en-US" altLang="ko-KR" sz="2000">
                              <a:solidFill>
                                <a:prstClr val="black"/>
                              </a:solidFill>
                              <a:latin typeface="Cambria Math" panose="02040503050406030204" pitchFamily="18" charset="0"/>
                            </a:rPr>
                            <m:t>Pb</m:t>
                          </m:r>
                        </m:e>
                      </m:sPre>
                    </m:oMath>
                  </m:oMathPara>
                </a14:m>
                <a:endParaRPr lang="ko-KR" altLang="en-US" sz="2000" dirty="0">
                  <a:solidFill>
                    <a:prstClr val="black"/>
                  </a:solidFill>
                  <a:latin typeface="Calibri" panose="020F0502020204030204"/>
                  <a:ea typeface="맑은 고딕" panose="020B0503020000020004" pitchFamily="50" charset="-127"/>
                </a:endParaRPr>
              </a:p>
            </p:txBody>
          </p:sp>
        </mc:Choice>
        <mc:Fallback xmlns="">
          <p:sp>
            <p:nvSpPr>
              <p:cNvPr id="12" name="TextBox 11">
                <a:extLst>
                  <a:ext uri="{FF2B5EF4-FFF2-40B4-BE49-F238E27FC236}">
                    <a16:creationId xmlns:a16="http://schemas.microsoft.com/office/drawing/2014/main" id="{4D01B4EC-A291-4DB8-937A-9D2872704973}"/>
                  </a:ext>
                </a:extLst>
              </p:cNvPr>
              <p:cNvSpPr txBox="1">
                <a:spLocks noRot="1" noChangeAspect="1" noMove="1" noResize="1" noEditPoints="1" noAdjustHandles="1" noChangeArrowheads="1" noChangeShapeType="1" noTextEdit="1"/>
              </p:cNvSpPr>
              <p:nvPr/>
            </p:nvSpPr>
            <p:spPr>
              <a:xfrm>
                <a:off x="7799674" y="3429000"/>
                <a:ext cx="1355179" cy="341247"/>
              </a:xfrm>
              <a:prstGeom prst="rect">
                <a:avLst/>
              </a:prstGeom>
              <a:blipFill>
                <a:blip r:embed="rId6"/>
                <a:stretch>
                  <a:fillRect l="-897" r="-4036" b="-5455"/>
                </a:stretch>
              </a:blipFill>
            </p:spPr>
            <p:txBody>
              <a:bodyPr/>
              <a:lstStyle/>
              <a:p>
                <a:r>
                  <a:rPr lang="ko-KR" altLang="en-US">
                    <a:noFill/>
                  </a:rPr>
                  <a:t> </a:t>
                </a:r>
              </a:p>
            </p:txBody>
          </p:sp>
        </mc:Fallback>
      </mc:AlternateContent>
      <p:sp>
        <p:nvSpPr>
          <p:cNvPr id="2" name="슬라이드 번호 개체 틀 1"/>
          <p:cNvSpPr>
            <a:spLocks noGrp="1"/>
          </p:cNvSpPr>
          <p:nvPr>
            <p:ph type="sldNum" sz="quarter" idx="12"/>
          </p:nvPr>
        </p:nvSpPr>
        <p:spPr/>
        <p:txBody>
          <a:bodyPr/>
          <a:lstStyle/>
          <a:p>
            <a:fld id="{DA90FA72-B8D9-460C-8226-5FF4FD1DD601}" type="slidenum">
              <a:rPr lang="ko-KR" altLang="en-US" smtClean="0"/>
              <a:t>63</a:t>
            </a:fld>
            <a:endParaRPr lang="ko-KR" altLang="en-US"/>
          </a:p>
        </p:txBody>
      </p:sp>
    </p:spTree>
    <p:extLst>
      <p:ext uri="{BB962C8B-B14F-4D97-AF65-F5344CB8AC3E}">
        <p14:creationId xmlns:p14="http://schemas.microsoft.com/office/powerpoint/2010/main" val="741039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5D9F2B-522D-A54D-6A33-18E382128E29}"/>
              </a:ext>
            </a:extLst>
          </p:cNvPr>
          <p:cNvSpPr txBox="1"/>
          <p:nvPr/>
        </p:nvSpPr>
        <p:spPr>
          <a:xfrm>
            <a:off x="1306830" y="243512"/>
            <a:ext cx="8483220" cy="6370975"/>
          </a:xfrm>
          <a:prstGeom prst="rect">
            <a:avLst/>
          </a:prstGeom>
          <a:noFill/>
        </p:spPr>
        <p:txBody>
          <a:bodyPr wrap="none" rtlCol="0">
            <a:spAutoFit/>
          </a:bodyPr>
          <a:lstStyle/>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Motivation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 Exotic Light Nuclei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1-2. Low Energy Nuclear Reactions (LENR) for Exotic Nuclei</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 LENR for Carbon isotopes</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2-1. Quasi-elastic scattering of C isotopes</a:t>
            </a:r>
          </a:p>
          <a:p>
            <a:pPr lvl="0">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2-2. </a:t>
            </a:r>
            <a:r>
              <a:rPr lang="en-US" altLang="ko-KR" sz="2400" dirty="0">
                <a:solidFill>
                  <a:prstClr val="black"/>
                </a:solidFill>
              </a:rPr>
              <a:t>Two nucleon knockout </a:t>
            </a:r>
            <a:r>
              <a:rPr lang="en-US" altLang="ko-KR" sz="2400" dirty="0" smtClean="0">
                <a:solidFill>
                  <a:prstClr val="black"/>
                </a:solidFill>
              </a:rPr>
              <a:t>in12C </a:t>
            </a: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+ 12C scattering</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 LENR for </a:t>
            </a:r>
            <a:r>
              <a:rPr kumimoji="0" lang="en-US" altLang="ko-KR" sz="2400" b="0" i="0" u="none" strike="noStrike" kern="1200" cap="none" spc="0" normalizeH="0" baseline="0" noProof="0" dirty="0" smtClean="0">
                <a:ln>
                  <a:noFill/>
                </a:ln>
                <a:solidFill>
                  <a:prstClr val="black"/>
                </a:solidFill>
                <a:effectLst/>
                <a:uLnTx/>
                <a:uFillTx/>
                <a:latin typeface="맑은 고딕" panose="020F0502020204030204"/>
                <a:ea typeface="맑은 고딕" panose="020B0503020000020004" pitchFamily="50" charset="-127"/>
                <a:cs typeface="+mn-cs"/>
              </a:rPr>
              <a:t>10Be</a:t>
            </a: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3-1. Cosmological Origin of </a:t>
            </a:r>
            <a:r>
              <a:rPr kumimoji="0" lang="en-US" altLang="ko-KR" sz="2400" b="0" i="0" u="none" strike="noStrike" kern="1200" cap="none" spc="0" normalizeH="0" baseline="0" noProof="0" dirty="0" smtClean="0">
                <a:ln>
                  <a:noFill/>
                </a:ln>
                <a:solidFill>
                  <a:prstClr val="black"/>
                </a:solidFill>
                <a:effectLst/>
                <a:uLnTx/>
                <a:uFillTx/>
                <a:latin typeface="맑은 고딕" panose="020F0502020204030204"/>
                <a:ea typeface="맑은 고딕" panose="020B0503020000020004" pitchFamily="50" charset="-127"/>
                <a:cs typeface="+mn-cs"/>
              </a:rPr>
              <a:t>10Be</a:t>
            </a: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3-2. Elastic and non-elastic </a:t>
            </a:r>
            <a:r>
              <a:rPr kumimoji="0" lang="en-US" altLang="ko-KR" sz="2400" b="0" i="0" u="none" strike="noStrike" kern="1200" cap="none" spc="0" normalizeH="0" baseline="0" noProof="0" dirty="0" smtClean="0">
                <a:ln>
                  <a:noFill/>
                </a:ln>
                <a:solidFill>
                  <a:prstClr val="black"/>
                </a:solidFill>
                <a:effectLst/>
                <a:uLnTx/>
                <a:uFillTx/>
                <a:latin typeface="맑은 고딕" panose="020F0502020204030204"/>
                <a:ea typeface="맑은 고딕" panose="020B0503020000020004" pitchFamily="50" charset="-127"/>
                <a:cs typeface="+mn-cs"/>
              </a:rPr>
              <a:t>scattering of 11Be</a:t>
            </a: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 LENR 17F and 17O for mirror </a:t>
            </a:r>
            <a:r>
              <a:rPr kumimoji="0" lang="en-US" altLang="ko-KR" sz="2400" b="0" i="0" u="none" strike="noStrike" kern="1200" cap="none" spc="0" normalizeH="0" baseline="0" noProof="0" dirty="0" smtClean="0">
                <a:ln>
                  <a:noFill/>
                </a:ln>
                <a:solidFill>
                  <a:prstClr val="black"/>
                </a:solidFill>
                <a:effectLst/>
                <a:uLnTx/>
                <a:uFillTx/>
                <a:latin typeface="맑은 고딕" panose="020F0502020204030204"/>
                <a:ea typeface="맑은 고딕" panose="020B0503020000020004" pitchFamily="50" charset="-127"/>
                <a:cs typeface="+mn-cs"/>
              </a:rPr>
              <a:t>nuclei </a:t>
            </a: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5. LENR for Li and 6He isotopes and Fusions </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6. Summary and Conclusion</a:t>
            </a:r>
            <a:endParaRPr kumimoji="0" lang="ko-KR" altLang="en-US"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TextBox 4">
            <a:extLst>
              <a:ext uri="{FF2B5EF4-FFF2-40B4-BE49-F238E27FC236}">
                <a16:creationId xmlns:a16="http://schemas.microsoft.com/office/drawing/2014/main" xmlns="" id="{5CB0D17C-AF96-86EE-C629-FB4C1ED62B2C}"/>
              </a:ext>
            </a:extLst>
          </p:cNvPr>
          <p:cNvSpPr txBox="1"/>
          <p:nvPr/>
        </p:nvSpPr>
        <p:spPr>
          <a:xfrm>
            <a:off x="7892416" y="5298296"/>
            <a:ext cx="3440109" cy="1477328"/>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89</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57601</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11Li</a:t>
            </a:r>
            <a:endPar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9</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0</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54615</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11Li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PLB 780, 455 (2018) Fusion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JKPS 70, 42 (2017) Fusion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103, 034611 (2021) Fusion</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6" name="TextBox 5">
            <a:extLst>
              <a:ext uri="{FF2B5EF4-FFF2-40B4-BE49-F238E27FC236}">
                <a16:creationId xmlns:a16="http://schemas.microsoft.com/office/drawing/2014/main" xmlns="" id="{8BBDB8A7-75B0-680B-E0CB-486BD3D6F9C5}"/>
              </a:ext>
            </a:extLst>
          </p:cNvPr>
          <p:cNvSpPr txBox="1"/>
          <p:nvPr/>
        </p:nvSpPr>
        <p:spPr>
          <a:xfrm>
            <a:off x="7892416" y="4767827"/>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105, 014601 (2022)</a:t>
            </a:r>
            <a:endParaRPr lang="ko-KR" altLang="en-US" dirty="0"/>
          </a:p>
        </p:txBody>
      </p:sp>
      <p:sp>
        <p:nvSpPr>
          <p:cNvPr id="7" name="TextBox 6">
            <a:extLst>
              <a:ext uri="{FF2B5EF4-FFF2-40B4-BE49-F238E27FC236}">
                <a16:creationId xmlns:a16="http://schemas.microsoft.com/office/drawing/2014/main" xmlns="" id="{BEB0D2A5-149F-577D-8B40-7CA77DD25E1C}"/>
              </a:ext>
            </a:extLst>
          </p:cNvPr>
          <p:cNvSpPr txBox="1"/>
          <p:nvPr/>
        </p:nvSpPr>
        <p:spPr>
          <a:xfrm>
            <a:off x="7831528" y="3614557"/>
            <a:ext cx="4233275" cy="1200329"/>
          </a:xfrm>
          <a:prstGeom prst="rect">
            <a:avLst/>
          </a:prstGeom>
          <a:noFill/>
        </p:spPr>
        <p:txBody>
          <a:bodyPr wrap="none" rtlCol="0">
            <a:spAutoFit/>
          </a:bodyPr>
          <a:lstStyle/>
          <a:p>
            <a:r>
              <a:rPr lang="pl-PL" altLang="ko-KR" dirty="0"/>
              <a:t>EPJA 56, 42 (2020),</a:t>
            </a:r>
            <a:r>
              <a:rPr lang="en-US" altLang="ko-KR" dirty="0"/>
              <a:t> LRN for 197Au</a:t>
            </a:r>
            <a:r>
              <a:rPr lang="pl-PL" altLang="ko-KR" dirty="0"/>
              <a:t> </a:t>
            </a:r>
          </a:p>
          <a:p>
            <a:r>
              <a:rPr lang="pl-PL" altLang="ko-KR" dirty="0"/>
              <a:t>PRC 92, 014627 (2015)</a:t>
            </a:r>
            <a:r>
              <a:rPr lang="en-US" altLang="ko-KR" dirty="0"/>
              <a:t> LRN potential</a:t>
            </a:r>
            <a:r>
              <a:rPr lang="pl-PL" altLang="ko-KR" dirty="0"/>
              <a:t> </a:t>
            </a:r>
          </a:p>
          <a:p>
            <a:r>
              <a:rPr lang="pl-PL" altLang="ko-KR" dirty="0"/>
              <a:t>PRC 92, 044618 (2015)</a:t>
            </a:r>
            <a:r>
              <a:rPr lang="en-US" altLang="ko-KR" dirty="0"/>
              <a:t> LRN potential</a:t>
            </a:r>
          </a:p>
          <a:p>
            <a:r>
              <a:rPr lang="en-US" altLang="ko-KR" dirty="0"/>
              <a:t>PRC 93, 954624 (2016) Radius</a:t>
            </a:r>
            <a:endParaRPr lang="ko-KR" altLang="en-US" dirty="0"/>
          </a:p>
        </p:txBody>
      </p:sp>
      <p:sp>
        <p:nvSpPr>
          <p:cNvPr id="8" name="TextBox 7">
            <a:extLst>
              <a:ext uri="{FF2B5EF4-FFF2-40B4-BE49-F238E27FC236}">
                <a16:creationId xmlns:a16="http://schemas.microsoft.com/office/drawing/2014/main" xmlns="" id="{EAEC8360-7608-4F33-D79D-73EB69A80C7D}"/>
              </a:ext>
            </a:extLst>
          </p:cNvPr>
          <p:cNvSpPr txBox="1"/>
          <p:nvPr/>
        </p:nvSpPr>
        <p:spPr>
          <a:xfrm>
            <a:off x="8810789" y="2531532"/>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104, 034306 (2021)</a:t>
            </a:r>
            <a:endParaRPr lang="ko-KR" altLang="en-US" dirty="0"/>
          </a:p>
        </p:txBody>
      </p:sp>
      <p:sp>
        <p:nvSpPr>
          <p:cNvPr id="9" name="TextBox 8">
            <a:extLst>
              <a:ext uri="{FF2B5EF4-FFF2-40B4-BE49-F238E27FC236}">
                <a16:creationId xmlns:a16="http://schemas.microsoft.com/office/drawing/2014/main" xmlns="" id="{DEC845AD-2927-4A56-D485-F3D40A542693}"/>
              </a:ext>
            </a:extLst>
          </p:cNvPr>
          <p:cNvSpPr txBox="1"/>
          <p:nvPr/>
        </p:nvSpPr>
        <p:spPr>
          <a:xfrm>
            <a:off x="7831528" y="3089645"/>
            <a:ext cx="4360472" cy="369332"/>
          </a:xfrm>
          <a:prstGeom prst="rect">
            <a:avLst/>
          </a:prstGeom>
          <a:noFill/>
        </p:spPr>
        <p:txBody>
          <a:bodyPr wrap="square">
            <a:spAutoFit/>
          </a:bodyPr>
          <a:lstStyle/>
          <a:p>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ArXiv</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2203.13365: </a:t>
            </a:r>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ApJS</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in press, (2022)</a:t>
            </a:r>
            <a:endParaRPr lang="ko-KR" altLang="en-US" dirty="0"/>
          </a:p>
        </p:txBody>
      </p:sp>
      <p:sp>
        <p:nvSpPr>
          <p:cNvPr id="10" name="TextBox 9">
            <a:extLst>
              <a:ext uri="{FF2B5EF4-FFF2-40B4-BE49-F238E27FC236}">
                <a16:creationId xmlns:a16="http://schemas.microsoft.com/office/drawing/2014/main" xmlns="" id="{9C941DDC-378E-08BB-0FC1-8FD0B6309D1E}"/>
              </a:ext>
            </a:extLst>
          </p:cNvPr>
          <p:cNvSpPr txBox="1"/>
          <p:nvPr/>
        </p:nvSpPr>
        <p:spPr>
          <a:xfrm>
            <a:off x="7831528" y="2138362"/>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Submitted to PRC (2022)</a:t>
            </a:r>
            <a:endParaRPr lang="ko-KR" altLang="en-US" dirty="0"/>
          </a:p>
        </p:txBody>
      </p:sp>
      <p:sp>
        <p:nvSpPr>
          <p:cNvPr id="11" name="직사각형 10">
            <a:extLst>
              <a:ext uri="{FF2B5EF4-FFF2-40B4-BE49-F238E27FC236}">
                <a16:creationId xmlns:a16="http://schemas.microsoft.com/office/drawing/2014/main" xmlns="" id="{7E703BDF-9FED-45CF-356C-25FF5E279F4A}"/>
              </a:ext>
            </a:extLst>
          </p:cNvPr>
          <p:cNvSpPr/>
          <p:nvPr/>
        </p:nvSpPr>
        <p:spPr>
          <a:xfrm>
            <a:off x="7892416" y="5298295"/>
            <a:ext cx="3686174" cy="14717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사각형 11">
            <a:extLst>
              <a:ext uri="{FF2B5EF4-FFF2-40B4-BE49-F238E27FC236}">
                <a16:creationId xmlns:a16="http://schemas.microsoft.com/office/drawing/2014/main" xmlns="" id="{B86F699B-FD1D-524C-2A35-8476850AAA26}"/>
              </a:ext>
            </a:extLst>
          </p:cNvPr>
          <p:cNvSpPr/>
          <p:nvPr/>
        </p:nvSpPr>
        <p:spPr>
          <a:xfrm>
            <a:off x="388620" y="5968155"/>
            <a:ext cx="7029450" cy="703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12"/>
          </p:nvPr>
        </p:nvSpPr>
        <p:spPr/>
        <p:txBody>
          <a:bodyPr/>
          <a:lstStyle/>
          <a:p>
            <a:fld id="{175E8A5A-CA94-4822-9441-BD0B7D3C58CA}" type="slidenum">
              <a:rPr lang="ko-KR" altLang="en-US" smtClean="0"/>
              <a:t>64</a:t>
            </a:fld>
            <a:endParaRPr lang="ko-KR" altLang="en-US"/>
          </a:p>
        </p:txBody>
      </p:sp>
    </p:spTree>
    <p:extLst>
      <p:ext uri="{BB962C8B-B14F-4D97-AF65-F5344CB8AC3E}">
        <p14:creationId xmlns:p14="http://schemas.microsoft.com/office/powerpoint/2010/main" val="3094428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1F12071F-1D47-45A5-A7FC-0BC55D378C54}"/>
              </a:ext>
            </a:extLst>
          </p:cNvPr>
          <p:cNvPicPr>
            <a:picLocks noChangeAspect="1"/>
          </p:cNvPicPr>
          <p:nvPr/>
        </p:nvPicPr>
        <p:blipFill>
          <a:blip r:embed="rId3"/>
          <a:stretch>
            <a:fillRect/>
          </a:stretch>
        </p:blipFill>
        <p:spPr>
          <a:xfrm>
            <a:off x="1211766" y="59266"/>
            <a:ext cx="9768468" cy="6739467"/>
          </a:xfrm>
          <a:prstGeom prst="rect">
            <a:avLst/>
          </a:prstGeom>
        </p:spPr>
      </p:pic>
      <p:sp>
        <p:nvSpPr>
          <p:cNvPr id="2" name="TextBox 1">
            <a:extLst>
              <a:ext uri="{FF2B5EF4-FFF2-40B4-BE49-F238E27FC236}">
                <a16:creationId xmlns:a16="http://schemas.microsoft.com/office/drawing/2014/main" xmlns="" id="{26000A9B-3FDD-451B-ABDD-DF43F65A4790}"/>
              </a:ext>
            </a:extLst>
          </p:cNvPr>
          <p:cNvSpPr txBox="1"/>
          <p:nvPr/>
        </p:nvSpPr>
        <p:spPr>
          <a:xfrm>
            <a:off x="-1" y="23447"/>
            <a:ext cx="9800493" cy="52322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Coulomb Barriers of Halo Nuclei in Fusion Reactions !! </a:t>
            </a:r>
            <a:endParaRPr kumimoji="0" lang="ko-KR" altLang="en-US" sz="2800" b="1"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endParaRPr>
          </a:p>
        </p:txBody>
      </p:sp>
      <p:sp>
        <p:nvSpPr>
          <p:cNvPr id="3" name="슬라이드 번호 개체 틀 2"/>
          <p:cNvSpPr>
            <a:spLocks noGrp="1"/>
          </p:cNvSpPr>
          <p:nvPr>
            <p:ph type="sldNum" sz="quarter" idx="12"/>
          </p:nvPr>
        </p:nvSpPr>
        <p:spPr/>
        <p:txBody>
          <a:bodyPr/>
          <a:lstStyle/>
          <a:p>
            <a:fld id="{175E8A5A-CA94-4822-9441-BD0B7D3C58CA}" type="slidenum">
              <a:rPr lang="ko-KR" altLang="en-US" smtClean="0"/>
              <a:t>65</a:t>
            </a:fld>
            <a:endParaRPr lang="ko-KR" altLang="en-US"/>
          </a:p>
        </p:txBody>
      </p:sp>
    </p:spTree>
    <p:extLst>
      <p:ext uri="{BB962C8B-B14F-4D97-AF65-F5344CB8AC3E}">
        <p14:creationId xmlns:p14="http://schemas.microsoft.com/office/powerpoint/2010/main" val="369045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A328FF41-10E8-48FB-8EF4-B6BF7865AE50}"/>
              </a:ext>
            </a:extLst>
          </p:cNvPr>
          <p:cNvPicPr>
            <a:picLocks noChangeAspect="1"/>
          </p:cNvPicPr>
          <p:nvPr/>
        </p:nvPicPr>
        <p:blipFill>
          <a:blip r:embed="rId3"/>
          <a:stretch>
            <a:fillRect/>
          </a:stretch>
        </p:blipFill>
        <p:spPr>
          <a:xfrm>
            <a:off x="1256370" y="59266"/>
            <a:ext cx="9679259" cy="6739467"/>
          </a:xfrm>
          <a:prstGeom prst="rect">
            <a:avLst/>
          </a:prstGeom>
        </p:spPr>
      </p:pic>
    </p:spTree>
    <p:extLst>
      <p:ext uri="{BB962C8B-B14F-4D97-AF65-F5344CB8AC3E}">
        <p14:creationId xmlns:p14="http://schemas.microsoft.com/office/powerpoint/2010/main" val="965349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49EBD994-0B39-44EE-8ABA-01FFE9E9D073}"/>
              </a:ext>
            </a:extLst>
          </p:cNvPr>
          <p:cNvPicPr>
            <a:picLocks noChangeAspect="1"/>
          </p:cNvPicPr>
          <p:nvPr/>
        </p:nvPicPr>
        <p:blipFill>
          <a:blip r:embed="rId3"/>
          <a:stretch>
            <a:fillRect/>
          </a:stretch>
        </p:blipFill>
        <p:spPr>
          <a:xfrm>
            <a:off x="1278673" y="81844"/>
            <a:ext cx="9634654" cy="6694311"/>
          </a:xfrm>
          <a:prstGeom prst="rect">
            <a:avLst/>
          </a:prstGeom>
        </p:spPr>
      </p:pic>
      <p:sp>
        <p:nvSpPr>
          <p:cNvPr id="2" name="슬라이드 번호 개체 틀 1"/>
          <p:cNvSpPr>
            <a:spLocks noGrp="1"/>
          </p:cNvSpPr>
          <p:nvPr>
            <p:ph type="sldNum" sz="quarter" idx="12"/>
          </p:nvPr>
        </p:nvSpPr>
        <p:spPr/>
        <p:txBody>
          <a:bodyPr/>
          <a:lstStyle/>
          <a:p>
            <a:fld id="{175E8A5A-CA94-4822-9441-BD0B7D3C58CA}" type="slidenum">
              <a:rPr lang="ko-KR" altLang="en-US" smtClean="0"/>
              <a:t>67</a:t>
            </a:fld>
            <a:endParaRPr lang="ko-KR" altLang="en-US"/>
          </a:p>
        </p:txBody>
      </p:sp>
    </p:spTree>
    <p:extLst>
      <p:ext uri="{BB962C8B-B14F-4D97-AF65-F5344CB8AC3E}">
        <p14:creationId xmlns:p14="http://schemas.microsoft.com/office/powerpoint/2010/main" val="4038517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C16002CA-AACF-48AF-834D-4F6EF4F2E912}"/>
              </a:ext>
            </a:extLst>
          </p:cNvPr>
          <p:cNvPicPr>
            <a:picLocks noChangeAspect="1"/>
          </p:cNvPicPr>
          <p:nvPr/>
        </p:nvPicPr>
        <p:blipFill>
          <a:blip r:embed="rId3"/>
          <a:stretch>
            <a:fillRect/>
          </a:stretch>
        </p:blipFill>
        <p:spPr>
          <a:xfrm>
            <a:off x="1278673" y="47978"/>
            <a:ext cx="9634654" cy="6762044"/>
          </a:xfrm>
          <a:prstGeom prst="rect">
            <a:avLst/>
          </a:prstGeom>
        </p:spPr>
      </p:pic>
      <p:sp>
        <p:nvSpPr>
          <p:cNvPr id="2" name="슬라이드 번호 개체 틀 1"/>
          <p:cNvSpPr>
            <a:spLocks noGrp="1"/>
          </p:cNvSpPr>
          <p:nvPr>
            <p:ph type="sldNum" sz="quarter" idx="12"/>
          </p:nvPr>
        </p:nvSpPr>
        <p:spPr/>
        <p:txBody>
          <a:bodyPr/>
          <a:lstStyle/>
          <a:p>
            <a:fld id="{175E8A5A-CA94-4822-9441-BD0B7D3C58CA}" type="slidenum">
              <a:rPr lang="ko-KR" altLang="en-US" smtClean="0"/>
              <a:t>68</a:t>
            </a:fld>
            <a:endParaRPr lang="ko-KR" altLang="en-US"/>
          </a:p>
        </p:txBody>
      </p:sp>
    </p:spTree>
    <p:extLst>
      <p:ext uri="{BB962C8B-B14F-4D97-AF65-F5344CB8AC3E}">
        <p14:creationId xmlns:p14="http://schemas.microsoft.com/office/powerpoint/2010/main" val="1727505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5F5D9F2B-522D-A54D-6A33-18E382128E29}"/>
              </a:ext>
            </a:extLst>
          </p:cNvPr>
          <p:cNvSpPr txBox="1"/>
          <p:nvPr/>
        </p:nvSpPr>
        <p:spPr>
          <a:xfrm>
            <a:off x="1306830" y="243512"/>
            <a:ext cx="8483220" cy="6370975"/>
          </a:xfrm>
          <a:prstGeom prst="rect">
            <a:avLst/>
          </a:prstGeom>
          <a:noFill/>
        </p:spPr>
        <p:txBody>
          <a:bodyPr wrap="none" rtlCol="0">
            <a:spAutoFit/>
          </a:bodyPr>
          <a:lstStyle/>
          <a:p>
            <a:pPr marL="342900" marR="0" lvl="0" indent="-342900" algn="l" defTabSz="914400" rtl="0" eaLnBrk="1" fontAlgn="auto" latinLnBrk="1" hangingPunct="1">
              <a:lnSpc>
                <a:spcPct val="100000"/>
              </a:lnSpc>
              <a:spcBef>
                <a:spcPts val="0"/>
              </a:spcBef>
              <a:spcAft>
                <a:spcPts val="0"/>
              </a:spcAft>
              <a:buClrTx/>
              <a:buSzTx/>
              <a:buFontTx/>
              <a:buAutoNum type="arabicPeriod"/>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Motivation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 Exotic Light Nuclei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1-2. Low Energy Nuclear Reactions (LENR) for Exotic Nuclei</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 LENR for Carbon isotopes</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2-1. Quasi-elastic scattering of C isotopes</a:t>
            </a:r>
          </a:p>
          <a:p>
            <a:pPr lvl="0">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2-2. </a:t>
            </a:r>
            <a:r>
              <a:rPr lang="en-US" altLang="ko-KR" sz="2400" dirty="0">
                <a:solidFill>
                  <a:prstClr val="black"/>
                </a:solidFill>
              </a:rPr>
              <a:t>Two nucleon knockout </a:t>
            </a:r>
            <a:r>
              <a:rPr lang="en-US" altLang="ko-KR" sz="2400" dirty="0" smtClean="0">
                <a:solidFill>
                  <a:prstClr val="black"/>
                </a:solidFill>
              </a:rPr>
              <a:t>in 12C </a:t>
            </a: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+ 12C scattering</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 LENR for </a:t>
            </a:r>
            <a:r>
              <a:rPr kumimoji="0" lang="en-US" altLang="ko-KR" sz="2400" b="0" i="0" u="none" strike="noStrike" kern="1200" cap="none" spc="0" normalizeH="0" baseline="0" noProof="0" dirty="0" smtClean="0">
                <a:ln>
                  <a:noFill/>
                </a:ln>
                <a:solidFill>
                  <a:prstClr val="black"/>
                </a:solidFill>
                <a:effectLst/>
                <a:uLnTx/>
                <a:uFillTx/>
                <a:latin typeface="맑은 고딕" panose="020F0502020204030204"/>
                <a:ea typeface="맑은 고딕" panose="020B0503020000020004" pitchFamily="50" charset="-127"/>
                <a:cs typeface="+mn-cs"/>
              </a:rPr>
              <a:t>10Be</a:t>
            </a: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3-1. Cosmological Origin of </a:t>
            </a:r>
            <a:r>
              <a:rPr kumimoji="0" lang="en-US" altLang="ko-KR" sz="2400" b="0" i="0" u="none" strike="noStrike" kern="1200" cap="none" spc="0" normalizeH="0" baseline="0" noProof="0" dirty="0" smtClean="0">
                <a:ln>
                  <a:noFill/>
                </a:ln>
                <a:solidFill>
                  <a:prstClr val="black"/>
                </a:solidFill>
                <a:effectLst/>
                <a:uLnTx/>
                <a:uFillTx/>
                <a:latin typeface="맑은 고딕" panose="020F0502020204030204"/>
                <a:ea typeface="맑은 고딕" panose="020B0503020000020004" pitchFamily="50" charset="-127"/>
                <a:cs typeface="+mn-cs"/>
              </a:rPr>
              <a:t>10Be</a:t>
            </a: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3-2. Elastic and non-elastic </a:t>
            </a:r>
            <a:r>
              <a:rPr kumimoji="0" lang="en-US" altLang="ko-KR" sz="2400" b="0" i="0" u="none" strike="noStrike" kern="1200" cap="none" spc="0" normalizeH="0" baseline="0" noProof="0" dirty="0" smtClean="0">
                <a:ln>
                  <a:noFill/>
                </a:ln>
                <a:solidFill>
                  <a:prstClr val="black"/>
                </a:solidFill>
                <a:effectLst/>
                <a:uLnTx/>
                <a:uFillTx/>
                <a:latin typeface="맑은 고딕" panose="020F0502020204030204"/>
                <a:ea typeface="맑은 고딕" panose="020B0503020000020004" pitchFamily="50" charset="-127"/>
                <a:cs typeface="+mn-cs"/>
              </a:rPr>
              <a:t>scattering of 11Be</a:t>
            </a: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 LENR 17F and 17O for mirror nuclei</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srgbClr val="FF0000"/>
                </a:solidFill>
                <a:effectLst/>
                <a:uLnTx/>
                <a:uFillTx/>
                <a:latin typeface="맑은 고딕" panose="020F0502020204030204"/>
                <a:ea typeface="맑은 고딕" panose="020B0503020000020004" pitchFamily="50" charset="-127"/>
                <a:cs typeface="+mn-cs"/>
              </a:rPr>
              <a:t>5. LENR for Li and 6He isotopes and Fusions </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6. Summary and Conclusion</a:t>
            </a:r>
            <a:endParaRPr kumimoji="0" lang="ko-KR" altLang="en-US" sz="24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3" name="TextBox 2">
            <a:extLst>
              <a:ext uri="{FF2B5EF4-FFF2-40B4-BE49-F238E27FC236}">
                <a16:creationId xmlns:a16="http://schemas.microsoft.com/office/drawing/2014/main" xmlns="" id="{49BA2597-ED4C-4DDF-3BEB-CD8870BBF282}"/>
              </a:ext>
            </a:extLst>
          </p:cNvPr>
          <p:cNvSpPr txBox="1"/>
          <p:nvPr/>
        </p:nvSpPr>
        <p:spPr>
          <a:xfrm>
            <a:off x="7892416" y="5298296"/>
            <a:ext cx="3440109" cy="1477328"/>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89</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57601</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11Li</a:t>
            </a:r>
            <a:endPar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9</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0</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0</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54615</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(201</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4</a:t>
            </a:r>
            <a:r>
              <a:rPr kumimoji="0" lang="pl-PL"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a:t>
            </a: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 11Li</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PLB 780, 455 (2018) Fusion</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JKPS 70, 42 (2017) Fusion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rPr>
              <a:t>PRC 103, 034611 (2021) Fusion</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5" name="TextBox 4">
            <a:extLst>
              <a:ext uri="{FF2B5EF4-FFF2-40B4-BE49-F238E27FC236}">
                <a16:creationId xmlns:a16="http://schemas.microsoft.com/office/drawing/2014/main" xmlns="" id="{A7A176D3-357E-0849-18F8-79445454306A}"/>
              </a:ext>
            </a:extLst>
          </p:cNvPr>
          <p:cNvSpPr txBox="1"/>
          <p:nvPr/>
        </p:nvSpPr>
        <p:spPr>
          <a:xfrm>
            <a:off x="7892416" y="4767827"/>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105, 014601 (2022)</a:t>
            </a:r>
            <a:endParaRPr lang="ko-KR" altLang="en-US" dirty="0"/>
          </a:p>
        </p:txBody>
      </p:sp>
      <p:sp>
        <p:nvSpPr>
          <p:cNvPr id="6" name="TextBox 5">
            <a:extLst>
              <a:ext uri="{FF2B5EF4-FFF2-40B4-BE49-F238E27FC236}">
                <a16:creationId xmlns:a16="http://schemas.microsoft.com/office/drawing/2014/main" xmlns="" id="{5727791C-3F75-C2FE-915A-D89128E06DB1}"/>
              </a:ext>
            </a:extLst>
          </p:cNvPr>
          <p:cNvSpPr txBox="1"/>
          <p:nvPr/>
        </p:nvSpPr>
        <p:spPr>
          <a:xfrm>
            <a:off x="7831528" y="3614557"/>
            <a:ext cx="4233275" cy="1200329"/>
          </a:xfrm>
          <a:prstGeom prst="rect">
            <a:avLst/>
          </a:prstGeom>
          <a:noFill/>
        </p:spPr>
        <p:txBody>
          <a:bodyPr wrap="none" rtlCol="0">
            <a:spAutoFit/>
          </a:bodyPr>
          <a:lstStyle/>
          <a:p>
            <a:r>
              <a:rPr lang="pl-PL" altLang="ko-KR" dirty="0"/>
              <a:t>EPJA 56, 42 (2020),</a:t>
            </a:r>
            <a:r>
              <a:rPr lang="en-US" altLang="ko-KR" dirty="0"/>
              <a:t> LRN for 197Au</a:t>
            </a:r>
            <a:r>
              <a:rPr lang="pl-PL" altLang="ko-KR" dirty="0"/>
              <a:t> </a:t>
            </a:r>
          </a:p>
          <a:p>
            <a:r>
              <a:rPr lang="pl-PL" altLang="ko-KR" dirty="0"/>
              <a:t>PRC 92, 014627 (2015)</a:t>
            </a:r>
            <a:r>
              <a:rPr lang="en-US" altLang="ko-KR" dirty="0"/>
              <a:t> LRN potential</a:t>
            </a:r>
            <a:r>
              <a:rPr lang="pl-PL" altLang="ko-KR" dirty="0"/>
              <a:t> </a:t>
            </a:r>
          </a:p>
          <a:p>
            <a:r>
              <a:rPr lang="pl-PL" altLang="ko-KR" dirty="0"/>
              <a:t>PRC 92, 044618 (2015)</a:t>
            </a:r>
            <a:r>
              <a:rPr lang="en-US" altLang="ko-KR" dirty="0"/>
              <a:t> LRN potential</a:t>
            </a:r>
          </a:p>
          <a:p>
            <a:r>
              <a:rPr lang="en-US" altLang="ko-KR" dirty="0"/>
              <a:t>PRC 93, 954624 (2016) Radius</a:t>
            </a:r>
            <a:endParaRPr lang="ko-KR" altLang="en-US" dirty="0"/>
          </a:p>
        </p:txBody>
      </p:sp>
      <p:sp>
        <p:nvSpPr>
          <p:cNvPr id="8" name="TextBox 7">
            <a:extLst>
              <a:ext uri="{FF2B5EF4-FFF2-40B4-BE49-F238E27FC236}">
                <a16:creationId xmlns:a16="http://schemas.microsoft.com/office/drawing/2014/main" xmlns="" id="{1E18DFB9-C6E0-6FA1-81F4-33E9AB7C2870}"/>
              </a:ext>
            </a:extLst>
          </p:cNvPr>
          <p:cNvSpPr txBox="1"/>
          <p:nvPr/>
        </p:nvSpPr>
        <p:spPr>
          <a:xfrm>
            <a:off x="8861617" y="2507694"/>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PRC 104, 034306 (2021)</a:t>
            </a:r>
            <a:endParaRPr lang="ko-KR" altLang="en-US" dirty="0"/>
          </a:p>
        </p:txBody>
      </p:sp>
      <p:sp>
        <p:nvSpPr>
          <p:cNvPr id="9" name="TextBox 8">
            <a:extLst>
              <a:ext uri="{FF2B5EF4-FFF2-40B4-BE49-F238E27FC236}">
                <a16:creationId xmlns:a16="http://schemas.microsoft.com/office/drawing/2014/main" xmlns="" id="{943F8ABF-7588-412C-83F3-EE080457956D}"/>
              </a:ext>
            </a:extLst>
          </p:cNvPr>
          <p:cNvSpPr txBox="1"/>
          <p:nvPr/>
        </p:nvSpPr>
        <p:spPr>
          <a:xfrm>
            <a:off x="7831528" y="3089645"/>
            <a:ext cx="4360472" cy="369332"/>
          </a:xfrm>
          <a:prstGeom prst="rect">
            <a:avLst/>
          </a:prstGeom>
          <a:noFill/>
        </p:spPr>
        <p:txBody>
          <a:bodyPr wrap="square">
            <a:spAutoFit/>
          </a:bodyPr>
          <a:lstStyle/>
          <a:p>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ArXiv</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2203.13365: </a:t>
            </a:r>
            <a:r>
              <a:rPr kumimoji="0" lang="en-US" altLang="ko-KR" b="0" i="0" u="none" strike="noStrike" kern="1200" cap="none" spc="0" normalizeH="0" baseline="0" noProof="0" dirty="0" err="1">
                <a:ln>
                  <a:noFill/>
                </a:ln>
                <a:solidFill>
                  <a:srgbClr val="00B050"/>
                </a:solidFill>
                <a:effectLst/>
                <a:uLnTx/>
                <a:uFillTx/>
                <a:latin typeface="맑은 고딕" panose="020F0502020204030204"/>
                <a:ea typeface="맑은 고딕" panose="020B0503020000020004" pitchFamily="50" charset="-127"/>
                <a:cs typeface="+mn-cs"/>
              </a:rPr>
              <a:t>ApJS</a:t>
            </a:r>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 in press, (2022)</a:t>
            </a:r>
            <a:endParaRPr lang="ko-KR" altLang="en-US" dirty="0"/>
          </a:p>
        </p:txBody>
      </p:sp>
      <p:sp>
        <p:nvSpPr>
          <p:cNvPr id="10" name="TextBox 9">
            <a:extLst>
              <a:ext uri="{FF2B5EF4-FFF2-40B4-BE49-F238E27FC236}">
                <a16:creationId xmlns:a16="http://schemas.microsoft.com/office/drawing/2014/main" xmlns="" id="{33401018-B903-E0E6-2B61-196E75B47B9A}"/>
              </a:ext>
            </a:extLst>
          </p:cNvPr>
          <p:cNvSpPr txBox="1"/>
          <p:nvPr/>
        </p:nvSpPr>
        <p:spPr>
          <a:xfrm>
            <a:off x="7831528" y="2138362"/>
            <a:ext cx="2992754" cy="369332"/>
          </a:xfrm>
          <a:prstGeom prst="rect">
            <a:avLst/>
          </a:prstGeom>
          <a:noFill/>
        </p:spPr>
        <p:txBody>
          <a:bodyPr wrap="square">
            <a:spAutoFit/>
          </a:bodyPr>
          <a:lstStyle/>
          <a:p>
            <a:r>
              <a:rPr kumimoji="0" lang="en-US" altLang="ko-KR" b="0" i="0" u="none" strike="noStrike" kern="1200" cap="none" spc="0" normalizeH="0" baseline="0" noProof="0" dirty="0">
                <a:ln>
                  <a:noFill/>
                </a:ln>
                <a:solidFill>
                  <a:srgbClr val="00B050"/>
                </a:solidFill>
                <a:effectLst/>
                <a:uLnTx/>
                <a:uFillTx/>
                <a:latin typeface="맑은 고딕" panose="020F0502020204030204"/>
                <a:ea typeface="맑은 고딕" panose="020B0503020000020004" pitchFamily="50" charset="-127"/>
                <a:cs typeface="+mn-cs"/>
              </a:rPr>
              <a:t>Submitted to PRC (2022)</a:t>
            </a:r>
            <a:endParaRPr lang="ko-KR" altLang="en-US" dirty="0"/>
          </a:p>
        </p:txBody>
      </p:sp>
      <p:sp>
        <p:nvSpPr>
          <p:cNvPr id="12" name="직사각형 11">
            <a:extLst>
              <a:ext uri="{FF2B5EF4-FFF2-40B4-BE49-F238E27FC236}">
                <a16:creationId xmlns:a16="http://schemas.microsoft.com/office/drawing/2014/main" xmlns="" id="{7BBB17C4-1674-2973-E92B-81129F03FA04}"/>
              </a:ext>
            </a:extLst>
          </p:cNvPr>
          <p:cNvSpPr/>
          <p:nvPr/>
        </p:nvSpPr>
        <p:spPr>
          <a:xfrm>
            <a:off x="388620" y="5229225"/>
            <a:ext cx="7292340" cy="702945"/>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슬라이드 번호 개체 틀 1"/>
          <p:cNvSpPr>
            <a:spLocks noGrp="1"/>
          </p:cNvSpPr>
          <p:nvPr>
            <p:ph type="sldNum" sz="quarter" idx="12"/>
          </p:nvPr>
        </p:nvSpPr>
        <p:spPr/>
        <p:txBody>
          <a:bodyPr/>
          <a:lstStyle/>
          <a:p>
            <a:fld id="{175E8A5A-CA94-4822-9441-BD0B7D3C58CA}" type="slidenum">
              <a:rPr lang="ko-KR" altLang="en-US" smtClean="0"/>
              <a:t>69</a:t>
            </a:fld>
            <a:endParaRPr lang="ko-KR" altLang="en-US"/>
          </a:p>
        </p:txBody>
      </p:sp>
    </p:spTree>
    <p:extLst>
      <p:ext uri="{BB962C8B-B14F-4D97-AF65-F5344CB8AC3E}">
        <p14:creationId xmlns:p14="http://schemas.microsoft.com/office/powerpoint/2010/main" val="40976696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3" cstate="print"/>
          <a:srcRect/>
          <a:stretch>
            <a:fillRect/>
          </a:stretch>
        </p:blipFill>
        <p:spPr bwMode="auto">
          <a:xfrm>
            <a:off x="8904312" y="4307109"/>
            <a:ext cx="2597126" cy="1424911"/>
          </a:xfrm>
          <a:prstGeom prst="rect">
            <a:avLst/>
          </a:prstGeom>
          <a:noFill/>
          <a:ln w="9525">
            <a:noFill/>
            <a:miter lim="800000"/>
            <a:headEnd/>
            <a:tailEnd/>
          </a:ln>
        </p:spPr>
      </p:pic>
      <p:sp>
        <p:nvSpPr>
          <p:cNvPr id="10" name="TextBox 9"/>
          <p:cNvSpPr txBox="1"/>
          <p:nvPr/>
        </p:nvSpPr>
        <p:spPr>
          <a:xfrm>
            <a:off x="5663953" y="1268761"/>
            <a:ext cx="4578497" cy="954107"/>
          </a:xfrm>
          <a:prstGeom prst="rect">
            <a:avLst/>
          </a:prstGeom>
          <a:noFill/>
        </p:spPr>
        <p:txBody>
          <a:bodyPr wrap="none" rtlCol="0">
            <a:spAutoFit/>
          </a:bodyPr>
          <a:lstStyle/>
          <a:p>
            <a:pPr fontAlgn="base" latinLnBrk="0">
              <a:spcBef>
                <a:spcPct val="0"/>
              </a:spcBef>
              <a:spcAft>
                <a:spcPct val="0"/>
              </a:spcAft>
              <a:buFont typeface="Arial" pitchFamily="34" charset="0"/>
              <a:buChar char="•"/>
            </a:pPr>
            <a:r>
              <a:rPr lang="en-US" sz="1400" dirty="0">
                <a:solidFill>
                  <a:prstClr val="black"/>
                </a:solidFill>
                <a:latin typeface="Arial" charset="0"/>
                <a:cs typeface="Arial" charset="0"/>
              </a:rPr>
              <a:t> Strong Coulomb potential </a:t>
            </a:r>
          </a:p>
          <a:p>
            <a:pPr fontAlgn="base" latinLnBrk="0">
              <a:spcBef>
                <a:spcPct val="0"/>
              </a:spcBef>
              <a:spcAft>
                <a:spcPct val="0"/>
              </a:spcAft>
              <a:buFont typeface="Arial" pitchFamily="34" charset="0"/>
              <a:buChar char="•"/>
            </a:pPr>
            <a:r>
              <a:rPr lang="en-US" sz="1400" dirty="0">
                <a:solidFill>
                  <a:prstClr val="black"/>
                </a:solidFill>
                <a:latin typeface="Arial" charset="0"/>
                <a:cs typeface="Arial" charset="0"/>
              </a:rPr>
              <a:t>E≈ Coulomb barrier</a:t>
            </a:r>
          </a:p>
          <a:p>
            <a:pPr fontAlgn="base" latinLnBrk="0">
              <a:spcBef>
                <a:spcPct val="0"/>
              </a:spcBef>
              <a:spcAft>
                <a:spcPct val="0"/>
              </a:spcAft>
              <a:buFont typeface="Arial" pitchFamily="34" charset="0"/>
              <a:buChar char="•"/>
            </a:pPr>
            <a:r>
              <a:rPr lang="en-US" sz="1400" dirty="0">
                <a:solidFill>
                  <a:prstClr val="black"/>
                </a:solidFill>
                <a:latin typeface="Arial" charset="0"/>
                <a:cs typeface="Arial" charset="0"/>
              </a:rPr>
              <a:t> “Illuminated” region </a:t>
            </a:r>
            <a:r>
              <a:rPr lang="en-US" sz="1400" dirty="0">
                <a:solidFill>
                  <a:prstClr val="black"/>
                </a:solidFill>
                <a:latin typeface="Arial" charset="0"/>
                <a:cs typeface="Arial" charset="0"/>
                <a:sym typeface="Wingdings" pitchFamily="2" charset="2"/>
              </a:rPr>
              <a:t> interference (Coulomb-nuclear)</a:t>
            </a:r>
          </a:p>
          <a:p>
            <a:pPr fontAlgn="base" latinLnBrk="0">
              <a:spcBef>
                <a:spcPct val="0"/>
              </a:spcBef>
              <a:spcAft>
                <a:spcPct val="0"/>
              </a:spcAft>
              <a:buFont typeface="Arial" pitchFamily="34" charset="0"/>
              <a:buChar char="•"/>
            </a:pPr>
            <a:r>
              <a:rPr lang="en-US" sz="1400" dirty="0">
                <a:solidFill>
                  <a:prstClr val="black"/>
                </a:solidFill>
                <a:latin typeface="Arial" charset="0"/>
                <a:cs typeface="Arial" charset="0"/>
                <a:sym typeface="Wingdings" pitchFamily="2" charset="2"/>
              </a:rPr>
              <a:t>“Shadow region”  strong absorption</a:t>
            </a:r>
            <a:endParaRPr lang="en-US" sz="1400" dirty="0">
              <a:solidFill>
                <a:prstClr val="black"/>
              </a:solidFill>
              <a:latin typeface="Arial" charset="0"/>
              <a:cs typeface="Arial" charset="0"/>
            </a:endParaRPr>
          </a:p>
        </p:txBody>
      </p:sp>
      <p:sp>
        <p:nvSpPr>
          <p:cNvPr id="11" name="TextBox 10"/>
          <p:cNvSpPr txBox="1"/>
          <p:nvPr/>
        </p:nvSpPr>
        <p:spPr>
          <a:xfrm>
            <a:off x="6023992" y="836712"/>
            <a:ext cx="2683748" cy="369332"/>
          </a:xfrm>
          <a:prstGeom prst="rect">
            <a:avLst/>
          </a:prstGeom>
          <a:noFill/>
        </p:spPr>
        <p:txBody>
          <a:bodyPr wrap="none" rtlCol="0">
            <a:spAutoFit/>
          </a:bodyPr>
          <a:lstStyle/>
          <a:p>
            <a:pPr fontAlgn="base" latinLnBrk="0">
              <a:spcBef>
                <a:spcPct val="0"/>
              </a:spcBef>
              <a:spcAft>
                <a:spcPct val="0"/>
              </a:spcAft>
            </a:pPr>
            <a:r>
              <a:rPr lang="en-US" dirty="0">
                <a:solidFill>
                  <a:srgbClr val="FF0000"/>
                </a:solidFill>
                <a:latin typeface="Arial" charset="0"/>
                <a:cs typeface="Arial" charset="0"/>
              </a:rPr>
              <a:t>Fresnel scattering: </a:t>
            </a:r>
            <a:r>
              <a:rPr lang="en-US" dirty="0">
                <a:solidFill>
                  <a:srgbClr val="FF0000"/>
                </a:solidFill>
                <a:latin typeface="Arial" charset="0"/>
                <a:cs typeface="Arial" charset="0"/>
                <a:sym typeface="Symbol"/>
              </a:rPr>
              <a:t>&gt;&gt;1</a:t>
            </a:r>
            <a:endParaRPr lang="en-US" dirty="0">
              <a:solidFill>
                <a:srgbClr val="FF0000"/>
              </a:solidFill>
              <a:latin typeface="Arial" charset="0"/>
              <a:cs typeface="Arial" charset="0"/>
            </a:endParaRPr>
          </a:p>
        </p:txBody>
      </p:sp>
      <p:pic>
        <p:nvPicPr>
          <p:cNvPr id="12" name="Picture 2"/>
          <p:cNvPicPr>
            <a:picLocks noChangeAspect="1" noChangeArrowheads="1"/>
          </p:cNvPicPr>
          <p:nvPr/>
        </p:nvPicPr>
        <p:blipFill>
          <a:blip r:embed="rId4" cstate="print"/>
          <a:srcRect/>
          <a:stretch>
            <a:fillRect/>
          </a:stretch>
        </p:blipFill>
        <p:spPr bwMode="auto">
          <a:xfrm>
            <a:off x="8904312" y="692697"/>
            <a:ext cx="2689994" cy="2227384"/>
          </a:xfrm>
          <a:prstGeom prst="rect">
            <a:avLst/>
          </a:prstGeom>
          <a:noFill/>
          <a:ln w="9525">
            <a:noFill/>
            <a:miter lim="800000"/>
            <a:headEnd/>
            <a:tailEnd/>
          </a:ln>
        </p:spPr>
      </p:pic>
      <p:sp>
        <p:nvSpPr>
          <p:cNvPr id="15" name="TextBox 14"/>
          <p:cNvSpPr txBox="1"/>
          <p:nvPr/>
        </p:nvSpPr>
        <p:spPr>
          <a:xfrm>
            <a:off x="5735961" y="4725144"/>
            <a:ext cx="3603807" cy="738664"/>
          </a:xfrm>
          <a:prstGeom prst="rect">
            <a:avLst/>
          </a:prstGeom>
          <a:noFill/>
        </p:spPr>
        <p:txBody>
          <a:bodyPr wrap="none" rtlCol="0">
            <a:spAutoFit/>
          </a:bodyPr>
          <a:lstStyle/>
          <a:p>
            <a:pPr fontAlgn="base" latinLnBrk="0">
              <a:spcBef>
                <a:spcPct val="0"/>
              </a:spcBef>
              <a:spcAft>
                <a:spcPct val="0"/>
              </a:spcAft>
              <a:buFont typeface="Arial" pitchFamily="34" charset="0"/>
              <a:buChar char="•"/>
            </a:pPr>
            <a:r>
              <a:rPr lang="en-US" sz="1400" dirty="0">
                <a:solidFill>
                  <a:prstClr val="black"/>
                </a:solidFill>
                <a:latin typeface="Arial" charset="0"/>
                <a:cs typeface="Arial" charset="0"/>
              </a:rPr>
              <a:t> Weak Coulomb</a:t>
            </a:r>
          </a:p>
          <a:p>
            <a:pPr fontAlgn="base" latinLnBrk="0">
              <a:spcBef>
                <a:spcPct val="0"/>
              </a:spcBef>
              <a:spcAft>
                <a:spcPct val="0"/>
              </a:spcAft>
              <a:buFont typeface="Arial" pitchFamily="34" charset="0"/>
              <a:buChar char="•"/>
            </a:pPr>
            <a:r>
              <a:rPr lang="en-US" sz="1400" dirty="0">
                <a:solidFill>
                  <a:prstClr val="black"/>
                </a:solidFill>
                <a:latin typeface="Arial" charset="0"/>
                <a:cs typeface="Arial" charset="0"/>
              </a:rPr>
              <a:t>E&gt; Coulomb barrier</a:t>
            </a:r>
          </a:p>
          <a:p>
            <a:pPr fontAlgn="base" latinLnBrk="0">
              <a:spcBef>
                <a:spcPct val="0"/>
              </a:spcBef>
              <a:spcAft>
                <a:spcPct val="0"/>
              </a:spcAft>
              <a:buFont typeface="Arial" pitchFamily="34" charset="0"/>
              <a:buChar char="•"/>
            </a:pPr>
            <a:r>
              <a:rPr lang="en-US" sz="1400" dirty="0">
                <a:solidFill>
                  <a:prstClr val="black"/>
                </a:solidFill>
                <a:latin typeface="Arial" charset="0"/>
                <a:cs typeface="Arial" charset="0"/>
              </a:rPr>
              <a:t>Near-side/far-side interference (diffraction)</a:t>
            </a:r>
          </a:p>
        </p:txBody>
      </p:sp>
      <p:sp>
        <p:nvSpPr>
          <p:cNvPr id="16" name="TextBox 15"/>
          <p:cNvSpPr txBox="1"/>
          <p:nvPr/>
        </p:nvSpPr>
        <p:spPr>
          <a:xfrm>
            <a:off x="6023992" y="4077072"/>
            <a:ext cx="2952328" cy="369332"/>
          </a:xfrm>
          <a:prstGeom prst="rect">
            <a:avLst/>
          </a:prstGeom>
          <a:noFill/>
        </p:spPr>
        <p:txBody>
          <a:bodyPr wrap="square" rtlCol="0">
            <a:spAutoFit/>
          </a:bodyPr>
          <a:lstStyle/>
          <a:p>
            <a:pPr fontAlgn="base" latinLnBrk="0">
              <a:spcBef>
                <a:spcPct val="0"/>
              </a:spcBef>
              <a:spcAft>
                <a:spcPct val="0"/>
              </a:spcAft>
            </a:pPr>
            <a:r>
              <a:rPr lang="en-US" dirty="0" err="1">
                <a:solidFill>
                  <a:srgbClr val="FF0000"/>
                </a:solidFill>
                <a:latin typeface="Arial" charset="0"/>
                <a:cs typeface="Arial" charset="0"/>
              </a:rPr>
              <a:t>Fraunhofer</a:t>
            </a:r>
            <a:r>
              <a:rPr lang="en-US" dirty="0">
                <a:solidFill>
                  <a:srgbClr val="FF0000"/>
                </a:solidFill>
                <a:latin typeface="Arial" charset="0"/>
                <a:cs typeface="Arial" charset="0"/>
              </a:rPr>
              <a:t> scattering: </a:t>
            </a:r>
            <a:r>
              <a:rPr lang="en-US" dirty="0">
                <a:solidFill>
                  <a:srgbClr val="FF0000"/>
                </a:solidFill>
                <a:latin typeface="Arial" charset="0"/>
                <a:cs typeface="Arial" charset="0"/>
                <a:sym typeface="Symbol"/>
              </a:rPr>
              <a:t>≤1         </a:t>
            </a:r>
            <a:endParaRPr lang="en-US" dirty="0">
              <a:solidFill>
                <a:srgbClr val="FF0000"/>
              </a:solidFill>
              <a:latin typeface="Arial" charset="0"/>
              <a:cs typeface="Arial" charset="0"/>
            </a:endParaRPr>
          </a:p>
        </p:txBody>
      </p:sp>
      <p:pic>
        <p:nvPicPr>
          <p:cNvPr id="91137" name="Picture 1"/>
          <p:cNvPicPr>
            <a:picLocks noChangeAspect="1" noChangeArrowheads="1"/>
          </p:cNvPicPr>
          <p:nvPr/>
        </p:nvPicPr>
        <p:blipFill>
          <a:blip r:embed="rId5" cstate="print"/>
          <a:srcRect l="12206" t="25633" r="52357" b="30267"/>
          <a:stretch>
            <a:fillRect/>
          </a:stretch>
        </p:blipFill>
        <p:spPr bwMode="auto">
          <a:xfrm>
            <a:off x="1991544" y="764704"/>
            <a:ext cx="3538678" cy="2477075"/>
          </a:xfrm>
          <a:prstGeom prst="rect">
            <a:avLst/>
          </a:prstGeom>
          <a:noFill/>
          <a:ln w="9525">
            <a:noFill/>
            <a:miter lim="800000"/>
            <a:headEnd/>
            <a:tailEnd/>
          </a:ln>
        </p:spPr>
      </p:pic>
      <p:pic>
        <p:nvPicPr>
          <p:cNvPr id="91138" name="Picture 2"/>
          <p:cNvPicPr>
            <a:picLocks noChangeAspect="1" noChangeArrowheads="1"/>
          </p:cNvPicPr>
          <p:nvPr/>
        </p:nvPicPr>
        <p:blipFill>
          <a:blip r:embed="rId6" cstate="print"/>
          <a:srcRect l="14175" t="26333" r="61413" b="40767"/>
          <a:stretch>
            <a:fillRect/>
          </a:stretch>
        </p:blipFill>
        <p:spPr bwMode="auto">
          <a:xfrm>
            <a:off x="1847529" y="3717032"/>
            <a:ext cx="3609592" cy="2736304"/>
          </a:xfrm>
          <a:prstGeom prst="rect">
            <a:avLst/>
          </a:prstGeom>
          <a:noFill/>
          <a:ln w="9525">
            <a:noFill/>
            <a:miter lim="800000"/>
            <a:headEnd/>
            <a:tailEnd/>
          </a:ln>
        </p:spPr>
      </p:pic>
      <p:sp>
        <p:nvSpPr>
          <p:cNvPr id="21" name="TextBox 20"/>
          <p:cNvSpPr txBox="1"/>
          <p:nvPr/>
        </p:nvSpPr>
        <p:spPr>
          <a:xfrm>
            <a:off x="6096000" y="5949281"/>
            <a:ext cx="4176464" cy="646331"/>
          </a:xfrm>
          <a:prstGeom prst="rect">
            <a:avLst/>
          </a:prstGeom>
          <a:solidFill>
            <a:schemeClr val="accent2">
              <a:lumMod val="60000"/>
              <a:lumOff val="40000"/>
            </a:schemeClr>
          </a:solidFill>
        </p:spPr>
        <p:txBody>
          <a:bodyPr wrap="square" rtlCol="0">
            <a:spAutoFit/>
          </a:bodyPr>
          <a:lstStyle/>
          <a:p>
            <a:pPr algn="ctr" fontAlgn="base" latinLnBrk="0">
              <a:spcBef>
                <a:spcPct val="0"/>
              </a:spcBef>
              <a:spcAft>
                <a:spcPct val="0"/>
              </a:spcAft>
            </a:pPr>
            <a:r>
              <a:rPr lang="it-IT" dirty="0">
                <a:solidFill>
                  <a:prstClr val="black"/>
                </a:solidFill>
                <a:effectLst>
                  <a:outerShdw blurRad="38100" dist="38100" dir="2700000" algn="tl">
                    <a:srgbClr val="000000">
                      <a:alpha val="43137"/>
                    </a:srgbClr>
                  </a:outerShdw>
                </a:effectLst>
                <a:latin typeface="Arial" charset="0"/>
                <a:cs typeface="Arial" charset="0"/>
              </a:rPr>
              <a:t>Oscillations in angular distribution</a:t>
            </a:r>
            <a:r>
              <a:rPr lang="it-IT" dirty="0">
                <a:solidFill>
                  <a:prstClr val="black"/>
                </a:solidFill>
                <a:effectLst>
                  <a:outerShdw blurRad="38100" dist="38100" dir="2700000" algn="tl">
                    <a:srgbClr val="000000">
                      <a:alpha val="43137"/>
                    </a:srgbClr>
                  </a:outerShdw>
                </a:effectLst>
                <a:latin typeface="Arial" charset="0"/>
                <a:cs typeface="Arial" charset="0"/>
                <a:sym typeface="Wingdings" pitchFamily="2" charset="2"/>
              </a:rPr>
              <a:t> good angular resolution required</a:t>
            </a:r>
            <a:endParaRPr lang="it-IT" dirty="0">
              <a:solidFill>
                <a:prstClr val="black"/>
              </a:solidFill>
              <a:effectLst>
                <a:outerShdw blurRad="38100" dist="38100" dir="2700000" algn="tl">
                  <a:srgbClr val="000000">
                    <a:alpha val="43137"/>
                  </a:srgbClr>
                </a:outerShdw>
              </a:effectLst>
              <a:latin typeface="Arial" charset="0"/>
              <a:cs typeface="Arial" charset="0"/>
            </a:endParaRPr>
          </a:p>
        </p:txBody>
      </p:sp>
      <p:sp>
        <p:nvSpPr>
          <p:cNvPr id="2" name="슬라이드 번호 개체 틀 1"/>
          <p:cNvSpPr>
            <a:spLocks noGrp="1"/>
          </p:cNvSpPr>
          <p:nvPr>
            <p:ph type="sldNum" sz="quarter" idx="12"/>
          </p:nvPr>
        </p:nvSpPr>
        <p:spPr/>
        <p:txBody>
          <a:bodyPr/>
          <a:lstStyle/>
          <a:p>
            <a:pPr>
              <a:defRPr/>
            </a:pPr>
            <a:fld id="{DED2192D-2F77-45CE-AC44-7248D5BE0375}" type="slidenum">
              <a:rPr lang="it-IT" smtClean="0"/>
              <a:pPr>
                <a:defRPr/>
              </a:pPr>
              <a:t>7</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942CE10-5470-2DB9-0A0A-226B68BE5DC8}"/>
              </a:ext>
            </a:extLst>
          </p:cNvPr>
          <p:cNvSpPr txBox="1"/>
          <p:nvPr/>
        </p:nvSpPr>
        <p:spPr>
          <a:xfrm>
            <a:off x="211985" y="182880"/>
            <a:ext cx="12138195" cy="5632311"/>
          </a:xfrm>
          <a:prstGeom prst="rect">
            <a:avLst/>
          </a:prstGeom>
          <a:noFill/>
        </p:spPr>
        <p:txBody>
          <a:bodyPr wrap="none" rtlCol="0">
            <a:spAutoFit/>
          </a:bodyPr>
          <a:lstStyle/>
          <a:p>
            <a:r>
              <a:rPr lang="en-US" altLang="ko-KR" dirty="0"/>
              <a:t>Summary and Conclusion</a:t>
            </a:r>
          </a:p>
          <a:p>
            <a:endParaRPr lang="en-US" altLang="ko-KR" dirty="0"/>
          </a:p>
          <a:p>
            <a:r>
              <a:rPr lang="en-US" altLang="ko-KR" dirty="0"/>
              <a:t>1. For the ratio of the X-section to Rutherford scattering of Carbon isotopes, specifically, for 10C, </a:t>
            </a:r>
          </a:p>
          <a:p>
            <a:r>
              <a:rPr lang="en-US" altLang="ko-KR" dirty="0"/>
              <a:t>we </a:t>
            </a:r>
            <a:r>
              <a:rPr lang="en-US" altLang="ko-KR" dirty="0" smtClean="0"/>
              <a:t>constructed </a:t>
            </a:r>
            <a:r>
              <a:rPr lang="en-US" altLang="ko-KR" dirty="0"/>
              <a:t>the BU </a:t>
            </a:r>
            <a:r>
              <a:rPr lang="en-US" altLang="ko-KR" dirty="0" smtClean="0"/>
              <a:t>and Inelastic potentials </a:t>
            </a:r>
            <a:r>
              <a:rPr lang="en-US" altLang="ko-KR" b="1" dirty="0" smtClean="0">
                <a:solidFill>
                  <a:srgbClr val="FF0000"/>
                </a:solidFill>
              </a:rPr>
              <a:t>in the OP approach</a:t>
            </a:r>
            <a:r>
              <a:rPr lang="en-US" altLang="ko-KR" dirty="0" smtClean="0"/>
              <a:t>,  </a:t>
            </a:r>
          </a:p>
          <a:p>
            <a:r>
              <a:rPr lang="en-US" altLang="ko-KR" dirty="0" smtClean="0"/>
              <a:t>and </a:t>
            </a:r>
            <a:r>
              <a:rPr lang="en-US" altLang="ko-KR" dirty="0"/>
              <a:t>explained </a:t>
            </a:r>
            <a:r>
              <a:rPr lang="en-US" altLang="ko-KR" dirty="0">
                <a:solidFill>
                  <a:srgbClr val="0070C0"/>
                </a:solidFill>
              </a:rPr>
              <a:t>the irregular behavior of 10C scattering</a:t>
            </a:r>
            <a:r>
              <a:rPr lang="en-US" altLang="ko-KR" dirty="0"/>
              <a:t>.</a:t>
            </a:r>
          </a:p>
          <a:p>
            <a:endParaRPr lang="en-US" altLang="ko-KR" dirty="0"/>
          </a:p>
          <a:p>
            <a:r>
              <a:rPr lang="en-US" altLang="ko-KR" dirty="0"/>
              <a:t>2. </a:t>
            </a:r>
            <a:r>
              <a:rPr lang="en-US" altLang="ko-KR" dirty="0" smtClean="0"/>
              <a:t>For </a:t>
            </a:r>
            <a:r>
              <a:rPr lang="en-US" altLang="ko-KR" dirty="0"/>
              <a:t>the two nucleon knockout reactions </a:t>
            </a:r>
            <a:r>
              <a:rPr lang="en-US" altLang="ko-KR" dirty="0" smtClean="0"/>
              <a:t>of 12C </a:t>
            </a:r>
            <a:r>
              <a:rPr lang="en-US" altLang="ko-KR" dirty="0"/>
              <a:t>+ 12C </a:t>
            </a:r>
            <a:r>
              <a:rPr lang="en-US" altLang="ko-KR" dirty="0" smtClean="0"/>
              <a:t>scattering, </a:t>
            </a:r>
          </a:p>
          <a:p>
            <a:r>
              <a:rPr lang="en-US" altLang="ko-KR" dirty="0" smtClean="0"/>
              <a:t>we </a:t>
            </a:r>
            <a:r>
              <a:rPr lang="en-US" altLang="ko-KR" dirty="0"/>
              <a:t>explicitly </a:t>
            </a:r>
            <a:r>
              <a:rPr lang="en-US" altLang="ko-KR" dirty="0" smtClean="0"/>
              <a:t>included </a:t>
            </a:r>
            <a:r>
              <a:rPr lang="en-US" altLang="ko-KR" b="1" dirty="0">
                <a:solidFill>
                  <a:srgbClr val="FF0000"/>
                </a:solidFill>
              </a:rPr>
              <a:t>the TF in the residual interaction inside nuclei </a:t>
            </a:r>
            <a:r>
              <a:rPr lang="en-US" altLang="ko-KR" dirty="0"/>
              <a:t>and </a:t>
            </a:r>
            <a:r>
              <a:rPr lang="en-US" altLang="ko-KR" dirty="0" smtClean="0"/>
              <a:t>explained </a:t>
            </a:r>
          </a:p>
          <a:p>
            <a:r>
              <a:rPr lang="en-US" altLang="ko-KR" dirty="0" smtClean="0">
                <a:solidFill>
                  <a:srgbClr val="0070C0"/>
                </a:solidFill>
              </a:rPr>
              <a:t>the </a:t>
            </a:r>
            <a:r>
              <a:rPr lang="en-US" altLang="ko-KR" dirty="0">
                <a:solidFill>
                  <a:srgbClr val="0070C0"/>
                </a:solidFill>
              </a:rPr>
              <a:t>large ratio of the </a:t>
            </a:r>
            <a:r>
              <a:rPr lang="en-US" altLang="ko-KR" dirty="0" smtClean="0">
                <a:solidFill>
                  <a:srgbClr val="0070C0"/>
                </a:solidFill>
              </a:rPr>
              <a:t>np to the </a:t>
            </a:r>
            <a:r>
              <a:rPr lang="en-US" altLang="ko-KR" dirty="0" err="1" smtClean="0">
                <a:solidFill>
                  <a:srgbClr val="0070C0"/>
                </a:solidFill>
              </a:rPr>
              <a:t>nn</a:t>
            </a:r>
            <a:r>
              <a:rPr lang="en-US" altLang="ko-KR" dirty="0" smtClean="0">
                <a:solidFill>
                  <a:srgbClr val="0070C0"/>
                </a:solidFill>
              </a:rPr>
              <a:t> </a:t>
            </a:r>
            <a:r>
              <a:rPr lang="en-US" altLang="ko-KR" dirty="0">
                <a:solidFill>
                  <a:srgbClr val="0070C0"/>
                </a:solidFill>
              </a:rPr>
              <a:t>and </a:t>
            </a:r>
            <a:r>
              <a:rPr lang="en-US" altLang="ko-KR" dirty="0" smtClean="0">
                <a:solidFill>
                  <a:srgbClr val="0070C0"/>
                </a:solidFill>
              </a:rPr>
              <a:t>pp </a:t>
            </a:r>
            <a:r>
              <a:rPr lang="en-US" altLang="ko-KR" dirty="0">
                <a:solidFill>
                  <a:srgbClr val="0070C0"/>
                </a:solidFill>
              </a:rPr>
              <a:t>knockout reactions</a:t>
            </a:r>
            <a:r>
              <a:rPr lang="en-US" altLang="ko-KR" dirty="0"/>
              <a:t>.</a:t>
            </a:r>
          </a:p>
          <a:p>
            <a:endParaRPr lang="en-US" altLang="ko-KR" dirty="0"/>
          </a:p>
          <a:p>
            <a:r>
              <a:rPr lang="en-US" altLang="ko-KR" dirty="0"/>
              <a:t>3. For understanding  the cosmological origin of 10Be, we </a:t>
            </a:r>
            <a:r>
              <a:rPr lang="en-US" altLang="ko-KR" dirty="0" smtClean="0"/>
              <a:t>examined thermal </a:t>
            </a:r>
            <a:r>
              <a:rPr lang="en-US" altLang="ko-KR" dirty="0"/>
              <a:t>nuclear reactions for the</a:t>
            </a:r>
          </a:p>
          <a:p>
            <a:r>
              <a:rPr lang="en-US" altLang="ko-KR" dirty="0"/>
              <a:t>production mechanism. 10Be(</a:t>
            </a:r>
            <a:r>
              <a:rPr lang="en-US" altLang="ko-KR" dirty="0" err="1"/>
              <a:t>p,a</a:t>
            </a:r>
            <a:r>
              <a:rPr lang="en-US" altLang="ko-KR" dirty="0"/>
              <a:t>)13C, </a:t>
            </a:r>
            <a:r>
              <a:rPr lang="en-US" altLang="ko-KR" b="1" dirty="0">
                <a:solidFill>
                  <a:srgbClr val="FF0000"/>
                </a:solidFill>
              </a:rPr>
              <a:t>10Be(</a:t>
            </a:r>
            <a:r>
              <a:rPr lang="en-US" altLang="ko-KR" b="1" dirty="0" err="1">
                <a:solidFill>
                  <a:srgbClr val="FF0000"/>
                </a:solidFill>
              </a:rPr>
              <a:t>n,p</a:t>
            </a:r>
            <a:r>
              <a:rPr lang="en-US" altLang="ko-KR" b="1" dirty="0">
                <a:solidFill>
                  <a:srgbClr val="FF0000"/>
                </a:solidFill>
              </a:rPr>
              <a:t>)10B, 10B(</a:t>
            </a:r>
            <a:r>
              <a:rPr lang="en-US" altLang="ko-KR" b="1" dirty="0" err="1">
                <a:solidFill>
                  <a:srgbClr val="FF0000"/>
                </a:solidFill>
              </a:rPr>
              <a:t>p,n</a:t>
            </a:r>
            <a:r>
              <a:rPr lang="en-US" altLang="ko-KR" b="1" dirty="0">
                <a:solidFill>
                  <a:srgbClr val="FF0000"/>
                </a:solidFill>
              </a:rPr>
              <a:t>)10Be </a:t>
            </a:r>
            <a:r>
              <a:rPr lang="en-US" altLang="ko-KR" dirty="0" smtClean="0"/>
              <a:t>turned </a:t>
            </a:r>
            <a:r>
              <a:rPr lang="en-US" altLang="ko-KR" dirty="0"/>
              <a:t>out to play crucial roles </a:t>
            </a:r>
          </a:p>
          <a:p>
            <a:r>
              <a:rPr lang="en-US" altLang="ko-KR" dirty="0"/>
              <a:t>as well as </a:t>
            </a:r>
            <a:r>
              <a:rPr lang="en-US" altLang="ko-KR" dirty="0">
                <a:solidFill>
                  <a:srgbClr val="0070C0"/>
                </a:solidFill>
              </a:rPr>
              <a:t>the neutrino-induced reactions on 12C</a:t>
            </a:r>
            <a:r>
              <a:rPr lang="en-US" altLang="ko-KR" dirty="0"/>
              <a:t>. </a:t>
            </a:r>
            <a:r>
              <a:rPr lang="en-US" altLang="ko-KR" dirty="0" smtClean="0"/>
              <a:t>In </a:t>
            </a:r>
            <a:r>
              <a:rPr lang="en-US" altLang="ko-KR" dirty="0"/>
              <a:t>addition, </a:t>
            </a:r>
            <a:r>
              <a:rPr lang="en-US" altLang="ko-KR" b="1" dirty="0">
                <a:solidFill>
                  <a:srgbClr val="FF0000"/>
                </a:solidFill>
              </a:rPr>
              <a:t>11Be(</a:t>
            </a:r>
            <a:r>
              <a:rPr lang="en-US" altLang="ko-KR" b="1" dirty="0" err="1">
                <a:solidFill>
                  <a:srgbClr val="FF0000"/>
                </a:solidFill>
              </a:rPr>
              <a:t>g,n</a:t>
            </a:r>
            <a:r>
              <a:rPr lang="en-US" altLang="ko-KR" b="1" dirty="0">
                <a:solidFill>
                  <a:srgbClr val="FF0000"/>
                </a:solidFill>
              </a:rPr>
              <a:t>)10B </a:t>
            </a:r>
            <a:r>
              <a:rPr lang="en-US" altLang="ko-KR" dirty="0"/>
              <a:t>reaction is suggested </a:t>
            </a:r>
            <a:endParaRPr lang="en-US" altLang="ko-KR" dirty="0" smtClean="0"/>
          </a:p>
          <a:p>
            <a:r>
              <a:rPr lang="en-US" altLang="ko-KR" dirty="0" smtClean="0"/>
              <a:t>to </a:t>
            </a:r>
            <a:r>
              <a:rPr lang="en-US" altLang="ko-KR" dirty="0"/>
              <a:t>be another  key reaction </a:t>
            </a:r>
            <a:r>
              <a:rPr lang="en-US" altLang="ko-KR" dirty="0" smtClean="0"/>
              <a:t>to </a:t>
            </a:r>
            <a:r>
              <a:rPr lang="en-US" altLang="ko-KR" dirty="0"/>
              <a:t>explain </a:t>
            </a:r>
            <a:r>
              <a:rPr lang="en-US" altLang="ko-KR" dirty="0">
                <a:solidFill>
                  <a:srgbClr val="0070C0"/>
                </a:solidFill>
              </a:rPr>
              <a:t>the meteorite abundance ratio</a:t>
            </a:r>
            <a:r>
              <a:rPr lang="en-US" altLang="ko-KR" dirty="0"/>
              <a:t>.</a:t>
            </a:r>
          </a:p>
          <a:p>
            <a:endParaRPr lang="en-US" altLang="ko-KR" dirty="0"/>
          </a:p>
          <a:p>
            <a:r>
              <a:rPr lang="en-US" altLang="ko-KR" dirty="0"/>
              <a:t>4. For LENR of 11Be, we calculated the BU reaction, the inelastic scattering by the CDE and finally explained </a:t>
            </a:r>
          </a:p>
          <a:p>
            <a:r>
              <a:rPr lang="en-US" altLang="ko-KR" dirty="0"/>
              <a:t>the ratio of the quasi-elastic scattering.</a:t>
            </a:r>
          </a:p>
          <a:p>
            <a:endParaRPr lang="en-US" altLang="ko-KR" dirty="0"/>
          </a:p>
          <a:p>
            <a:r>
              <a:rPr lang="en-US" altLang="ko-KR" dirty="0"/>
              <a:t>5. For other halo nuclei, such as 11Li and 6He, we can explain the X-section data by the OM or extended OM</a:t>
            </a:r>
          </a:p>
          <a:p>
            <a:r>
              <a:rPr lang="en-US" altLang="ko-KR" dirty="0"/>
              <a:t>approach.  For detailed calculations including fusion reactions, </a:t>
            </a:r>
            <a:r>
              <a:rPr lang="en-US" altLang="ko-KR" dirty="0" smtClean="0"/>
              <a:t>we </a:t>
            </a:r>
            <a:r>
              <a:rPr lang="en-US" altLang="ko-KR" dirty="0"/>
              <a:t>refer to the references of our previous papers. </a:t>
            </a:r>
            <a:endParaRPr lang="ko-KR" altLang="en-US" dirty="0"/>
          </a:p>
        </p:txBody>
      </p:sp>
      <p:sp>
        <p:nvSpPr>
          <p:cNvPr id="3" name="슬라이드 번호 개체 틀 2"/>
          <p:cNvSpPr>
            <a:spLocks noGrp="1"/>
          </p:cNvSpPr>
          <p:nvPr>
            <p:ph type="sldNum" sz="quarter" idx="12"/>
          </p:nvPr>
        </p:nvSpPr>
        <p:spPr/>
        <p:txBody>
          <a:bodyPr/>
          <a:lstStyle/>
          <a:p>
            <a:fld id="{175E8A5A-CA94-4822-9441-BD0B7D3C58CA}" type="slidenum">
              <a:rPr lang="ko-KR" altLang="en-US" smtClean="0"/>
              <a:t>70</a:t>
            </a:fld>
            <a:endParaRPr lang="ko-KR" altLang="en-US"/>
          </a:p>
        </p:txBody>
      </p:sp>
    </p:spTree>
    <p:extLst>
      <p:ext uri="{BB962C8B-B14F-4D97-AF65-F5344CB8AC3E}">
        <p14:creationId xmlns:p14="http://schemas.microsoft.com/office/powerpoint/2010/main" val="21530167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F493851-14A2-9A33-2371-4F2DF8DDC9D9}"/>
              </a:ext>
            </a:extLst>
          </p:cNvPr>
          <p:cNvSpPr txBox="1"/>
          <p:nvPr/>
        </p:nvSpPr>
        <p:spPr>
          <a:xfrm>
            <a:off x="2537189" y="4023669"/>
            <a:ext cx="6602513" cy="707886"/>
          </a:xfrm>
          <a:prstGeom prst="rect">
            <a:avLst/>
          </a:prstGeom>
          <a:noFill/>
        </p:spPr>
        <p:txBody>
          <a:bodyPr wrap="none" rtlCol="0">
            <a:spAutoFit/>
          </a:bodyPr>
          <a:lstStyle/>
          <a:p>
            <a:r>
              <a:rPr lang="en-US" altLang="ko-KR" sz="4000" dirty="0"/>
              <a:t>Thanks for your attention !!</a:t>
            </a:r>
            <a:endParaRPr lang="ko-KR" altLang="en-US" sz="4000" dirty="0"/>
          </a:p>
        </p:txBody>
      </p:sp>
      <p:pic>
        <p:nvPicPr>
          <p:cNvPr id="3" name="그림 2">
            <a:extLst>
              <a:ext uri="{FF2B5EF4-FFF2-40B4-BE49-F238E27FC236}">
                <a16:creationId xmlns:a16="http://schemas.microsoft.com/office/drawing/2014/main" xmlns="" id="{D27A764D-DC34-DEA0-40B8-2FA5493DE736}"/>
              </a:ext>
            </a:extLst>
          </p:cNvPr>
          <p:cNvPicPr>
            <a:picLocks noChangeAspect="1"/>
          </p:cNvPicPr>
          <p:nvPr/>
        </p:nvPicPr>
        <p:blipFill>
          <a:blip r:embed="rId3"/>
          <a:stretch>
            <a:fillRect/>
          </a:stretch>
        </p:blipFill>
        <p:spPr>
          <a:xfrm>
            <a:off x="0" y="-1"/>
            <a:ext cx="3343275" cy="1125415"/>
          </a:xfrm>
          <a:prstGeom prst="rect">
            <a:avLst/>
          </a:prstGeom>
        </p:spPr>
      </p:pic>
      <p:pic>
        <p:nvPicPr>
          <p:cNvPr id="4" name="Picture 9"/>
          <p:cNvPicPr>
            <a:picLocks noChangeAspect="1" noChangeArrowheads="1"/>
          </p:cNvPicPr>
          <p:nvPr/>
        </p:nvPicPr>
        <p:blipFill>
          <a:blip r:embed="rId4" cstate="print"/>
          <a:srcRect/>
          <a:stretch>
            <a:fillRect/>
          </a:stretch>
        </p:blipFill>
        <p:spPr bwMode="auto">
          <a:xfrm>
            <a:off x="6467381" y="-2"/>
            <a:ext cx="5724620" cy="1125415"/>
          </a:xfrm>
          <a:prstGeom prst="rect">
            <a:avLst/>
          </a:prstGeom>
          <a:noFill/>
          <a:ln w="9525">
            <a:noFill/>
            <a:miter lim="800000"/>
            <a:headEnd/>
            <a:tailEnd/>
          </a:ln>
        </p:spPr>
      </p:pic>
      <p:sp>
        <p:nvSpPr>
          <p:cNvPr id="5" name="슬라이드 번호 개체 틀 4"/>
          <p:cNvSpPr>
            <a:spLocks noGrp="1"/>
          </p:cNvSpPr>
          <p:nvPr>
            <p:ph type="sldNum" sz="quarter" idx="12"/>
          </p:nvPr>
        </p:nvSpPr>
        <p:spPr/>
        <p:txBody>
          <a:bodyPr/>
          <a:lstStyle/>
          <a:p>
            <a:fld id="{175E8A5A-CA94-4822-9441-BD0B7D3C58CA}" type="slidenum">
              <a:rPr lang="ko-KR" altLang="en-US" smtClean="0"/>
              <a:t>71</a:t>
            </a:fld>
            <a:endParaRPr lang="ko-KR" altLang="en-US"/>
          </a:p>
        </p:txBody>
      </p:sp>
    </p:spTree>
    <p:extLst>
      <p:ext uri="{BB962C8B-B14F-4D97-AF65-F5344CB8AC3E}">
        <p14:creationId xmlns:p14="http://schemas.microsoft.com/office/powerpoint/2010/main" val="4438152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E248306F-9B23-F110-B02E-8DB68F9898AC}"/>
              </a:ext>
            </a:extLst>
          </p:cNvPr>
          <p:cNvPicPr>
            <a:picLocks noChangeAspect="1"/>
          </p:cNvPicPr>
          <p:nvPr/>
        </p:nvPicPr>
        <p:blipFill>
          <a:blip r:embed="rId3"/>
          <a:stretch>
            <a:fillRect/>
          </a:stretch>
        </p:blipFill>
        <p:spPr>
          <a:xfrm>
            <a:off x="3649027" y="991552"/>
            <a:ext cx="7362825" cy="5400675"/>
          </a:xfrm>
          <a:prstGeom prst="rect">
            <a:avLst/>
          </a:prstGeom>
        </p:spPr>
      </p:pic>
      <p:pic>
        <p:nvPicPr>
          <p:cNvPr id="7" name="그림 6">
            <a:extLst>
              <a:ext uri="{FF2B5EF4-FFF2-40B4-BE49-F238E27FC236}">
                <a16:creationId xmlns:a16="http://schemas.microsoft.com/office/drawing/2014/main" xmlns="" id="{BDC3587C-6C17-E9DB-F32E-2FB1962ADD80}"/>
              </a:ext>
            </a:extLst>
          </p:cNvPr>
          <p:cNvPicPr>
            <a:picLocks noChangeAspect="1"/>
          </p:cNvPicPr>
          <p:nvPr/>
        </p:nvPicPr>
        <p:blipFill>
          <a:blip r:embed="rId4"/>
          <a:stretch>
            <a:fillRect/>
          </a:stretch>
        </p:blipFill>
        <p:spPr>
          <a:xfrm>
            <a:off x="120015" y="3068955"/>
            <a:ext cx="4019550" cy="2114550"/>
          </a:xfrm>
          <a:prstGeom prst="rect">
            <a:avLst/>
          </a:prstGeom>
        </p:spPr>
      </p:pic>
      <p:sp>
        <p:nvSpPr>
          <p:cNvPr id="2" name="슬라이드 번호 개체 틀 1"/>
          <p:cNvSpPr>
            <a:spLocks noGrp="1"/>
          </p:cNvSpPr>
          <p:nvPr>
            <p:ph type="sldNum" sz="quarter" idx="12"/>
          </p:nvPr>
        </p:nvSpPr>
        <p:spPr/>
        <p:txBody>
          <a:bodyPr/>
          <a:lstStyle/>
          <a:p>
            <a:fld id="{175E8A5A-CA94-4822-9441-BD0B7D3C58CA}" type="slidenum">
              <a:rPr lang="ko-KR" altLang="en-US" smtClean="0"/>
              <a:t>8</a:t>
            </a:fld>
            <a:endParaRPr lang="ko-KR" altLang="en-US"/>
          </a:p>
        </p:txBody>
      </p:sp>
    </p:spTree>
    <p:extLst>
      <p:ext uri="{BB962C8B-B14F-4D97-AF65-F5344CB8AC3E}">
        <p14:creationId xmlns:p14="http://schemas.microsoft.com/office/powerpoint/2010/main" val="576739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xmlns="" id="{31F79C56-6C9B-C981-C9B3-7C3B407FECBF}"/>
              </a:ext>
            </a:extLst>
          </p:cNvPr>
          <p:cNvPicPr>
            <a:picLocks noChangeAspect="1"/>
          </p:cNvPicPr>
          <p:nvPr/>
        </p:nvPicPr>
        <p:blipFill>
          <a:blip r:embed="rId3"/>
          <a:stretch>
            <a:fillRect/>
          </a:stretch>
        </p:blipFill>
        <p:spPr>
          <a:xfrm>
            <a:off x="5686425" y="0"/>
            <a:ext cx="6505575" cy="6324600"/>
          </a:xfrm>
          <a:prstGeom prst="rect">
            <a:avLst/>
          </a:prstGeom>
        </p:spPr>
      </p:pic>
      <p:pic>
        <p:nvPicPr>
          <p:cNvPr id="4" name="그림 3">
            <a:extLst>
              <a:ext uri="{FF2B5EF4-FFF2-40B4-BE49-F238E27FC236}">
                <a16:creationId xmlns:a16="http://schemas.microsoft.com/office/drawing/2014/main" xmlns="" id="{8DB25C79-80A3-297C-4D15-625CCA3FEEF4}"/>
              </a:ext>
            </a:extLst>
          </p:cNvPr>
          <p:cNvPicPr>
            <a:picLocks noChangeAspect="1"/>
          </p:cNvPicPr>
          <p:nvPr/>
        </p:nvPicPr>
        <p:blipFill>
          <a:blip r:embed="rId4"/>
          <a:stretch>
            <a:fillRect/>
          </a:stretch>
        </p:blipFill>
        <p:spPr>
          <a:xfrm>
            <a:off x="77507" y="1418378"/>
            <a:ext cx="5608918" cy="4021243"/>
          </a:xfrm>
          <a:prstGeom prst="rect">
            <a:avLst/>
          </a:prstGeom>
        </p:spPr>
      </p:pic>
      <p:sp>
        <p:nvSpPr>
          <p:cNvPr id="2" name="화살표: 왼쪽 1">
            <a:extLst>
              <a:ext uri="{FF2B5EF4-FFF2-40B4-BE49-F238E27FC236}">
                <a16:creationId xmlns:a16="http://schemas.microsoft.com/office/drawing/2014/main" xmlns="" id="{2684D538-2F56-FA7B-B660-2E8C8D1BB373}"/>
              </a:ext>
            </a:extLst>
          </p:cNvPr>
          <p:cNvSpPr/>
          <p:nvPr/>
        </p:nvSpPr>
        <p:spPr>
          <a:xfrm>
            <a:off x="1645920" y="4206240"/>
            <a:ext cx="1337310" cy="3131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위쪽 화살표 4"/>
          <p:cNvSpPr/>
          <p:nvPr/>
        </p:nvSpPr>
        <p:spPr>
          <a:xfrm>
            <a:off x="5329238" y="1021556"/>
            <a:ext cx="300037" cy="24217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a:extLst>
              <a:ext uri="{FF2B5EF4-FFF2-40B4-BE49-F238E27FC236}">
                <a16:creationId xmlns:a16="http://schemas.microsoft.com/office/drawing/2014/main" xmlns="" id="{998692F6-03CE-4C48-9E70-B3094EE3B770}"/>
              </a:ext>
            </a:extLst>
          </p:cNvPr>
          <p:cNvSpPr/>
          <p:nvPr/>
        </p:nvSpPr>
        <p:spPr>
          <a:xfrm>
            <a:off x="0" y="-16158"/>
            <a:ext cx="5657850" cy="43204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latinLnBrk="0"/>
            <a:r>
              <a:rPr lang="en-US" altLang="ko-KR" b="1" dirty="0">
                <a:solidFill>
                  <a:prstClr val="white"/>
                </a:solidFill>
                <a:latin typeface="Helvetica LT Std" panose="020B0504020202020204" pitchFamily="34" charset="0"/>
                <a:ea typeface="MingLiU" pitchFamily="49" charset="-120"/>
              </a:rPr>
              <a:t>  </a:t>
            </a:r>
            <a:r>
              <a:rPr lang="en-US" altLang="ko-KR" b="1" dirty="0" smtClean="0">
                <a:solidFill>
                  <a:prstClr val="white"/>
                </a:solidFill>
                <a:latin typeface="Helvetica LT Std" panose="020B0504020202020204" pitchFamily="34" charset="0"/>
                <a:ea typeface="MingLiU" pitchFamily="49" charset="-120"/>
              </a:rPr>
              <a:t>Elastic Scattering of C isotopes II</a:t>
            </a:r>
            <a:endParaRPr lang="ko-KR" altLang="en-US" dirty="0">
              <a:solidFill>
                <a:prstClr val="white"/>
              </a:solidFill>
              <a:latin typeface="Helvetica LT Std" panose="020B0504020202020204" pitchFamily="34" charset="0"/>
              <a:ea typeface="맑은 고딕" panose="020B0503020000020004" pitchFamily="50" charset="-127"/>
            </a:endParaRPr>
          </a:p>
        </p:txBody>
      </p:sp>
      <p:sp>
        <p:nvSpPr>
          <p:cNvPr id="7" name="슬라이드 번호 개체 틀 6"/>
          <p:cNvSpPr>
            <a:spLocks noGrp="1"/>
          </p:cNvSpPr>
          <p:nvPr>
            <p:ph type="sldNum" sz="quarter" idx="12"/>
          </p:nvPr>
        </p:nvSpPr>
        <p:spPr/>
        <p:txBody>
          <a:bodyPr/>
          <a:lstStyle/>
          <a:p>
            <a:fld id="{175E8A5A-CA94-4822-9441-BD0B7D3C58CA}" type="slidenum">
              <a:rPr lang="ko-KR" altLang="en-US" smtClean="0"/>
              <a:t>9</a:t>
            </a:fld>
            <a:endParaRPr lang="ko-KR" altLang="en-US"/>
          </a:p>
        </p:txBody>
      </p:sp>
    </p:spTree>
    <p:extLst>
      <p:ext uri="{BB962C8B-B14F-4D97-AF65-F5344CB8AC3E}">
        <p14:creationId xmlns:p14="http://schemas.microsoft.com/office/powerpoint/2010/main" val="1388784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7178</TotalTime>
  <Words>7932</Words>
  <Application>Microsoft Office PowerPoint</Application>
  <PresentationFormat>와이드스크린</PresentationFormat>
  <Paragraphs>932</Paragraphs>
  <Slides>71</Slides>
  <Notes>68</Notes>
  <HiddenSlides>12</HiddenSlides>
  <MMClips>0</MMClips>
  <ScaleCrop>false</ScaleCrop>
  <HeadingPairs>
    <vt:vector size="6" baseType="variant">
      <vt:variant>
        <vt:lpstr>사용한 글꼴</vt:lpstr>
      </vt:variant>
      <vt:variant>
        <vt:i4>20</vt:i4>
      </vt:variant>
      <vt:variant>
        <vt:lpstr>테마</vt:lpstr>
      </vt:variant>
      <vt:variant>
        <vt:i4>9</vt:i4>
      </vt:variant>
      <vt:variant>
        <vt:lpstr>슬라이드 제목</vt:lpstr>
      </vt:variant>
      <vt:variant>
        <vt:i4>71</vt:i4>
      </vt:variant>
    </vt:vector>
  </HeadingPairs>
  <TitlesOfParts>
    <vt:vector size="100" baseType="lpstr">
      <vt:lpstr>Arial Unicode MS</vt:lpstr>
      <vt:lpstr>CMR12</vt:lpstr>
      <vt:lpstr>Helvetica Inserat LT Std</vt:lpstr>
      <vt:lpstr>Helvetica LT Std</vt:lpstr>
      <vt:lpstr>Helvetica LT Std Black</vt:lpstr>
      <vt:lpstr>Helvetica LT Std Compressed</vt:lpstr>
      <vt:lpstr>Helvetica LT Std Cond Blk</vt:lpstr>
      <vt:lpstr>MingLiU</vt:lpstr>
      <vt:lpstr>Times-Bold</vt:lpstr>
      <vt:lpstr>Times-Roman</vt:lpstr>
      <vt:lpstr>游ゴシック</vt:lpstr>
      <vt:lpstr>맑은 고딕</vt:lpstr>
      <vt:lpstr>Arial</vt:lpstr>
      <vt:lpstr>Calibri</vt:lpstr>
      <vt:lpstr>Calibri Light</vt:lpstr>
      <vt:lpstr>Cambria Math</vt:lpstr>
      <vt:lpstr>Comic Sans MS</vt:lpstr>
      <vt:lpstr>Symbol</vt:lpstr>
      <vt:lpstr>Times New Roman</vt:lpstr>
      <vt:lpstr>Wingdings</vt:lpstr>
      <vt:lpstr>Office 테마</vt:lpstr>
      <vt:lpstr>1_Office 테마</vt:lpstr>
      <vt:lpstr>2_Office 테마</vt:lpstr>
      <vt:lpstr>1_Default Design</vt:lpstr>
      <vt:lpstr>2_Default Design</vt:lpstr>
      <vt:lpstr>Tema di Office</vt:lpstr>
      <vt:lpstr>3_Office 테마</vt:lpstr>
      <vt:lpstr>8_Office 테마</vt:lpstr>
      <vt:lpstr>9_Office 테마</vt:lpstr>
      <vt:lpstr>Low Energy Nuclear Reactions for some Carbon and Be Isotopes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Low Energy Nuclear Reactions for Carbon Isotopes, 17F, 17O and light Halo nuclei</dc:title>
  <dc:creator>천명기</dc:creator>
  <cp:lastModifiedBy>Myung-Ki Cheoun</cp:lastModifiedBy>
  <cp:revision>63</cp:revision>
  <cp:lastPrinted>2022-07-19T21:45:53Z</cp:lastPrinted>
  <dcterms:created xsi:type="dcterms:W3CDTF">2022-07-11T09:19:04Z</dcterms:created>
  <dcterms:modified xsi:type="dcterms:W3CDTF">2022-08-24T06:50:15Z</dcterms:modified>
</cp:coreProperties>
</file>