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  <p:sldId id="257" r:id="rId3"/>
    <p:sldId id="278" r:id="rId4"/>
    <p:sldId id="260" r:id="rId5"/>
    <p:sldId id="259" r:id="rId6"/>
    <p:sldId id="258" r:id="rId7"/>
    <p:sldId id="263" r:id="rId8"/>
    <p:sldId id="262" r:id="rId9"/>
    <p:sldId id="268" r:id="rId10"/>
    <p:sldId id="272" r:id="rId11"/>
    <p:sldId id="279" r:id="rId12"/>
    <p:sldId id="264" r:id="rId13"/>
    <p:sldId id="265" r:id="rId14"/>
    <p:sldId id="267" r:id="rId15"/>
    <p:sldId id="266" r:id="rId16"/>
    <p:sldId id="273" r:id="rId17"/>
    <p:sldId id="274" r:id="rId18"/>
    <p:sldId id="276" r:id="rId19"/>
    <p:sldId id="275" r:id="rId20"/>
    <p:sldId id="277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F4729261-2076-4C9A-90B2-21CA0FDA3ECE}">
          <p14:sldIdLst>
            <p14:sldId id="256"/>
            <p14:sldId id="257"/>
            <p14:sldId id="278"/>
            <p14:sldId id="260"/>
            <p14:sldId id="259"/>
            <p14:sldId id="258"/>
            <p14:sldId id="263"/>
            <p14:sldId id="262"/>
            <p14:sldId id="268"/>
            <p14:sldId id="272"/>
            <p14:sldId id="279"/>
            <p14:sldId id="264"/>
            <p14:sldId id="265"/>
            <p14:sldId id="267"/>
            <p14:sldId id="266"/>
            <p14:sldId id="273"/>
            <p14:sldId id="274"/>
            <p14:sldId id="276"/>
            <p14:sldId id="275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rst" initials="F" lastIdx="1" clrIdx="0">
    <p:extLst>
      <p:ext uri="{19B8F6BF-5375-455C-9EA6-DF929625EA0E}">
        <p15:presenceInfo xmlns:p15="http://schemas.microsoft.com/office/powerpoint/2012/main" userId="Fir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EF9"/>
    <a:srgbClr val="FFE7FA"/>
    <a:srgbClr val="B9ADB7"/>
    <a:srgbClr val="FFE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1A7D69-2273-4064-98B5-1EE088B34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63CA5FE-0DBB-4268-8C69-8A6E400B5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40B4C2F-22B0-43D3-8AB5-8194EA370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97B2-3CF2-4D95-B8A5-19E4601A2E71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3C2AC9D-63B4-4678-B4CB-7AE67EB8A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3522064-04B1-41CB-86FA-ECDA900D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B036-481B-4C6C-8972-C37E8134D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31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5AD9BF-0AAF-4406-8067-7AEC1B2CF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DD244B2-74DE-43E1-B6FD-3065B28EC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3F3DAD-8714-4920-8422-F37129F4D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97B2-3CF2-4D95-B8A5-19E4601A2E71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E7E7119-81CF-4C2F-9529-C2A0DBBFF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4B35761-00C5-4DC6-B65A-E0145C79B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B036-481B-4C6C-8972-C37E8134D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978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33E411D-5305-495F-803D-CBE3705138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E6B87F4-0F04-4072-9EE8-E8EA23A47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477D1B-2021-4CB5-B079-58947F52F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97B2-3CF2-4D95-B8A5-19E4601A2E71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30C1730-B6BC-4BEF-9DDB-7468CF2D2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4680030-283D-435B-8640-14F62614C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B036-481B-4C6C-8972-C37E8134D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759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59B760-1040-43E7-BA86-BE72A04C2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1867E0B-1A3F-47F1-BE72-272F983EE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5639335-D294-4EE7-9B32-ADFD34447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97B2-3CF2-4D95-B8A5-19E4601A2E71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3F5C80-AB65-4C9F-888E-9EAD68E10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758C989-0749-439A-8C71-B345E6174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B036-481B-4C6C-8972-C37E8134D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181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55A494-7F4B-48A6-A598-2BB52D8B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1987169-4AA7-4C8A-B3B6-8826D3054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5F4F5EE-769D-4DF2-8D4A-5DAD343FE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97B2-3CF2-4D95-B8A5-19E4601A2E71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3B45C1-77C8-4E1D-9C39-DAF6C3649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26496BB-1E7A-4BC2-B229-BC8B9E7DF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B036-481B-4C6C-8972-C37E8134D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83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12A25D-FC0D-4D18-9DAF-93A98AD7E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12EB717-80C4-4100-9498-573B3BAE8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77998CB-5CE4-4129-A115-9533337C7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E420DE1-9D0A-4ADA-B439-18E94DC3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97B2-3CF2-4D95-B8A5-19E4601A2E71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89B4E75-C426-4443-85E3-38564A20D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94BA12B-F7FC-48B8-B0F3-BC344D5AC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B036-481B-4C6C-8972-C37E8134D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250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67F188-89FE-4268-835A-87018D089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F6B3052-7F86-4DF2-BA1B-3A8C9F9BF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B47E0EF-D8DA-415F-AB73-6B83E63B2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DFB1BA5-27EF-49E5-AD3B-5A63C8C6E9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7BD40B4-E9BA-4573-8AE9-82C837D2D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EBCC425-2C7C-45E5-BEC5-8554369CE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97B2-3CF2-4D95-B8A5-19E4601A2E71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ADB974A-4B3F-4CD8-A82B-314C690B8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084EE12-F9A7-41E8-BC1A-506662907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B036-481B-4C6C-8972-C37E8134D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48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6D08CC-19A6-4294-B6AA-FC2DA6C5A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063991C-9FE8-4C43-AE70-6CD59B2F0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97B2-3CF2-4D95-B8A5-19E4601A2E71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73962B1-D2DC-44E4-AEA9-B2B2622B5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61236FF-B910-4688-924B-3E32789FC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B036-481B-4C6C-8972-C37E8134D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0557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C6885E5-99EC-4411-BB5D-56F835422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97B2-3CF2-4D95-B8A5-19E4601A2E71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8BB7BF8-8034-4C27-9D24-6F48729E2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3A5C12F-9748-4792-8C24-7CE9DCA3C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B036-481B-4C6C-8972-C37E8134D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28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9B9A7B-52E1-4FB3-BFFD-CC84880CC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678F24A-1803-4FFF-A56C-611F42741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44C02E9-96EE-450B-9285-5DA7BBB98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645CE2B-D638-4E8D-AE4D-DEE364074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97B2-3CF2-4D95-B8A5-19E4601A2E71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A2AC6D0-AF90-4398-B9B7-8656D5A1B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73A0425-4823-42A6-8700-8505171AC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B036-481B-4C6C-8972-C37E8134D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25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036B5A-1815-47C2-95E9-2BC3E792B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F97FD8F-71D2-4C9F-B374-62C0E4176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24DDBFA-8ECE-4187-960F-FCD744704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402E084-C440-4F0F-901E-46D5E32DB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97B2-3CF2-4D95-B8A5-19E4601A2E71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EF71560-B832-41EC-906A-0E329BA6B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B469E5-0A41-4CE8-9FA2-62F4952EE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B036-481B-4C6C-8972-C37E8134D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43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A9DA8D3-6E42-4E9A-A203-733D53913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29AB5AA-819C-4F0B-AB37-D80DA0F92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43F0AFC-851D-4B42-B1BF-AE4041F240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97B2-3CF2-4D95-B8A5-19E4601A2E71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DBEBA70-F8FC-4198-8BBC-D44B704E69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67A3015-E3F1-4F7F-996E-B426C6A9D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9B036-481B-4C6C-8972-C37E8134D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291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A2ECA2EE-DA25-4483-8F27-44714CE7A2A6}"/>
              </a:ext>
            </a:extLst>
          </p:cNvPr>
          <p:cNvSpPr/>
          <p:nvPr/>
        </p:nvSpPr>
        <p:spPr>
          <a:xfrm>
            <a:off x="-1" y="-94741"/>
            <a:ext cx="12192001" cy="55619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AAA2A0AA-FAFA-47AC-A68B-B3F6977B1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2125" y="2223083"/>
            <a:ext cx="8915399" cy="976589"/>
          </a:xfrm>
        </p:spPr>
        <p:txBody>
          <a:bodyPr>
            <a:normAutofit/>
          </a:bodyPr>
          <a:lstStyle/>
          <a:p>
            <a:r>
              <a:rPr lang="en-US" altLang="ko-KR" sz="6000" dirty="0">
                <a:solidFill>
                  <a:srgbClr val="FFE7FA"/>
                </a:solidFill>
              </a:rPr>
              <a:t>FPGA seminar</a:t>
            </a:r>
            <a:endParaRPr lang="ko-KR" altLang="en-US" sz="6000" dirty="0">
              <a:solidFill>
                <a:srgbClr val="FFE7FA"/>
              </a:solidFill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60F6276-F5B7-48CA-A44D-FA5A6632A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4733" y="5671686"/>
            <a:ext cx="3375171" cy="1011907"/>
          </a:xfrm>
        </p:spPr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2023-02-02</a:t>
            </a:r>
          </a:p>
          <a:p>
            <a:r>
              <a:rPr lang="en-US" altLang="ko-KR" dirty="0">
                <a:solidFill>
                  <a:schemeClr val="accent1"/>
                </a:solidFill>
              </a:rPr>
              <a:t>    </a:t>
            </a:r>
            <a:r>
              <a:rPr lang="en-US" altLang="ko-KR" dirty="0" err="1">
                <a:solidFill>
                  <a:schemeClr val="accent1"/>
                </a:solidFill>
              </a:rPr>
              <a:t>Wonjun-Jeong</a:t>
            </a:r>
            <a:endParaRPr lang="en-US" altLang="ko-KR" dirty="0">
              <a:solidFill>
                <a:schemeClr val="accent1"/>
              </a:solidFill>
            </a:endParaRPr>
          </a:p>
          <a:p>
            <a:pPr algn="l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77533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직사각형 71">
            <a:extLst>
              <a:ext uri="{FF2B5EF4-FFF2-40B4-BE49-F238E27FC236}">
                <a16:creationId xmlns:a16="http://schemas.microsoft.com/office/drawing/2014/main" id="{2E6BDD1E-3017-4DE6-9D95-7AC3622E85FC}"/>
              </a:ext>
            </a:extLst>
          </p:cNvPr>
          <p:cNvSpPr/>
          <p:nvPr/>
        </p:nvSpPr>
        <p:spPr>
          <a:xfrm>
            <a:off x="6409015" y="2738297"/>
            <a:ext cx="4731689" cy="31801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사각형: 둥근 모서리 112">
            <a:extLst>
              <a:ext uri="{FF2B5EF4-FFF2-40B4-BE49-F238E27FC236}">
                <a16:creationId xmlns:a16="http://schemas.microsoft.com/office/drawing/2014/main" id="{5EAB137A-96AB-4356-8389-113D8C30EE5B}"/>
              </a:ext>
            </a:extLst>
          </p:cNvPr>
          <p:cNvSpPr/>
          <p:nvPr/>
        </p:nvSpPr>
        <p:spPr>
          <a:xfrm>
            <a:off x="8193131" y="3290422"/>
            <a:ext cx="1272535" cy="2289519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63E446DB-483A-4C76-9B33-CD48983BBDF9}"/>
              </a:ext>
            </a:extLst>
          </p:cNvPr>
          <p:cNvSpPr/>
          <p:nvPr/>
        </p:nvSpPr>
        <p:spPr>
          <a:xfrm>
            <a:off x="875377" y="2719398"/>
            <a:ext cx="4524651" cy="31801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B0F1B4B2-CEED-4584-BF3B-2E176A845495}"/>
              </a:ext>
            </a:extLst>
          </p:cNvPr>
          <p:cNvSpPr/>
          <p:nvPr/>
        </p:nvSpPr>
        <p:spPr>
          <a:xfrm>
            <a:off x="638039" y="2566277"/>
            <a:ext cx="1674839" cy="6980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CEC8138-F5BD-4E74-9850-7FFE64B53F64}"/>
              </a:ext>
            </a:extLst>
          </p:cNvPr>
          <p:cNvSpPr/>
          <p:nvPr/>
        </p:nvSpPr>
        <p:spPr>
          <a:xfrm>
            <a:off x="-1" y="0"/>
            <a:ext cx="12192001" cy="1342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24E85E-D0D5-45B3-8697-4886D365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55" y="30674"/>
            <a:ext cx="8769802" cy="1280890"/>
          </a:xfrm>
        </p:spPr>
        <p:txBody>
          <a:bodyPr/>
          <a:lstStyle/>
          <a:p>
            <a:r>
              <a:rPr lang="en-US" altLang="ko-KR" dirty="0">
                <a:solidFill>
                  <a:srgbClr val="FFE7FA"/>
                </a:solidFill>
              </a:rPr>
              <a:t>Debounce</a:t>
            </a:r>
            <a:endParaRPr lang="ko-KR" altLang="en-US" dirty="0">
              <a:solidFill>
                <a:srgbClr val="FFE7FA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D8A629-7B7F-41EB-8E6B-A9CF6B94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216" y="1833479"/>
            <a:ext cx="11558632" cy="4521837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>
                <a:solidFill>
                  <a:schemeClr val="accent1"/>
                </a:solidFill>
                <a:latin typeface="+mn-ea"/>
              </a:rPr>
              <a:t>‘Debouncing’ is appropriate delay time used to eliminate vibrational noise when push switch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90B89848-0C6A-46AF-AE81-04CD29F45832}"/>
              </a:ext>
            </a:extLst>
          </p:cNvPr>
          <p:cNvCxnSpPr>
            <a:cxnSpLocks/>
          </p:cNvCxnSpPr>
          <p:nvPr/>
        </p:nvCxnSpPr>
        <p:spPr>
          <a:xfrm flipV="1">
            <a:off x="1025881" y="5228402"/>
            <a:ext cx="1608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0FDF1B53-5EBB-4653-B5C7-2DB1A1E35E0A}"/>
              </a:ext>
            </a:extLst>
          </p:cNvPr>
          <p:cNvCxnSpPr>
            <a:cxnSpLocks/>
          </p:cNvCxnSpPr>
          <p:nvPr/>
        </p:nvCxnSpPr>
        <p:spPr>
          <a:xfrm flipV="1">
            <a:off x="2633881" y="3775070"/>
            <a:ext cx="0" cy="145333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CBDF61CC-8077-4388-91C4-B65BF94A5EE6}"/>
              </a:ext>
            </a:extLst>
          </p:cNvPr>
          <p:cNvCxnSpPr>
            <a:cxnSpLocks/>
          </p:cNvCxnSpPr>
          <p:nvPr/>
        </p:nvCxnSpPr>
        <p:spPr>
          <a:xfrm>
            <a:off x="2633881" y="3775070"/>
            <a:ext cx="262639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9E84C9F-3735-40BD-B152-6DBF63742187}"/>
              </a:ext>
            </a:extLst>
          </p:cNvPr>
          <p:cNvSpPr txBox="1"/>
          <p:nvPr/>
        </p:nvSpPr>
        <p:spPr>
          <a:xfrm>
            <a:off x="875377" y="2585176"/>
            <a:ext cx="1498219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Expected behavior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7B16B5-578F-4E73-9C19-C496CD78DBD2}"/>
              </a:ext>
            </a:extLst>
          </p:cNvPr>
          <p:cNvSpPr txBox="1"/>
          <p:nvPr/>
        </p:nvSpPr>
        <p:spPr>
          <a:xfrm>
            <a:off x="3340848" y="3295673"/>
            <a:ext cx="1498219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stable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73" name="사각형: 둥근 모서리 72">
            <a:extLst>
              <a:ext uri="{FF2B5EF4-FFF2-40B4-BE49-F238E27FC236}">
                <a16:creationId xmlns:a16="http://schemas.microsoft.com/office/drawing/2014/main" id="{7AE14211-FB36-4764-BA87-C59D49455558}"/>
              </a:ext>
            </a:extLst>
          </p:cNvPr>
          <p:cNvSpPr/>
          <p:nvPr/>
        </p:nvSpPr>
        <p:spPr>
          <a:xfrm>
            <a:off x="6302079" y="2585176"/>
            <a:ext cx="1751476" cy="6980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4" name="직선 연결선 73">
            <a:extLst>
              <a:ext uri="{FF2B5EF4-FFF2-40B4-BE49-F238E27FC236}">
                <a16:creationId xmlns:a16="http://schemas.microsoft.com/office/drawing/2014/main" id="{121BA328-36A8-4EDF-939F-54A22A0BE5D0}"/>
              </a:ext>
            </a:extLst>
          </p:cNvPr>
          <p:cNvCxnSpPr>
            <a:cxnSpLocks/>
          </p:cNvCxnSpPr>
          <p:nvPr/>
        </p:nvCxnSpPr>
        <p:spPr>
          <a:xfrm>
            <a:off x="6692978" y="5247301"/>
            <a:ext cx="168157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5BCCC8F1-913B-4A71-B2FA-D9F3B80A39F1}"/>
              </a:ext>
            </a:extLst>
          </p:cNvPr>
          <p:cNvCxnSpPr>
            <a:cxnSpLocks/>
          </p:cNvCxnSpPr>
          <p:nvPr/>
        </p:nvCxnSpPr>
        <p:spPr>
          <a:xfrm flipV="1">
            <a:off x="8374557" y="3793969"/>
            <a:ext cx="0" cy="145333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>
            <a:extLst>
              <a:ext uri="{FF2B5EF4-FFF2-40B4-BE49-F238E27FC236}">
                <a16:creationId xmlns:a16="http://schemas.microsoft.com/office/drawing/2014/main" id="{BF945EA8-E81E-4DD6-B518-0E090BBFF3DB}"/>
              </a:ext>
            </a:extLst>
          </p:cNvPr>
          <p:cNvCxnSpPr>
            <a:cxnSpLocks/>
          </p:cNvCxnSpPr>
          <p:nvPr/>
        </p:nvCxnSpPr>
        <p:spPr>
          <a:xfrm>
            <a:off x="9253204" y="3793969"/>
            <a:ext cx="174775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C5556DEC-28DB-405D-894E-2E8CB177B106}"/>
              </a:ext>
            </a:extLst>
          </p:cNvPr>
          <p:cNvSpPr txBox="1"/>
          <p:nvPr/>
        </p:nvSpPr>
        <p:spPr>
          <a:xfrm>
            <a:off x="6547499" y="2604075"/>
            <a:ext cx="1566774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Actual</a:t>
            </a:r>
          </a:p>
          <a:p>
            <a:r>
              <a:rPr lang="en-US" altLang="ko-KR" dirty="0">
                <a:solidFill>
                  <a:schemeClr val="accent1"/>
                </a:solidFill>
              </a:rPr>
              <a:t>behavior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18FEEA7-7772-47FD-856D-1B5229AF0DF1}"/>
              </a:ext>
            </a:extLst>
          </p:cNvPr>
          <p:cNvSpPr txBox="1"/>
          <p:nvPr/>
        </p:nvSpPr>
        <p:spPr>
          <a:xfrm>
            <a:off x="9755356" y="3367212"/>
            <a:ext cx="1566774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stable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cxnSp>
        <p:nvCxnSpPr>
          <p:cNvPr id="83" name="직선 연결선 82">
            <a:extLst>
              <a:ext uri="{FF2B5EF4-FFF2-40B4-BE49-F238E27FC236}">
                <a16:creationId xmlns:a16="http://schemas.microsoft.com/office/drawing/2014/main" id="{82517979-D943-44CD-B0C6-92616023E01B}"/>
              </a:ext>
            </a:extLst>
          </p:cNvPr>
          <p:cNvCxnSpPr>
            <a:cxnSpLocks/>
          </p:cNvCxnSpPr>
          <p:nvPr/>
        </p:nvCxnSpPr>
        <p:spPr>
          <a:xfrm flipV="1">
            <a:off x="8441669" y="3793969"/>
            <a:ext cx="0" cy="145333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>
            <a:extLst>
              <a:ext uri="{FF2B5EF4-FFF2-40B4-BE49-F238E27FC236}">
                <a16:creationId xmlns:a16="http://schemas.microsoft.com/office/drawing/2014/main" id="{1EF78665-6312-44E3-BD8F-EBCA7829FE6D}"/>
              </a:ext>
            </a:extLst>
          </p:cNvPr>
          <p:cNvCxnSpPr>
            <a:cxnSpLocks/>
          </p:cNvCxnSpPr>
          <p:nvPr/>
        </p:nvCxnSpPr>
        <p:spPr>
          <a:xfrm flipV="1">
            <a:off x="8643004" y="3793969"/>
            <a:ext cx="0" cy="145333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직선 연결선 86">
            <a:extLst>
              <a:ext uri="{FF2B5EF4-FFF2-40B4-BE49-F238E27FC236}">
                <a16:creationId xmlns:a16="http://schemas.microsoft.com/office/drawing/2014/main" id="{8AC7E3EB-C694-4AD1-BF11-EE2CCBE7B80E}"/>
              </a:ext>
            </a:extLst>
          </p:cNvPr>
          <p:cNvCxnSpPr>
            <a:cxnSpLocks/>
          </p:cNvCxnSpPr>
          <p:nvPr/>
        </p:nvCxnSpPr>
        <p:spPr>
          <a:xfrm flipV="1">
            <a:off x="8936619" y="3793969"/>
            <a:ext cx="0" cy="145333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직선 연결선 88">
            <a:extLst>
              <a:ext uri="{FF2B5EF4-FFF2-40B4-BE49-F238E27FC236}">
                <a16:creationId xmlns:a16="http://schemas.microsoft.com/office/drawing/2014/main" id="{F00F2A03-4A46-4C22-A7E2-EA8C1D2A04FD}"/>
              </a:ext>
            </a:extLst>
          </p:cNvPr>
          <p:cNvCxnSpPr>
            <a:cxnSpLocks/>
          </p:cNvCxnSpPr>
          <p:nvPr/>
        </p:nvCxnSpPr>
        <p:spPr>
          <a:xfrm flipV="1">
            <a:off x="8819173" y="3793969"/>
            <a:ext cx="0" cy="145333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직선 연결선 89">
            <a:extLst>
              <a:ext uri="{FF2B5EF4-FFF2-40B4-BE49-F238E27FC236}">
                <a16:creationId xmlns:a16="http://schemas.microsoft.com/office/drawing/2014/main" id="{F53D0352-9F72-49B2-85A9-40F72FF82C35}"/>
              </a:ext>
            </a:extLst>
          </p:cNvPr>
          <p:cNvCxnSpPr>
            <a:cxnSpLocks/>
          </p:cNvCxnSpPr>
          <p:nvPr/>
        </p:nvCxnSpPr>
        <p:spPr>
          <a:xfrm flipV="1">
            <a:off x="9253204" y="3793969"/>
            <a:ext cx="0" cy="145333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직선 연결선 90">
            <a:extLst>
              <a:ext uri="{FF2B5EF4-FFF2-40B4-BE49-F238E27FC236}">
                <a16:creationId xmlns:a16="http://schemas.microsoft.com/office/drawing/2014/main" id="{8611DC5C-0CA8-4ED9-AC29-6F1E09CC5303}"/>
              </a:ext>
            </a:extLst>
          </p:cNvPr>
          <p:cNvCxnSpPr>
            <a:cxnSpLocks/>
          </p:cNvCxnSpPr>
          <p:nvPr/>
        </p:nvCxnSpPr>
        <p:spPr>
          <a:xfrm>
            <a:off x="8936619" y="5247301"/>
            <a:ext cx="31658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직선 연결선 92">
            <a:extLst>
              <a:ext uri="{FF2B5EF4-FFF2-40B4-BE49-F238E27FC236}">
                <a16:creationId xmlns:a16="http://schemas.microsoft.com/office/drawing/2014/main" id="{AD5A00D4-453B-4298-971C-EB56EA415A26}"/>
              </a:ext>
            </a:extLst>
          </p:cNvPr>
          <p:cNvCxnSpPr>
            <a:cxnSpLocks/>
          </p:cNvCxnSpPr>
          <p:nvPr/>
        </p:nvCxnSpPr>
        <p:spPr>
          <a:xfrm>
            <a:off x="8819173" y="3796030"/>
            <a:ext cx="11744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직선 연결선 94">
            <a:extLst>
              <a:ext uri="{FF2B5EF4-FFF2-40B4-BE49-F238E27FC236}">
                <a16:creationId xmlns:a16="http://schemas.microsoft.com/office/drawing/2014/main" id="{F5ED4390-E678-4368-8735-2C54C31E08ED}"/>
              </a:ext>
            </a:extLst>
          </p:cNvPr>
          <p:cNvCxnSpPr>
            <a:cxnSpLocks/>
          </p:cNvCxnSpPr>
          <p:nvPr/>
        </p:nvCxnSpPr>
        <p:spPr>
          <a:xfrm>
            <a:off x="8643004" y="5240973"/>
            <a:ext cx="176169" cy="632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직선 연결선 97">
            <a:extLst>
              <a:ext uri="{FF2B5EF4-FFF2-40B4-BE49-F238E27FC236}">
                <a16:creationId xmlns:a16="http://schemas.microsoft.com/office/drawing/2014/main" id="{374B63C1-A5EC-45D7-88BC-221F05DEE0AE}"/>
              </a:ext>
            </a:extLst>
          </p:cNvPr>
          <p:cNvCxnSpPr>
            <a:cxnSpLocks/>
          </p:cNvCxnSpPr>
          <p:nvPr/>
        </p:nvCxnSpPr>
        <p:spPr>
          <a:xfrm>
            <a:off x="8374557" y="3793969"/>
            <a:ext cx="6711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연결선 100">
            <a:extLst>
              <a:ext uri="{FF2B5EF4-FFF2-40B4-BE49-F238E27FC236}">
                <a16:creationId xmlns:a16="http://schemas.microsoft.com/office/drawing/2014/main" id="{161D07B6-4D80-4A3C-BB9E-8E8893095270}"/>
              </a:ext>
            </a:extLst>
          </p:cNvPr>
          <p:cNvCxnSpPr>
            <a:cxnSpLocks/>
          </p:cNvCxnSpPr>
          <p:nvPr/>
        </p:nvCxnSpPr>
        <p:spPr>
          <a:xfrm flipV="1">
            <a:off x="8567504" y="3787641"/>
            <a:ext cx="0" cy="145333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>
            <a:extLst>
              <a:ext uri="{FF2B5EF4-FFF2-40B4-BE49-F238E27FC236}">
                <a16:creationId xmlns:a16="http://schemas.microsoft.com/office/drawing/2014/main" id="{63EF3221-98EB-499A-83BB-FB35B4FFAD1E}"/>
              </a:ext>
            </a:extLst>
          </p:cNvPr>
          <p:cNvCxnSpPr>
            <a:cxnSpLocks/>
          </p:cNvCxnSpPr>
          <p:nvPr/>
        </p:nvCxnSpPr>
        <p:spPr>
          <a:xfrm>
            <a:off x="8450058" y="5234645"/>
            <a:ext cx="10905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07">
            <a:extLst>
              <a:ext uri="{FF2B5EF4-FFF2-40B4-BE49-F238E27FC236}">
                <a16:creationId xmlns:a16="http://schemas.microsoft.com/office/drawing/2014/main" id="{67562F28-E070-4D83-8C22-C8B93530B966}"/>
              </a:ext>
            </a:extLst>
          </p:cNvPr>
          <p:cNvCxnSpPr>
            <a:cxnSpLocks/>
          </p:cNvCxnSpPr>
          <p:nvPr/>
        </p:nvCxnSpPr>
        <p:spPr>
          <a:xfrm>
            <a:off x="8559114" y="3785459"/>
            <a:ext cx="9227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3A01B297-9DE2-44DF-A5BB-5E9A476C1660}"/>
              </a:ext>
            </a:extLst>
          </p:cNvPr>
          <p:cNvSpPr txBox="1"/>
          <p:nvPr/>
        </p:nvSpPr>
        <p:spPr>
          <a:xfrm>
            <a:off x="8374557" y="3367212"/>
            <a:ext cx="1566774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bounce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cxnSp>
        <p:nvCxnSpPr>
          <p:cNvPr id="115" name="직선 화살표 연결선 114">
            <a:extLst>
              <a:ext uri="{FF2B5EF4-FFF2-40B4-BE49-F238E27FC236}">
                <a16:creationId xmlns:a16="http://schemas.microsoft.com/office/drawing/2014/main" id="{7211F6D4-659E-4637-BFA4-3EC48FCEF91A}"/>
              </a:ext>
            </a:extLst>
          </p:cNvPr>
          <p:cNvCxnSpPr>
            <a:cxnSpLocks/>
          </p:cNvCxnSpPr>
          <p:nvPr/>
        </p:nvCxnSpPr>
        <p:spPr>
          <a:xfrm>
            <a:off x="2245767" y="4772667"/>
            <a:ext cx="321003" cy="385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직선 화살표 연결선 116">
            <a:extLst>
              <a:ext uri="{FF2B5EF4-FFF2-40B4-BE49-F238E27FC236}">
                <a16:creationId xmlns:a16="http://schemas.microsoft.com/office/drawing/2014/main" id="{94239C73-01C4-4986-91B1-941CD61275A8}"/>
              </a:ext>
            </a:extLst>
          </p:cNvPr>
          <p:cNvCxnSpPr>
            <a:cxnSpLocks/>
          </p:cNvCxnSpPr>
          <p:nvPr/>
        </p:nvCxnSpPr>
        <p:spPr>
          <a:xfrm>
            <a:off x="7974461" y="4795187"/>
            <a:ext cx="321003" cy="385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AE9BF6F4-13DC-4B1D-B880-C648CA477D76}"/>
              </a:ext>
            </a:extLst>
          </p:cNvPr>
          <p:cNvSpPr txBox="1"/>
          <p:nvPr/>
        </p:nvSpPr>
        <p:spPr>
          <a:xfrm>
            <a:off x="6670268" y="4452276"/>
            <a:ext cx="1566774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Push switch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D85AB68B-CBFB-422B-8399-EBBFD932D87E}"/>
              </a:ext>
            </a:extLst>
          </p:cNvPr>
          <p:cNvSpPr txBox="1"/>
          <p:nvPr/>
        </p:nvSpPr>
        <p:spPr>
          <a:xfrm>
            <a:off x="1008385" y="4495408"/>
            <a:ext cx="1566774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Push switch</a:t>
            </a:r>
            <a:endParaRPr lang="ko-KR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706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A2ECA2EE-DA25-4483-8F27-44714CE7A2A6}"/>
              </a:ext>
            </a:extLst>
          </p:cNvPr>
          <p:cNvSpPr/>
          <p:nvPr/>
        </p:nvSpPr>
        <p:spPr>
          <a:xfrm>
            <a:off x="-1" y="-94741"/>
            <a:ext cx="12192001" cy="69527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AAA2A0AA-FAFA-47AC-A68B-B3F6977B1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401" y="2893334"/>
            <a:ext cx="8915399" cy="976589"/>
          </a:xfrm>
        </p:spPr>
        <p:txBody>
          <a:bodyPr>
            <a:normAutofit/>
          </a:bodyPr>
          <a:lstStyle/>
          <a:p>
            <a:r>
              <a:rPr lang="en-US" altLang="ko-KR" sz="6000" dirty="0">
                <a:solidFill>
                  <a:srgbClr val="FFE7FA"/>
                </a:solidFill>
              </a:rPr>
              <a:t>2.FPGA coding</a:t>
            </a:r>
            <a:endParaRPr lang="ko-KR" altLang="en-US" sz="6000" dirty="0">
              <a:solidFill>
                <a:srgbClr val="FFE7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042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654B104E-3683-420B-B754-1A6EBE8E77E1}"/>
              </a:ext>
            </a:extLst>
          </p:cNvPr>
          <p:cNvSpPr/>
          <p:nvPr/>
        </p:nvSpPr>
        <p:spPr>
          <a:xfrm>
            <a:off x="2676" y="1311564"/>
            <a:ext cx="5213686" cy="554643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CEC8138-F5BD-4E74-9850-7FFE64B53F64}"/>
              </a:ext>
            </a:extLst>
          </p:cNvPr>
          <p:cNvSpPr/>
          <p:nvPr/>
        </p:nvSpPr>
        <p:spPr>
          <a:xfrm>
            <a:off x="-1" y="0"/>
            <a:ext cx="12192001" cy="1342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24E85E-D0D5-45B3-8697-4886D365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54" y="30674"/>
            <a:ext cx="11209745" cy="1280890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FFE7FA"/>
                </a:solidFill>
              </a:rPr>
              <a:t>Switch LED(Verilog)</a:t>
            </a:r>
            <a:endParaRPr lang="ko-KR" altLang="en-US" dirty="0">
              <a:solidFill>
                <a:srgbClr val="FFE7FA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D8A629-7B7F-41EB-8E6B-A9CF6B94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2269" y="1498289"/>
            <a:ext cx="3917879" cy="5359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3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Modul</a:t>
            </a:r>
            <a:r>
              <a:rPr lang="en-US" altLang="ko-KR" sz="13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ea"/>
              </a:rPr>
              <a:t>e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3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Switches_To_Leds</a:t>
            </a:r>
            <a:endParaRPr lang="en-US" altLang="ko-KR" sz="1300" dirty="0">
              <a:solidFill>
                <a:schemeClr val="accent4">
                  <a:lumMod val="60000"/>
                  <a:lumOff val="4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(</a:t>
            </a:r>
            <a:r>
              <a:rPr lang="en-US" altLang="ko-KR" sz="1300" dirty="0">
                <a:solidFill>
                  <a:schemeClr val="accent6"/>
                </a:solidFill>
                <a:latin typeface="+mn-ea"/>
              </a:rPr>
              <a:t>input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i_Switches_1,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</a:t>
            </a:r>
            <a:r>
              <a:rPr lang="en-US" altLang="ko-KR" sz="1300" dirty="0">
                <a:solidFill>
                  <a:schemeClr val="accent6"/>
                </a:solidFill>
                <a:latin typeface="+mn-ea"/>
              </a:rPr>
              <a:t>input 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i_Switches_2,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6"/>
                </a:solidFill>
                <a:latin typeface="+mn-ea"/>
              </a:rPr>
              <a:t>  input 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i_Switches_3,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</a:t>
            </a:r>
            <a:r>
              <a:rPr lang="en-US" altLang="ko-KR" sz="1300" dirty="0">
                <a:solidFill>
                  <a:schemeClr val="accent6"/>
                </a:solidFill>
                <a:latin typeface="+mn-ea"/>
              </a:rPr>
              <a:t>input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i_Switches_4,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</a:t>
            </a:r>
            <a:r>
              <a:rPr lang="en-US" altLang="ko-KR" sz="1300" dirty="0">
                <a:solidFill>
                  <a:schemeClr val="accent6"/>
                </a:solidFill>
                <a:latin typeface="+mn-ea"/>
              </a:rPr>
              <a:t>Output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o_LED_1,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</a:t>
            </a:r>
            <a:r>
              <a:rPr lang="en-US" altLang="ko-KR" sz="1300" dirty="0">
                <a:solidFill>
                  <a:schemeClr val="accent6"/>
                </a:solidFill>
                <a:latin typeface="+mn-ea"/>
              </a:rPr>
              <a:t>Output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o_LED_2,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</a:t>
            </a:r>
            <a:r>
              <a:rPr lang="en-US" altLang="ko-KR" sz="1300" dirty="0">
                <a:solidFill>
                  <a:schemeClr val="accent6"/>
                </a:solidFill>
                <a:latin typeface="+mn-ea"/>
              </a:rPr>
              <a:t>Output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o_LED_3,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</a:t>
            </a:r>
            <a:r>
              <a:rPr lang="en-US" altLang="ko-KR" sz="1300" dirty="0">
                <a:solidFill>
                  <a:schemeClr val="accent6"/>
                </a:solidFill>
                <a:latin typeface="+mn-ea"/>
              </a:rPr>
              <a:t>Output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o_LED_4);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assign 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o_LED_1 = i_Switch_1;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3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assign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o_LED_2 = i_Switch_2;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3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assign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o_LED_3 = i_Switch_3;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3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assign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o_LED_4 = i_Switch_4;</a:t>
            </a:r>
          </a:p>
          <a:p>
            <a:pPr marL="0" indent="0">
              <a:buNone/>
            </a:pPr>
            <a:r>
              <a:rPr lang="en-US" altLang="ko-KR" sz="13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Endmodule</a:t>
            </a:r>
            <a:r>
              <a:rPr lang="en-US" altLang="ko-KR" sz="1300" dirty="0">
                <a:solidFill>
                  <a:schemeClr val="accent1"/>
                </a:solidFill>
                <a:latin typeface="+mn-ea"/>
              </a:rPr>
              <a:t> </a:t>
            </a:r>
            <a:r>
              <a:rPr lang="en-US" altLang="ko-KR" sz="1300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// </a:t>
            </a:r>
            <a:r>
              <a:rPr lang="en-US" altLang="ko-KR" sz="1300" dirty="0" err="1">
                <a:solidFill>
                  <a:schemeClr val="accent2">
                    <a:lumMod val="75000"/>
                  </a:schemeClr>
                </a:solidFill>
                <a:latin typeface="+mn-ea"/>
              </a:rPr>
              <a:t>Switches_To_LEDs</a:t>
            </a:r>
            <a:endParaRPr lang="en-US" altLang="ko-KR" sz="1300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D41121-0CE7-446C-95D3-4B0CAB470D37}"/>
              </a:ext>
            </a:extLst>
          </p:cNvPr>
          <p:cNvSpPr txBox="1"/>
          <p:nvPr/>
        </p:nvSpPr>
        <p:spPr>
          <a:xfrm>
            <a:off x="0" y="1498289"/>
            <a:ext cx="153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Verilog Code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05784DD0-B50B-4415-AE5C-DECF582FFC20}"/>
              </a:ext>
            </a:extLst>
          </p:cNvPr>
          <p:cNvSpPr/>
          <p:nvPr/>
        </p:nvSpPr>
        <p:spPr>
          <a:xfrm>
            <a:off x="7281412" y="3092415"/>
            <a:ext cx="2422358" cy="32725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800" dirty="0">
              <a:solidFill>
                <a:schemeClr val="accent1"/>
              </a:solidFill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8D51BDA0-5154-4F58-9C7F-246032F5B77D}"/>
              </a:ext>
            </a:extLst>
          </p:cNvPr>
          <p:cNvCxnSpPr>
            <a:cxnSpLocks/>
          </p:cNvCxnSpPr>
          <p:nvPr/>
        </p:nvCxnSpPr>
        <p:spPr>
          <a:xfrm flipV="1">
            <a:off x="6443551" y="3176305"/>
            <a:ext cx="248066" cy="33014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9A21AA2C-66F3-4D36-A0DC-86B37F45D585}"/>
              </a:ext>
            </a:extLst>
          </p:cNvPr>
          <p:cNvCxnSpPr>
            <a:cxnSpLocks/>
          </p:cNvCxnSpPr>
          <p:nvPr/>
        </p:nvCxnSpPr>
        <p:spPr>
          <a:xfrm>
            <a:off x="6095999" y="3506452"/>
            <a:ext cx="2824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9">
            <a:extLst>
              <a:ext uri="{FF2B5EF4-FFF2-40B4-BE49-F238E27FC236}">
                <a16:creationId xmlns:a16="http://schemas.microsoft.com/office/drawing/2014/main" id="{79132835-4DCB-4978-97DD-0BF59A5AD010}"/>
              </a:ext>
            </a:extLst>
          </p:cNvPr>
          <p:cNvSpPr/>
          <p:nvPr/>
        </p:nvSpPr>
        <p:spPr>
          <a:xfrm>
            <a:off x="6378427" y="3441652"/>
            <a:ext cx="130249" cy="12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FAA46D94-5D67-4094-A35B-D2C42DBEF5BA}"/>
              </a:ext>
            </a:extLst>
          </p:cNvPr>
          <p:cNvCxnSpPr>
            <a:cxnSpLocks/>
          </p:cNvCxnSpPr>
          <p:nvPr/>
        </p:nvCxnSpPr>
        <p:spPr>
          <a:xfrm>
            <a:off x="6866974" y="3506452"/>
            <a:ext cx="40348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타원 14">
            <a:extLst>
              <a:ext uri="{FF2B5EF4-FFF2-40B4-BE49-F238E27FC236}">
                <a16:creationId xmlns:a16="http://schemas.microsoft.com/office/drawing/2014/main" id="{9CA4CF24-1EC1-4A22-AD5A-9EE9E6F0F85B}"/>
              </a:ext>
            </a:extLst>
          </p:cNvPr>
          <p:cNvSpPr/>
          <p:nvPr/>
        </p:nvSpPr>
        <p:spPr>
          <a:xfrm>
            <a:off x="6801850" y="3441652"/>
            <a:ext cx="130249" cy="12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BB260C91-649F-48E2-A36D-87D89BFF7094}"/>
              </a:ext>
            </a:extLst>
          </p:cNvPr>
          <p:cNvGrpSpPr/>
          <p:nvPr/>
        </p:nvGrpSpPr>
        <p:grpSpPr>
          <a:xfrm>
            <a:off x="6098726" y="3968427"/>
            <a:ext cx="1174458" cy="394947"/>
            <a:chOff x="5813571" y="1867621"/>
            <a:chExt cx="1174458" cy="394947"/>
          </a:xfrm>
        </p:grpSpPr>
        <p:cxnSp>
          <p:nvCxnSpPr>
            <p:cNvPr id="19" name="직선 연결선 18">
              <a:extLst>
                <a:ext uri="{FF2B5EF4-FFF2-40B4-BE49-F238E27FC236}">
                  <a16:creationId xmlns:a16="http://schemas.microsoft.com/office/drawing/2014/main" id="{9CA3A1D5-31EC-45D1-8C09-5CE6421A1E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61123" y="1867621"/>
              <a:ext cx="248066" cy="3301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>
              <a:extLst>
                <a:ext uri="{FF2B5EF4-FFF2-40B4-BE49-F238E27FC236}">
                  <a16:creationId xmlns:a16="http://schemas.microsoft.com/office/drawing/2014/main" id="{56C6A98B-642B-41A9-9905-18F7B114AF51}"/>
                </a:ext>
              </a:extLst>
            </p:cNvPr>
            <p:cNvCxnSpPr>
              <a:cxnSpLocks/>
            </p:cNvCxnSpPr>
            <p:nvPr/>
          </p:nvCxnSpPr>
          <p:spPr>
            <a:xfrm>
              <a:off x="5813571" y="2197768"/>
              <a:ext cx="28242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7F6B774A-5151-4320-AA2A-0F1A14A83D99}"/>
                </a:ext>
              </a:extLst>
            </p:cNvPr>
            <p:cNvSpPr/>
            <p:nvPr/>
          </p:nvSpPr>
          <p:spPr>
            <a:xfrm>
              <a:off x="6095999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2" name="직선 연결선 21">
              <a:extLst>
                <a:ext uri="{FF2B5EF4-FFF2-40B4-BE49-F238E27FC236}">
                  <a16:creationId xmlns:a16="http://schemas.microsoft.com/office/drawing/2014/main" id="{B737BB11-5339-4CE3-A752-914D83C49230}"/>
                </a:ext>
              </a:extLst>
            </p:cNvPr>
            <p:cNvCxnSpPr>
              <a:cxnSpLocks/>
            </p:cNvCxnSpPr>
            <p:nvPr/>
          </p:nvCxnSpPr>
          <p:spPr>
            <a:xfrm>
              <a:off x="6584546" y="2197768"/>
              <a:ext cx="40348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타원 22">
              <a:extLst>
                <a:ext uri="{FF2B5EF4-FFF2-40B4-BE49-F238E27FC236}">
                  <a16:creationId xmlns:a16="http://schemas.microsoft.com/office/drawing/2014/main" id="{2408505B-9E5B-4D9D-BAEA-88A3D18D9FCF}"/>
                </a:ext>
              </a:extLst>
            </p:cNvPr>
            <p:cNvSpPr/>
            <p:nvPr/>
          </p:nvSpPr>
          <p:spPr>
            <a:xfrm>
              <a:off x="6519422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AD10B600-55B2-42ED-997C-E4C2B7B2EE29}"/>
              </a:ext>
            </a:extLst>
          </p:cNvPr>
          <p:cNvGrpSpPr/>
          <p:nvPr/>
        </p:nvGrpSpPr>
        <p:grpSpPr>
          <a:xfrm>
            <a:off x="6098726" y="4834395"/>
            <a:ext cx="1174458" cy="394947"/>
            <a:chOff x="5813571" y="1867621"/>
            <a:chExt cx="1174458" cy="394947"/>
          </a:xfrm>
        </p:grpSpPr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D732B801-1441-47E6-8077-5CF3E0C7EC2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61123" y="1867621"/>
              <a:ext cx="248066" cy="3301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>
              <a:extLst>
                <a:ext uri="{FF2B5EF4-FFF2-40B4-BE49-F238E27FC236}">
                  <a16:creationId xmlns:a16="http://schemas.microsoft.com/office/drawing/2014/main" id="{D8D76C9F-0915-4F7B-877A-F04F3D40A54C}"/>
                </a:ext>
              </a:extLst>
            </p:cNvPr>
            <p:cNvCxnSpPr>
              <a:cxnSpLocks/>
            </p:cNvCxnSpPr>
            <p:nvPr/>
          </p:nvCxnSpPr>
          <p:spPr>
            <a:xfrm>
              <a:off x="5813571" y="2197768"/>
              <a:ext cx="28242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타원 26">
              <a:extLst>
                <a:ext uri="{FF2B5EF4-FFF2-40B4-BE49-F238E27FC236}">
                  <a16:creationId xmlns:a16="http://schemas.microsoft.com/office/drawing/2014/main" id="{9BA34CD0-98EA-492C-AB15-298092F6CE90}"/>
                </a:ext>
              </a:extLst>
            </p:cNvPr>
            <p:cNvSpPr/>
            <p:nvPr/>
          </p:nvSpPr>
          <p:spPr>
            <a:xfrm>
              <a:off x="6095999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AE48BB1C-252F-4773-99A6-3BC8E76A76C7}"/>
                </a:ext>
              </a:extLst>
            </p:cNvPr>
            <p:cNvCxnSpPr>
              <a:cxnSpLocks/>
            </p:cNvCxnSpPr>
            <p:nvPr/>
          </p:nvCxnSpPr>
          <p:spPr>
            <a:xfrm>
              <a:off x="6584546" y="2197768"/>
              <a:ext cx="40348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타원 28">
              <a:extLst>
                <a:ext uri="{FF2B5EF4-FFF2-40B4-BE49-F238E27FC236}">
                  <a16:creationId xmlns:a16="http://schemas.microsoft.com/office/drawing/2014/main" id="{EC5F0A5F-808D-4062-AFCF-CF4DD5493DA3}"/>
                </a:ext>
              </a:extLst>
            </p:cNvPr>
            <p:cNvSpPr/>
            <p:nvPr/>
          </p:nvSpPr>
          <p:spPr>
            <a:xfrm>
              <a:off x="6519422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2F102B3A-988E-4C46-B65E-598BC9ADB17C}"/>
              </a:ext>
            </a:extLst>
          </p:cNvPr>
          <p:cNvGrpSpPr/>
          <p:nvPr/>
        </p:nvGrpSpPr>
        <p:grpSpPr>
          <a:xfrm>
            <a:off x="6098726" y="5538863"/>
            <a:ext cx="1174458" cy="394947"/>
            <a:chOff x="5813571" y="1867621"/>
            <a:chExt cx="1174458" cy="394947"/>
          </a:xfrm>
        </p:grpSpPr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06F66765-42CA-4A6B-81A8-FEC8EAE7F4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61123" y="1867621"/>
              <a:ext cx="248066" cy="3301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3A82C3CE-562B-4E63-99EC-F2D1E951E0D2}"/>
                </a:ext>
              </a:extLst>
            </p:cNvPr>
            <p:cNvCxnSpPr>
              <a:cxnSpLocks/>
            </p:cNvCxnSpPr>
            <p:nvPr/>
          </p:nvCxnSpPr>
          <p:spPr>
            <a:xfrm>
              <a:off x="5813571" y="2197768"/>
              <a:ext cx="28242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타원 32">
              <a:extLst>
                <a:ext uri="{FF2B5EF4-FFF2-40B4-BE49-F238E27FC236}">
                  <a16:creationId xmlns:a16="http://schemas.microsoft.com/office/drawing/2014/main" id="{9144AB25-1A66-40DA-9F7B-8C2675097C1C}"/>
                </a:ext>
              </a:extLst>
            </p:cNvPr>
            <p:cNvSpPr/>
            <p:nvPr/>
          </p:nvSpPr>
          <p:spPr>
            <a:xfrm>
              <a:off x="6095999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4" name="직선 연결선 33">
              <a:extLst>
                <a:ext uri="{FF2B5EF4-FFF2-40B4-BE49-F238E27FC236}">
                  <a16:creationId xmlns:a16="http://schemas.microsoft.com/office/drawing/2014/main" id="{8491B247-6E8A-47F9-85C2-9053529DEFF9}"/>
                </a:ext>
              </a:extLst>
            </p:cNvPr>
            <p:cNvCxnSpPr>
              <a:cxnSpLocks/>
            </p:cNvCxnSpPr>
            <p:nvPr/>
          </p:nvCxnSpPr>
          <p:spPr>
            <a:xfrm>
              <a:off x="6584546" y="2197768"/>
              <a:ext cx="40348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타원 34">
              <a:extLst>
                <a:ext uri="{FF2B5EF4-FFF2-40B4-BE49-F238E27FC236}">
                  <a16:creationId xmlns:a16="http://schemas.microsoft.com/office/drawing/2014/main" id="{E73DCFBD-3572-4D84-A7D3-2EEAAD6BEEA3}"/>
                </a:ext>
              </a:extLst>
            </p:cNvPr>
            <p:cNvSpPr/>
            <p:nvPr/>
          </p:nvSpPr>
          <p:spPr>
            <a:xfrm>
              <a:off x="6519422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9739FFE4-36BA-4930-9F2B-5D6E3F524968}"/>
              </a:ext>
            </a:extLst>
          </p:cNvPr>
          <p:cNvSpPr txBox="1"/>
          <p:nvPr/>
        </p:nvSpPr>
        <p:spPr>
          <a:xfrm>
            <a:off x="5538293" y="3279389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sw1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1363E20-7276-41B6-8FDA-FEB7D1868DAB}"/>
              </a:ext>
            </a:extLst>
          </p:cNvPr>
          <p:cNvSpPr txBox="1"/>
          <p:nvPr/>
        </p:nvSpPr>
        <p:spPr>
          <a:xfrm>
            <a:off x="5562586" y="4090743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sw2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772ED1B-2DB9-4264-B3F3-2D744DBFE532}"/>
              </a:ext>
            </a:extLst>
          </p:cNvPr>
          <p:cNvSpPr txBox="1"/>
          <p:nvPr/>
        </p:nvSpPr>
        <p:spPr>
          <a:xfrm>
            <a:off x="5570821" y="4962779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sw3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335E1DB-9E78-4C9B-AE31-FBC6F61BBF70}"/>
              </a:ext>
            </a:extLst>
          </p:cNvPr>
          <p:cNvSpPr txBox="1"/>
          <p:nvPr/>
        </p:nvSpPr>
        <p:spPr>
          <a:xfrm>
            <a:off x="5563899" y="5684344"/>
            <a:ext cx="58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sw4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8F6ADCD7-FD00-465D-886F-0ACC4943F799}"/>
              </a:ext>
            </a:extLst>
          </p:cNvPr>
          <p:cNvCxnSpPr>
            <a:cxnSpLocks/>
          </p:cNvCxnSpPr>
          <p:nvPr/>
        </p:nvCxnSpPr>
        <p:spPr>
          <a:xfrm>
            <a:off x="7281412" y="3506452"/>
            <a:ext cx="279929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6A07BCE0-7013-4F23-9847-C21B733DF639}"/>
              </a:ext>
            </a:extLst>
          </p:cNvPr>
          <p:cNvGrpSpPr/>
          <p:nvPr/>
        </p:nvGrpSpPr>
        <p:grpSpPr>
          <a:xfrm>
            <a:off x="10065306" y="3300167"/>
            <a:ext cx="403483" cy="403200"/>
            <a:chOff x="10050356" y="2208991"/>
            <a:chExt cx="403483" cy="403200"/>
          </a:xfrm>
        </p:grpSpPr>
        <p:sp>
          <p:nvSpPr>
            <p:cNvPr id="51" name="직사각형 50">
              <a:extLst>
                <a:ext uri="{FF2B5EF4-FFF2-40B4-BE49-F238E27FC236}">
                  <a16:creationId xmlns:a16="http://schemas.microsoft.com/office/drawing/2014/main" id="{5E55E00C-A01E-4C08-BB85-CD0B7EE1BBC4}"/>
                </a:ext>
              </a:extLst>
            </p:cNvPr>
            <p:cNvSpPr/>
            <p:nvPr/>
          </p:nvSpPr>
          <p:spPr>
            <a:xfrm>
              <a:off x="10050356" y="2208991"/>
              <a:ext cx="403483" cy="403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>
              <a:extLst>
                <a:ext uri="{FF2B5EF4-FFF2-40B4-BE49-F238E27FC236}">
                  <a16:creationId xmlns:a16="http://schemas.microsoft.com/office/drawing/2014/main" id="{2E5B81C0-16F1-46F8-8152-3437AE1C2A43}"/>
                </a:ext>
              </a:extLst>
            </p:cNvPr>
            <p:cNvSpPr/>
            <p:nvPr/>
          </p:nvSpPr>
          <p:spPr>
            <a:xfrm>
              <a:off x="10113187" y="2269040"/>
              <a:ext cx="270000" cy="27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BB887C8A-368E-4AEE-B48F-53C192597AC0}"/>
              </a:ext>
            </a:extLst>
          </p:cNvPr>
          <p:cNvGrpSpPr/>
          <p:nvPr/>
        </p:nvGrpSpPr>
        <p:grpSpPr>
          <a:xfrm>
            <a:off x="10065307" y="4097454"/>
            <a:ext cx="403483" cy="403200"/>
            <a:chOff x="10050356" y="2208991"/>
            <a:chExt cx="403483" cy="403200"/>
          </a:xfrm>
        </p:grpSpPr>
        <p:sp>
          <p:nvSpPr>
            <p:cNvPr id="56" name="직사각형 55">
              <a:extLst>
                <a:ext uri="{FF2B5EF4-FFF2-40B4-BE49-F238E27FC236}">
                  <a16:creationId xmlns:a16="http://schemas.microsoft.com/office/drawing/2014/main" id="{8748E68C-B17E-453F-A27F-0DC32B628445}"/>
                </a:ext>
              </a:extLst>
            </p:cNvPr>
            <p:cNvSpPr/>
            <p:nvPr/>
          </p:nvSpPr>
          <p:spPr>
            <a:xfrm>
              <a:off x="10050356" y="2208991"/>
              <a:ext cx="403483" cy="403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타원 56">
              <a:extLst>
                <a:ext uri="{FF2B5EF4-FFF2-40B4-BE49-F238E27FC236}">
                  <a16:creationId xmlns:a16="http://schemas.microsoft.com/office/drawing/2014/main" id="{3F1991AC-0B98-426F-A34C-2D5FCA90ABFA}"/>
                </a:ext>
              </a:extLst>
            </p:cNvPr>
            <p:cNvSpPr/>
            <p:nvPr/>
          </p:nvSpPr>
          <p:spPr>
            <a:xfrm>
              <a:off x="10113187" y="2269040"/>
              <a:ext cx="270000" cy="27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2ECF5036-E524-4512-A8ED-4FC57E29F804}"/>
              </a:ext>
            </a:extLst>
          </p:cNvPr>
          <p:cNvGrpSpPr/>
          <p:nvPr/>
        </p:nvGrpSpPr>
        <p:grpSpPr>
          <a:xfrm>
            <a:off x="10061907" y="4961525"/>
            <a:ext cx="403483" cy="403200"/>
            <a:chOff x="10050356" y="2208991"/>
            <a:chExt cx="403483" cy="403200"/>
          </a:xfrm>
        </p:grpSpPr>
        <p:sp>
          <p:nvSpPr>
            <p:cNvPr id="59" name="직사각형 58">
              <a:extLst>
                <a:ext uri="{FF2B5EF4-FFF2-40B4-BE49-F238E27FC236}">
                  <a16:creationId xmlns:a16="http://schemas.microsoft.com/office/drawing/2014/main" id="{E16AFB78-3679-406C-ADBF-74E7868928A7}"/>
                </a:ext>
              </a:extLst>
            </p:cNvPr>
            <p:cNvSpPr/>
            <p:nvPr/>
          </p:nvSpPr>
          <p:spPr>
            <a:xfrm>
              <a:off x="10050356" y="2208991"/>
              <a:ext cx="403483" cy="403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타원 59">
              <a:extLst>
                <a:ext uri="{FF2B5EF4-FFF2-40B4-BE49-F238E27FC236}">
                  <a16:creationId xmlns:a16="http://schemas.microsoft.com/office/drawing/2014/main" id="{EFF27753-8210-4D54-9F06-FAA8EFD5C399}"/>
                </a:ext>
              </a:extLst>
            </p:cNvPr>
            <p:cNvSpPr/>
            <p:nvPr/>
          </p:nvSpPr>
          <p:spPr>
            <a:xfrm>
              <a:off x="10113187" y="2269040"/>
              <a:ext cx="270000" cy="27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7" name="그룹 66">
            <a:extLst>
              <a:ext uri="{FF2B5EF4-FFF2-40B4-BE49-F238E27FC236}">
                <a16:creationId xmlns:a16="http://schemas.microsoft.com/office/drawing/2014/main" id="{1973DAFC-962C-431E-BC95-E447E21532E3}"/>
              </a:ext>
            </a:extLst>
          </p:cNvPr>
          <p:cNvGrpSpPr/>
          <p:nvPr/>
        </p:nvGrpSpPr>
        <p:grpSpPr>
          <a:xfrm>
            <a:off x="10080707" y="5663634"/>
            <a:ext cx="403483" cy="403200"/>
            <a:chOff x="10050356" y="2208991"/>
            <a:chExt cx="403483" cy="403200"/>
          </a:xfrm>
        </p:grpSpPr>
        <p:sp>
          <p:nvSpPr>
            <p:cNvPr id="68" name="직사각형 67">
              <a:extLst>
                <a:ext uri="{FF2B5EF4-FFF2-40B4-BE49-F238E27FC236}">
                  <a16:creationId xmlns:a16="http://schemas.microsoft.com/office/drawing/2014/main" id="{DDC0F16E-EFB4-42D0-8FA2-8F0CB4C7A994}"/>
                </a:ext>
              </a:extLst>
            </p:cNvPr>
            <p:cNvSpPr/>
            <p:nvPr/>
          </p:nvSpPr>
          <p:spPr>
            <a:xfrm>
              <a:off x="10050356" y="2208991"/>
              <a:ext cx="403483" cy="403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>
              <a:extLst>
                <a:ext uri="{FF2B5EF4-FFF2-40B4-BE49-F238E27FC236}">
                  <a16:creationId xmlns:a16="http://schemas.microsoft.com/office/drawing/2014/main" id="{A1B71078-A486-40AA-A43C-B295FA0087D4}"/>
                </a:ext>
              </a:extLst>
            </p:cNvPr>
            <p:cNvSpPr/>
            <p:nvPr/>
          </p:nvSpPr>
          <p:spPr>
            <a:xfrm>
              <a:off x="10113187" y="2269040"/>
              <a:ext cx="270000" cy="27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CA138327-B19C-4D9E-851D-AB6F84C9D317}"/>
              </a:ext>
            </a:extLst>
          </p:cNvPr>
          <p:cNvSpPr txBox="1"/>
          <p:nvPr/>
        </p:nvSpPr>
        <p:spPr>
          <a:xfrm>
            <a:off x="10617129" y="3288215"/>
            <a:ext cx="58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D1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1A7D86D-CDE5-432F-86DA-7391A41451DF}"/>
              </a:ext>
            </a:extLst>
          </p:cNvPr>
          <p:cNvSpPr txBox="1"/>
          <p:nvPr/>
        </p:nvSpPr>
        <p:spPr>
          <a:xfrm>
            <a:off x="10666435" y="4097454"/>
            <a:ext cx="58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D2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89F3709-2D80-4DD9-8FB4-6FB47A1EA7B2}"/>
              </a:ext>
            </a:extLst>
          </p:cNvPr>
          <p:cNvSpPr txBox="1"/>
          <p:nvPr/>
        </p:nvSpPr>
        <p:spPr>
          <a:xfrm>
            <a:off x="10654015" y="4940244"/>
            <a:ext cx="58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D3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22DD70E-8909-4245-ACE6-F3879DC36327}"/>
              </a:ext>
            </a:extLst>
          </p:cNvPr>
          <p:cNvSpPr txBox="1"/>
          <p:nvPr/>
        </p:nvSpPr>
        <p:spPr>
          <a:xfrm>
            <a:off x="10662061" y="5683476"/>
            <a:ext cx="58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D4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3EA3D84-1327-441F-897E-C7A689C7269C}"/>
              </a:ext>
            </a:extLst>
          </p:cNvPr>
          <p:cNvSpPr txBox="1"/>
          <p:nvPr/>
        </p:nvSpPr>
        <p:spPr>
          <a:xfrm>
            <a:off x="8001963" y="2723083"/>
            <a:ext cx="744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FPGA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cxnSp>
        <p:nvCxnSpPr>
          <p:cNvPr id="83" name="직선 연결선 82">
            <a:extLst>
              <a:ext uri="{FF2B5EF4-FFF2-40B4-BE49-F238E27FC236}">
                <a16:creationId xmlns:a16="http://schemas.microsoft.com/office/drawing/2014/main" id="{73E3EA2E-76B1-48DC-BC85-F24E62E5CADB}"/>
              </a:ext>
            </a:extLst>
          </p:cNvPr>
          <p:cNvCxnSpPr>
            <a:cxnSpLocks/>
          </p:cNvCxnSpPr>
          <p:nvPr/>
        </p:nvCxnSpPr>
        <p:spPr>
          <a:xfrm>
            <a:off x="7262612" y="4298574"/>
            <a:ext cx="279929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직선 연결선 83">
            <a:extLst>
              <a:ext uri="{FF2B5EF4-FFF2-40B4-BE49-F238E27FC236}">
                <a16:creationId xmlns:a16="http://schemas.microsoft.com/office/drawing/2014/main" id="{EA95CE7E-DF66-4313-BDED-2B61C2BF2C41}"/>
              </a:ext>
            </a:extLst>
          </p:cNvPr>
          <p:cNvCxnSpPr>
            <a:cxnSpLocks/>
          </p:cNvCxnSpPr>
          <p:nvPr/>
        </p:nvCxnSpPr>
        <p:spPr>
          <a:xfrm>
            <a:off x="7262612" y="5164542"/>
            <a:ext cx="279929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>
            <a:extLst>
              <a:ext uri="{FF2B5EF4-FFF2-40B4-BE49-F238E27FC236}">
                <a16:creationId xmlns:a16="http://schemas.microsoft.com/office/drawing/2014/main" id="{30563F81-1D45-494A-A661-0BB065D578A6}"/>
              </a:ext>
            </a:extLst>
          </p:cNvPr>
          <p:cNvCxnSpPr>
            <a:cxnSpLocks/>
          </p:cNvCxnSpPr>
          <p:nvPr/>
        </p:nvCxnSpPr>
        <p:spPr>
          <a:xfrm>
            <a:off x="7281411" y="5869010"/>
            <a:ext cx="279929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465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>
            <a:extLst>
              <a:ext uri="{FF2B5EF4-FFF2-40B4-BE49-F238E27FC236}">
                <a16:creationId xmlns:a16="http://schemas.microsoft.com/office/drawing/2014/main" id="{4E487DBB-D125-4557-8958-4B2F4B760826}"/>
              </a:ext>
            </a:extLst>
          </p:cNvPr>
          <p:cNvSpPr txBox="1"/>
          <p:nvPr/>
        </p:nvSpPr>
        <p:spPr>
          <a:xfrm>
            <a:off x="5390148" y="2723083"/>
            <a:ext cx="5968130" cy="396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654B104E-3683-420B-B754-1A6EBE8E77E1}"/>
              </a:ext>
            </a:extLst>
          </p:cNvPr>
          <p:cNvSpPr/>
          <p:nvPr/>
        </p:nvSpPr>
        <p:spPr>
          <a:xfrm>
            <a:off x="-5796" y="1311564"/>
            <a:ext cx="5213686" cy="551576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CEC8138-F5BD-4E74-9850-7FFE64B53F64}"/>
              </a:ext>
            </a:extLst>
          </p:cNvPr>
          <p:cNvSpPr/>
          <p:nvPr/>
        </p:nvSpPr>
        <p:spPr>
          <a:xfrm>
            <a:off x="-1" y="0"/>
            <a:ext cx="12192001" cy="1342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24E85E-D0D5-45B3-8697-4886D365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54" y="30674"/>
            <a:ext cx="11209745" cy="1280890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FFE7FA"/>
                </a:solidFill>
              </a:rPr>
              <a:t>Switch LED(Verilog)</a:t>
            </a:r>
            <a:endParaRPr lang="ko-KR" altLang="en-US" dirty="0">
              <a:solidFill>
                <a:srgbClr val="FFE7FA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D8A629-7B7F-41EB-8E6B-A9CF6B94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2269" y="1498289"/>
            <a:ext cx="3917879" cy="5359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3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ea"/>
              </a:rPr>
              <a:t>Module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3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Switches_To_Leds</a:t>
            </a:r>
            <a:endParaRPr lang="en-US" altLang="ko-KR" sz="1300" dirty="0">
              <a:solidFill>
                <a:schemeClr val="accent4">
                  <a:lumMod val="60000"/>
                  <a:lumOff val="4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(</a:t>
            </a:r>
            <a:r>
              <a:rPr lang="en-US" altLang="ko-KR" sz="1300" dirty="0">
                <a:solidFill>
                  <a:schemeClr val="accent6"/>
                </a:solidFill>
                <a:latin typeface="+mn-ea"/>
              </a:rPr>
              <a:t>input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i_Switches_1,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</a:t>
            </a:r>
            <a:r>
              <a:rPr lang="en-US" altLang="ko-KR" sz="1300" dirty="0">
                <a:solidFill>
                  <a:schemeClr val="accent6"/>
                </a:solidFill>
                <a:latin typeface="+mn-ea"/>
              </a:rPr>
              <a:t>input 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i_Switches_2,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6"/>
                </a:solidFill>
                <a:latin typeface="+mn-ea"/>
              </a:rPr>
              <a:t>  input 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i_Switches_3,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</a:t>
            </a:r>
            <a:r>
              <a:rPr lang="en-US" altLang="ko-KR" sz="1300" dirty="0">
                <a:solidFill>
                  <a:schemeClr val="accent6"/>
                </a:solidFill>
                <a:latin typeface="+mn-ea"/>
              </a:rPr>
              <a:t>input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i_Switches_4,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</a:t>
            </a:r>
            <a:r>
              <a:rPr lang="en-US" altLang="ko-KR" sz="1300" dirty="0">
                <a:solidFill>
                  <a:schemeClr val="accent6"/>
                </a:solidFill>
                <a:latin typeface="+mn-ea"/>
              </a:rPr>
              <a:t>Output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o_LED_1,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</a:t>
            </a:r>
            <a:r>
              <a:rPr lang="en-US" altLang="ko-KR" sz="1300" dirty="0">
                <a:solidFill>
                  <a:schemeClr val="accent6"/>
                </a:solidFill>
                <a:latin typeface="+mn-ea"/>
              </a:rPr>
              <a:t>Output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o_LED_2,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</a:t>
            </a:r>
            <a:r>
              <a:rPr lang="en-US" altLang="ko-KR" sz="1300" dirty="0">
                <a:solidFill>
                  <a:schemeClr val="accent6"/>
                </a:solidFill>
                <a:latin typeface="+mn-ea"/>
              </a:rPr>
              <a:t>Output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o_LED_3,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</a:t>
            </a:r>
            <a:r>
              <a:rPr lang="en-US" altLang="ko-KR" sz="1300" dirty="0">
                <a:solidFill>
                  <a:schemeClr val="accent6"/>
                </a:solidFill>
                <a:latin typeface="+mn-ea"/>
              </a:rPr>
              <a:t>Output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o_LED_4);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assign 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o_LED_1 = i_Switch_1;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3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assign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o_LED_2 = i_Switch_2;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3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assign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o_LED_3 = i_Switch_3;</a:t>
            </a:r>
          </a:p>
          <a:p>
            <a:pPr marL="0" indent="0">
              <a:buNone/>
            </a:pP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3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assign</a:t>
            </a:r>
            <a:r>
              <a:rPr lang="en-US" altLang="ko-KR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o_LED_4 = i_Switch_4;</a:t>
            </a:r>
          </a:p>
          <a:p>
            <a:pPr marL="0" indent="0">
              <a:buNone/>
            </a:pPr>
            <a:r>
              <a:rPr lang="en-US" altLang="ko-KR" sz="13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Endmodule</a:t>
            </a:r>
            <a:r>
              <a:rPr lang="en-US" altLang="ko-KR" sz="1300" dirty="0">
                <a:solidFill>
                  <a:schemeClr val="accent1"/>
                </a:solidFill>
                <a:latin typeface="+mn-ea"/>
              </a:rPr>
              <a:t> </a:t>
            </a:r>
            <a:r>
              <a:rPr lang="en-US" altLang="ko-KR" sz="1300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// </a:t>
            </a:r>
            <a:r>
              <a:rPr lang="en-US" altLang="ko-KR" sz="1300" dirty="0" err="1">
                <a:solidFill>
                  <a:schemeClr val="accent2">
                    <a:lumMod val="75000"/>
                  </a:schemeClr>
                </a:solidFill>
                <a:latin typeface="+mn-ea"/>
              </a:rPr>
              <a:t>Switches_To_LEDs</a:t>
            </a:r>
            <a:endParaRPr lang="en-US" altLang="ko-KR" sz="1300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D41121-0CE7-446C-95D3-4B0CAB470D37}"/>
              </a:ext>
            </a:extLst>
          </p:cNvPr>
          <p:cNvSpPr txBox="1"/>
          <p:nvPr/>
        </p:nvSpPr>
        <p:spPr>
          <a:xfrm>
            <a:off x="0" y="1498289"/>
            <a:ext cx="153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Verilog Code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05784DD0-B50B-4415-AE5C-DECF582FFC20}"/>
              </a:ext>
            </a:extLst>
          </p:cNvPr>
          <p:cNvSpPr/>
          <p:nvPr/>
        </p:nvSpPr>
        <p:spPr>
          <a:xfrm>
            <a:off x="7281412" y="3092415"/>
            <a:ext cx="2422358" cy="32725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800" dirty="0">
              <a:solidFill>
                <a:schemeClr val="accent1"/>
              </a:solidFill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8D51BDA0-5154-4F58-9C7F-246032F5B77D}"/>
              </a:ext>
            </a:extLst>
          </p:cNvPr>
          <p:cNvCxnSpPr>
            <a:cxnSpLocks/>
          </p:cNvCxnSpPr>
          <p:nvPr/>
        </p:nvCxnSpPr>
        <p:spPr>
          <a:xfrm flipV="1">
            <a:off x="6443551" y="3176305"/>
            <a:ext cx="248066" cy="33014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9A21AA2C-66F3-4D36-A0DC-86B37F45D585}"/>
              </a:ext>
            </a:extLst>
          </p:cNvPr>
          <p:cNvCxnSpPr>
            <a:cxnSpLocks/>
          </p:cNvCxnSpPr>
          <p:nvPr/>
        </p:nvCxnSpPr>
        <p:spPr>
          <a:xfrm>
            <a:off x="6095999" y="3506452"/>
            <a:ext cx="2824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9">
            <a:extLst>
              <a:ext uri="{FF2B5EF4-FFF2-40B4-BE49-F238E27FC236}">
                <a16:creationId xmlns:a16="http://schemas.microsoft.com/office/drawing/2014/main" id="{79132835-4DCB-4978-97DD-0BF59A5AD010}"/>
              </a:ext>
            </a:extLst>
          </p:cNvPr>
          <p:cNvSpPr/>
          <p:nvPr/>
        </p:nvSpPr>
        <p:spPr>
          <a:xfrm>
            <a:off x="6378427" y="3441652"/>
            <a:ext cx="130249" cy="12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FAA46D94-5D67-4094-A35B-D2C42DBEF5BA}"/>
              </a:ext>
            </a:extLst>
          </p:cNvPr>
          <p:cNvCxnSpPr>
            <a:cxnSpLocks/>
          </p:cNvCxnSpPr>
          <p:nvPr/>
        </p:nvCxnSpPr>
        <p:spPr>
          <a:xfrm>
            <a:off x="6866974" y="3506452"/>
            <a:ext cx="40348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타원 14">
            <a:extLst>
              <a:ext uri="{FF2B5EF4-FFF2-40B4-BE49-F238E27FC236}">
                <a16:creationId xmlns:a16="http://schemas.microsoft.com/office/drawing/2014/main" id="{9CA4CF24-1EC1-4A22-AD5A-9EE9E6F0F85B}"/>
              </a:ext>
            </a:extLst>
          </p:cNvPr>
          <p:cNvSpPr/>
          <p:nvPr/>
        </p:nvSpPr>
        <p:spPr>
          <a:xfrm>
            <a:off x="6801850" y="3441652"/>
            <a:ext cx="130249" cy="12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BB260C91-649F-48E2-A36D-87D89BFF7094}"/>
              </a:ext>
            </a:extLst>
          </p:cNvPr>
          <p:cNvGrpSpPr/>
          <p:nvPr/>
        </p:nvGrpSpPr>
        <p:grpSpPr>
          <a:xfrm>
            <a:off x="6098726" y="3968427"/>
            <a:ext cx="1174458" cy="394947"/>
            <a:chOff x="5813571" y="1867621"/>
            <a:chExt cx="1174458" cy="394947"/>
          </a:xfrm>
        </p:grpSpPr>
        <p:cxnSp>
          <p:nvCxnSpPr>
            <p:cNvPr id="19" name="직선 연결선 18">
              <a:extLst>
                <a:ext uri="{FF2B5EF4-FFF2-40B4-BE49-F238E27FC236}">
                  <a16:creationId xmlns:a16="http://schemas.microsoft.com/office/drawing/2014/main" id="{9CA3A1D5-31EC-45D1-8C09-5CE6421A1E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61123" y="1867621"/>
              <a:ext cx="248066" cy="3301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>
              <a:extLst>
                <a:ext uri="{FF2B5EF4-FFF2-40B4-BE49-F238E27FC236}">
                  <a16:creationId xmlns:a16="http://schemas.microsoft.com/office/drawing/2014/main" id="{56C6A98B-642B-41A9-9905-18F7B114AF51}"/>
                </a:ext>
              </a:extLst>
            </p:cNvPr>
            <p:cNvCxnSpPr>
              <a:cxnSpLocks/>
            </p:cNvCxnSpPr>
            <p:nvPr/>
          </p:nvCxnSpPr>
          <p:spPr>
            <a:xfrm>
              <a:off x="5813571" y="2197768"/>
              <a:ext cx="28242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7F6B774A-5151-4320-AA2A-0F1A14A83D99}"/>
                </a:ext>
              </a:extLst>
            </p:cNvPr>
            <p:cNvSpPr/>
            <p:nvPr/>
          </p:nvSpPr>
          <p:spPr>
            <a:xfrm>
              <a:off x="6095999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2" name="직선 연결선 21">
              <a:extLst>
                <a:ext uri="{FF2B5EF4-FFF2-40B4-BE49-F238E27FC236}">
                  <a16:creationId xmlns:a16="http://schemas.microsoft.com/office/drawing/2014/main" id="{B737BB11-5339-4CE3-A752-914D83C49230}"/>
                </a:ext>
              </a:extLst>
            </p:cNvPr>
            <p:cNvCxnSpPr>
              <a:cxnSpLocks/>
            </p:cNvCxnSpPr>
            <p:nvPr/>
          </p:nvCxnSpPr>
          <p:spPr>
            <a:xfrm>
              <a:off x="6584546" y="2197768"/>
              <a:ext cx="40348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타원 22">
              <a:extLst>
                <a:ext uri="{FF2B5EF4-FFF2-40B4-BE49-F238E27FC236}">
                  <a16:creationId xmlns:a16="http://schemas.microsoft.com/office/drawing/2014/main" id="{2408505B-9E5B-4D9D-BAEA-88A3D18D9FCF}"/>
                </a:ext>
              </a:extLst>
            </p:cNvPr>
            <p:cNvSpPr/>
            <p:nvPr/>
          </p:nvSpPr>
          <p:spPr>
            <a:xfrm>
              <a:off x="6519422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AD10B600-55B2-42ED-997C-E4C2B7B2EE29}"/>
              </a:ext>
            </a:extLst>
          </p:cNvPr>
          <p:cNvGrpSpPr/>
          <p:nvPr/>
        </p:nvGrpSpPr>
        <p:grpSpPr>
          <a:xfrm>
            <a:off x="6098726" y="4834395"/>
            <a:ext cx="1174458" cy="394947"/>
            <a:chOff x="5813571" y="1867621"/>
            <a:chExt cx="1174458" cy="394947"/>
          </a:xfrm>
        </p:grpSpPr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D732B801-1441-47E6-8077-5CF3E0C7EC2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61123" y="1867621"/>
              <a:ext cx="248066" cy="3301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>
              <a:extLst>
                <a:ext uri="{FF2B5EF4-FFF2-40B4-BE49-F238E27FC236}">
                  <a16:creationId xmlns:a16="http://schemas.microsoft.com/office/drawing/2014/main" id="{D8D76C9F-0915-4F7B-877A-F04F3D40A54C}"/>
                </a:ext>
              </a:extLst>
            </p:cNvPr>
            <p:cNvCxnSpPr>
              <a:cxnSpLocks/>
            </p:cNvCxnSpPr>
            <p:nvPr/>
          </p:nvCxnSpPr>
          <p:spPr>
            <a:xfrm>
              <a:off x="5813571" y="2197768"/>
              <a:ext cx="28242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타원 26">
              <a:extLst>
                <a:ext uri="{FF2B5EF4-FFF2-40B4-BE49-F238E27FC236}">
                  <a16:creationId xmlns:a16="http://schemas.microsoft.com/office/drawing/2014/main" id="{9BA34CD0-98EA-492C-AB15-298092F6CE90}"/>
                </a:ext>
              </a:extLst>
            </p:cNvPr>
            <p:cNvSpPr/>
            <p:nvPr/>
          </p:nvSpPr>
          <p:spPr>
            <a:xfrm>
              <a:off x="6095999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AE48BB1C-252F-4773-99A6-3BC8E76A76C7}"/>
                </a:ext>
              </a:extLst>
            </p:cNvPr>
            <p:cNvCxnSpPr>
              <a:cxnSpLocks/>
            </p:cNvCxnSpPr>
            <p:nvPr/>
          </p:nvCxnSpPr>
          <p:spPr>
            <a:xfrm>
              <a:off x="6584546" y="2197768"/>
              <a:ext cx="40348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타원 28">
              <a:extLst>
                <a:ext uri="{FF2B5EF4-FFF2-40B4-BE49-F238E27FC236}">
                  <a16:creationId xmlns:a16="http://schemas.microsoft.com/office/drawing/2014/main" id="{EC5F0A5F-808D-4062-AFCF-CF4DD5493DA3}"/>
                </a:ext>
              </a:extLst>
            </p:cNvPr>
            <p:cNvSpPr/>
            <p:nvPr/>
          </p:nvSpPr>
          <p:spPr>
            <a:xfrm>
              <a:off x="6519422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2F102B3A-988E-4C46-B65E-598BC9ADB17C}"/>
              </a:ext>
            </a:extLst>
          </p:cNvPr>
          <p:cNvGrpSpPr/>
          <p:nvPr/>
        </p:nvGrpSpPr>
        <p:grpSpPr>
          <a:xfrm>
            <a:off x="6098726" y="5538863"/>
            <a:ext cx="1174458" cy="394947"/>
            <a:chOff x="5813571" y="1867621"/>
            <a:chExt cx="1174458" cy="394947"/>
          </a:xfrm>
        </p:grpSpPr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06F66765-42CA-4A6B-81A8-FEC8EAE7F4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61123" y="1867621"/>
              <a:ext cx="248066" cy="3301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3A82C3CE-562B-4E63-99EC-F2D1E951E0D2}"/>
                </a:ext>
              </a:extLst>
            </p:cNvPr>
            <p:cNvCxnSpPr>
              <a:cxnSpLocks/>
            </p:cNvCxnSpPr>
            <p:nvPr/>
          </p:nvCxnSpPr>
          <p:spPr>
            <a:xfrm>
              <a:off x="5813571" y="2197768"/>
              <a:ext cx="28242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타원 32">
              <a:extLst>
                <a:ext uri="{FF2B5EF4-FFF2-40B4-BE49-F238E27FC236}">
                  <a16:creationId xmlns:a16="http://schemas.microsoft.com/office/drawing/2014/main" id="{9144AB25-1A66-40DA-9F7B-8C2675097C1C}"/>
                </a:ext>
              </a:extLst>
            </p:cNvPr>
            <p:cNvSpPr/>
            <p:nvPr/>
          </p:nvSpPr>
          <p:spPr>
            <a:xfrm>
              <a:off x="6095999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4" name="직선 연결선 33">
              <a:extLst>
                <a:ext uri="{FF2B5EF4-FFF2-40B4-BE49-F238E27FC236}">
                  <a16:creationId xmlns:a16="http://schemas.microsoft.com/office/drawing/2014/main" id="{8491B247-6E8A-47F9-85C2-9053529DEFF9}"/>
                </a:ext>
              </a:extLst>
            </p:cNvPr>
            <p:cNvCxnSpPr>
              <a:cxnSpLocks/>
            </p:cNvCxnSpPr>
            <p:nvPr/>
          </p:nvCxnSpPr>
          <p:spPr>
            <a:xfrm>
              <a:off x="6584546" y="2197768"/>
              <a:ext cx="40348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타원 34">
              <a:extLst>
                <a:ext uri="{FF2B5EF4-FFF2-40B4-BE49-F238E27FC236}">
                  <a16:creationId xmlns:a16="http://schemas.microsoft.com/office/drawing/2014/main" id="{E73DCFBD-3572-4D84-A7D3-2EEAAD6BEEA3}"/>
                </a:ext>
              </a:extLst>
            </p:cNvPr>
            <p:cNvSpPr/>
            <p:nvPr/>
          </p:nvSpPr>
          <p:spPr>
            <a:xfrm>
              <a:off x="6519422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9739FFE4-36BA-4930-9F2B-5D6E3F524968}"/>
              </a:ext>
            </a:extLst>
          </p:cNvPr>
          <p:cNvSpPr txBox="1"/>
          <p:nvPr/>
        </p:nvSpPr>
        <p:spPr>
          <a:xfrm>
            <a:off x="5538293" y="3279389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sw1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1363E20-7276-41B6-8FDA-FEB7D1868DAB}"/>
              </a:ext>
            </a:extLst>
          </p:cNvPr>
          <p:cNvSpPr txBox="1"/>
          <p:nvPr/>
        </p:nvSpPr>
        <p:spPr>
          <a:xfrm>
            <a:off x="5562586" y="4090743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sw2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772ED1B-2DB9-4264-B3F3-2D744DBFE532}"/>
              </a:ext>
            </a:extLst>
          </p:cNvPr>
          <p:cNvSpPr txBox="1"/>
          <p:nvPr/>
        </p:nvSpPr>
        <p:spPr>
          <a:xfrm>
            <a:off x="5570821" y="4962779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sw3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335E1DB-9E78-4C9B-AE31-FBC6F61BBF70}"/>
              </a:ext>
            </a:extLst>
          </p:cNvPr>
          <p:cNvSpPr txBox="1"/>
          <p:nvPr/>
        </p:nvSpPr>
        <p:spPr>
          <a:xfrm>
            <a:off x="5563899" y="5684344"/>
            <a:ext cx="58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sw4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8F6ADCD7-FD00-465D-886F-0ACC4943F799}"/>
              </a:ext>
            </a:extLst>
          </p:cNvPr>
          <p:cNvCxnSpPr>
            <a:cxnSpLocks/>
          </p:cNvCxnSpPr>
          <p:nvPr/>
        </p:nvCxnSpPr>
        <p:spPr>
          <a:xfrm>
            <a:off x="7281412" y="3506452"/>
            <a:ext cx="279929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6A07BCE0-7013-4F23-9847-C21B733DF639}"/>
              </a:ext>
            </a:extLst>
          </p:cNvPr>
          <p:cNvGrpSpPr/>
          <p:nvPr/>
        </p:nvGrpSpPr>
        <p:grpSpPr>
          <a:xfrm>
            <a:off x="10065306" y="3300167"/>
            <a:ext cx="403483" cy="403200"/>
            <a:chOff x="10050356" y="2208991"/>
            <a:chExt cx="403483" cy="403200"/>
          </a:xfrm>
        </p:grpSpPr>
        <p:sp>
          <p:nvSpPr>
            <p:cNvPr id="51" name="직사각형 50">
              <a:extLst>
                <a:ext uri="{FF2B5EF4-FFF2-40B4-BE49-F238E27FC236}">
                  <a16:creationId xmlns:a16="http://schemas.microsoft.com/office/drawing/2014/main" id="{5E55E00C-A01E-4C08-BB85-CD0B7EE1BBC4}"/>
                </a:ext>
              </a:extLst>
            </p:cNvPr>
            <p:cNvSpPr/>
            <p:nvPr/>
          </p:nvSpPr>
          <p:spPr>
            <a:xfrm>
              <a:off x="10050356" y="2208991"/>
              <a:ext cx="403483" cy="403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>
              <a:extLst>
                <a:ext uri="{FF2B5EF4-FFF2-40B4-BE49-F238E27FC236}">
                  <a16:creationId xmlns:a16="http://schemas.microsoft.com/office/drawing/2014/main" id="{2E5B81C0-16F1-46F8-8152-3437AE1C2A43}"/>
                </a:ext>
              </a:extLst>
            </p:cNvPr>
            <p:cNvSpPr/>
            <p:nvPr/>
          </p:nvSpPr>
          <p:spPr>
            <a:xfrm>
              <a:off x="10113187" y="2269040"/>
              <a:ext cx="270000" cy="27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BB887C8A-368E-4AEE-B48F-53C192597AC0}"/>
              </a:ext>
            </a:extLst>
          </p:cNvPr>
          <p:cNvGrpSpPr/>
          <p:nvPr/>
        </p:nvGrpSpPr>
        <p:grpSpPr>
          <a:xfrm>
            <a:off x="10065307" y="4097454"/>
            <a:ext cx="403483" cy="403200"/>
            <a:chOff x="10050356" y="2208991"/>
            <a:chExt cx="403483" cy="403200"/>
          </a:xfrm>
        </p:grpSpPr>
        <p:sp>
          <p:nvSpPr>
            <p:cNvPr id="56" name="직사각형 55">
              <a:extLst>
                <a:ext uri="{FF2B5EF4-FFF2-40B4-BE49-F238E27FC236}">
                  <a16:creationId xmlns:a16="http://schemas.microsoft.com/office/drawing/2014/main" id="{8748E68C-B17E-453F-A27F-0DC32B628445}"/>
                </a:ext>
              </a:extLst>
            </p:cNvPr>
            <p:cNvSpPr/>
            <p:nvPr/>
          </p:nvSpPr>
          <p:spPr>
            <a:xfrm>
              <a:off x="10050356" y="2208991"/>
              <a:ext cx="403483" cy="403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타원 56">
              <a:extLst>
                <a:ext uri="{FF2B5EF4-FFF2-40B4-BE49-F238E27FC236}">
                  <a16:creationId xmlns:a16="http://schemas.microsoft.com/office/drawing/2014/main" id="{3F1991AC-0B98-426F-A34C-2D5FCA90ABFA}"/>
                </a:ext>
              </a:extLst>
            </p:cNvPr>
            <p:cNvSpPr/>
            <p:nvPr/>
          </p:nvSpPr>
          <p:spPr>
            <a:xfrm>
              <a:off x="10113187" y="2269040"/>
              <a:ext cx="270000" cy="27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2ECF5036-E524-4512-A8ED-4FC57E29F804}"/>
              </a:ext>
            </a:extLst>
          </p:cNvPr>
          <p:cNvGrpSpPr/>
          <p:nvPr/>
        </p:nvGrpSpPr>
        <p:grpSpPr>
          <a:xfrm>
            <a:off x="10061907" y="4961525"/>
            <a:ext cx="403483" cy="403200"/>
            <a:chOff x="10050356" y="2208991"/>
            <a:chExt cx="403483" cy="403200"/>
          </a:xfrm>
        </p:grpSpPr>
        <p:sp>
          <p:nvSpPr>
            <p:cNvPr id="59" name="직사각형 58">
              <a:extLst>
                <a:ext uri="{FF2B5EF4-FFF2-40B4-BE49-F238E27FC236}">
                  <a16:creationId xmlns:a16="http://schemas.microsoft.com/office/drawing/2014/main" id="{E16AFB78-3679-406C-ADBF-74E7868928A7}"/>
                </a:ext>
              </a:extLst>
            </p:cNvPr>
            <p:cNvSpPr/>
            <p:nvPr/>
          </p:nvSpPr>
          <p:spPr>
            <a:xfrm>
              <a:off x="10050356" y="2208991"/>
              <a:ext cx="403483" cy="403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타원 59">
              <a:extLst>
                <a:ext uri="{FF2B5EF4-FFF2-40B4-BE49-F238E27FC236}">
                  <a16:creationId xmlns:a16="http://schemas.microsoft.com/office/drawing/2014/main" id="{EFF27753-8210-4D54-9F06-FAA8EFD5C399}"/>
                </a:ext>
              </a:extLst>
            </p:cNvPr>
            <p:cNvSpPr/>
            <p:nvPr/>
          </p:nvSpPr>
          <p:spPr>
            <a:xfrm>
              <a:off x="10113187" y="2269040"/>
              <a:ext cx="270000" cy="27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7" name="그룹 66">
            <a:extLst>
              <a:ext uri="{FF2B5EF4-FFF2-40B4-BE49-F238E27FC236}">
                <a16:creationId xmlns:a16="http://schemas.microsoft.com/office/drawing/2014/main" id="{1973DAFC-962C-431E-BC95-E447E21532E3}"/>
              </a:ext>
            </a:extLst>
          </p:cNvPr>
          <p:cNvGrpSpPr/>
          <p:nvPr/>
        </p:nvGrpSpPr>
        <p:grpSpPr>
          <a:xfrm>
            <a:off x="10080707" y="5663634"/>
            <a:ext cx="403483" cy="403200"/>
            <a:chOff x="10050356" y="2208991"/>
            <a:chExt cx="403483" cy="403200"/>
          </a:xfrm>
        </p:grpSpPr>
        <p:sp>
          <p:nvSpPr>
            <p:cNvPr id="68" name="직사각형 67">
              <a:extLst>
                <a:ext uri="{FF2B5EF4-FFF2-40B4-BE49-F238E27FC236}">
                  <a16:creationId xmlns:a16="http://schemas.microsoft.com/office/drawing/2014/main" id="{DDC0F16E-EFB4-42D0-8FA2-8F0CB4C7A994}"/>
                </a:ext>
              </a:extLst>
            </p:cNvPr>
            <p:cNvSpPr/>
            <p:nvPr/>
          </p:nvSpPr>
          <p:spPr>
            <a:xfrm>
              <a:off x="10050356" y="2208991"/>
              <a:ext cx="403483" cy="403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>
              <a:extLst>
                <a:ext uri="{FF2B5EF4-FFF2-40B4-BE49-F238E27FC236}">
                  <a16:creationId xmlns:a16="http://schemas.microsoft.com/office/drawing/2014/main" id="{A1B71078-A486-40AA-A43C-B295FA0087D4}"/>
                </a:ext>
              </a:extLst>
            </p:cNvPr>
            <p:cNvSpPr/>
            <p:nvPr/>
          </p:nvSpPr>
          <p:spPr>
            <a:xfrm>
              <a:off x="10113187" y="2269040"/>
              <a:ext cx="270000" cy="27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CA138327-B19C-4D9E-851D-AB6F84C9D317}"/>
              </a:ext>
            </a:extLst>
          </p:cNvPr>
          <p:cNvSpPr txBox="1"/>
          <p:nvPr/>
        </p:nvSpPr>
        <p:spPr>
          <a:xfrm>
            <a:off x="10617129" y="3288215"/>
            <a:ext cx="58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D1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1A7D86D-CDE5-432F-86DA-7391A41451DF}"/>
              </a:ext>
            </a:extLst>
          </p:cNvPr>
          <p:cNvSpPr txBox="1"/>
          <p:nvPr/>
        </p:nvSpPr>
        <p:spPr>
          <a:xfrm>
            <a:off x="10666435" y="4097454"/>
            <a:ext cx="58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D2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89F3709-2D80-4DD9-8FB4-6FB47A1EA7B2}"/>
              </a:ext>
            </a:extLst>
          </p:cNvPr>
          <p:cNvSpPr txBox="1"/>
          <p:nvPr/>
        </p:nvSpPr>
        <p:spPr>
          <a:xfrm>
            <a:off x="10654015" y="4940244"/>
            <a:ext cx="58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D3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22DD70E-8909-4245-ACE6-F3879DC36327}"/>
              </a:ext>
            </a:extLst>
          </p:cNvPr>
          <p:cNvSpPr txBox="1"/>
          <p:nvPr/>
        </p:nvSpPr>
        <p:spPr>
          <a:xfrm>
            <a:off x="10662061" y="5683476"/>
            <a:ext cx="58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D4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5D561D7-854C-44B0-B3B1-3A3AF86F9751}"/>
              </a:ext>
            </a:extLst>
          </p:cNvPr>
          <p:cNvSpPr txBox="1"/>
          <p:nvPr/>
        </p:nvSpPr>
        <p:spPr>
          <a:xfrm>
            <a:off x="1458336" y="1492114"/>
            <a:ext cx="3277730" cy="4536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3EA3D84-1327-441F-897E-C7A689C7269C}"/>
              </a:ext>
            </a:extLst>
          </p:cNvPr>
          <p:cNvSpPr txBox="1"/>
          <p:nvPr/>
        </p:nvSpPr>
        <p:spPr>
          <a:xfrm>
            <a:off x="8001963" y="2723083"/>
            <a:ext cx="744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FPGA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B81E42A-0D6E-42A2-905A-2D48401F2747}"/>
              </a:ext>
            </a:extLst>
          </p:cNvPr>
          <p:cNvSpPr txBox="1"/>
          <p:nvPr/>
        </p:nvSpPr>
        <p:spPr>
          <a:xfrm>
            <a:off x="1541385" y="1772009"/>
            <a:ext cx="2016000" cy="244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FF68F1B-8927-43D6-A65D-B530ACC1AFC8}"/>
              </a:ext>
            </a:extLst>
          </p:cNvPr>
          <p:cNvSpPr txBox="1"/>
          <p:nvPr/>
        </p:nvSpPr>
        <p:spPr>
          <a:xfrm>
            <a:off x="5460843" y="3124547"/>
            <a:ext cx="1757912" cy="296878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F1092A3-7448-4C6D-BC3D-F26CE3367B97}"/>
              </a:ext>
            </a:extLst>
          </p:cNvPr>
          <p:cNvSpPr txBox="1"/>
          <p:nvPr/>
        </p:nvSpPr>
        <p:spPr>
          <a:xfrm>
            <a:off x="9917272" y="3213127"/>
            <a:ext cx="1291695" cy="296878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684EC99-62C2-4B40-B60B-8407332FA6D6}"/>
              </a:ext>
            </a:extLst>
          </p:cNvPr>
          <p:cNvSpPr txBox="1"/>
          <p:nvPr/>
        </p:nvSpPr>
        <p:spPr>
          <a:xfrm>
            <a:off x="7436139" y="3301909"/>
            <a:ext cx="2128601" cy="28800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cxnSp>
        <p:nvCxnSpPr>
          <p:cNvPr id="83" name="직선 연결선 82">
            <a:extLst>
              <a:ext uri="{FF2B5EF4-FFF2-40B4-BE49-F238E27FC236}">
                <a16:creationId xmlns:a16="http://schemas.microsoft.com/office/drawing/2014/main" id="{73E3EA2E-76B1-48DC-BC85-F24E62E5CADB}"/>
              </a:ext>
            </a:extLst>
          </p:cNvPr>
          <p:cNvCxnSpPr>
            <a:cxnSpLocks/>
          </p:cNvCxnSpPr>
          <p:nvPr/>
        </p:nvCxnSpPr>
        <p:spPr>
          <a:xfrm>
            <a:off x="7262612" y="4298574"/>
            <a:ext cx="279929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직선 연결선 83">
            <a:extLst>
              <a:ext uri="{FF2B5EF4-FFF2-40B4-BE49-F238E27FC236}">
                <a16:creationId xmlns:a16="http://schemas.microsoft.com/office/drawing/2014/main" id="{EA95CE7E-DF66-4313-BDED-2B61C2BF2C41}"/>
              </a:ext>
            </a:extLst>
          </p:cNvPr>
          <p:cNvCxnSpPr>
            <a:cxnSpLocks/>
          </p:cNvCxnSpPr>
          <p:nvPr/>
        </p:nvCxnSpPr>
        <p:spPr>
          <a:xfrm>
            <a:off x="7262612" y="5164542"/>
            <a:ext cx="279929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>
            <a:extLst>
              <a:ext uri="{FF2B5EF4-FFF2-40B4-BE49-F238E27FC236}">
                <a16:creationId xmlns:a16="http://schemas.microsoft.com/office/drawing/2014/main" id="{30563F81-1D45-494A-A661-0BB065D578A6}"/>
              </a:ext>
            </a:extLst>
          </p:cNvPr>
          <p:cNvCxnSpPr>
            <a:cxnSpLocks/>
          </p:cNvCxnSpPr>
          <p:nvPr/>
        </p:nvCxnSpPr>
        <p:spPr>
          <a:xfrm>
            <a:off x="7281411" y="5869010"/>
            <a:ext cx="279929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D7032659-BB7E-405C-BCDB-42D90886DD76}"/>
              </a:ext>
            </a:extLst>
          </p:cNvPr>
          <p:cNvSpPr txBox="1"/>
          <p:nvPr/>
        </p:nvSpPr>
        <p:spPr>
          <a:xfrm>
            <a:off x="1541465" y="4275409"/>
            <a:ext cx="2592000" cy="11520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9816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654B104E-3683-420B-B754-1A6EBE8E77E1}"/>
              </a:ext>
            </a:extLst>
          </p:cNvPr>
          <p:cNvSpPr/>
          <p:nvPr/>
        </p:nvSpPr>
        <p:spPr>
          <a:xfrm>
            <a:off x="2676" y="1311564"/>
            <a:ext cx="5213686" cy="554643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CEC8138-F5BD-4E74-9850-7FFE64B53F64}"/>
              </a:ext>
            </a:extLst>
          </p:cNvPr>
          <p:cNvSpPr/>
          <p:nvPr/>
        </p:nvSpPr>
        <p:spPr>
          <a:xfrm>
            <a:off x="-1" y="0"/>
            <a:ext cx="12192001" cy="1342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24E85E-D0D5-45B3-8697-4886D365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54" y="30674"/>
            <a:ext cx="11209745" cy="1280890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FFE7FA"/>
                </a:solidFill>
              </a:rPr>
              <a:t>SWITCH LED(VHDL)</a:t>
            </a:r>
            <a:endParaRPr lang="ko-KR" altLang="en-US" dirty="0">
              <a:solidFill>
                <a:srgbClr val="FFE7FA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D8A629-7B7F-41EB-8E6B-A9CF6B94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2269" y="1498289"/>
            <a:ext cx="3917879" cy="535971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Library</a:t>
            </a:r>
            <a:r>
              <a:rPr lang="en-US" altLang="ko-KR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400" dirty="0" err="1">
                <a:solidFill>
                  <a:srgbClr val="FF79F9"/>
                </a:solidFill>
                <a:latin typeface="+mn-ea"/>
              </a:rPr>
              <a:t>ieee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Use</a:t>
            </a:r>
            <a:r>
              <a:rPr lang="en-US" altLang="ko-KR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400" dirty="0">
                <a:solidFill>
                  <a:srgbClr val="FF79F9"/>
                </a:solidFill>
                <a:latin typeface="+mn-ea"/>
              </a:rPr>
              <a:t>ieee.std_logic_1164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.all</a:t>
            </a:r>
          </a:p>
          <a:p>
            <a:pPr marL="0" indent="0">
              <a:lnSpc>
                <a:spcPct val="70000"/>
              </a:lnSpc>
              <a:buNone/>
            </a:pPr>
            <a:endParaRPr lang="en-US" altLang="ko-KR" sz="1400" dirty="0">
              <a:solidFill>
                <a:srgbClr val="00B0F0"/>
              </a:solidFill>
              <a:latin typeface="+mn-ea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Entity </a:t>
            </a:r>
            <a:r>
              <a:rPr lang="en-US" altLang="ko-KR" sz="1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Switches_To_LED</a:t>
            </a:r>
            <a:r>
              <a:rPr lang="en-US" altLang="ko-KR" sz="14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+mn-ea"/>
              </a:rPr>
              <a:t>S</a:t>
            </a:r>
            <a:r>
              <a:rPr lang="en-US" altLang="ko-KR" sz="14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ea"/>
              </a:rPr>
              <a:t> 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is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 port(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    </a:t>
            </a: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i_Switch_1 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: in </a:t>
            </a:r>
            <a:r>
              <a:rPr lang="en-US" altLang="ko-KR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    </a:t>
            </a: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i_Switch_2 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: in </a:t>
            </a:r>
            <a:r>
              <a:rPr lang="en-US" altLang="ko-KR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 i_Switch_3 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: in </a:t>
            </a:r>
            <a:r>
              <a:rPr lang="en-US" altLang="ko-KR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 i_Switch_4 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: in </a:t>
            </a:r>
            <a:r>
              <a:rPr lang="en-US" altLang="ko-KR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    </a:t>
            </a: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o_LED1 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: out </a:t>
            </a:r>
            <a:r>
              <a:rPr lang="en-US" altLang="ko-KR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    </a:t>
            </a: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o_LED2 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: out </a:t>
            </a:r>
            <a:r>
              <a:rPr lang="en-US" altLang="ko-KR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    </a:t>
            </a: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o_LED3 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: out </a:t>
            </a:r>
            <a:r>
              <a:rPr lang="en-US" altLang="ko-KR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    </a:t>
            </a: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o_LED4 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: out</a:t>
            </a:r>
            <a:r>
              <a:rPr lang="en-US" altLang="ko-KR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End entity </a:t>
            </a:r>
            <a:r>
              <a:rPr lang="en-US" altLang="ko-KR" sz="1400" dirty="0" err="1">
                <a:solidFill>
                  <a:srgbClr val="00B0F0"/>
                </a:solidFill>
                <a:latin typeface="+mn-ea"/>
              </a:rPr>
              <a:t>Switches_To_LEDs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endParaRPr lang="en-US" altLang="ko-KR" sz="1400" dirty="0">
              <a:solidFill>
                <a:srgbClr val="00B0F0"/>
              </a:solidFill>
              <a:latin typeface="+mn-ea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Architecture RTL of </a:t>
            </a:r>
            <a:r>
              <a:rPr lang="en-US" altLang="ko-KR" sz="1400" dirty="0" err="1">
                <a:solidFill>
                  <a:srgbClr val="00B0F0"/>
                </a:solidFill>
                <a:latin typeface="+mn-ea"/>
              </a:rPr>
              <a:t>Switches_To_LEDs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 is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Begin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  </a:t>
            </a: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o_LED_1 &lt;= i_Switch_1;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o_LED_2 &lt;= i_Switch_1;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o_LED_3 &lt;= i_Switch_1;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o_LED_4 &lt;= i_Switch_1;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End </a:t>
            </a:r>
            <a:r>
              <a:rPr lang="en-US" altLang="ko-KR" sz="1400" dirty="0" err="1">
                <a:solidFill>
                  <a:srgbClr val="00B0F0"/>
                </a:solidFill>
                <a:latin typeface="+mn-ea"/>
              </a:rPr>
              <a:t>archticture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 RTL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D41121-0CE7-446C-95D3-4B0CAB470D37}"/>
              </a:ext>
            </a:extLst>
          </p:cNvPr>
          <p:cNvSpPr txBox="1"/>
          <p:nvPr/>
        </p:nvSpPr>
        <p:spPr>
          <a:xfrm>
            <a:off x="107793" y="1467614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VHDL code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E40A375F-897F-4A7E-9F5B-68589CA74EDF}"/>
              </a:ext>
            </a:extLst>
          </p:cNvPr>
          <p:cNvSpPr/>
          <p:nvPr/>
        </p:nvSpPr>
        <p:spPr>
          <a:xfrm>
            <a:off x="7281412" y="3092415"/>
            <a:ext cx="2422358" cy="32725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800" dirty="0">
              <a:solidFill>
                <a:schemeClr val="accent1"/>
              </a:solidFill>
            </a:endParaRPr>
          </a:p>
        </p:txBody>
      </p: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E730D617-8EB8-47C5-91B8-65ACBB9E3678}"/>
              </a:ext>
            </a:extLst>
          </p:cNvPr>
          <p:cNvCxnSpPr>
            <a:cxnSpLocks/>
          </p:cNvCxnSpPr>
          <p:nvPr/>
        </p:nvCxnSpPr>
        <p:spPr>
          <a:xfrm flipV="1">
            <a:off x="6443551" y="3176305"/>
            <a:ext cx="248066" cy="33014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연결선 73">
            <a:extLst>
              <a:ext uri="{FF2B5EF4-FFF2-40B4-BE49-F238E27FC236}">
                <a16:creationId xmlns:a16="http://schemas.microsoft.com/office/drawing/2014/main" id="{E2D3011C-CE98-4F5C-8E12-BB9905EA94BB}"/>
              </a:ext>
            </a:extLst>
          </p:cNvPr>
          <p:cNvCxnSpPr>
            <a:cxnSpLocks/>
          </p:cNvCxnSpPr>
          <p:nvPr/>
        </p:nvCxnSpPr>
        <p:spPr>
          <a:xfrm>
            <a:off x="6095999" y="3506452"/>
            <a:ext cx="2824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타원 74">
            <a:extLst>
              <a:ext uri="{FF2B5EF4-FFF2-40B4-BE49-F238E27FC236}">
                <a16:creationId xmlns:a16="http://schemas.microsoft.com/office/drawing/2014/main" id="{75C63E3B-D48E-4C68-919C-AF0C95AF46D6}"/>
              </a:ext>
            </a:extLst>
          </p:cNvPr>
          <p:cNvSpPr/>
          <p:nvPr/>
        </p:nvSpPr>
        <p:spPr>
          <a:xfrm>
            <a:off x="6378427" y="3441652"/>
            <a:ext cx="130249" cy="12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7" name="직선 연결선 76">
            <a:extLst>
              <a:ext uri="{FF2B5EF4-FFF2-40B4-BE49-F238E27FC236}">
                <a16:creationId xmlns:a16="http://schemas.microsoft.com/office/drawing/2014/main" id="{9B1835C1-159E-4C03-84CC-5E1EC71E9D3E}"/>
              </a:ext>
            </a:extLst>
          </p:cNvPr>
          <p:cNvCxnSpPr>
            <a:cxnSpLocks/>
          </p:cNvCxnSpPr>
          <p:nvPr/>
        </p:nvCxnSpPr>
        <p:spPr>
          <a:xfrm>
            <a:off x="6866974" y="3506452"/>
            <a:ext cx="40348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타원 77">
            <a:extLst>
              <a:ext uri="{FF2B5EF4-FFF2-40B4-BE49-F238E27FC236}">
                <a16:creationId xmlns:a16="http://schemas.microsoft.com/office/drawing/2014/main" id="{B3B88969-CC97-4D0B-B4D9-EAA440C56D4B}"/>
              </a:ext>
            </a:extLst>
          </p:cNvPr>
          <p:cNvSpPr/>
          <p:nvPr/>
        </p:nvSpPr>
        <p:spPr>
          <a:xfrm>
            <a:off x="6801850" y="3441652"/>
            <a:ext cx="130249" cy="12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9" name="그룹 78">
            <a:extLst>
              <a:ext uri="{FF2B5EF4-FFF2-40B4-BE49-F238E27FC236}">
                <a16:creationId xmlns:a16="http://schemas.microsoft.com/office/drawing/2014/main" id="{6BC474FD-9233-40B9-997B-F6DE7341713D}"/>
              </a:ext>
            </a:extLst>
          </p:cNvPr>
          <p:cNvGrpSpPr/>
          <p:nvPr/>
        </p:nvGrpSpPr>
        <p:grpSpPr>
          <a:xfrm>
            <a:off x="6098726" y="3968427"/>
            <a:ext cx="1174458" cy="394947"/>
            <a:chOff x="5813571" y="1867621"/>
            <a:chExt cx="1174458" cy="394947"/>
          </a:xfrm>
        </p:grpSpPr>
        <p:cxnSp>
          <p:nvCxnSpPr>
            <p:cNvPr id="80" name="직선 연결선 79">
              <a:extLst>
                <a:ext uri="{FF2B5EF4-FFF2-40B4-BE49-F238E27FC236}">
                  <a16:creationId xmlns:a16="http://schemas.microsoft.com/office/drawing/2014/main" id="{97613AFD-C46F-444E-91D9-1D74EA1C97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61123" y="1867621"/>
              <a:ext cx="248066" cy="3301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직선 연결선 80">
              <a:extLst>
                <a:ext uri="{FF2B5EF4-FFF2-40B4-BE49-F238E27FC236}">
                  <a16:creationId xmlns:a16="http://schemas.microsoft.com/office/drawing/2014/main" id="{07797F85-19B6-425E-BDD4-BD8E796FFC86}"/>
                </a:ext>
              </a:extLst>
            </p:cNvPr>
            <p:cNvCxnSpPr>
              <a:cxnSpLocks/>
            </p:cNvCxnSpPr>
            <p:nvPr/>
          </p:nvCxnSpPr>
          <p:spPr>
            <a:xfrm>
              <a:off x="5813571" y="2197768"/>
              <a:ext cx="28242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타원 81">
              <a:extLst>
                <a:ext uri="{FF2B5EF4-FFF2-40B4-BE49-F238E27FC236}">
                  <a16:creationId xmlns:a16="http://schemas.microsoft.com/office/drawing/2014/main" id="{3745D433-3803-4DBF-970A-94738C35FFEA}"/>
                </a:ext>
              </a:extLst>
            </p:cNvPr>
            <p:cNvSpPr/>
            <p:nvPr/>
          </p:nvSpPr>
          <p:spPr>
            <a:xfrm>
              <a:off x="6095999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6" name="직선 연결선 85">
              <a:extLst>
                <a:ext uri="{FF2B5EF4-FFF2-40B4-BE49-F238E27FC236}">
                  <a16:creationId xmlns:a16="http://schemas.microsoft.com/office/drawing/2014/main" id="{154C3DB3-52C3-41B7-B709-28D979BAC701}"/>
                </a:ext>
              </a:extLst>
            </p:cNvPr>
            <p:cNvCxnSpPr>
              <a:cxnSpLocks/>
            </p:cNvCxnSpPr>
            <p:nvPr/>
          </p:nvCxnSpPr>
          <p:spPr>
            <a:xfrm>
              <a:off x="6584546" y="2197768"/>
              <a:ext cx="40348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타원 86">
              <a:extLst>
                <a:ext uri="{FF2B5EF4-FFF2-40B4-BE49-F238E27FC236}">
                  <a16:creationId xmlns:a16="http://schemas.microsoft.com/office/drawing/2014/main" id="{91A712FB-7713-4E7E-95C3-14E2AF385514}"/>
                </a:ext>
              </a:extLst>
            </p:cNvPr>
            <p:cNvSpPr/>
            <p:nvPr/>
          </p:nvSpPr>
          <p:spPr>
            <a:xfrm>
              <a:off x="6519422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8" name="그룹 87">
            <a:extLst>
              <a:ext uri="{FF2B5EF4-FFF2-40B4-BE49-F238E27FC236}">
                <a16:creationId xmlns:a16="http://schemas.microsoft.com/office/drawing/2014/main" id="{EC50EE32-D0BF-47BD-9525-D4FD6D9FE5BD}"/>
              </a:ext>
            </a:extLst>
          </p:cNvPr>
          <p:cNvGrpSpPr/>
          <p:nvPr/>
        </p:nvGrpSpPr>
        <p:grpSpPr>
          <a:xfrm>
            <a:off x="6098726" y="4834395"/>
            <a:ext cx="1174458" cy="394947"/>
            <a:chOff x="5813571" y="1867621"/>
            <a:chExt cx="1174458" cy="394947"/>
          </a:xfrm>
        </p:grpSpPr>
        <p:cxnSp>
          <p:nvCxnSpPr>
            <p:cNvPr id="89" name="직선 연결선 88">
              <a:extLst>
                <a:ext uri="{FF2B5EF4-FFF2-40B4-BE49-F238E27FC236}">
                  <a16:creationId xmlns:a16="http://schemas.microsoft.com/office/drawing/2014/main" id="{03B69CDC-A75C-434A-8CD7-77D56ECDF2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61123" y="1867621"/>
              <a:ext cx="248066" cy="3301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직선 연결선 89">
              <a:extLst>
                <a:ext uri="{FF2B5EF4-FFF2-40B4-BE49-F238E27FC236}">
                  <a16:creationId xmlns:a16="http://schemas.microsoft.com/office/drawing/2014/main" id="{9309C807-7294-4526-A431-B8865C295950}"/>
                </a:ext>
              </a:extLst>
            </p:cNvPr>
            <p:cNvCxnSpPr>
              <a:cxnSpLocks/>
            </p:cNvCxnSpPr>
            <p:nvPr/>
          </p:nvCxnSpPr>
          <p:spPr>
            <a:xfrm>
              <a:off x="5813571" y="2197768"/>
              <a:ext cx="28242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타원 90">
              <a:extLst>
                <a:ext uri="{FF2B5EF4-FFF2-40B4-BE49-F238E27FC236}">
                  <a16:creationId xmlns:a16="http://schemas.microsoft.com/office/drawing/2014/main" id="{42FA5C52-9E25-4CBF-B8BA-5D398FB21214}"/>
                </a:ext>
              </a:extLst>
            </p:cNvPr>
            <p:cNvSpPr/>
            <p:nvPr/>
          </p:nvSpPr>
          <p:spPr>
            <a:xfrm>
              <a:off x="6095999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2" name="직선 연결선 91">
              <a:extLst>
                <a:ext uri="{FF2B5EF4-FFF2-40B4-BE49-F238E27FC236}">
                  <a16:creationId xmlns:a16="http://schemas.microsoft.com/office/drawing/2014/main" id="{58E6427B-64DF-492E-8739-75470F54770F}"/>
                </a:ext>
              </a:extLst>
            </p:cNvPr>
            <p:cNvCxnSpPr>
              <a:cxnSpLocks/>
            </p:cNvCxnSpPr>
            <p:nvPr/>
          </p:nvCxnSpPr>
          <p:spPr>
            <a:xfrm>
              <a:off x="6584546" y="2197768"/>
              <a:ext cx="40348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타원 92">
              <a:extLst>
                <a:ext uri="{FF2B5EF4-FFF2-40B4-BE49-F238E27FC236}">
                  <a16:creationId xmlns:a16="http://schemas.microsoft.com/office/drawing/2014/main" id="{8850E219-9EFA-419E-B995-5F7CF066F3E7}"/>
                </a:ext>
              </a:extLst>
            </p:cNvPr>
            <p:cNvSpPr/>
            <p:nvPr/>
          </p:nvSpPr>
          <p:spPr>
            <a:xfrm>
              <a:off x="6519422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4" name="그룹 93">
            <a:extLst>
              <a:ext uri="{FF2B5EF4-FFF2-40B4-BE49-F238E27FC236}">
                <a16:creationId xmlns:a16="http://schemas.microsoft.com/office/drawing/2014/main" id="{DB20FF60-B81F-497B-A46A-AF42DDC1CC00}"/>
              </a:ext>
            </a:extLst>
          </p:cNvPr>
          <p:cNvGrpSpPr/>
          <p:nvPr/>
        </p:nvGrpSpPr>
        <p:grpSpPr>
          <a:xfrm>
            <a:off x="6098726" y="5538863"/>
            <a:ext cx="1174458" cy="394947"/>
            <a:chOff x="5813571" y="1867621"/>
            <a:chExt cx="1174458" cy="394947"/>
          </a:xfrm>
        </p:grpSpPr>
        <p:cxnSp>
          <p:nvCxnSpPr>
            <p:cNvPr id="95" name="직선 연결선 94">
              <a:extLst>
                <a:ext uri="{FF2B5EF4-FFF2-40B4-BE49-F238E27FC236}">
                  <a16:creationId xmlns:a16="http://schemas.microsoft.com/office/drawing/2014/main" id="{6D03A975-E040-4565-873F-9CEB2A3956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61123" y="1867621"/>
              <a:ext cx="248066" cy="3301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직선 연결선 95">
              <a:extLst>
                <a:ext uri="{FF2B5EF4-FFF2-40B4-BE49-F238E27FC236}">
                  <a16:creationId xmlns:a16="http://schemas.microsoft.com/office/drawing/2014/main" id="{E7F35923-F128-4FA8-8941-80BF5E5C1569}"/>
                </a:ext>
              </a:extLst>
            </p:cNvPr>
            <p:cNvCxnSpPr>
              <a:cxnSpLocks/>
            </p:cNvCxnSpPr>
            <p:nvPr/>
          </p:nvCxnSpPr>
          <p:spPr>
            <a:xfrm>
              <a:off x="5813571" y="2197768"/>
              <a:ext cx="28242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타원 96">
              <a:extLst>
                <a:ext uri="{FF2B5EF4-FFF2-40B4-BE49-F238E27FC236}">
                  <a16:creationId xmlns:a16="http://schemas.microsoft.com/office/drawing/2014/main" id="{223BDAC1-8E9F-473D-8991-5984BBF2AB21}"/>
                </a:ext>
              </a:extLst>
            </p:cNvPr>
            <p:cNvSpPr/>
            <p:nvPr/>
          </p:nvSpPr>
          <p:spPr>
            <a:xfrm>
              <a:off x="6095999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8" name="직선 연결선 97">
              <a:extLst>
                <a:ext uri="{FF2B5EF4-FFF2-40B4-BE49-F238E27FC236}">
                  <a16:creationId xmlns:a16="http://schemas.microsoft.com/office/drawing/2014/main" id="{F5EC75D1-C2EF-4B7C-AB2F-B829247A3DCF}"/>
                </a:ext>
              </a:extLst>
            </p:cNvPr>
            <p:cNvCxnSpPr>
              <a:cxnSpLocks/>
            </p:cNvCxnSpPr>
            <p:nvPr/>
          </p:nvCxnSpPr>
          <p:spPr>
            <a:xfrm>
              <a:off x="6584546" y="2197768"/>
              <a:ext cx="40348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타원 98">
              <a:extLst>
                <a:ext uri="{FF2B5EF4-FFF2-40B4-BE49-F238E27FC236}">
                  <a16:creationId xmlns:a16="http://schemas.microsoft.com/office/drawing/2014/main" id="{364D0693-7E32-42C0-9966-D9BE18ABD6DB}"/>
                </a:ext>
              </a:extLst>
            </p:cNvPr>
            <p:cNvSpPr/>
            <p:nvPr/>
          </p:nvSpPr>
          <p:spPr>
            <a:xfrm>
              <a:off x="6519422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C8044903-5D08-4E51-B831-DC96368EC37B}"/>
              </a:ext>
            </a:extLst>
          </p:cNvPr>
          <p:cNvSpPr txBox="1"/>
          <p:nvPr/>
        </p:nvSpPr>
        <p:spPr>
          <a:xfrm>
            <a:off x="5538293" y="3279389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sw1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5AC8C88-9167-4F7F-BC9B-95D5154F88C4}"/>
              </a:ext>
            </a:extLst>
          </p:cNvPr>
          <p:cNvSpPr txBox="1"/>
          <p:nvPr/>
        </p:nvSpPr>
        <p:spPr>
          <a:xfrm>
            <a:off x="5562586" y="4090743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sw2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D517669-4857-4EAB-8FF7-B9204CF2E645}"/>
              </a:ext>
            </a:extLst>
          </p:cNvPr>
          <p:cNvSpPr txBox="1"/>
          <p:nvPr/>
        </p:nvSpPr>
        <p:spPr>
          <a:xfrm>
            <a:off x="5570821" y="4962779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sw3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E7742A0-515E-4B7A-AFF5-0F33DF8665AA}"/>
              </a:ext>
            </a:extLst>
          </p:cNvPr>
          <p:cNvSpPr txBox="1"/>
          <p:nvPr/>
        </p:nvSpPr>
        <p:spPr>
          <a:xfrm>
            <a:off x="5563899" y="5684344"/>
            <a:ext cx="58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sw4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cxnSp>
        <p:nvCxnSpPr>
          <p:cNvPr id="104" name="직선 연결선 103">
            <a:extLst>
              <a:ext uri="{FF2B5EF4-FFF2-40B4-BE49-F238E27FC236}">
                <a16:creationId xmlns:a16="http://schemas.microsoft.com/office/drawing/2014/main" id="{98E2C17E-6FD6-48C0-99A5-F1C3B7B66C2C}"/>
              </a:ext>
            </a:extLst>
          </p:cNvPr>
          <p:cNvCxnSpPr>
            <a:cxnSpLocks/>
          </p:cNvCxnSpPr>
          <p:nvPr/>
        </p:nvCxnSpPr>
        <p:spPr>
          <a:xfrm>
            <a:off x="7281412" y="3506452"/>
            <a:ext cx="279929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그룹 104">
            <a:extLst>
              <a:ext uri="{FF2B5EF4-FFF2-40B4-BE49-F238E27FC236}">
                <a16:creationId xmlns:a16="http://schemas.microsoft.com/office/drawing/2014/main" id="{F35E444A-C642-4E2F-B2F3-09B52425BB85}"/>
              </a:ext>
            </a:extLst>
          </p:cNvPr>
          <p:cNvGrpSpPr/>
          <p:nvPr/>
        </p:nvGrpSpPr>
        <p:grpSpPr>
          <a:xfrm>
            <a:off x="10065306" y="3300167"/>
            <a:ext cx="403483" cy="403200"/>
            <a:chOff x="10050356" y="2208991"/>
            <a:chExt cx="403483" cy="403200"/>
          </a:xfrm>
        </p:grpSpPr>
        <p:sp>
          <p:nvSpPr>
            <p:cNvPr id="106" name="직사각형 105">
              <a:extLst>
                <a:ext uri="{FF2B5EF4-FFF2-40B4-BE49-F238E27FC236}">
                  <a16:creationId xmlns:a16="http://schemas.microsoft.com/office/drawing/2014/main" id="{0A80F16E-2005-4784-93F7-A1D0ADB4EB29}"/>
                </a:ext>
              </a:extLst>
            </p:cNvPr>
            <p:cNvSpPr/>
            <p:nvPr/>
          </p:nvSpPr>
          <p:spPr>
            <a:xfrm>
              <a:off x="10050356" y="2208991"/>
              <a:ext cx="403483" cy="403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7" name="타원 106">
              <a:extLst>
                <a:ext uri="{FF2B5EF4-FFF2-40B4-BE49-F238E27FC236}">
                  <a16:creationId xmlns:a16="http://schemas.microsoft.com/office/drawing/2014/main" id="{76B60E1B-FB20-4500-9095-3722B9B281DF}"/>
                </a:ext>
              </a:extLst>
            </p:cNvPr>
            <p:cNvSpPr/>
            <p:nvPr/>
          </p:nvSpPr>
          <p:spPr>
            <a:xfrm>
              <a:off x="10113187" y="2269040"/>
              <a:ext cx="270000" cy="27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1" name="그룹 110">
            <a:extLst>
              <a:ext uri="{FF2B5EF4-FFF2-40B4-BE49-F238E27FC236}">
                <a16:creationId xmlns:a16="http://schemas.microsoft.com/office/drawing/2014/main" id="{775DCE4F-B904-471B-B9AD-BE4412AB7729}"/>
              </a:ext>
            </a:extLst>
          </p:cNvPr>
          <p:cNvGrpSpPr/>
          <p:nvPr/>
        </p:nvGrpSpPr>
        <p:grpSpPr>
          <a:xfrm>
            <a:off x="10061907" y="4961525"/>
            <a:ext cx="403483" cy="403200"/>
            <a:chOff x="10050356" y="2208991"/>
            <a:chExt cx="403483" cy="403200"/>
          </a:xfrm>
        </p:grpSpPr>
        <p:sp>
          <p:nvSpPr>
            <p:cNvPr id="112" name="직사각형 111">
              <a:extLst>
                <a:ext uri="{FF2B5EF4-FFF2-40B4-BE49-F238E27FC236}">
                  <a16:creationId xmlns:a16="http://schemas.microsoft.com/office/drawing/2014/main" id="{F63F76B2-3656-435F-8D8F-DC5E186E8821}"/>
                </a:ext>
              </a:extLst>
            </p:cNvPr>
            <p:cNvSpPr/>
            <p:nvPr/>
          </p:nvSpPr>
          <p:spPr>
            <a:xfrm>
              <a:off x="10050356" y="2208991"/>
              <a:ext cx="403483" cy="403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타원 112">
              <a:extLst>
                <a:ext uri="{FF2B5EF4-FFF2-40B4-BE49-F238E27FC236}">
                  <a16:creationId xmlns:a16="http://schemas.microsoft.com/office/drawing/2014/main" id="{68C71DBA-1342-4219-8D28-2B555EC1C56A}"/>
                </a:ext>
              </a:extLst>
            </p:cNvPr>
            <p:cNvSpPr/>
            <p:nvPr/>
          </p:nvSpPr>
          <p:spPr>
            <a:xfrm>
              <a:off x="10113187" y="2269040"/>
              <a:ext cx="270000" cy="27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4" name="그룹 113">
            <a:extLst>
              <a:ext uri="{FF2B5EF4-FFF2-40B4-BE49-F238E27FC236}">
                <a16:creationId xmlns:a16="http://schemas.microsoft.com/office/drawing/2014/main" id="{1A41CC51-29D0-4E3B-9254-BE5A04050D36}"/>
              </a:ext>
            </a:extLst>
          </p:cNvPr>
          <p:cNvGrpSpPr/>
          <p:nvPr/>
        </p:nvGrpSpPr>
        <p:grpSpPr>
          <a:xfrm>
            <a:off x="10080707" y="5663634"/>
            <a:ext cx="403483" cy="403200"/>
            <a:chOff x="10050356" y="2208991"/>
            <a:chExt cx="403483" cy="403200"/>
          </a:xfrm>
        </p:grpSpPr>
        <p:sp>
          <p:nvSpPr>
            <p:cNvPr id="115" name="직사각형 114">
              <a:extLst>
                <a:ext uri="{FF2B5EF4-FFF2-40B4-BE49-F238E27FC236}">
                  <a16:creationId xmlns:a16="http://schemas.microsoft.com/office/drawing/2014/main" id="{E640A6B8-AA52-464F-91D6-EEE5110874EF}"/>
                </a:ext>
              </a:extLst>
            </p:cNvPr>
            <p:cNvSpPr/>
            <p:nvPr/>
          </p:nvSpPr>
          <p:spPr>
            <a:xfrm>
              <a:off x="10050356" y="2208991"/>
              <a:ext cx="403483" cy="403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타원 115">
              <a:extLst>
                <a:ext uri="{FF2B5EF4-FFF2-40B4-BE49-F238E27FC236}">
                  <a16:creationId xmlns:a16="http://schemas.microsoft.com/office/drawing/2014/main" id="{1D0F23F9-6679-4544-A074-BD819F5B9929}"/>
                </a:ext>
              </a:extLst>
            </p:cNvPr>
            <p:cNvSpPr/>
            <p:nvPr/>
          </p:nvSpPr>
          <p:spPr>
            <a:xfrm>
              <a:off x="10113187" y="2269040"/>
              <a:ext cx="270000" cy="27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CF9A4790-AE66-4C76-AEB1-3303E679B578}"/>
              </a:ext>
            </a:extLst>
          </p:cNvPr>
          <p:cNvSpPr txBox="1"/>
          <p:nvPr/>
        </p:nvSpPr>
        <p:spPr>
          <a:xfrm>
            <a:off x="10617129" y="3288215"/>
            <a:ext cx="58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D1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4BD418A-88D6-4E68-99EF-53455507ACFD}"/>
              </a:ext>
            </a:extLst>
          </p:cNvPr>
          <p:cNvSpPr txBox="1"/>
          <p:nvPr/>
        </p:nvSpPr>
        <p:spPr>
          <a:xfrm>
            <a:off x="10666435" y="4097454"/>
            <a:ext cx="58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D2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C9960EC-7008-43CB-91E6-14D47147E0D7}"/>
              </a:ext>
            </a:extLst>
          </p:cNvPr>
          <p:cNvSpPr txBox="1"/>
          <p:nvPr/>
        </p:nvSpPr>
        <p:spPr>
          <a:xfrm>
            <a:off x="10654015" y="4940244"/>
            <a:ext cx="58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D3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B8549E3-F988-4038-9FE2-59966A8CC0E2}"/>
              </a:ext>
            </a:extLst>
          </p:cNvPr>
          <p:cNvSpPr txBox="1"/>
          <p:nvPr/>
        </p:nvSpPr>
        <p:spPr>
          <a:xfrm>
            <a:off x="10662061" y="5683476"/>
            <a:ext cx="58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D4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F9A06C0D-9DDE-4A06-89C7-8ACD0C05E207}"/>
              </a:ext>
            </a:extLst>
          </p:cNvPr>
          <p:cNvSpPr txBox="1"/>
          <p:nvPr/>
        </p:nvSpPr>
        <p:spPr>
          <a:xfrm>
            <a:off x="8001963" y="2723083"/>
            <a:ext cx="744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FPGA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cxnSp>
        <p:nvCxnSpPr>
          <p:cNvPr id="125" name="직선 연결선 124">
            <a:extLst>
              <a:ext uri="{FF2B5EF4-FFF2-40B4-BE49-F238E27FC236}">
                <a16:creationId xmlns:a16="http://schemas.microsoft.com/office/drawing/2014/main" id="{8FFB525B-64B3-4632-9A7D-4F36275C684C}"/>
              </a:ext>
            </a:extLst>
          </p:cNvPr>
          <p:cNvCxnSpPr>
            <a:cxnSpLocks/>
          </p:cNvCxnSpPr>
          <p:nvPr/>
        </p:nvCxnSpPr>
        <p:spPr>
          <a:xfrm>
            <a:off x="7262612" y="4298574"/>
            <a:ext cx="279929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직선 연결선 125">
            <a:extLst>
              <a:ext uri="{FF2B5EF4-FFF2-40B4-BE49-F238E27FC236}">
                <a16:creationId xmlns:a16="http://schemas.microsoft.com/office/drawing/2014/main" id="{4EF90FCC-91FB-475A-AB1C-25FB7ECB087F}"/>
              </a:ext>
            </a:extLst>
          </p:cNvPr>
          <p:cNvCxnSpPr>
            <a:cxnSpLocks/>
          </p:cNvCxnSpPr>
          <p:nvPr/>
        </p:nvCxnSpPr>
        <p:spPr>
          <a:xfrm>
            <a:off x="7262612" y="5164542"/>
            <a:ext cx="279929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직선 연결선 126">
            <a:extLst>
              <a:ext uri="{FF2B5EF4-FFF2-40B4-BE49-F238E27FC236}">
                <a16:creationId xmlns:a16="http://schemas.microsoft.com/office/drawing/2014/main" id="{F12653FF-F0A5-4DD6-95DA-B222E8F6B69F}"/>
              </a:ext>
            </a:extLst>
          </p:cNvPr>
          <p:cNvCxnSpPr>
            <a:cxnSpLocks/>
          </p:cNvCxnSpPr>
          <p:nvPr/>
        </p:nvCxnSpPr>
        <p:spPr>
          <a:xfrm>
            <a:off x="7281411" y="5869010"/>
            <a:ext cx="279929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그룹 55">
            <a:extLst>
              <a:ext uri="{FF2B5EF4-FFF2-40B4-BE49-F238E27FC236}">
                <a16:creationId xmlns:a16="http://schemas.microsoft.com/office/drawing/2014/main" id="{5D7DCDAF-FCA4-466B-9DAA-D903248E636E}"/>
              </a:ext>
            </a:extLst>
          </p:cNvPr>
          <p:cNvGrpSpPr/>
          <p:nvPr/>
        </p:nvGrpSpPr>
        <p:grpSpPr>
          <a:xfrm>
            <a:off x="10065307" y="4097454"/>
            <a:ext cx="403483" cy="403200"/>
            <a:chOff x="10050356" y="2208991"/>
            <a:chExt cx="403483" cy="403200"/>
          </a:xfrm>
        </p:grpSpPr>
        <p:sp>
          <p:nvSpPr>
            <p:cNvPr id="57" name="직사각형 56">
              <a:extLst>
                <a:ext uri="{FF2B5EF4-FFF2-40B4-BE49-F238E27FC236}">
                  <a16:creationId xmlns:a16="http://schemas.microsoft.com/office/drawing/2014/main" id="{A9F2A8B3-1B3D-4D98-A8B5-E5843FADD603}"/>
                </a:ext>
              </a:extLst>
            </p:cNvPr>
            <p:cNvSpPr/>
            <p:nvPr/>
          </p:nvSpPr>
          <p:spPr>
            <a:xfrm>
              <a:off x="10050356" y="2208991"/>
              <a:ext cx="403483" cy="403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타원 57">
              <a:extLst>
                <a:ext uri="{FF2B5EF4-FFF2-40B4-BE49-F238E27FC236}">
                  <a16:creationId xmlns:a16="http://schemas.microsoft.com/office/drawing/2014/main" id="{ADD40CF1-DD8A-463A-AF64-84E0CE2D4178}"/>
                </a:ext>
              </a:extLst>
            </p:cNvPr>
            <p:cNvSpPr/>
            <p:nvPr/>
          </p:nvSpPr>
          <p:spPr>
            <a:xfrm>
              <a:off x="10113187" y="2269040"/>
              <a:ext cx="270000" cy="27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4313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654B104E-3683-420B-B754-1A6EBE8E77E1}"/>
              </a:ext>
            </a:extLst>
          </p:cNvPr>
          <p:cNvSpPr/>
          <p:nvPr/>
        </p:nvSpPr>
        <p:spPr>
          <a:xfrm>
            <a:off x="2676" y="1311564"/>
            <a:ext cx="5213686" cy="554643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CEC8138-F5BD-4E74-9850-7FFE64B53F64}"/>
              </a:ext>
            </a:extLst>
          </p:cNvPr>
          <p:cNvSpPr/>
          <p:nvPr/>
        </p:nvSpPr>
        <p:spPr>
          <a:xfrm>
            <a:off x="-1" y="0"/>
            <a:ext cx="12192001" cy="1342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24E85E-D0D5-45B3-8697-4886D365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54" y="30674"/>
            <a:ext cx="11209745" cy="1280890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FFE7FA"/>
                </a:solidFill>
              </a:rPr>
              <a:t>Switch LED(VHDL)</a:t>
            </a:r>
            <a:endParaRPr lang="ko-KR" altLang="en-US" dirty="0">
              <a:solidFill>
                <a:srgbClr val="FFE7FA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D8A629-7B7F-41EB-8E6B-A9CF6B94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2269" y="1498289"/>
            <a:ext cx="3917879" cy="535971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Library</a:t>
            </a:r>
            <a:r>
              <a:rPr lang="en-US" altLang="ko-KR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400" dirty="0" err="1">
                <a:solidFill>
                  <a:srgbClr val="FF79F9"/>
                </a:solidFill>
                <a:latin typeface="+mn-ea"/>
              </a:rPr>
              <a:t>ieee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Use</a:t>
            </a:r>
            <a:r>
              <a:rPr lang="en-US" altLang="ko-KR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400" dirty="0">
                <a:solidFill>
                  <a:srgbClr val="FF79F9"/>
                </a:solidFill>
                <a:latin typeface="+mn-ea"/>
              </a:rPr>
              <a:t>ieee.std_logic_1164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.all</a:t>
            </a:r>
          </a:p>
          <a:p>
            <a:pPr marL="0" indent="0">
              <a:lnSpc>
                <a:spcPct val="70000"/>
              </a:lnSpc>
              <a:buNone/>
            </a:pPr>
            <a:endParaRPr lang="en-US" altLang="ko-KR" sz="1400" dirty="0">
              <a:solidFill>
                <a:srgbClr val="00B0F0"/>
              </a:solidFill>
              <a:latin typeface="+mn-ea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Entity </a:t>
            </a:r>
            <a:r>
              <a:rPr lang="en-US" altLang="ko-KR" sz="1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Switches_To_LED</a:t>
            </a:r>
            <a:r>
              <a:rPr lang="en-US" altLang="ko-KR" sz="14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+mn-ea"/>
              </a:rPr>
              <a:t>S</a:t>
            </a:r>
            <a:r>
              <a:rPr lang="en-US" altLang="ko-KR" sz="14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ea"/>
              </a:rPr>
              <a:t> 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is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 port(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    </a:t>
            </a: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i_Switch_1 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: in </a:t>
            </a:r>
            <a:r>
              <a:rPr lang="en-US" altLang="ko-KR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    </a:t>
            </a: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i_Switch_2 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: in </a:t>
            </a:r>
            <a:r>
              <a:rPr lang="en-US" altLang="ko-KR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 i_Switch_3 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: in </a:t>
            </a:r>
            <a:r>
              <a:rPr lang="en-US" altLang="ko-KR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 i_Switch_4 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: in </a:t>
            </a:r>
            <a:r>
              <a:rPr lang="en-US" altLang="ko-KR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    </a:t>
            </a: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o_LED1 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: out </a:t>
            </a:r>
            <a:r>
              <a:rPr lang="en-US" altLang="ko-KR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    </a:t>
            </a: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o_LED2 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: out </a:t>
            </a:r>
            <a:r>
              <a:rPr lang="en-US" altLang="ko-KR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    </a:t>
            </a: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o_LED3 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: out </a:t>
            </a:r>
            <a:r>
              <a:rPr lang="en-US" altLang="ko-KR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    </a:t>
            </a: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o_LED4 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: out</a:t>
            </a:r>
            <a:r>
              <a:rPr lang="en-US" altLang="ko-KR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End entity </a:t>
            </a:r>
            <a:r>
              <a:rPr lang="en-US" altLang="ko-KR" sz="1400" dirty="0" err="1">
                <a:solidFill>
                  <a:srgbClr val="00B0F0"/>
                </a:solidFill>
                <a:latin typeface="+mn-ea"/>
              </a:rPr>
              <a:t>Switches_To_LEDs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endParaRPr lang="en-US" altLang="ko-KR" sz="1400" dirty="0">
              <a:solidFill>
                <a:srgbClr val="00B0F0"/>
              </a:solidFill>
              <a:latin typeface="+mn-ea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Architecture RTL of </a:t>
            </a:r>
            <a:r>
              <a:rPr lang="en-US" altLang="ko-KR" sz="1400" dirty="0" err="1">
                <a:solidFill>
                  <a:srgbClr val="00B0F0"/>
                </a:solidFill>
                <a:latin typeface="+mn-ea"/>
              </a:rPr>
              <a:t>Switches_To_LEDs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 is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Begin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  </a:t>
            </a: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o_LED_1 &lt;= i_Switch_1;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o_LED_2 &lt;= i_Switch_1;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o_LED_3 &lt;= i_Switch_1;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o_LED_4 &lt;= i_Switch_1;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End </a:t>
            </a:r>
            <a:r>
              <a:rPr lang="en-US" altLang="ko-KR" sz="1400" dirty="0" err="1">
                <a:solidFill>
                  <a:srgbClr val="00B0F0"/>
                </a:solidFill>
                <a:latin typeface="+mn-ea"/>
              </a:rPr>
              <a:t>archticture</a:t>
            </a:r>
            <a:r>
              <a:rPr lang="en-US" altLang="ko-KR" sz="1400" dirty="0">
                <a:solidFill>
                  <a:srgbClr val="00B0F0"/>
                </a:solidFill>
                <a:latin typeface="+mn-ea"/>
              </a:rPr>
              <a:t> RTL</a:t>
            </a:r>
            <a:r>
              <a:rPr lang="en-US" altLang="ko-K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: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2BE3A54-516D-4AE7-AC35-044FF3645A4B}"/>
              </a:ext>
            </a:extLst>
          </p:cNvPr>
          <p:cNvSpPr txBox="1"/>
          <p:nvPr/>
        </p:nvSpPr>
        <p:spPr>
          <a:xfrm>
            <a:off x="1505696" y="2120764"/>
            <a:ext cx="3283347" cy="252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0795113-713E-421F-841F-7A61746B9A7B}"/>
              </a:ext>
            </a:extLst>
          </p:cNvPr>
          <p:cNvSpPr txBox="1"/>
          <p:nvPr/>
        </p:nvSpPr>
        <p:spPr>
          <a:xfrm>
            <a:off x="1609432" y="2397337"/>
            <a:ext cx="2622954" cy="201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CAC9D4C-45D9-4D22-A4E9-FEC11BFE5633}"/>
              </a:ext>
            </a:extLst>
          </p:cNvPr>
          <p:cNvSpPr txBox="1"/>
          <p:nvPr/>
        </p:nvSpPr>
        <p:spPr>
          <a:xfrm>
            <a:off x="1498073" y="4830108"/>
            <a:ext cx="3292132" cy="16200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9FEB730-5809-4152-AF9D-10FFA302651F}"/>
              </a:ext>
            </a:extLst>
          </p:cNvPr>
          <p:cNvSpPr txBox="1"/>
          <p:nvPr/>
        </p:nvSpPr>
        <p:spPr>
          <a:xfrm>
            <a:off x="5390148" y="2723083"/>
            <a:ext cx="5968130" cy="396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E40A375F-897F-4A7E-9F5B-68589CA74EDF}"/>
              </a:ext>
            </a:extLst>
          </p:cNvPr>
          <p:cNvSpPr/>
          <p:nvPr/>
        </p:nvSpPr>
        <p:spPr>
          <a:xfrm>
            <a:off x="7281412" y="3092415"/>
            <a:ext cx="2422358" cy="32725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800" dirty="0">
              <a:solidFill>
                <a:schemeClr val="accent1"/>
              </a:solidFill>
            </a:endParaRPr>
          </a:p>
        </p:txBody>
      </p: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E730D617-8EB8-47C5-91B8-65ACBB9E3678}"/>
              </a:ext>
            </a:extLst>
          </p:cNvPr>
          <p:cNvCxnSpPr>
            <a:cxnSpLocks/>
          </p:cNvCxnSpPr>
          <p:nvPr/>
        </p:nvCxnSpPr>
        <p:spPr>
          <a:xfrm flipV="1">
            <a:off x="6443551" y="3176305"/>
            <a:ext cx="248066" cy="33014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연결선 73">
            <a:extLst>
              <a:ext uri="{FF2B5EF4-FFF2-40B4-BE49-F238E27FC236}">
                <a16:creationId xmlns:a16="http://schemas.microsoft.com/office/drawing/2014/main" id="{E2D3011C-CE98-4F5C-8E12-BB9905EA94BB}"/>
              </a:ext>
            </a:extLst>
          </p:cNvPr>
          <p:cNvCxnSpPr>
            <a:cxnSpLocks/>
          </p:cNvCxnSpPr>
          <p:nvPr/>
        </p:nvCxnSpPr>
        <p:spPr>
          <a:xfrm>
            <a:off x="6095999" y="3506452"/>
            <a:ext cx="2824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타원 74">
            <a:extLst>
              <a:ext uri="{FF2B5EF4-FFF2-40B4-BE49-F238E27FC236}">
                <a16:creationId xmlns:a16="http://schemas.microsoft.com/office/drawing/2014/main" id="{75C63E3B-D48E-4C68-919C-AF0C95AF46D6}"/>
              </a:ext>
            </a:extLst>
          </p:cNvPr>
          <p:cNvSpPr/>
          <p:nvPr/>
        </p:nvSpPr>
        <p:spPr>
          <a:xfrm>
            <a:off x="6378427" y="3441652"/>
            <a:ext cx="130249" cy="12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7" name="직선 연결선 76">
            <a:extLst>
              <a:ext uri="{FF2B5EF4-FFF2-40B4-BE49-F238E27FC236}">
                <a16:creationId xmlns:a16="http://schemas.microsoft.com/office/drawing/2014/main" id="{9B1835C1-159E-4C03-84CC-5E1EC71E9D3E}"/>
              </a:ext>
            </a:extLst>
          </p:cNvPr>
          <p:cNvCxnSpPr>
            <a:cxnSpLocks/>
          </p:cNvCxnSpPr>
          <p:nvPr/>
        </p:nvCxnSpPr>
        <p:spPr>
          <a:xfrm>
            <a:off x="6866974" y="3506452"/>
            <a:ext cx="40348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타원 77">
            <a:extLst>
              <a:ext uri="{FF2B5EF4-FFF2-40B4-BE49-F238E27FC236}">
                <a16:creationId xmlns:a16="http://schemas.microsoft.com/office/drawing/2014/main" id="{B3B88969-CC97-4D0B-B4D9-EAA440C56D4B}"/>
              </a:ext>
            </a:extLst>
          </p:cNvPr>
          <p:cNvSpPr/>
          <p:nvPr/>
        </p:nvSpPr>
        <p:spPr>
          <a:xfrm>
            <a:off x="6801850" y="3441652"/>
            <a:ext cx="130249" cy="12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9" name="그룹 78">
            <a:extLst>
              <a:ext uri="{FF2B5EF4-FFF2-40B4-BE49-F238E27FC236}">
                <a16:creationId xmlns:a16="http://schemas.microsoft.com/office/drawing/2014/main" id="{6BC474FD-9233-40B9-997B-F6DE7341713D}"/>
              </a:ext>
            </a:extLst>
          </p:cNvPr>
          <p:cNvGrpSpPr/>
          <p:nvPr/>
        </p:nvGrpSpPr>
        <p:grpSpPr>
          <a:xfrm>
            <a:off x="6098726" y="3968427"/>
            <a:ext cx="1174458" cy="394947"/>
            <a:chOff x="5813571" y="1867621"/>
            <a:chExt cx="1174458" cy="394947"/>
          </a:xfrm>
        </p:grpSpPr>
        <p:cxnSp>
          <p:nvCxnSpPr>
            <p:cNvPr id="80" name="직선 연결선 79">
              <a:extLst>
                <a:ext uri="{FF2B5EF4-FFF2-40B4-BE49-F238E27FC236}">
                  <a16:creationId xmlns:a16="http://schemas.microsoft.com/office/drawing/2014/main" id="{97613AFD-C46F-444E-91D9-1D74EA1C97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61123" y="1867621"/>
              <a:ext cx="248066" cy="3301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직선 연결선 80">
              <a:extLst>
                <a:ext uri="{FF2B5EF4-FFF2-40B4-BE49-F238E27FC236}">
                  <a16:creationId xmlns:a16="http://schemas.microsoft.com/office/drawing/2014/main" id="{07797F85-19B6-425E-BDD4-BD8E796FFC86}"/>
                </a:ext>
              </a:extLst>
            </p:cNvPr>
            <p:cNvCxnSpPr>
              <a:cxnSpLocks/>
            </p:cNvCxnSpPr>
            <p:nvPr/>
          </p:nvCxnSpPr>
          <p:spPr>
            <a:xfrm>
              <a:off x="5813571" y="2197768"/>
              <a:ext cx="28242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타원 81">
              <a:extLst>
                <a:ext uri="{FF2B5EF4-FFF2-40B4-BE49-F238E27FC236}">
                  <a16:creationId xmlns:a16="http://schemas.microsoft.com/office/drawing/2014/main" id="{3745D433-3803-4DBF-970A-94738C35FFEA}"/>
                </a:ext>
              </a:extLst>
            </p:cNvPr>
            <p:cNvSpPr/>
            <p:nvPr/>
          </p:nvSpPr>
          <p:spPr>
            <a:xfrm>
              <a:off x="6095999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6" name="직선 연결선 85">
              <a:extLst>
                <a:ext uri="{FF2B5EF4-FFF2-40B4-BE49-F238E27FC236}">
                  <a16:creationId xmlns:a16="http://schemas.microsoft.com/office/drawing/2014/main" id="{154C3DB3-52C3-41B7-B709-28D979BAC701}"/>
                </a:ext>
              </a:extLst>
            </p:cNvPr>
            <p:cNvCxnSpPr>
              <a:cxnSpLocks/>
            </p:cNvCxnSpPr>
            <p:nvPr/>
          </p:nvCxnSpPr>
          <p:spPr>
            <a:xfrm>
              <a:off x="6584546" y="2197768"/>
              <a:ext cx="40348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타원 86">
              <a:extLst>
                <a:ext uri="{FF2B5EF4-FFF2-40B4-BE49-F238E27FC236}">
                  <a16:creationId xmlns:a16="http://schemas.microsoft.com/office/drawing/2014/main" id="{91A712FB-7713-4E7E-95C3-14E2AF385514}"/>
                </a:ext>
              </a:extLst>
            </p:cNvPr>
            <p:cNvSpPr/>
            <p:nvPr/>
          </p:nvSpPr>
          <p:spPr>
            <a:xfrm>
              <a:off x="6519422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8" name="그룹 87">
            <a:extLst>
              <a:ext uri="{FF2B5EF4-FFF2-40B4-BE49-F238E27FC236}">
                <a16:creationId xmlns:a16="http://schemas.microsoft.com/office/drawing/2014/main" id="{EC50EE32-D0BF-47BD-9525-D4FD6D9FE5BD}"/>
              </a:ext>
            </a:extLst>
          </p:cNvPr>
          <p:cNvGrpSpPr/>
          <p:nvPr/>
        </p:nvGrpSpPr>
        <p:grpSpPr>
          <a:xfrm>
            <a:off x="6098726" y="4834395"/>
            <a:ext cx="1174458" cy="394947"/>
            <a:chOff x="5813571" y="1867621"/>
            <a:chExt cx="1174458" cy="394947"/>
          </a:xfrm>
        </p:grpSpPr>
        <p:cxnSp>
          <p:nvCxnSpPr>
            <p:cNvPr id="89" name="직선 연결선 88">
              <a:extLst>
                <a:ext uri="{FF2B5EF4-FFF2-40B4-BE49-F238E27FC236}">
                  <a16:creationId xmlns:a16="http://schemas.microsoft.com/office/drawing/2014/main" id="{03B69CDC-A75C-434A-8CD7-77D56ECDF2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61123" y="1867621"/>
              <a:ext cx="248066" cy="3301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직선 연결선 89">
              <a:extLst>
                <a:ext uri="{FF2B5EF4-FFF2-40B4-BE49-F238E27FC236}">
                  <a16:creationId xmlns:a16="http://schemas.microsoft.com/office/drawing/2014/main" id="{9309C807-7294-4526-A431-B8865C295950}"/>
                </a:ext>
              </a:extLst>
            </p:cNvPr>
            <p:cNvCxnSpPr>
              <a:cxnSpLocks/>
            </p:cNvCxnSpPr>
            <p:nvPr/>
          </p:nvCxnSpPr>
          <p:spPr>
            <a:xfrm>
              <a:off x="5813571" y="2197768"/>
              <a:ext cx="28242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타원 90">
              <a:extLst>
                <a:ext uri="{FF2B5EF4-FFF2-40B4-BE49-F238E27FC236}">
                  <a16:creationId xmlns:a16="http://schemas.microsoft.com/office/drawing/2014/main" id="{42FA5C52-9E25-4CBF-B8BA-5D398FB21214}"/>
                </a:ext>
              </a:extLst>
            </p:cNvPr>
            <p:cNvSpPr/>
            <p:nvPr/>
          </p:nvSpPr>
          <p:spPr>
            <a:xfrm>
              <a:off x="6095999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2" name="직선 연결선 91">
              <a:extLst>
                <a:ext uri="{FF2B5EF4-FFF2-40B4-BE49-F238E27FC236}">
                  <a16:creationId xmlns:a16="http://schemas.microsoft.com/office/drawing/2014/main" id="{58E6427B-64DF-492E-8739-75470F54770F}"/>
                </a:ext>
              </a:extLst>
            </p:cNvPr>
            <p:cNvCxnSpPr>
              <a:cxnSpLocks/>
            </p:cNvCxnSpPr>
            <p:nvPr/>
          </p:nvCxnSpPr>
          <p:spPr>
            <a:xfrm>
              <a:off x="6584546" y="2197768"/>
              <a:ext cx="40348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타원 92">
              <a:extLst>
                <a:ext uri="{FF2B5EF4-FFF2-40B4-BE49-F238E27FC236}">
                  <a16:creationId xmlns:a16="http://schemas.microsoft.com/office/drawing/2014/main" id="{8850E219-9EFA-419E-B995-5F7CF066F3E7}"/>
                </a:ext>
              </a:extLst>
            </p:cNvPr>
            <p:cNvSpPr/>
            <p:nvPr/>
          </p:nvSpPr>
          <p:spPr>
            <a:xfrm>
              <a:off x="6519422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4" name="그룹 93">
            <a:extLst>
              <a:ext uri="{FF2B5EF4-FFF2-40B4-BE49-F238E27FC236}">
                <a16:creationId xmlns:a16="http://schemas.microsoft.com/office/drawing/2014/main" id="{DB20FF60-B81F-497B-A46A-AF42DDC1CC00}"/>
              </a:ext>
            </a:extLst>
          </p:cNvPr>
          <p:cNvGrpSpPr/>
          <p:nvPr/>
        </p:nvGrpSpPr>
        <p:grpSpPr>
          <a:xfrm>
            <a:off x="6098726" y="5538863"/>
            <a:ext cx="1174458" cy="394947"/>
            <a:chOff x="5813571" y="1867621"/>
            <a:chExt cx="1174458" cy="394947"/>
          </a:xfrm>
        </p:grpSpPr>
        <p:cxnSp>
          <p:nvCxnSpPr>
            <p:cNvPr id="95" name="직선 연결선 94">
              <a:extLst>
                <a:ext uri="{FF2B5EF4-FFF2-40B4-BE49-F238E27FC236}">
                  <a16:creationId xmlns:a16="http://schemas.microsoft.com/office/drawing/2014/main" id="{6D03A975-E040-4565-873F-9CEB2A3956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61123" y="1867621"/>
              <a:ext cx="248066" cy="3301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직선 연결선 95">
              <a:extLst>
                <a:ext uri="{FF2B5EF4-FFF2-40B4-BE49-F238E27FC236}">
                  <a16:creationId xmlns:a16="http://schemas.microsoft.com/office/drawing/2014/main" id="{E7F35923-F128-4FA8-8941-80BF5E5C1569}"/>
                </a:ext>
              </a:extLst>
            </p:cNvPr>
            <p:cNvCxnSpPr>
              <a:cxnSpLocks/>
            </p:cNvCxnSpPr>
            <p:nvPr/>
          </p:nvCxnSpPr>
          <p:spPr>
            <a:xfrm>
              <a:off x="5813571" y="2197768"/>
              <a:ext cx="28242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타원 96">
              <a:extLst>
                <a:ext uri="{FF2B5EF4-FFF2-40B4-BE49-F238E27FC236}">
                  <a16:creationId xmlns:a16="http://schemas.microsoft.com/office/drawing/2014/main" id="{223BDAC1-8E9F-473D-8991-5984BBF2AB21}"/>
                </a:ext>
              </a:extLst>
            </p:cNvPr>
            <p:cNvSpPr/>
            <p:nvPr/>
          </p:nvSpPr>
          <p:spPr>
            <a:xfrm>
              <a:off x="6095999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8" name="직선 연결선 97">
              <a:extLst>
                <a:ext uri="{FF2B5EF4-FFF2-40B4-BE49-F238E27FC236}">
                  <a16:creationId xmlns:a16="http://schemas.microsoft.com/office/drawing/2014/main" id="{F5EC75D1-C2EF-4B7C-AB2F-B829247A3DCF}"/>
                </a:ext>
              </a:extLst>
            </p:cNvPr>
            <p:cNvCxnSpPr>
              <a:cxnSpLocks/>
            </p:cNvCxnSpPr>
            <p:nvPr/>
          </p:nvCxnSpPr>
          <p:spPr>
            <a:xfrm>
              <a:off x="6584546" y="2197768"/>
              <a:ext cx="40348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타원 98">
              <a:extLst>
                <a:ext uri="{FF2B5EF4-FFF2-40B4-BE49-F238E27FC236}">
                  <a16:creationId xmlns:a16="http://schemas.microsoft.com/office/drawing/2014/main" id="{364D0693-7E32-42C0-9966-D9BE18ABD6DB}"/>
                </a:ext>
              </a:extLst>
            </p:cNvPr>
            <p:cNvSpPr/>
            <p:nvPr/>
          </p:nvSpPr>
          <p:spPr>
            <a:xfrm>
              <a:off x="6519422" y="2132968"/>
              <a:ext cx="130249" cy="12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C8044903-5D08-4E51-B831-DC96368EC37B}"/>
              </a:ext>
            </a:extLst>
          </p:cNvPr>
          <p:cNvSpPr txBox="1"/>
          <p:nvPr/>
        </p:nvSpPr>
        <p:spPr>
          <a:xfrm>
            <a:off x="5538293" y="3279389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sw1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5AC8C88-9167-4F7F-BC9B-95D5154F88C4}"/>
              </a:ext>
            </a:extLst>
          </p:cNvPr>
          <p:cNvSpPr txBox="1"/>
          <p:nvPr/>
        </p:nvSpPr>
        <p:spPr>
          <a:xfrm>
            <a:off x="5562586" y="4090743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sw2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D517669-4857-4EAB-8FF7-B9204CF2E645}"/>
              </a:ext>
            </a:extLst>
          </p:cNvPr>
          <p:cNvSpPr txBox="1"/>
          <p:nvPr/>
        </p:nvSpPr>
        <p:spPr>
          <a:xfrm>
            <a:off x="5570821" y="4962779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sw3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E7742A0-515E-4B7A-AFF5-0F33DF8665AA}"/>
              </a:ext>
            </a:extLst>
          </p:cNvPr>
          <p:cNvSpPr txBox="1"/>
          <p:nvPr/>
        </p:nvSpPr>
        <p:spPr>
          <a:xfrm>
            <a:off x="5563899" y="5684344"/>
            <a:ext cx="58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sw4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cxnSp>
        <p:nvCxnSpPr>
          <p:cNvPr id="104" name="직선 연결선 103">
            <a:extLst>
              <a:ext uri="{FF2B5EF4-FFF2-40B4-BE49-F238E27FC236}">
                <a16:creationId xmlns:a16="http://schemas.microsoft.com/office/drawing/2014/main" id="{98E2C17E-6FD6-48C0-99A5-F1C3B7B66C2C}"/>
              </a:ext>
            </a:extLst>
          </p:cNvPr>
          <p:cNvCxnSpPr>
            <a:cxnSpLocks/>
          </p:cNvCxnSpPr>
          <p:nvPr/>
        </p:nvCxnSpPr>
        <p:spPr>
          <a:xfrm>
            <a:off x="7281412" y="3506452"/>
            <a:ext cx="279929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그룹 104">
            <a:extLst>
              <a:ext uri="{FF2B5EF4-FFF2-40B4-BE49-F238E27FC236}">
                <a16:creationId xmlns:a16="http://schemas.microsoft.com/office/drawing/2014/main" id="{F35E444A-C642-4E2F-B2F3-09B52425BB85}"/>
              </a:ext>
            </a:extLst>
          </p:cNvPr>
          <p:cNvGrpSpPr/>
          <p:nvPr/>
        </p:nvGrpSpPr>
        <p:grpSpPr>
          <a:xfrm>
            <a:off x="10065306" y="3300167"/>
            <a:ext cx="403483" cy="403200"/>
            <a:chOff x="10050356" y="2208991"/>
            <a:chExt cx="403483" cy="403200"/>
          </a:xfrm>
        </p:grpSpPr>
        <p:sp>
          <p:nvSpPr>
            <p:cNvPr id="106" name="직사각형 105">
              <a:extLst>
                <a:ext uri="{FF2B5EF4-FFF2-40B4-BE49-F238E27FC236}">
                  <a16:creationId xmlns:a16="http://schemas.microsoft.com/office/drawing/2014/main" id="{0A80F16E-2005-4784-93F7-A1D0ADB4EB29}"/>
                </a:ext>
              </a:extLst>
            </p:cNvPr>
            <p:cNvSpPr/>
            <p:nvPr/>
          </p:nvSpPr>
          <p:spPr>
            <a:xfrm>
              <a:off x="10050356" y="2208991"/>
              <a:ext cx="403483" cy="403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7" name="타원 106">
              <a:extLst>
                <a:ext uri="{FF2B5EF4-FFF2-40B4-BE49-F238E27FC236}">
                  <a16:creationId xmlns:a16="http://schemas.microsoft.com/office/drawing/2014/main" id="{76B60E1B-FB20-4500-9095-3722B9B281DF}"/>
                </a:ext>
              </a:extLst>
            </p:cNvPr>
            <p:cNvSpPr/>
            <p:nvPr/>
          </p:nvSpPr>
          <p:spPr>
            <a:xfrm>
              <a:off x="10113187" y="2269040"/>
              <a:ext cx="270000" cy="27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8" name="그룹 107">
            <a:extLst>
              <a:ext uri="{FF2B5EF4-FFF2-40B4-BE49-F238E27FC236}">
                <a16:creationId xmlns:a16="http://schemas.microsoft.com/office/drawing/2014/main" id="{5E9FAA62-46BB-44FF-A485-F7C3040405D9}"/>
              </a:ext>
            </a:extLst>
          </p:cNvPr>
          <p:cNvGrpSpPr/>
          <p:nvPr/>
        </p:nvGrpSpPr>
        <p:grpSpPr>
          <a:xfrm>
            <a:off x="10065307" y="4097454"/>
            <a:ext cx="403483" cy="403200"/>
            <a:chOff x="10050356" y="2208991"/>
            <a:chExt cx="403483" cy="403200"/>
          </a:xfrm>
        </p:grpSpPr>
        <p:sp>
          <p:nvSpPr>
            <p:cNvPr id="109" name="직사각형 108">
              <a:extLst>
                <a:ext uri="{FF2B5EF4-FFF2-40B4-BE49-F238E27FC236}">
                  <a16:creationId xmlns:a16="http://schemas.microsoft.com/office/drawing/2014/main" id="{9A894F64-5128-48E3-9F98-58E4109C98DD}"/>
                </a:ext>
              </a:extLst>
            </p:cNvPr>
            <p:cNvSpPr/>
            <p:nvPr/>
          </p:nvSpPr>
          <p:spPr>
            <a:xfrm>
              <a:off x="10050356" y="2208991"/>
              <a:ext cx="403483" cy="403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타원 109">
              <a:extLst>
                <a:ext uri="{FF2B5EF4-FFF2-40B4-BE49-F238E27FC236}">
                  <a16:creationId xmlns:a16="http://schemas.microsoft.com/office/drawing/2014/main" id="{1ED8E69F-465B-45E4-BDF2-EABC73DACBE8}"/>
                </a:ext>
              </a:extLst>
            </p:cNvPr>
            <p:cNvSpPr/>
            <p:nvPr/>
          </p:nvSpPr>
          <p:spPr>
            <a:xfrm>
              <a:off x="10113187" y="2269040"/>
              <a:ext cx="270000" cy="27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1" name="그룹 110">
            <a:extLst>
              <a:ext uri="{FF2B5EF4-FFF2-40B4-BE49-F238E27FC236}">
                <a16:creationId xmlns:a16="http://schemas.microsoft.com/office/drawing/2014/main" id="{775DCE4F-B904-471B-B9AD-BE4412AB7729}"/>
              </a:ext>
            </a:extLst>
          </p:cNvPr>
          <p:cNvGrpSpPr/>
          <p:nvPr/>
        </p:nvGrpSpPr>
        <p:grpSpPr>
          <a:xfrm>
            <a:off x="10061907" y="4961525"/>
            <a:ext cx="403483" cy="403200"/>
            <a:chOff x="10050356" y="2208991"/>
            <a:chExt cx="403483" cy="403200"/>
          </a:xfrm>
        </p:grpSpPr>
        <p:sp>
          <p:nvSpPr>
            <p:cNvPr id="112" name="직사각형 111">
              <a:extLst>
                <a:ext uri="{FF2B5EF4-FFF2-40B4-BE49-F238E27FC236}">
                  <a16:creationId xmlns:a16="http://schemas.microsoft.com/office/drawing/2014/main" id="{F63F76B2-3656-435F-8D8F-DC5E186E8821}"/>
                </a:ext>
              </a:extLst>
            </p:cNvPr>
            <p:cNvSpPr/>
            <p:nvPr/>
          </p:nvSpPr>
          <p:spPr>
            <a:xfrm>
              <a:off x="10050356" y="2208991"/>
              <a:ext cx="403483" cy="403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타원 112">
              <a:extLst>
                <a:ext uri="{FF2B5EF4-FFF2-40B4-BE49-F238E27FC236}">
                  <a16:creationId xmlns:a16="http://schemas.microsoft.com/office/drawing/2014/main" id="{68C71DBA-1342-4219-8D28-2B555EC1C56A}"/>
                </a:ext>
              </a:extLst>
            </p:cNvPr>
            <p:cNvSpPr/>
            <p:nvPr/>
          </p:nvSpPr>
          <p:spPr>
            <a:xfrm>
              <a:off x="10113187" y="2269040"/>
              <a:ext cx="270000" cy="27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4" name="그룹 113">
            <a:extLst>
              <a:ext uri="{FF2B5EF4-FFF2-40B4-BE49-F238E27FC236}">
                <a16:creationId xmlns:a16="http://schemas.microsoft.com/office/drawing/2014/main" id="{1A41CC51-29D0-4E3B-9254-BE5A04050D36}"/>
              </a:ext>
            </a:extLst>
          </p:cNvPr>
          <p:cNvGrpSpPr/>
          <p:nvPr/>
        </p:nvGrpSpPr>
        <p:grpSpPr>
          <a:xfrm>
            <a:off x="10080707" y="5663634"/>
            <a:ext cx="403483" cy="403200"/>
            <a:chOff x="10050356" y="2208991"/>
            <a:chExt cx="403483" cy="403200"/>
          </a:xfrm>
        </p:grpSpPr>
        <p:sp>
          <p:nvSpPr>
            <p:cNvPr id="115" name="직사각형 114">
              <a:extLst>
                <a:ext uri="{FF2B5EF4-FFF2-40B4-BE49-F238E27FC236}">
                  <a16:creationId xmlns:a16="http://schemas.microsoft.com/office/drawing/2014/main" id="{E640A6B8-AA52-464F-91D6-EEE5110874EF}"/>
                </a:ext>
              </a:extLst>
            </p:cNvPr>
            <p:cNvSpPr/>
            <p:nvPr/>
          </p:nvSpPr>
          <p:spPr>
            <a:xfrm>
              <a:off x="10050356" y="2208991"/>
              <a:ext cx="403483" cy="403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타원 115">
              <a:extLst>
                <a:ext uri="{FF2B5EF4-FFF2-40B4-BE49-F238E27FC236}">
                  <a16:creationId xmlns:a16="http://schemas.microsoft.com/office/drawing/2014/main" id="{1D0F23F9-6679-4544-A074-BD819F5B9929}"/>
                </a:ext>
              </a:extLst>
            </p:cNvPr>
            <p:cNvSpPr/>
            <p:nvPr/>
          </p:nvSpPr>
          <p:spPr>
            <a:xfrm>
              <a:off x="10113187" y="2269040"/>
              <a:ext cx="270000" cy="27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CF9A4790-AE66-4C76-AEB1-3303E679B578}"/>
              </a:ext>
            </a:extLst>
          </p:cNvPr>
          <p:cNvSpPr txBox="1"/>
          <p:nvPr/>
        </p:nvSpPr>
        <p:spPr>
          <a:xfrm>
            <a:off x="10617129" y="3288215"/>
            <a:ext cx="58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D1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4BD418A-88D6-4E68-99EF-53455507ACFD}"/>
              </a:ext>
            </a:extLst>
          </p:cNvPr>
          <p:cNvSpPr txBox="1"/>
          <p:nvPr/>
        </p:nvSpPr>
        <p:spPr>
          <a:xfrm>
            <a:off x="10666435" y="4097454"/>
            <a:ext cx="58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D2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C9960EC-7008-43CB-91E6-14D47147E0D7}"/>
              </a:ext>
            </a:extLst>
          </p:cNvPr>
          <p:cNvSpPr txBox="1"/>
          <p:nvPr/>
        </p:nvSpPr>
        <p:spPr>
          <a:xfrm>
            <a:off x="10654015" y="4940244"/>
            <a:ext cx="58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D3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B8549E3-F988-4038-9FE2-59966A8CC0E2}"/>
              </a:ext>
            </a:extLst>
          </p:cNvPr>
          <p:cNvSpPr txBox="1"/>
          <p:nvPr/>
        </p:nvSpPr>
        <p:spPr>
          <a:xfrm>
            <a:off x="10662061" y="5683476"/>
            <a:ext cx="58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D4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F9A06C0D-9DDE-4A06-89C7-8ACD0C05E207}"/>
              </a:ext>
            </a:extLst>
          </p:cNvPr>
          <p:cNvSpPr txBox="1"/>
          <p:nvPr/>
        </p:nvSpPr>
        <p:spPr>
          <a:xfrm>
            <a:off x="8001963" y="2723083"/>
            <a:ext cx="744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FPGA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C05A65C-F02E-46FB-9078-A583BA30FF69}"/>
              </a:ext>
            </a:extLst>
          </p:cNvPr>
          <p:cNvSpPr txBox="1"/>
          <p:nvPr/>
        </p:nvSpPr>
        <p:spPr>
          <a:xfrm>
            <a:off x="5460843" y="3124547"/>
            <a:ext cx="1757912" cy="296878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23ECE271-FEDB-480F-9E57-8771DA8D6299}"/>
              </a:ext>
            </a:extLst>
          </p:cNvPr>
          <p:cNvSpPr txBox="1"/>
          <p:nvPr/>
        </p:nvSpPr>
        <p:spPr>
          <a:xfrm>
            <a:off x="9832251" y="3098052"/>
            <a:ext cx="1291695" cy="296878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01B6D1B-BDED-4EA6-BE21-D0F1EF4C3A9D}"/>
              </a:ext>
            </a:extLst>
          </p:cNvPr>
          <p:cNvSpPr txBox="1"/>
          <p:nvPr/>
        </p:nvSpPr>
        <p:spPr>
          <a:xfrm>
            <a:off x="7436139" y="3301909"/>
            <a:ext cx="2128601" cy="28800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cxnSp>
        <p:nvCxnSpPr>
          <p:cNvPr id="125" name="직선 연결선 124">
            <a:extLst>
              <a:ext uri="{FF2B5EF4-FFF2-40B4-BE49-F238E27FC236}">
                <a16:creationId xmlns:a16="http://schemas.microsoft.com/office/drawing/2014/main" id="{8FFB525B-64B3-4632-9A7D-4F36275C684C}"/>
              </a:ext>
            </a:extLst>
          </p:cNvPr>
          <p:cNvCxnSpPr>
            <a:cxnSpLocks/>
          </p:cNvCxnSpPr>
          <p:nvPr/>
        </p:nvCxnSpPr>
        <p:spPr>
          <a:xfrm>
            <a:off x="7262612" y="4298574"/>
            <a:ext cx="279929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직선 연결선 125">
            <a:extLst>
              <a:ext uri="{FF2B5EF4-FFF2-40B4-BE49-F238E27FC236}">
                <a16:creationId xmlns:a16="http://schemas.microsoft.com/office/drawing/2014/main" id="{4EF90FCC-91FB-475A-AB1C-25FB7ECB087F}"/>
              </a:ext>
            </a:extLst>
          </p:cNvPr>
          <p:cNvCxnSpPr>
            <a:cxnSpLocks/>
          </p:cNvCxnSpPr>
          <p:nvPr/>
        </p:nvCxnSpPr>
        <p:spPr>
          <a:xfrm>
            <a:off x="7262612" y="5164542"/>
            <a:ext cx="279929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직선 연결선 126">
            <a:extLst>
              <a:ext uri="{FF2B5EF4-FFF2-40B4-BE49-F238E27FC236}">
                <a16:creationId xmlns:a16="http://schemas.microsoft.com/office/drawing/2014/main" id="{F12653FF-F0A5-4DD6-95DA-B222E8F6B69F}"/>
              </a:ext>
            </a:extLst>
          </p:cNvPr>
          <p:cNvCxnSpPr>
            <a:cxnSpLocks/>
          </p:cNvCxnSpPr>
          <p:nvPr/>
        </p:nvCxnSpPr>
        <p:spPr>
          <a:xfrm>
            <a:off x="7281411" y="5869010"/>
            <a:ext cx="279929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F1749BC3-5EF0-4A51-9C3A-33E8FDED8B5F}"/>
              </a:ext>
            </a:extLst>
          </p:cNvPr>
          <p:cNvSpPr txBox="1"/>
          <p:nvPr/>
        </p:nvSpPr>
        <p:spPr>
          <a:xfrm>
            <a:off x="107793" y="1467614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VHDL code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66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id="{03811553-11A3-4ACC-ADC0-69BBB5C154D5}"/>
              </a:ext>
            </a:extLst>
          </p:cNvPr>
          <p:cNvSpPr/>
          <p:nvPr/>
        </p:nvSpPr>
        <p:spPr>
          <a:xfrm>
            <a:off x="0" y="1327931"/>
            <a:ext cx="12192000" cy="551576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CEC8138-F5BD-4E74-9850-7FFE64B53F64}"/>
              </a:ext>
            </a:extLst>
          </p:cNvPr>
          <p:cNvSpPr/>
          <p:nvPr/>
        </p:nvSpPr>
        <p:spPr>
          <a:xfrm>
            <a:off x="-1" y="0"/>
            <a:ext cx="12192001" cy="1342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24E85E-D0D5-45B3-8697-4886D365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54" y="30674"/>
            <a:ext cx="11209745" cy="1280890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FFE7FA"/>
                </a:solidFill>
              </a:rPr>
              <a:t>Toggle Switch</a:t>
            </a:r>
            <a:endParaRPr lang="ko-KR" altLang="en-US" dirty="0">
              <a:solidFill>
                <a:srgbClr val="FFE7FA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D8A629-7B7F-41EB-8E6B-A9CF6B94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7748" y="1358606"/>
            <a:ext cx="3917879" cy="5359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Modul</a:t>
            </a:r>
            <a:r>
              <a:rPr lang="en-US" altLang="ko-KR" sz="10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ea"/>
              </a:rPr>
              <a:t>e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Clocked_Logic</a:t>
            </a:r>
            <a:endParaRPr lang="en-US" altLang="ko-KR" sz="1000" dirty="0">
              <a:solidFill>
                <a:schemeClr val="accent4">
                  <a:lumMod val="60000"/>
                  <a:lumOff val="4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(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input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i_Clk</a:t>
            </a:r>
            <a:endParaRPr lang="en-US" altLang="ko-KR" sz="1000" dirty="0">
              <a:solidFill>
                <a:schemeClr val="accent4">
                  <a:lumMod val="60000"/>
                  <a:lumOff val="4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input 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i_Switches_1,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  Output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o_LED_1);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Reg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r_LED_1 = 1’b0;</a:t>
            </a:r>
            <a:endParaRPr lang="en-US" altLang="ko-KR" sz="1000" dirty="0">
              <a:solidFill>
                <a:schemeClr val="accent1">
                  <a:lumMod val="60000"/>
                  <a:lumOff val="4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Reg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r_Switch_1 = 1’b0;</a:t>
            </a:r>
            <a:endParaRPr lang="en-US" altLang="ko-KR" sz="1000" dirty="0">
              <a:solidFill>
                <a:schemeClr val="accent1">
                  <a:lumMod val="60000"/>
                  <a:lumOff val="4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Always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@(</a:t>
            </a: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posedge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i_Clk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begin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r_Switch_1 &lt;= i_Switch_1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</a:t>
            </a:r>
            <a:r>
              <a:rPr lang="en-US" altLang="ko-KR" sz="10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ea"/>
              </a:rPr>
              <a:t>if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(i_Switch_1 == 1’b0 &amp;&amp; r_Switch_1 == 1’b1)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begin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   r_LED_1 &lt;= ~r_LED1;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 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end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end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assign 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o_LED_1 = r_LED_1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buNone/>
            </a:pPr>
            <a:r>
              <a:rPr lang="en-US" altLang="ko-KR" sz="1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Endmodule</a:t>
            </a:r>
            <a:r>
              <a:rPr lang="en-US" altLang="ko-KR" sz="1000" dirty="0">
                <a:solidFill>
                  <a:schemeClr val="accent1"/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// </a:t>
            </a:r>
            <a:r>
              <a:rPr lang="en-US" altLang="ko-KR" sz="1000" dirty="0" err="1">
                <a:solidFill>
                  <a:schemeClr val="accent2">
                    <a:lumMod val="75000"/>
                  </a:schemeClr>
                </a:solidFill>
                <a:latin typeface="+mn-ea"/>
              </a:rPr>
              <a:t>Clocked_Logic</a:t>
            </a:r>
            <a:endParaRPr lang="en-US" altLang="ko-KR" sz="1000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D41121-0CE7-446C-95D3-4B0CAB470D37}"/>
              </a:ext>
            </a:extLst>
          </p:cNvPr>
          <p:cNvSpPr txBox="1"/>
          <p:nvPr/>
        </p:nvSpPr>
        <p:spPr>
          <a:xfrm>
            <a:off x="0" y="1327931"/>
            <a:ext cx="153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Verilog Code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388636-024E-4D7C-8DFB-E2A7FE715E7D}"/>
              </a:ext>
            </a:extLst>
          </p:cNvPr>
          <p:cNvSpPr txBox="1"/>
          <p:nvPr/>
        </p:nvSpPr>
        <p:spPr>
          <a:xfrm>
            <a:off x="6083221" y="1342237"/>
            <a:ext cx="140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VHDL Code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D7412767-3B18-4D52-874C-3D18A1BB2EAB}"/>
              </a:ext>
            </a:extLst>
          </p:cNvPr>
          <p:cNvSpPr txBox="1">
            <a:spLocks/>
          </p:cNvSpPr>
          <p:nvPr/>
        </p:nvSpPr>
        <p:spPr>
          <a:xfrm>
            <a:off x="7484567" y="1405956"/>
            <a:ext cx="2751204" cy="5359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Library</a:t>
            </a:r>
            <a:r>
              <a:rPr lang="en-US" altLang="ko-KR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100" dirty="0" err="1">
                <a:solidFill>
                  <a:srgbClr val="FF79F9"/>
                </a:solidFill>
                <a:latin typeface="+mn-ea"/>
              </a:rPr>
              <a:t>ieee</a:t>
            </a:r>
            <a:r>
              <a:rPr lang="en-US" altLang="ko-KR" sz="11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Use</a:t>
            </a:r>
            <a:r>
              <a:rPr lang="en-US" altLang="ko-KR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100" dirty="0">
                <a:solidFill>
                  <a:srgbClr val="FF79F9"/>
                </a:solidFill>
                <a:latin typeface="+mn-ea"/>
              </a:rPr>
              <a:t>ieee.std_logic_1164</a:t>
            </a: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.all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altLang="ko-KR" sz="1100" dirty="0">
              <a:solidFill>
                <a:srgbClr val="00B0F0"/>
              </a:solidFill>
              <a:latin typeface="+mn-ea"/>
            </a:endParaRP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Entity </a:t>
            </a:r>
            <a:r>
              <a:rPr lang="en-US" altLang="ko-KR" sz="11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clocked_Logic</a:t>
            </a:r>
            <a:r>
              <a:rPr lang="en-US" altLang="ko-KR" sz="11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ea"/>
              </a:rPr>
              <a:t> </a:t>
            </a: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is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 port(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    </a:t>
            </a:r>
            <a:r>
              <a:rPr lang="en-US" altLang="ko-KR" sz="11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i_Clk</a:t>
            </a: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: in </a:t>
            </a:r>
            <a:r>
              <a:rPr lang="en-US" altLang="ko-KR" sz="11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11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    </a:t>
            </a: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i_Switch_1 </a:t>
            </a: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: in </a:t>
            </a:r>
            <a:r>
              <a:rPr lang="en-US" altLang="ko-KR" sz="11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11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  </a:t>
            </a: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o_LED1 </a:t>
            </a: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: out </a:t>
            </a:r>
            <a:r>
              <a:rPr lang="en-US" altLang="ko-KR" sz="11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11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);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End entity </a:t>
            </a:r>
            <a:r>
              <a:rPr lang="en-US" altLang="ko-KR" sz="1100" dirty="0" err="1">
                <a:solidFill>
                  <a:srgbClr val="00B0F0"/>
                </a:solidFill>
                <a:latin typeface="+mn-ea"/>
              </a:rPr>
              <a:t>Switches_To_LEDs</a:t>
            </a:r>
            <a:r>
              <a:rPr lang="en-US" altLang="ko-KR" sz="11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altLang="ko-KR" sz="1100" dirty="0">
              <a:solidFill>
                <a:srgbClr val="00B0F0"/>
              </a:solidFill>
              <a:latin typeface="+mn-ea"/>
            </a:endParaRP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Architecture RTL of </a:t>
            </a:r>
            <a:r>
              <a:rPr lang="en-US" altLang="ko-KR" sz="11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clocked_Logic</a:t>
            </a:r>
            <a:r>
              <a:rPr lang="en-US" altLang="ko-KR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is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 signal </a:t>
            </a: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r_LED1  : </a:t>
            </a:r>
            <a:r>
              <a:rPr lang="en-US" altLang="ko-KR" sz="11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11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:= ‘</a:t>
            </a:r>
            <a:r>
              <a:rPr lang="en-US" altLang="ko-KR" sz="11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ea"/>
              </a:rPr>
              <a:t>0’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 signal r</a:t>
            </a: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_Switch_1 </a:t>
            </a:r>
            <a:r>
              <a:rPr lang="en-US" altLang="ko-KR" sz="11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: </a:t>
            </a:r>
            <a:r>
              <a:rPr lang="en-US" altLang="ko-KR" sz="11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:=</a:t>
            </a:r>
            <a:r>
              <a:rPr lang="en-US" altLang="ko-KR" sz="11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ea"/>
              </a:rPr>
              <a:t>‘0’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begin 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1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n-ea"/>
              </a:rPr>
              <a:t>p_Register</a:t>
            </a: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1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:</a:t>
            </a: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 process</a:t>
            </a: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(</a:t>
            </a:r>
            <a:r>
              <a:rPr lang="en-US" altLang="ko-KR" sz="11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i_Clk</a:t>
            </a: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) </a:t>
            </a: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then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 begin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   if </a:t>
            </a:r>
            <a:r>
              <a:rPr lang="en-US" altLang="ko-KR" sz="1100" dirty="0" err="1">
                <a:solidFill>
                  <a:srgbClr val="00B0F0"/>
                </a:solidFill>
                <a:latin typeface="+mn-ea"/>
              </a:rPr>
              <a:t>rising_edge</a:t>
            </a: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(</a:t>
            </a:r>
            <a:r>
              <a:rPr lang="en-US" altLang="ko-KR" sz="1100" dirty="0" err="1">
                <a:solidFill>
                  <a:srgbClr val="00B0F0"/>
                </a:solidFill>
                <a:latin typeface="+mn-ea"/>
              </a:rPr>
              <a:t>i_Clk</a:t>
            </a: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) then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  </a:t>
            </a: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r_switch_1 &lt;= i_Switch_1;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</a:t>
            </a: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if</a:t>
            </a: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i_switch_1 = </a:t>
            </a:r>
            <a:r>
              <a:rPr lang="en-US" altLang="ko-KR" sz="11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ea"/>
              </a:rPr>
              <a:t>‘0’</a:t>
            </a: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and</a:t>
            </a: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r_switch_1 = </a:t>
            </a:r>
            <a:r>
              <a:rPr lang="en-US" altLang="ko-KR" sz="11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ea"/>
              </a:rPr>
              <a:t>‘1’</a:t>
            </a: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then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 r_LED_1 &lt;= </a:t>
            </a: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not</a:t>
            </a: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r_LED_1;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</a:t>
            </a: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end if</a:t>
            </a: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</a:t>
            </a: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end if</a:t>
            </a: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End process </a:t>
            </a:r>
            <a:r>
              <a:rPr lang="en-US" altLang="ko-KR" sz="11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n-ea"/>
              </a:rPr>
              <a:t>p_Register</a:t>
            </a: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o_LED_1 &lt;= r_LED_1;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End </a:t>
            </a:r>
            <a:r>
              <a:rPr lang="en-US" altLang="ko-KR" sz="1100" dirty="0" err="1">
                <a:solidFill>
                  <a:srgbClr val="00B0F0"/>
                </a:solidFill>
                <a:latin typeface="+mn-ea"/>
              </a:rPr>
              <a:t>archticture</a:t>
            </a:r>
            <a:r>
              <a:rPr lang="en-US" altLang="ko-KR" sz="1100" dirty="0">
                <a:solidFill>
                  <a:srgbClr val="00B0F0"/>
                </a:solidFill>
                <a:latin typeface="+mn-ea"/>
              </a:rPr>
              <a:t> RTL</a:t>
            </a:r>
            <a:r>
              <a:rPr lang="en-US" altLang="ko-KR" sz="11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:</a:t>
            </a:r>
            <a:r>
              <a:rPr lang="en-US" altLang="ko-KR" sz="11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1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n-ea"/>
              </a:rPr>
              <a:t>p_Register</a:t>
            </a:r>
            <a:endParaRPr lang="en-US" altLang="ko-KR" sz="1100" dirty="0">
              <a:solidFill>
                <a:schemeClr val="accent4">
                  <a:lumMod val="60000"/>
                  <a:lumOff val="40000"/>
                </a:schemeClr>
              </a:solidFill>
              <a:latin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000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43EB2F44-40D7-45C2-938C-AA9A66EB4CB8}"/>
              </a:ext>
            </a:extLst>
          </p:cNvPr>
          <p:cNvCxnSpPr>
            <a:cxnSpLocks/>
          </p:cNvCxnSpPr>
          <p:nvPr/>
        </p:nvCxnSpPr>
        <p:spPr>
          <a:xfrm>
            <a:off x="5803969" y="1358606"/>
            <a:ext cx="0" cy="5515763"/>
          </a:xfrm>
          <a:prstGeom prst="line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763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id="{03811553-11A3-4ACC-ADC0-69BBB5C154D5}"/>
              </a:ext>
            </a:extLst>
          </p:cNvPr>
          <p:cNvSpPr/>
          <p:nvPr/>
        </p:nvSpPr>
        <p:spPr>
          <a:xfrm>
            <a:off x="0" y="1272027"/>
            <a:ext cx="12192000" cy="5652647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사각형: 모서리가 접힌 도형 14">
            <a:extLst>
              <a:ext uri="{FF2B5EF4-FFF2-40B4-BE49-F238E27FC236}">
                <a16:creationId xmlns:a16="http://schemas.microsoft.com/office/drawing/2014/main" id="{68FA37DD-C6FC-471F-BA43-BB2E7C3F99F8}"/>
              </a:ext>
            </a:extLst>
          </p:cNvPr>
          <p:cNvSpPr/>
          <p:nvPr/>
        </p:nvSpPr>
        <p:spPr>
          <a:xfrm>
            <a:off x="5826084" y="1929644"/>
            <a:ext cx="3857608" cy="4110254"/>
          </a:xfrm>
          <a:prstGeom prst="foldedCorner">
            <a:avLst/>
          </a:prstGeom>
          <a:solidFill>
            <a:schemeClr val="bg2">
              <a:lumMod val="2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CEC8138-F5BD-4E74-9850-7FFE64B53F64}"/>
              </a:ext>
            </a:extLst>
          </p:cNvPr>
          <p:cNvSpPr/>
          <p:nvPr/>
        </p:nvSpPr>
        <p:spPr>
          <a:xfrm>
            <a:off x="-1" y="0"/>
            <a:ext cx="12192001" cy="1342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24E85E-D0D5-45B3-8697-4886D365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54" y="30674"/>
            <a:ext cx="11209745" cy="1280890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FFE7FA"/>
                </a:solidFill>
              </a:rPr>
              <a:t>Toggle and Debounce(Verilog)</a:t>
            </a:r>
            <a:endParaRPr lang="ko-KR" altLang="en-US" dirty="0">
              <a:solidFill>
                <a:srgbClr val="FFE7FA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D8A629-7B7F-41EB-8E6B-A9CF6B94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7985" y="1372913"/>
            <a:ext cx="3917879" cy="5359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Modul</a:t>
            </a:r>
            <a:r>
              <a:rPr lang="en-US" altLang="ko-KR" sz="10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ea"/>
              </a:rPr>
              <a:t>e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Clocked_Logic</a:t>
            </a:r>
            <a:endParaRPr lang="en-US" altLang="ko-KR" sz="1000" dirty="0">
              <a:solidFill>
                <a:schemeClr val="accent4">
                  <a:lumMod val="60000"/>
                  <a:lumOff val="4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(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input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i_Clk</a:t>
            </a:r>
            <a:endParaRPr lang="en-US" altLang="ko-KR" sz="1000" dirty="0">
              <a:solidFill>
                <a:schemeClr val="accent4">
                  <a:lumMod val="60000"/>
                  <a:lumOff val="4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input 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i_Switches_1,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  Output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o_LED_1);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reg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r_LED_1 = 1’b0;</a:t>
            </a:r>
            <a:endParaRPr lang="en-US" altLang="ko-KR" sz="1000" dirty="0">
              <a:solidFill>
                <a:schemeClr val="accent1">
                  <a:lumMod val="60000"/>
                  <a:lumOff val="4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reg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r_Switch_1 = 1’b0;</a:t>
            </a:r>
            <a:endParaRPr lang="en-US" altLang="ko-KR" sz="1000" dirty="0">
              <a:solidFill>
                <a:schemeClr val="accent1">
                  <a:lumMod val="60000"/>
                  <a:lumOff val="4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wire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w_Switch_1;</a:t>
            </a:r>
            <a:endParaRPr lang="en-US" altLang="ko-KR" sz="1000" dirty="0">
              <a:solidFill>
                <a:schemeClr val="accent1">
                  <a:lumMod val="60000"/>
                  <a:lumOff val="4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Debounce_Switch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Instance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(.</a:t>
            </a:r>
            <a:r>
              <a:rPr lang="en-US" altLang="ko-KR" sz="1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i_Clk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(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i_clk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),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 .</a:t>
            </a:r>
            <a:r>
              <a:rPr lang="en-US" altLang="ko-KR" sz="1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i_Switch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(i_Switch_1),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 .</a:t>
            </a:r>
            <a:r>
              <a:rPr lang="en-US" altLang="ko-KR" sz="1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o_Switch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(w_Switch_1));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Always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@(</a:t>
            </a: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posedge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i_Clk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begin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r_Switch_1 &lt;= w_Switch_1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</a:t>
            </a:r>
            <a:r>
              <a:rPr lang="en-US" altLang="ko-KR" sz="10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ea"/>
              </a:rPr>
              <a:t>if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(w_Switch_1 == 1’b0 &amp;&amp; r_Switch_1 == 1’b1)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begin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   r_LED_1 &lt;= ~r_LED1;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 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end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end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assign 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o_LED_1 = r_LED_1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buNone/>
            </a:pPr>
            <a:r>
              <a:rPr lang="en-US" altLang="ko-KR" sz="1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Endmodule</a:t>
            </a:r>
            <a:r>
              <a:rPr lang="en-US" altLang="ko-KR" sz="1000" dirty="0">
                <a:solidFill>
                  <a:schemeClr val="accent1"/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// </a:t>
            </a:r>
            <a:r>
              <a:rPr lang="en-US" altLang="ko-KR" sz="1000" dirty="0" err="1">
                <a:solidFill>
                  <a:schemeClr val="accent2">
                    <a:lumMod val="75000"/>
                  </a:schemeClr>
                </a:solidFill>
                <a:latin typeface="+mn-ea"/>
              </a:rPr>
              <a:t>Clocked_Logic</a:t>
            </a:r>
            <a:endParaRPr lang="en-US" altLang="ko-KR" sz="1000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D41121-0CE7-446C-95D3-4B0CAB470D37}"/>
              </a:ext>
            </a:extLst>
          </p:cNvPr>
          <p:cNvSpPr txBox="1"/>
          <p:nvPr/>
        </p:nvSpPr>
        <p:spPr>
          <a:xfrm>
            <a:off x="0" y="1327931"/>
            <a:ext cx="153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Verilog Code</a:t>
            </a:r>
            <a:endParaRPr lang="ko-KR" altLang="en-US" dirty="0">
              <a:solidFill>
                <a:schemeClr val="bg1"/>
              </a:solidFill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FF684E2-05BE-4F11-A7BC-42B63057982C}"/>
              </a:ext>
            </a:extLst>
          </p:cNvPr>
          <p:cNvCxnSpPr/>
          <p:nvPr/>
        </p:nvCxnSpPr>
        <p:spPr>
          <a:xfrm>
            <a:off x="1610686" y="3070371"/>
            <a:ext cx="93117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F696831C-235E-49B0-A858-5494651F40F5}"/>
              </a:ext>
            </a:extLst>
          </p:cNvPr>
          <p:cNvCxnSpPr>
            <a:cxnSpLocks/>
          </p:cNvCxnSpPr>
          <p:nvPr/>
        </p:nvCxnSpPr>
        <p:spPr>
          <a:xfrm>
            <a:off x="2508308" y="4815281"/>
            <a:ext cx="7130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6DCC1A2B-66F8-422D-8A6B-AF2B5C8B0839}"/>
              </a:ext>
            </a:extLst>
          </p:cNvPr>
          <p:cNvCxnSpPr>
            <a:cxnSpLocks/>
          </p:cNvCxnSpPr>
          <p:nvPr/>
        </p:nvCxnSpPr>
        <p:spPr>
          <a:xfrm>
            <a:off x="1828800" y="5092117"/>
            <a:ext cx="7130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오른쪽 중괄호 10">
            <a:extLst>
              <a:ext uri="{FF2B5EF4-FFF2-40B4-BE49-F238E27FC236}">
                <a16:creationId xmlns:a16="http://schemas.microsoft.com/office/drawing/2014/main" id="{3A54F5FC-A72A-416C-BD45-5A0EC6B3ED56}"/>
              </a:ext>
            </a:extLst>
          </p:cNvPr>
          <p:cNvSpPr/>
          <p:nvPr/>
        </p:nvSpPr>
        <p:spPr>
          <a:xfrm>
            <a:off x="3216801" y="3204594"/>
            <a:ext cx="45719" cy="780177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3A97DA5C-8052-4C1D-9023-252770223845}"/>
              </a:ext>
            </a:extLst>
          </p:cNvPr>
          <p:cNvCxnSpPr>
            <a:cxnSpLocks/>
          </p:cNvCxnSpPr>
          <p:nvPr/>
        </p:nvCxnSpPr>
        <p:spPr>
          <a:xfrm flipV="1">
            <a:off x="3245742" y="3594682"/>
            <a:ext cx="2193344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9601EA8-362D-4875-9D4D-E3C9B7C3CDB2}"/>
              </a:ext>
            </a:extLst>
          </p:cNvPr>
          <p:cNvSpPr txBox="1"/>
          <p:nvPr/>
        </p:nvSpPr>
        <p:spPr>
          <a:xfrm>
            <a:off x="5964572" y="2043140"/>
            <a:ext cx="38576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Module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Debounce_Switch</a:t>
            </a:r>
            <a:endParaRPr lang="en-US" altLang="ko-KR" sz="1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(</a:t>
            </a:r>
            <a:r>
              <a:rPr lang="en-US" altLang="ko-KR" sz="1000" dirty="0">
                <a:solidFill>
                  <a:schemeClr val="accent6"/>
                </a:solidFill>
              </a:rPr>
              <a:t>input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i_Clk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input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i_Switch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  <a:r>
              <a:rPr lang="en-US" altLang="ko-KR" sz="1000" dirty="0">
                <a:solidFill>
                  <a:schemeClr val="accent6"/>
                </a:solidFill>
              </a:rPr>
              <a:t>output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o_Switch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);</a:t>
            </a:r>
          </a:p>
          <a:p>
            <a:r>
              <a:rPr lang="en-US" altLang="ko-KR" sz="1000" dirty="0">
                <a:solidFill>
                  <a:schemeClr val="accent6"/>
                </a:solidFill>
              </a:rPr>
              <a:t> parameter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c_DEBOUNCE_LIMIT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= 250000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000" dirty="0">
                <a:solidFill>
                  <a:schemeClr val="accent6"/>
                </a:solidFill>
              </a:rPr>
              <a:t>reg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r_State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= 1’b0;</a:t>
            </a:r>
          </a:p>
          <a:p>
            <a:r>
              <a:rPr lang="en-US" altLang="ko-KR" sz="1000" dirty="0">
                <a:solidFill>
                  <a:schemeClr val="accent6"/>
                </a:solidFill>
              </a:rPr>
              <a:t> reg 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[17:0]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r_Count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=0;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always 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@(</a:t>
            </a: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posedge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i_Clk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  <a:r>
              <a:rPr lang="en-US" altLang="ko-KR" sz="1000" dirty="0">
                <a:solidFill>
                  <a:schemeClr val="accent6"/>
                </a:solidFill>
              </a:rPr>
              <a:t>begin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if 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i_Switch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!==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r_Stage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&amp;&amp;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r_Count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c_DEBOUNCE_LIMIT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r_Count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&lt;=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r_count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+1;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</a:t>
            </a:r>
            <a:r>
              <a:rPr lang="en-US" altLang="ko-KR" sz="1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elsse</a:t>
            </a: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if 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r_Count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==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c_DEBOUNCE_LIMIT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</a:t>
            </a:r>
            <a:r>
              <a:rPr lang="en-US" altLang="ko-KR" sz="1000" dirty="0">
                <a:solidFill>
                  <a:schemeClr val="accent6"/>
                </a:solidFill>
              </a:rPr>
              <a:t>begin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r_Count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&lt;= 0;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r_Stage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&lt;=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i_Switch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;</a:t>
            </a:r>
          </a:p>
          <a:p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</a:t>
            </a:r>
            <a:r>
              <a:rPr lang="en-US" altLang="ko-KR" sz="1000" dirty="0">
                <a:solidFill>
                  <a:schemeClr val="accent6"/>
                </a:solidFill>
              </a:rPr>
              <a:t>end</a:t>
            </a:r>
          </a:p>
          <a:p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else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r_Count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&lt;= 0;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  <a:r>
              <a:rPr lang="en-US" altLang="ko-KR" sz="1000" dirty="0">
                <a:solidFill>
                  <a:schemeClr val="accent6"/>
                </a:solidFill>
              </a:rPr>
              <a:t>end</a:t>
            </a:r>
          </a:p>
          <a:p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assign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o_Switch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=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r_Stage</a:t>
            </a:r>
            <a:endParaRPr lang="en-US" altLang="ko-KR" sz="1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ko-KR" sz="1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endmodule</a:t>
            </a:r>
            <a:endParaRPr lang="ko-KR" altLang="en-US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609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id="{03811553-11A3-4ACC-ADC0-69BBB5C154D5}"/>
              </a:ext>
            </a:extLst>
          </p:cNvPr>
          <p:cNvSpPr/>
          <p:nvPr/>
        </p:nvSpPr>
        <p:spPr>
          <a:xfrm>
            <a:off x="0" y="1272027"/>
            <a:ext cx="12192000" cy="5652647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사각형: 모서리가 접힌 도형 14">
            <a:extLst>
              <a:ext uri="{FF2B5EF4-FFF2-40B4-BE49-F238E27FC236}">
                <a16:creationId xmlns:a16="http://schemas.microsoft.com/office/drawing/2014/main" id="{68FA37DD-C6FC-471F-BA43-BB2E7C3F99F8}"/>
              </a:ext>
            </a:extLst>
          </p:cNvPr>
          <p:cNvSpPr/>
          <p:nvPr/>
        </p:nvSpPr>
        <p:spPr>
          <a:xfrm>
            <a:off x="5826084" y="1929644"/>
            <a:ext cx="3857608" cy="4110254"/>
          </a:xfrm>
          <a:prstGeom prst="foldedCorner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CEC8138-F5BD-4E74-9850-7FFE64B53F64}"/>
              </a:ext>
            </a:extLst>
          </p:cNvPr>
          <p:cNvSpPr/>
          <p:nvPr/>
        </p:nvSpPr>
        <p:spPr>
          <a:xfrm>
            <a:off x="-1" y="0"/>
            <a:ext cx="12192001" cy="1342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24E85E-D0D5-45B3-8697-4886D365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54" y="30674"/>
            <a:ext cx="11209745" cy="1280890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FFE7FA"/>
                </a:solidFill>
              </a:rPr>
              <a:t>Toggle and Debounce(Verilog)</a:t>
            </a:r>
            <a:endParaRPr lang="ko-KR" altLang="en-US" dirty="0">
              <a:solidFill>
                <a:srgbClr val="FFE7FA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D8A629-7B7F-41EB-8E6B-A9CF6B94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7985" y="1372913"/>
            <a:ext cx="3917879" cy="5359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Modul</a:t>
            </a:r>
            <a:r>
              <a:rPr lang="en-US" altLang="ko-KR" sz="10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ea"/>
              </a:rPr>
              <a:t>e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Clocked_Logic</a:t>
            </a:r>
            <a:endParaRPr lang="en-US" altLang="ko-KR" sz="1000" dirty="0">
              <a:solidFill>
                <a:schemeClr val="accent4">
                  <a:lumMod val="60000"/>
                  <a:lumOff val="4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(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input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i_Clk</a:t>
            </a:r>
            <a:endParaRPr lang="en-US" altLang="ko-KR" sz="1000" dirty="0">
              <a:solidFill>
                <a:schemeClr val="accent4">
                  <a:lumMod val="60000"/>
                  <a:lumOff val="4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input 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i_Switches_1,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  Output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o_LED_1);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reg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r_LED_1 = 1’b0;</a:t>
            </a:r>
            <a:endParaRPr lang="en-US" altLang="ko-KR" sz="1000" dirty="0">
              <a:solidFill>
                <a:schemeClr val="accent1">
                  <a:lumMod val="60000"/>
                  <a:lumOff val="4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reg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r_Switch_1 = 1’b0;</a:t>
            </a:r>
            <a:endParaRPr lang="en-US" altLang="ko-KR" sz="1000" dirty="0">
              <a:solidFill>
                <a:schemeClr val="accent1">
                  <a:lumMod val="60000"/>
                  <a:lumOff val="4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wire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w_Switch_1;</a:t>
            </a:r>
            <a:endParaRPr lang="en-US" altLang="ko-KR" sz="1000" dirty="0">
              <a:solidFill>
                <a:schemeClr val="accent1">
                  <a:lumMod val="60000"/>
                  <a:lumOff val="4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Debounce_Switch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Instance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(.</a:t>
            </a:r>
            <a:r>
              <a:rPr lang="en-US" altLang="ko-KR" sz="1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i_Clk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(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i_clk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),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 .</a:t>
            </a:r>
            <a:r>
              <a:rPr lang="en-US" altLang="ko-KR" sz="1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i_Switch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(i_Switch_1),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 .</a:t>
            </a:r>
            <a:r>
              <a:rPr lang="en-US" altLang="ko-KR" sz="1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o_Switch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(w_Switch_1));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Always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@(</a:t>
            </a: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posedge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i_Clk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begin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r_Switch_1 &lt;= w_Switch_1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</a:t>
            </a:r>
            <a:r>
              <a:rPr lang="en-US" altLang="ko-KR" sz="10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ea"/>
              </a:rPr>
              <a:t>if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(w_Switch_1 == 1’b0 &amp;&amp; r_Switch_1 == 1’b1)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begin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   r_LED_1 &lt;= ~r_LED1;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 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end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end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assign 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o_LED_1 = r_LED_1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buNone/>
            </a:pPr>
            <a:r>
              <a:rPr lang="en-US" altLang="ko-KR" sz="1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Endmodule</a:t>
            </a:r>
            <a:r>
              <a:rPr lang="en-US" altLang="ko-KR" sz="1000" dirty="0">
                <a:solidFill>
                  <a:schemeClr val="accent1"/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// </a:t>
            </a:r>
            <a:r>
              <a:rPr lang="en-US" altLang="ko-KR" sz="1000" dirty="0" err="1">
                <a:solidFill>
                  <a:schemeClr val="accent2">
                    <a:lumMod val="75000"/>
                  </a:schemeClr>
                </a:solidFill>
                <a:latin typeface="+mn-ea"/>
              </a:rPr>
              <a:t>Clocked_Logic</a:t>
            </a:r>
            <a:endParaRPr lang="en-US" altLang="ko-KR" sz="1000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D41121-0CE7-446C-95D3-4B0CAB470D37}"/>
              </a:ext>
            </a:extLst>
          </p:cNvPr>
          <p:cNvSpPr txBox="1"/>
          <p:nvPr/>
        </p:nvSpPr>
        <p:spPr>
          <a:xfrm>
            <a:off x="0" y="1327931"/>
            <a:ext cx="153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Verilog Code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601EA8-362D-4875-9D4D-E3C9B7C3CDB2}"/>
              </a:ext>
            </a:extLst>
          </p:cNvPr>
          <p:cNvSpPr txBox="1"/>
          <p:nvPr/>
        </p:nvSpPr>
        <p:spPr>
          <a:xfrm>
            <a:off x="5964572" y="2043140"/>
            <a:ext cx="38576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Module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Debounce_Switch</a:t>
            </a:r>
            <a:endParaRPr lang="en-US" altLang="ko-KR" sz="1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(</a:t>
            </a:r>
            <a:r>
              <a:rPr lang="en-US" altLang="ko-KR" sz="1000" dirty="0">
                <a:solidFill>
                  <a:schemeClr val="accent6"/>
                </a:solidFill>
              </a:rPr>
              <a:t>input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i_Clk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input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i_Switch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  <a:r>
              <a:rPr lang="en-US" altLang="ko-KR" sz="1000" dirty="0">
                <a:solidFill>
                  <a:schemeClr val="accent6"/>
                </a:solidFill>
              </a:rPr>
              <a:t>output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o_Switch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);</a:t>
            </a:r>
          </a:p>
          <a:p>
            <a:r>
              <a:rPr lang="en-US" altLang="ko-KR" sz="1000" dirty="0">
                <a:solidFill>
                  <a:schemeClr val="accent6"/>
                </a:solidFill>
              </a:rPr>
              <a:t> parameter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c_DEBOUNCE_LIMIT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= 250000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000" dirty="0">
                <a:solidFill>
                  <a:schemeClr val="accent6"/>
                </a:solidFill>
              </a:rPr>
              <a:t>reg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r_State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= 1’b0;</a:t>
            </a:r>
          </a:p>
          <a:p>
            <a:r>
              <a:rPr lang="en-US" altLang="ko-KR" sz="1000" dirty="0">
                <a:solidFill>
                  <a:schemeClr val="accent6"/>
                </a:solidFill>
              </a:rPr>
              <a:t> reg 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[17:0]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r_Count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=0;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always 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@(</a:t>
            </a: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posedge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i_Clk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  <a:r>
              <a:rPr lang="en-US" altLang="ko-KR" sz="1000" dirty="0">
                <a:solidFill>
                  <a:schemeClr val="accent6"/>
                </a:solidFill>
              </a:rPr>
              <a:t>begin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if 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i_Switch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!==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r_Stage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&amp;&amp;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r_Count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c_DEBOUNCE_LIMIT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r_Count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&lt;=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r_count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+1;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</a:t>
            </a:r>
            <a:r>
              <a:rPr lang="en-US" altLang="ko-KR" sz="1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elsse</a:t>
            </a: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if 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r_Count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==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c_DEBOUNCE_LIMIT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</a:t>
            </a:r>
            <a:r>
              <a:rPr lang="en-US" altLang="ko-KR" sz="1000" dirty="0">
                <a:solidFill>
                  <a:schemeClr val="accent6"/>
                </a:solidFill>
              </a:rPr>
              <a:t>begin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r_Count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&lt;= 0;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r_Stage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&lt;=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i_Switch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;</a:t>
            </a:r>
          </a:p>
          <a:p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</a:t>
            </a:r>
            <a:r>
              <a:rPr lang="en-US" altLang="ko-KR" sz="1000" dirty="0">
                <a:solidFill>
                  <a:schemeClr val="accent6"/>
                </a:solidFill>
              </a:rPr>
              <a:t>end</a:t>
            </a:r>
          </a:p>
          <a:p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else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r_Count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&lt;= 0;</a:t>
            </a:r>
          </a:p>
          <a:p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  <a:r>
              <a:rPr lang="en-US" altLang="ko-KR" sz="1000" dirty="0">
                <a:solidFill>
                  <a:schemeClr val="accent6"/>
                </a:solidFill>
              </a:rPr>
              <a:t>end</a:t>
            </a:r>
          </a:p>
          <a:p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assign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o_Switch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= </a:t>
            </a:r>
            <a:r>
              <a:rPr lang="en-US" altLang="ko-KR" sz="1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r_Stage</a:t>
            </a:r>
            <a:endParaRPr lang="en-US" altLang="ko-KR" sz="1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ko-KR" sz="1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endmodule</a:t>
            </a:r>
            <a:endParaRPr lang="ko-KR" altLang="en-US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02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C924F087-7122-422B-80D6-1A94146A1098}"/>
              </a:ext>
            </a:extLst>
          </p:cNvPr>
          <p:cNvSpPr/>
          <p:nvPr/>
        </p:nvSpPr>
        <p:spPr>
          <a:xfrm>
            <a:off x="0" y="1311564"/>
            <a:ext cx="12192001" cy="554643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사각형: 모서리가 접힌 도형 7">
            <a:extLst>
              <a:ext uri="{FF2B5EF4-FFF2-40B4-BE49-F238E27FC236}">
                <a16:creationId xmlns:a16="http://schemas.microsoft.com/office/drawing/2014/main" id="{0C5D4FF6-E061-45B7-82E6-0236943DB680}"/>
              </a:ext>
            </a:extLst>
          </p:cNvPr>
          <p:cNvSpPr/>
          <p:nvPr/>
        </p:nvSpPr>
        <p:spPr>
          <a:xfrm>
            <a:off x="4908512" y="2696122"/>
            <a:ext cx="7124285" cy="4110254"/>
          </a:xfrm>
          <a:prstGeom prst="foldedCorner">
            <a:avLst/>
          </a:prstGeom>
          <a:solidFill>
            <a:schemeClr val="bg2">
              <a:lumMod val="2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CEC8138-F5BD-4E74-9850-7FFE64B53F64}"/>
              </a:ext>
            </a:extLst>
          </p:cNvPr>
          <p:cNvSpPr/>
          <p:nvPr/>
        </p:nvSpPr>
        <p:spPr>
          <a:xfrm>
            <a:off x="-1" y="0"/>
            <a:ext cx="12192001" cy="1342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24E85E-D0D5-45B3-8697-4886D365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54" y="30674"/>
            <a:ext cx="11209745" cy="1280890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FFE7FA"/>
                </a:solidFill>
              </a:rPr>
              <a:t>Toggle and Debounce(VHDL)</a:t>
            </a:r>
            <a:endParaRPr lang="ko-KR" altLang="en-US" dirty="0">
              <a:solidFill>
                <a:srgbClr val="FFE7FA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DD8DD4-912B-49E9-8D6E-E8B209D944F0}"/>
              </a:ext>
            </a:extLst>
          </p:cNvPr>
          <p:cNvSpPr txBox="1"/>
          <p:nvPr/>
        </p:nvSpPr>
        <p:spPr>
          <a:xfrm>
            <a:off x="0" y="1342237"/>
            <a:ext cx="140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VHDL Code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11102F3E-EAE0-48CA-8E1D-A5B944C01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348" y="1420263"/>
            <a:ext cx="4878931" cy="535971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Library</a:t>
            </a:r>
            <a:r>
              <a:rPr lang="en-US" altLang="ko-KR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4000" dirty="0" err="1">
                <a:solidFill>
                  <a:srgbClr val="FF79F9"/>
                </a:solidFill>
                <a:latin typeface="+mn-ea"/>
              </a:rPr>
              <a:t>ieee</a:t>
            </a:r>
            <a:r>
              <a:rPr lang="en-US" altLang="ko-K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Use</a:t>
            </a:r>
            <a:r>
              <a:rPr lang="en-US" altLang="ko-KR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4000" dirty="0">
                <a:solidFill>
                  <a:srgbClr val="FF79F9"/>
                </a:solidFill>
                <a:latin typeface="+mn-ea"/>
              </a:rPr>
              <a:t>ieee.std_logic_1164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.all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altLang="ko-KR" sz="4000" dirty="0">
              <a:solidFill>
                <a:srgbClr val="00B0F0"/>
              </a:solidFill>
              <a:latin typeface="+mn-ea"/>
            </a:endParaRP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Entity </a:t>
            </a:r>
            <a:r>
              <a:rPr lang="en-US" altLang="ko-KR" sz="4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clocked_Logic</a:t>
            </a:r>
            <a:r>
              <a:rPr lang="en-US" altLang="ko-KR" sz="40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ea"/>
              </a:rPr>
              <a:t> 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is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port(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   </a:t>
            </a:r>
            <a:r>
              <a:rPr lang="en-US" altLang="ko-KR" sz="4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i_Clk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: in </a:t>
            </a:r>
            <a:r>
              <a:rPr lang="en-US" altLang="ko-KR" sz="4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   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i_Switch_1 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: in </a:t>
            </a:r>
            <a:r>
              <a:rPr lang="en-US" altLang="ko-KR" sz="4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  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o_LED1 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: out </a:t>
            </a:r>
            <a:r>
              <a:rPr lang="en-US" altLang="ko-KR" sz="4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);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end entity </a:t>
            </a:r>
            <a:r>
              <a:rPr lang="en-US" altLang="ko-KR" sz="4000" dirty="0" err="1">
                <a:solidFill>
                  <a:srgbClr val="00B0F0"/>
                </a:solidFill>
                <a:latin typeface="+mn-ea"/>
              </a:rPr>
              <a:t>Switches_To_LEDs</a:t>
            </a:r>
            <a:r>
              <a:rPr lang="en-US" altLang="ko-K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altLang="ko-KR" sz="4000" dirty="0">
              <a:solidFill>
                <a:srgbClr val="00B0F0"/>
              </a:solidFill>
              <a:latin typeface="+mn-ea"/>
            </a:endParaRP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architecture RTL of </a:t>
            </a:r>
            <a:r>
              <a:rPr lang="en-US" altLang="ko-KR" sz="4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clocked_Logic</a:t>
            </a:r>
            <a:r>
              <a:rPr lang="en-US" altLang="ko-KR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is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signal 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r_LED1  : </a:t>
            </a:r>
            <a:r>
              <a:rPr lang="en-US" altLang="ko-KR" sz="4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:= ‘</a:t>
            </a:r>
            <a:r>
              <a:rPr lang="en-US" altLang="ko-KR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ea"/>
              </a:rPr>
              <a:t>0’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signal 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r_Switch_1 </a:t>
            </a:r>
            <a:r>
              <a:rPr lang="en-US" altLang="ko-KR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: </a:t>
            </a:r>
            <a:r>
              <a:rPr lang="en-US" altLang="ko-KR" sz="4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:=</a:t>
            </a:r>
            <a:r>
              <a:rPr lang="en-US" altLang="ko-KR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ea"/>
              </a:rPr>
              <a:t>‘0’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signal 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w_Switch_1 :</a:t>
            </a:r>
            <a:r>
              <a:rPr lang="en-US" altLang="ko-KR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4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begin 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chemeClr val="accent5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40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+mn-ea"/>
              </a:rPr>
              <a:t>Debounce_Inst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: entity </a:t>
            </a:r>
            <a:r>
              <a:rPr lang="en-US" altLang="ko-KR" sz="4000" dirty="0" err="1">
                <a:solidFill>
                  <a:srgbClr val="FF79F9"/>
                </a:solidFill>
                <a:latin typeface="+mn-ea"/>
              </a:rPr>
              <a:t>work</a:t>
            </a:r>
            <a:r>
              <a:rPr lang="en-US" altLang="ko-KR" sz="4000" dirty="0" err="1">
                <a:solidFill>
                  <a:srgbClr val="00B0F0"/>
                </a:solidFill>
                <a:latin typeface="+mn-ea"/>
              </a:rPr>
              <a:t>.</a:t>
            </a:r>
            <a:r>
              <a:rPr lang="en-US" altLang="ko-KR" sz="40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+mn-ea"/>
              </a:rPr>
              <a:t>Debounce_Switch</a:t>
            </a:r>
            <a:endParaRPr lang="en-US" altLang="ko-KR" sz="4000" dirty="0">
              <a:solidFill>
                <a:schemeClr val="accent5">
                  <a:lumMod val="40000"/>
                  <a:lumOff val="60000"/>
                </a:schemeClr>
              </a:solidFill>
              <a:latin typeface="+mn-ea"/>
            </a:endParaRP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 port map(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</a:t>
            </a:r>
            <a:r>
              <a:rPr lang="en-US" altLang="ko-KR" sz="4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i_Clk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=&gt; </a:t>
            </a:r>
            <a:r>
              <a:rPr lang="en-US" altLang="ko-KR" sz="4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i_Clk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,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</a:t>
            </a:r>
            <a:r>
              <a:rPr lang="en-US" altLang="ko-KR" sz="4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i_Switch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=&gt; i_Switch_1,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</a:t>
            </a:r>
            <a:r>
              <a:rPr lang="en-US" altLang="ko-KR" sz="4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o_Switch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=&gt; w_Switch_1);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altLang="ko-KR" sz="4000" dirty="0">
              <a:solidFill>
                <a:schemeClr val="accent5">
                  <a:lumMod val="60000"/>
                  <a:lumOff val="40000"/>
                </a:schemeClr>
              </a:solidFill>
              <a:latin typeface="+mn-ea"/>
            </a:endParaRP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n-ea"/>
              </a:rPr>
              <a:t>p_Register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: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process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(</a:t>
            </a:r>
            <a:r>
              <a:rPr lang="en-US" altLang="ko-KR" sz="4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i_Clk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) 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then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begin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  if </a:t>
            </a:r>
            <a:r>
              <a:rPr lang="en-US" altLang="ko-KR" sz="4000" dirty="0" err="1">
                <a:solidFill>
                  <a:srgbClr val="00B0F0"/>
                </a:solidFill>
                <a:latin typeface="+mn-ea"/>
              </a:rPr>
              <a:t>rising_edge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(</a:t>
            </a:r>
            <a:r>
              <a:rPr lang="en-US" altLang="ko-KR" sz="4000" dirty="0" err="1">
                <a:solidFill>
                  <a:srgbClr val="00B0F0"/>
                </a:solidFill>
                <a:latin typeface="+mn-ea"/>
              </a:rPr>
              <a:t>i_Clk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) then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  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r_switch_1 &lt;= w_Switch_1;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</a:t>
            </a:r>
          </a:p>
          <a:p>
            <a:pPr marL="0" indent="0">
              <a:buNone/>
            </a:pPr>
            <a:endParaRPr lang="en-US" altLang="ko-KR" sz="1000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67177F-4D85-4261-B876-CA7AE94F345D}"/>
              </a:ext>
            </a:extLst>
          </p:cNvPr>
          <p:cNvSpPr txBox="1"/>
          <p:nvPr/>
        </p:nvSpPr>
        <p:spPr>
          <a:xfrm>
            <a:off x="4650331" y="1463319"/>
            <a:ext cx="6019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if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w_switch_1 = </a:t>
            </a:r>
            <a:r>
              <a:rPr lang="en-US" altLang="ko-KR" sz="10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ea"/>
              </a:rPr>
              <a:t>‘0’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and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r_switch_1 = </a:t>
            </a:r>
            <a:r>
              <a:rPr lang="en-US" altLang="ko-KR" sz="10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ea"/>
              </a:rPr>
              <a:t>‘1’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then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 r_LED_1 &lt;=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not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r_LED_1;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end if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end if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End process </a:t>
            </a:r>
            <a:r>
              <a:rPr lang="en-US" altLang="ko-KR" sz="1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n-ea"/>
              </a:rPr>
              <a:t>p_Register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o_LED_1 &lt;= r_LED_1;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End </a:t>
            </a:r>
            <a:r>
              <a:rPr lang="en-US" altLang="ko-KR" sz="1000" dirty="0" err="1">
                <a:solidFill>
                  <a:srgbClr val="00B0F0"/>
                </a:solidFill>
                <a:latin typeface="+mn-ea"/>
              </a:rPr>
              <a:t>archticture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RTL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:</a:t>
            </a:r>
            <a:r>
              <a:rPr lang="en-US" altLang="ko-KR" sz="10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n-ea"/>
              </a:rPr>
              <a:t>p_Register</a:t>
            </a:r>
            <a:endParaRPr lang="ko-KR" altLang="en-US" sz="1000" dirty="0"/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2B460767-132F-4A25-B7E1-AD606115D035}"/>
              </a:ext>
            </a:extLst>
          </p:cNvPr>
          <p:cNvCxnSpPr>
            <a:cxnSpLocks/>
          </p:cNvCxnSpPr>
          <p:nvPr/>
        </p:nvCxnSpPr>
        <p:spPr>
          <a:xfrm>
            <a:off x="4559287" y="1420263"/>
            <a:ext cx="0" cy="5359712"/>
          </a:xfrm>
          <a:prstGeom prst="line">
            <a:avLst/>
          </a:prstGeom>
          <a:ln w="31750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6DD90900-8504-446C-854B-F14EDB833B31}"/>
              </a:ext>
            </a:extLst>
          </p:cNvPr>
          <p:cNvCxnSpPr>
            <a:cxnSpLocks/>
          </p:cNvCxnSpPr>
          <p:nvPr/>
        </p:nvCxnSpPr>
        <p:spPr>
          <a:xfrm>
            <a:off x="1701800" y="4226071"/>
            <a:ext cx="1714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07E05991-AF67-4909-B970-97EAEC700E99}"/>
              </a:ext>
            </a:extLst>
          </p:cNvPr>
          <p:cNvCxnSpPr>
            <a:cxnSpLocks/>
          </p:cNvCxnSpPr>
          <p:nvPr/>
        </p:nvCxnSpPr>
        <p:spPr>
          <a:xfrm>
            <a:off x="2559050" y="6452416"/>
            <a:ext cx="7462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018C8ED1-198F-4CCC-AC0B-71960DECBA38}"/>
              </a:ext>
            </a:extLst>
          </p:cNvPr>
          <p:cNvCxnSpPr>
            <a:cxnSpLocks/>
          </p:cNvCxnSpPr>
          <p:nvPr/>
        </p:nvCxnSpPr>
        <p:spPr>
          <a:xfrm>
            <a:off x="4924745" y="1670906"/>
            <a:ext cx="7462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8F32B1D-47F4-41B3-8AAB-D102947846ED}"/>
              </a:ext>
            </a:extLst>
          </p:cNvPr>
          <p:cNvSpPr txBox="1"/>
          <p:nvPr/>
        </p:nvSpPr>
        <p:spPr>
          <a:xfrm>
            <a:off x="4990513" y="2775022"/>
            <a:ext cx="7124286" cy="40934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Library</a:t>
            </a: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rgbClr val="FF79F9"/>
                </a:solidFill>
                <a:latin typeface="+mn-ea"/>
              </a:rPr>
              <a:t>ieee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use</a:t>
            </a: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FF79F9"/>
                </a:solidFill>
                <a:latin typeface="+mn-ea"/>
              </a:rPr>
              <a:t>ieee.std_logic_1164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.all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use </a:t>
            </a:r>
            <a:r>
              <a:rPr lang="en-US" altLang="ko-KR" sz="1000" dirty="0" err="1">
                <a:solidFill>
                  <a:srgbClr val="FF79F9"/>
                </a:solidFill>
                <a:latin typeface="+mn-ea"/>
              </a:rPr>
              <a:t>ieee.numeric_std</a:t>
            </a:r>
            <a:r>
              <a:rPr lang="en-US" altLang="ko-KR" sz="1000" dirty="0" err="1">
                <a:solidFill>
                  <a:srgbClr val="00B0F0"/>
                </a:solidFill>
                <a:latin typeface="+mn-ea"/>
              </a:rPr>
              <a:t>.all</a:t>
            </a:r>
            <a:endParaRPr lang="en-US" altLang="ko-KR" sz="1000" dirty="0">
              <a:solidFill>
                <a:srgbClr val="00B0F0"/>
              </a:solidFill>
              <a:latin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000" dirty="0">
              <a:solidFill>
                <a:srgbClr val="00B0F0"/>
              </a:solidFill>
              <a:latin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Entity </a:t>
            </a:r>
            <a:r>
              <a:rPr lang="en-US" altLang="ko-KR" sz="1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Debounce_Switch</a:t>
            </a: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is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port(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i_Clk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: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in </a:t>
            </a:r>
            <a:r>
              <a:rPr lang="en-US" altLang="ko-KR" sz="1000" dirty="0" err="1">
                <a:solidFill>
                  <a:schemeClr val="accent6"/>
                </a:solidFill>
                <a:latin typeface="+mn-ea"/>
              </a:rPr>
              <a:t>std_logic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i_Switch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: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in </a:t>
            </a:r>
            <a:r>
              <a:rPr lang="en-US" altLang="ko-KR" sz="1000" dirty="0" err="1">
                <a:solidFill>
                  <a:schemeClr val="accent6"/>
                </a:solidFill>
                <a:latin typeface="+mn-ea"/>
              </a:rPr>
              <a:t>std_logic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o_Switch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: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out </a:t>
            </a:r>
            <a:r>
              <a:rPr lang="en-US" altLang="ko-KR" sz="1000" dirty="0" err="1">
                <a:solidFill>
                  <a:schemeClr val="accent6"/>
                </a:solidFill>
                <a:latin typeface="+mn-ea"/>
              </a:rPr>
              <a:t>std_logic</a:t>
            </a:r>
            <a:endParaRPr lang="en-US" altLang="ko-KR" sz="1000" dirty="0">
              <a:solidFill>
                <a:schemeClr val="accent6"/>
              </a:solidFill>
              <a:latin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End entity </a:t>
            </a:r>
            <a:r>
              <a:rPr lang="en-US" altLang="ko-KR" sz="1000" dirty="0" err="1">
                <a:solidFill>
                  <a:srgbClr val="00B0F0"/>
                </a:solidFill>
                <a:latin typeface="+mn-ea"/>
              </a:rPr>
              <a:t>Debounce_Switch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000" dirty="0">
              <a:solidFill>
                <a:srgbClr val="00B0F0"/>
              </a:solidFill>
              <a:latin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Architecture </a:t>
            </a: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RTL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of </a:t>
            </a:r>
            <a:r>
              <a:rPr lang="en-US" altLang="ko-KR" sz="1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Debounce_Switch</a:t>
            </a: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is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000" dirty="0">
              <a:solidFill>
                <a:srgbClr val="00B0F0"/>
              </a:solidFill>
              <a:latin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constant</a:t>
            </a:r>
            <a:r>
              <a:rPr lang="ko-KR" altLang="en-US" sz="1000" dirty="0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c_DEBOUNCE_LIMIT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: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integer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 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:= 250000;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signal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r_State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: </a:t>
            </a:r>
            <a:r>
              <a:rPr lang="en-US" altLang="ko-KR" sz="1000" dirty="0" err="1">
                <a:solidFill>
                  <a:schemeClr val="accent6"/>
                </a:solidFill>
                <a:latin typeface="+mn-ea"/>
              </a:rPr>
              <a:t>std_logic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:= </a:t>
            </a:r>
            <a:r>
              <a:rPr lang="en-US" altLang="ko-KR" sz="10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ea"/>
              </a:rPr>
              <a:t>‘0’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rgbClr val="00B0F0"/>
                </a:solidFill>
                <a:latin typeface="+mn-ea"/>
              </a:rPr>
              <a:t>singal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r_Count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: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integer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range 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0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to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c_DEBOUNCE_LIMIT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:=0;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Begin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ea"/>
              </a:rPr>
              <a:t>p_Debounce</a:t>
            </a:r>
            <a:r>
              <a:rPr lang="en-US" altLang="ko-KR" sz="10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ea"/>
              </a:rPr>
              <a:t> :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process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(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i_Clk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)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then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begin</a:t>
            </a:r>
          </a:p>
          <a:p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if </a:t>
            </a:r>
            <a:r>
              <a:rPr lang="en-US" altLang="ko-KR" sz="1000" dirty="0" err="1">
                <a:solidFill>
                  <a:srgbClr val="FF79F9"/>
                </a:solidFill>
                <a:latin typeface="+mn-ea"/>
              </a:rPr>
              <a:t>rising_edge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(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i_Clk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)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then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000" dirty="0">
              <a:solidFill>
                <a:schemeClr val="accent4">
                  <a:lumMod val="40000"/>
                  <a:lumOff val="60000"/>
                </a:schemeClr>
              </a:solidFill>
              <a:latin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if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(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i_Switch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/=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r_State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and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r_Count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&lt;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c_DEBOUNCE_LIMIT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) then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r_Count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&lt;=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r_Count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+1;</a:t>
            </a:r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A0730B1E-2D8E-4AC5-9E67-A579554D62F7}"/>
              </a:ext>
            </a:extLst>
          </p:cNvPr>
          <p:cNvCxnSpPr>
            <a:cxnSpLocks/>
          </p:cNvCxnSpPr>
          <p:nvPr/>
        </p:nvCxnSpPr>
        <p:spPr>
          <a:xfrm flipV="1">
            <a:off x="4388937" y="4873849"/>
            <a:ext cx="365587" cy="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오른쪽 중괄호 16">
            <a:extLst>
              <a:ext uri="{FF2B5EF4-FFF2-40B4-BE49-F238E27FC236}">
                <a16:creationId xmlns:a16="http://schemas.microsoft.com/office/drawing/2014/main" id="{E763F604-EF09-4CBC-B568-D400167F0D48}"/>
              </a:ext>
            </a:extLst>
          </p:cNvPr>
          <p:cNvSpPr/>
          <p:nvPr/>
        </p:nvSpPr>
        <p:spPr>
          <a:xfrm>
            <a:off x="4318332" y="4328719"/>
            <a:ext cx="45719" cy="110901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89780870-0822-44D2-B455-F21356A86DC9}"/>
              </a:ext>
            </a:extLst>
          </p:cNvPr>
          <p:cNvCxnSpPr>
            <a:cxnSpLocks/>
          </p:cNvCxnSpPr>
          <p:nvPr/>
        </p:nvCxnSpPr>
        <p:spPr>
          <a:xfrm>
            <a:off x="9024607" y="2685672"/>
            <a:ext cx="0" cy="4076600"/>
          </a:xfrm>
          <a:prstGeom prst="line">
            <a:avLst/>
          </a:prstGeom>
          <a:ln w="31750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2B9F7A40-D8F5-4C95-AEF3-348CFF79EDD8}"/>
              </a:ext>
            </a:extLst>
          </p:cNvPr>
          <p:cNvSpPr txBox="1"/>
          <p:nvPr/>
        </p:nvSpPr>
        <p:spPr>
          <a:xfrm>
            <a:off x="9235084" y="2753950"/>
            <a:ext cx="26902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 err="1">
                <a:solidFill>
                  <a:srgbClr val="00B0F0"/>
                </a:solidFill>
                <a:latin typeface="+mn-ea"/>
              </a:rPr>
              <a:t>elsif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r_Count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=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c_DEBOUNCE_LIMIT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then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r_Stage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&lt;=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i_Switch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r_count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&lt;= 0;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end if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 endif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end process </a:t>
            </a:r>
            <a:r>
              <a:rPr lang="en-US" altLang="ko-KR" sz="1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ea"/>
              </a:rPr>
              <a:t>p_Debounce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o_Switch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&lt;=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r_stage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end architecture </a:t>
            </a:r>
            <a:r>
              <a:rPr lang="en-US" altLang="ko-KR" sz="10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ea"/>
              </a:rPr>
              <a:t>RTL;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888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3CEC8138-F5BD-4E74-9850-7FFE64B53F64}"/>
              </a:ext>
            </a:extLst>
          </p:cNvPr>
          <p:cNvSpPr/>
          <p:nvPr/>
        </p:nvSpPr>
        <p:spPr>
          <a:xfrm>
            <a:off x="-1" y="0"/>
            <a:ext cx="12192001" cy="1342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24E85E-D0D5-45B3-8697-4886D365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55" y="30674"/>
            <a:ext cx="8769802" cy="1280890"/>
          </a:xfrm>
        </p:spPr>
        <p:txBody>
          <a:bodyPr/>
          <a:lstStyle/>
          <a:p>
            <a:r>
              <a:rPr lang="en-US" altLang="ko-KR" dirty="0">
                <a:solidFill>
                  <a:srgbClr val="FFE7FA"/>
                </a:solidFill>
              </a:rPr>
              <a:t>chapter</a:t>
            </a:r>
            <a:endParaRPr lang="ko-KR" altLang="en-US" dirty="0">
              <a:solidFill>
                <a:srgbClr val="FFE7FA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D8A629-7B7F-41EB-8E6B-A9CF6B94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18" y="1724287"/>
            <a:ext cx="9365100" cy="4521837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3600" dirty="0">
                <a:solidFill>
                  <a:schemeClr val="accent1"/>
                </a:solidFill>
                <a:latin typeface="+mn-ea"/>
              </a:rPr>
              <a:t>Part1. What is FPGA?</a:t>
            </a:r>
          </a:p>
          <a:p>
            <a:pPr marL="0" indent="0">
              <a:buNone/>
            </a:pPr>
            <a:endParaRPr lang="en-US" altLang="ko-KR" sz="3600" dirty="0">
              <a:solidFill>
                <a:schemeClr val="accent1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3600" dirty="0">
              <a:solidFill>
                <a:schemeClr val="accent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3600" dirty="0">
                <a:solidFill>
                  <a:schemeClr val="accent1"/>
                </a:solidFill>
                <a:latin typeface="+mn-ea"/>
              </a:rPr>
              <a:t>Part2. FPGA coding</a:t>
            </a:r>
            <a:endParaRPr lang="en-US" altLang="ko-KR" sz="3600" dirty="0">
              <a:solidFill>
                <a:srgbClr val="00000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b="0" i="0" dirty="0">
              <a:solidFill>
                <a:srgbClr val="000000"/>
              </a:solidFill>
              <a:effectLst/>
              <a:latin typeface="noto"/>
            </a:endParaRPr>
          </a:p>
        </p:txBody>
      </p:sp>
    </p:spTree>
    <p:extLst>
      <p:ext uri="{BB962C8B-B14F-4D97-AF65-F5344CB8AC3E}">
        <p14:creationId xmlns:p14="http://schemas.microsoft.com/office/powerpoint/2010/main" val="2540267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C924F087-7122-422B-80D6-1A94146A1098}"/>
              </a:ext>
            </a:extLst>
          </p:cNvPr>
          <p:cNvSpPr/>
          <p:nvPr/>
        </p:nvSpPr>
        <p:spPr>
          <a:xfrm>
            <a:off x="0" y="1311564"/>
            <a:ext cx="12192001" cy="554643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사각형: 모서리가 접힌 도형 7">
            <a:extLst>
              <a:ext uri="{FF2B5EF4-FFF2-40B4-BE49-F238E27FC236}">
                <a16:creationId xmlns:a16="http://schemas.microsoft.com/office/drawing/2014/main" id="{0C5D4FF6-E061-45B7-82E6-0236943DB680}"/>
              </a:ext>
            </a:extLst>
          </p:cNvPr>
          <p:cNvSpPr/>
          <p:nvPr/>
        </p:nvSpPr>
        <p:spPr>
          <a:xfrm>
            <a:off x="4908512" y="2696122"/>
            <a:ext cx="7124285" cy="4110254"/>
          </a:xfrm>
          <a:prstGeom prst="foldedCorner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CEC8138-F5BD-4E74-9850-7FFE64B53F64}"/>
              </a:ext>
            </a:extLst>
          </p:cNvPr>
          <p:cNvSpPr/>
          <p:nvPr/>
        </p:nvSpPr>
        <p:spPr>
          <a:xfrm>
            <a:off x="-1" y="0"/>
            <a:ext cx="12192001" cy="1342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24E85E-D0D5-45B3-8697-4886D365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54" y="30674"/>
            <a:ext cx="11209745" cy="1280890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FFE7FA"/>
                </a:solidFill>
              </a:rPr>
              <a:t>Toggle and Debounce(VHDL)</a:t>
            </a:r>
            <a:endParaRPr lang="ko-KR" altLang="en-US" dirty="0">
              <a:solidFill>
                <a:srgbClr val="FFE7FA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DD8DD4-912B-49E9-8D6E-E8B209D944F0}"/>
              </a:ext>
            </a:extLst>
          </p:cNvPr>
          <p:cNvSpPr txBox="1"/>
          <p:nvPr/>
        </p:nvSpPr>
        <p:spPr>
          <a:xfrm>
            <a:off x="0" y="1342237"/>
            <a:ext cx="140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VHDL Code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11102F3E-EAE0-48CA-8E1D-A5B944C01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348" y="1420263"/>
            <a:ext cx="4878931" cy="535971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Library</a:t>
            </a:r>
            <a:r>
              <a:rPr lang="en-US" altLang="ko-KR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4000" dirty="0" err="1">
                <a:solidFill>
                  <a:srgbClr val="FF79F9"/>
                </a:solidFill>
                <a:latin typeface="+mn-ea"/>
              </a:rPr>
              <a:t>ieee</a:t>
            </a:r>
            <a:r>
              <a:rPr lang="en-US" altLang="ko-K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Use</a:t>
            </a:r>
            <a:r>
              <a:rPr lang="en-US" altLang="ko-KR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4000" dirty="0">
                <a:solidFill>
                  <a:srgbClr val="FF79F9"/>
                </a:solidFill>
                <a:latin typeface="+mn-ea"/>
              </a:rPr>
              <a:t>ieee.std_logic_1164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.all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altLang="ko-KR" sz="4000" dirty="0">
              <a:solidFill>
                <a:srgbClr val="00B0F0"/>
              </a:solidFill>
              <a:latin typeface="+mn-ea"/>
            </a:endParaRP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Entity </a:t>
            </a:r>
            <a:r>
              <a:rPr lang="en-US" altLang="ko-KR" sz="4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clocked_Logic</a:t>
            </a:r>
            <a:r>
              <a:rPr lang="en-US" altLang="ko-KR" sz="40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ea"/>
              </a:rPr>
              <a:t> 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is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port(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   </a:t>
            </a:r>
            <a:r>
              <a:rPr lang="en-US" altLang="ko-KR" sz="4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i_Clk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: in </a:t>
            </a:r>
            <a:r>
              <a:rPr lang="en-US" altLang="ko-KR" sz="4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   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i_Switch_1 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: in </a:t>
            </a:r>
            <a:r>
              <a:rPr lang="en-US" altLang="ko-KR" sz="4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  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o_LED1 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: out </a:t>
            </a:r>
            <a:r>
              <a:rPr lang="en-US" altLang="ko-KR" sz="4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);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end entity </a:t>
            </a:r>
            <a:r>
              <a:rPr lang="en-US" altLang="ko-KR" sz="4000" dirty="0" err="1">
                <a:solidFill>
                  <a:srgbClr val="00B0F0"/>
                </a:solidFill>
                <a:latin typeface="+mn-ea"/>
              </a:rPr>
              <a:t>Switches_To_LEDs</a:t>
            </a:r>
            <a:r>
              <a:rPr lang="en-US" altLang="ko-K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altLang="ko-KR" sz="4000" dirty="0">
              <a:solidFill>
                <a:srgbClr val="00B0F0"/>
              </a:solidFill>
              <a:latin typeface="+mn-ea"/>
            </a:endParaRP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architecture RTL of </a:t>
            </a:r>
            <a:r>
              <a:rPr lang="en-US" altLang="ko-KR" sz="4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clocked_Logic</a:t>
            </a:r>
            <a:r>
              <a:rPr lang="en-US" altLang="ko-KR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is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signal 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r_LED1  : </a:t>
            </a:r>
            <a:r>
              <a:rPr lang="en-US" altLang="ko-KR" sz="4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:= ‘</a:t>
            </a:r>
            <a:r>
              <a:rPr lang="en-US" altLang="ko-KR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ea"/>
              </a:rPr>
              <a:t>0’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signal 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r_Switch_1 </a:t>
            </a:r>
            <a:r>
              <a:rPr lang="en-US" altLang="ko-KR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: </a:t>
            </a:r>
            <a:r>
              <a:rPr lang="en-US" altLang="ko-KR" sz="4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:=</a:t>
            </a:r>
            <a:r>
              <a:rPr lang="en-US" altLang="ko-KR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ea"/>
              </a:rPr>
              <a:t>‘0’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signal 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w_Switch_1 :</a:t>
            </a:r>
            <a:r>
              <a:rPr lang="en-US" altLang="ko-KR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4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Std_logic</a:t>
            </a:r>
            <a:r>
              <a:rPr lang="en-US" altLang="ko-KR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begin 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chemeClr val="accent5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40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+mn-ea"/>
              </a:rPr>
              <a:t>Debounce_Inst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: entity </a:t>
            </a:r>
            <a:r>
              <a:rPr lang="en-US" altLang="ko-KR" sz="4000" dirty="0" err="1">
                <a:solidFill>
                  <a:srgbClr val="FF79F9"/>
                </a:solidFill>
                <a:latin typeface="+mn-ea"/>
              </a:rPr>
              <a:t>work</a:t>
            </a:r>
            <a:r>
              <a:rPr lang="en-US" altLang="ko-KR" sz="4000" dirty="0" err="1">
                <a:solidFill>
                  <a:srgbClr val="00B0F0"/>
                </a:solidFill>
                <a:latin typeface="+mn-ea"/>
              </a:rPr>
              <a:t>.</a:t>
            </a:r>
            <a:r>
              <a:rPr lang="en-US" altLang="ko-KR" sz="40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+mn-ea"/>
              </a:rPr>
              <a:t>Debounce_Switch</a:t>
            </a:r>
            <a:endParaRPr lang="en-US" altLang="ko-KR" sz="4000" dirty="0">
              <a:solidFill>
                <a:schemeClr val="accent5">
                  <a:lumMod val="40000"/>
                  <a:lumOff val="60000"/>
                </a:schemeClr>
              </a:solidFill>
              <a:latin typeface="+mn-ea"/>
            </a:endParaRP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 port map(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</a:t>
            </a:r>
            <a:r>
              <a:rPr lang="en-US" altLang="ko-KR" sz="4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i_Clk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=&gt; </a:t>
            </a:r>
            <a:r>
              <a:rPr lang="en-US" altLang="ko-KR" sz="4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i_Clk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,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</a:t>
            </a:r>
            <a:r>
              <a:rPr lang="en-US" altLang="ko-KR" sz="4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i_Switch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=&gt; i_Switch_1,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</a:t>
            </a:r>
            <a:r>
              <a:rPr lang="en-US" altLang="ko-KR" sz="4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o_Switch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=&gt; w_Switch_1);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altLang="ko-KR" sz="4000" dirty="0">
              <a:solidFill>
                <a:schemeClr val="accent5">
                  <a:lumMod val="60000"/>
                  <a:lumOff val="40000"/>
                </a:schemeClr>
              </a:solidFill>
              <a:latin typeface="+mn-ea"/>
            </a:endParaRP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n-ea"/>
              </a:rPr>
              <a:t>p_Register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: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process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(</a:t>
            </a:r>
            <a:r>
              <a:rPr lang="en-US" altLang="ko-KR" sz="4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i_Clk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) 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then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begin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   if </a:t>
            </a:r>
            <a:r>
              <a:rPr lang="en-US" altLang="ko-KR" sz="4000" dirty="0" err="1">
                <a:solidFill>
                  <a:srgbClr val="00B0F0"/>
                </a:solidFill>
                <a:latin typeface="+mn-ea"/>
              </a:rPr>
              <a:t>rising_edge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(</a:t>
            </a:r>
            <a:r>
              <a:rPr lang="en-US" altLang="ko-KR" sz="4000" dirty="0" err="1">
                <a:solidFill>
                  <a:srgbClr val="00B0F0"/>
                </a:solidFill>
                <a:latin typeface="+mn-ea"/>
              </a:rPr>
              <a:t>i_Clk</a:t>
            </a:r>
            <a:r>
              <a:rPr lang="en-US" altLang="ko-KR" sz="4000" dirty="0">
                <a:solidFill>
                  <a:srgbClr val="00B0F0"/>
                </a:solidFill>
                <a:latin typeface="+mn-ea"/>
              </a:rPr>
              <a:t>) then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    </a:t>
            </a: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r_switch_1 &lt;= w_Switch_1;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ko-KR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</a:t>
            </a:r>
          </a:p>
          <a:p>
            <a:pPr marL="0" indent="0">
              <a:buNone/>
            </a:pPr>
            <a:endParaRPr lang="en-US" altLang="ko-KR" sz="1000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67177F-4D85-4261-B876-CA7AE94F345D}"/>
              </a:ext>
            </a:extLst>
          </p:cNvPr>
          <p:cNvSpPr txBox="1"/>
          <p:nvPr/>
        </p:nvSpPr>
        <p:spPr>
          <a:xfrm>
            <a:off x="4650331" y="1463319"/>
            <a:ext cx="6019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if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w_switch_1 = </a:t>
            </a:r>
            <a:r>
              <a:rPr lang="en-US" altLang="ko-KR" sz="10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ea"/>
              </a:rPr>
              <a:t>‘0’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and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r_switch_1 = </a:t>
            </a:r>
            <a:r>
              <a:rPr lang="en-US" altLang="ko-KR" sz="10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ea"/>
              </a:rPr>
              <a:t>‘1’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then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 r_LED_1 &lt;=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not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r_LED_1;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end if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end if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End process </a:t>
            </a:r>
            <a:r>
              <a:rPr lang="en-US" altLang="ko-KR" sz="1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n-ea"/>
              </a:rPr>
              <a:t>p_Register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o_LED_1 &lt;= r_LED_1;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End </a:t>
            </a:r>
            <a:r>
              <a:rPr lang="en-US" altLang="ko-KR" sz="1000" dirty="0" err="1">
                <a:solidFill>
                  <a:srgbClr val="00B0F0"/>
                </a:solidFill>
                <a:latin typeface="+mn-ea"/>
              </a:rPr>
              <a:t>archticture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RTL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:</a:t>
            </a:r>
            <a:r>
              <a:rPr lang="en-US" altLang="ko-KR" sz="10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n-ea"/>
              </a:rPr>
              <a:t>p_Register</a:t>
            </a:r>
            <a:endParaRPr lang="ko-KR" altLang="en-US" sz="1000" dirty="0"/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2B460767-132F-4A25-B7E1-AD606115D035}"/>
              </a:ext>
            </a:extLst>
          </p:cNvPr>
          <p:cNvCxnSpPr>
            <a:cxnSpLocks/>
          </p:cNvCxnSpPr>
          <p:nvPr/>
        </p:nvCxnSpPr>
        <p:spPr>
          <a:xfrm>
            <a:off x="4559287" y="1420263"/>
            <a:ext cx="0" cy="5359712"/>
          </a:xfrm>
          <a:prstGeom prst="line">
            <a:avLst/>
          </a:prstGeom>
          <a:ln w="31750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07E05991-AF67-4909-B970-97EAEC700E99}"/>
              </a:ext>
            </a:extLst>
          </p:cNvPr>
          <p:cNvCxnSpPr>
            <a:cxnSpLocks/>
          </p:cNvCxnSpPr>
          <p:nvPr/>
        </p:nvCxnSpPr>
        <p:spPr>
          <a:xfrm>
            <a:off x="2559050" y="6452416"/>
            <a:ext cx="7462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018C8ED1-198F-4CCC-AC0B-71960DECBA38}"/>
              </a:ext>
            </a:extLst>
          </p:cNvPr>
          <p:cNvCxnSpPr>
            <a:cxnSpLocks/>
          </p:cNvCxnSpPr>
          <p:nvPr/>
        </p:nvCxnSpPr>
        <p:spPr>
          <a:xfrm>
            <a:off x="4924745" y="1670906"/>
            <a:ext cx="7462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8F32B1D-47F4-41B3-8AAB-D102947846ED}"/>
              </a:ext>
            </a:extLst>
          </p:cNvPr>
          <p:cNvSpPr txBox="1"/>
          <p:nvPr/>
        </p:nvSpPr>
        <p:spPr>
          <a:xfrm>
            <a:off x="4990513" y="2775022"/>
            <a:ext cx="7124286" cy="40934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Library</a:t>
            </a: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rgbClr val="FF79F9"/>
                </a:solidFill>
                <a:latin typeface="+mn-ea"/>
              </a:rPr>
              <a:t>ieee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use</a:t>
            </a: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FF79F9"/>
                </a:solidFill>
                <a:latin typeface="+mn-ea"/>
              </a:rPr>
              <a:t>ieee.std_logic_1164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.all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use </a:t>
            </a:r>
            <a:r>
              <a:rPr lang="en-US" altLang="ko-KR" sz="1000" dirty="0" err="1">
                <a:solidFill>
                  <a:srgbClr val="FF79F9"/>
                </a:solidFill>
                <a:latin typeface="+mn-ea"/>
              </a:rPr>
              <a:t>ieee.numeric_std</a:t>
            </a:r>
            <a:r>
              <a:rPr lang="en-US" altLang="ko-KR" sz="1000" dirty="0" err="1">
                <a:solidFill>
                  <a:srgbClr val="00B0F0"/>
                </a:solidFill>
                <a:latin typeface="+mn-ea"/>
              </a:rPr>
              <a:t>.all</a:t>
            </a:r>
            <a:endParaRPr lang="en-US" altLang="ko-KR" sz="1000" dirty="0">
              <a:solidFill>
                <a:srgbClr val="00B0F0"/>
              </a:solidFill>
              <a:latin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000" dirty="0">
              <a:solidFill>
                <a:srgbClr val="00B0F0"/>
              </a:solidFill>
              <a:latin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Entity </a:t>
            </a:r>
            <a:r>
              <a:rPr lang="en-US" altLang="ko-KR" sz="1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Debounce_Switch</a:t>
            </a: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is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port(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i_Clk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: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in </a:t>
            </a:r>
            <a:r>
              <a:rPr lang="en-US" altLang="ko-KR" sz="1000" dirty="0" err="1">
                <a:solidFill>
                  <a:schemeClr val="accent6"/>
                </a:solidFill>
                <a:latin typeface="+mn-ea"/>
              </a:rPr>
              <a:t>std_logic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i_Switch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: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in </a:t>
            </a:r>
            <a:r>
              <a:rPr lang="en-US" altLang="ko-KR" sz="1000" dirty="0" err="1">
                <a:solidFill>
                  <a:schemeClr val="accent6"/>
                </a:solidFill>
                <a:latin typeface="+mn-ea"/>
              </a:rPr>
              <a:t>std_logic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o_Switch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: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out </a:t>
            </a:r>
            <a:r>
              <a:rPr lang="en-US" altLang="ko-KR" sz="1000" dirty="0" err="1">
                <a:solidFill>
                  <a:schemeClr val="accent6"/>
                </a:solidFill>
                <a:latin typeface="+mn-ea"/>
              </a:rPr>
              <a:t>std_logic</a:t>
            </a:r>
            <a:endParaRPr lang="en-US" altLang="ko-KR" sz="1000" dirty="0">
              <a:solidFill>
                <a:schemeClr val="accent6"/>
              </a:solidFill>
              <a:latin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End entity </a:t>
            </a:r>
            <a:r>
              <a:rPr lang="en-US" altLang="ko-KR" sz="1000" dirty="0" err="1">
                <a:solidFill>
                  <a:srgbClr val="00B0F0"/>
                </a:solidFill>
                <a:latin typeface="+mn-ea"/>
              </a:rPr>
              <a:t>Debounce_Switch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000" dirty="0">
              <a:solidFill>
                <a:srgbClr val="00B0F0"/>
              </a:solidFill>
              <a:latin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Architecture </a:t>
            </a: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RTL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of </a:t>
            </a:r>
            <a:r>
              <a:rPr lang="en-US" altLang="ko-KR" sz="1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Debounce_Switch</a:t>
            </a:r>
            <a:r>
              <a:rPr lang="en-US" altLang="ko-KR" sz="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is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000" dirty="0">
              <a:solidFill>
                <a:srgbClr val="00B0F0"/>
              </a:solidFill>
              <a:latin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constant</a:t>
            </a:r>
            <a:r>
              <a:rPr lang="ko-KR" altLang="en-US" sz="1000" dirty="0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c_DEBOUNCE_LIMIT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: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integer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 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:= 250000;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signal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r_State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: </a:t>
            </a:r>
            <a:r>
              <a:rPr lang="en-US" altLang="ko-KR" sz="1000" dirty="0" err="1">
                <a:solidFill>
                  <a:schemeClr val="accent6"/>
                </a:solidFill>
                <a:latin typeface="+mn-ea"/>
              </a:rPr>
              <a:t>std_logic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:= </a:t>
            </a:r>
            <a:r>
              <a:rPr lang="en-US" altLang="ko-KR" sz="10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ea"/>
              </a:rPr>
              <a:t>‘0’</a:t>
            </a:r>
            <a:r>
              <a:rPr lang="en-US" altLang="ko-KR" sz="1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rgbClr val="00B0F0"/>
                </a:solidFill>
                <a:latin typeface="+mn-ea"/>
              </a:rPr>
              <a:t>singal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r_Count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: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chemeClr val="accent6"/>
                </a:solidFill>
                <a:latin typeface="+mn-ea"/>
              </a:rPr>
              <a:t>integer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range 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0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to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c_DEBOUNCE_LIMIT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:=0;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Begin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ea"/>
              </a:rPr>
              <a:t>p_Debounce</a:t>
            </a:r>
            <a:r>
              <a:rPr lang="en-US" altLang="ko-KR" sz="10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ea"/>
              </a:rPr>
              <a:t> :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process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(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i_Clk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)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then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begin</a:t>
            </a:r>
          </a:p>
          <a:p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if </a:t>
            </a:r>
            <a:r>
              <a:rPr lang="en-US" altLang="ko-KR" sz="1000" dirty="0" err="1">
                <a:solidFill>
                  <a:srgbClr val="FF79F9"/>
                </a:solidFill>
                <a:latin typeface="+mn-ea"/>
              </a:rPr>
              <a:t>rising_edge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(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i_Clk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)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then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000" dirty="0">
              <a:solidFill>
                <a:schemeClr val="accent4">
                  <a:lumMod val="40000"/>
                  <a:lumOff val="60000"/>
                </a:schemeClr>
              </a:solidFill>
              <a:latin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if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(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i_Switch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/=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r_State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and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r_Count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&lt;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c_DEBOUNCE_LIMIT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) then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r_Count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&lt;=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r_Count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+1;</a:t>
            </a:r>
          </a:p>
        </p:txBody>
      </p: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89780870-0822-44D2-B455-F21356A86DC9}"/>
              </a:ext>
            </a:extLst>
          </p:cNvPr>
          <p:cNvCxnSpPr>
            <a:cxnSpLocks/>
          </p:cNvCxnSpPr>
          <p:nvPr/>
        </p:nvCxnSpPr>
        <p:spPr>
          <a:xfrm>
            <a:off x="9024607" y="2685672"/>
            <a:ext cx="0" cy="4076600"/>
          </a:xfrm>
          <a:prstGeom prst="line">
            <a:avLst/>
          </a:prstGeom>
          <a:ln w="31750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2B9F7A40-D8F5-4C95-AEF3-348CFF79EDD8}"/>
              </a:ext>
            </a:extLst>
          </p:cNvPr>
          <p:cNvSpPr txBox="1"/>
          <p:nvPr/>
        </p:nvSpPr>
        <p:spPr>
          <a:xfrm>
            <a:off x="9235084" y="2753950"/>
            <a:ext cx="26902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 err="1">
                <a:solidFill>
                  <a:srgbClr val="00B0F0"/>
                </a:solidFill>
                <a:latin typeface="+mn-ea"/>
              </a:rPr>
              <a:t>elsif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r_Count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=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c_DEBOUNCE_LIMIT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then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r_Stage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&lt;=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i_Switch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r_count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&lt;= 0;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 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end if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  endif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end process </a:t>
            </a:r>
            <a:r>
              <a:rPr lang="en-US" altLang="ko-KR" sz="1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ea"/>
              </a:rPr>
              <a:t>p_Debounce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o_Switch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 &lt;= </a:t>
            </a:r>
            <a:r>
              <a:rPr lang="en-US" altLang="ko-KR" sz="1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r_stage</a:t>
            </a:r>
            <a:r>
              <a:rPr lang="en-US" altLang="ko-KR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000" dirty="0">
                <a:solidFill>
                  <a:srgbClr val="00B0F0"/>
                </a:solidFill>
                <a:latin typeface="+mn-ea"/>
              </a:rPr>
              <a:t>end architecture </a:t>
            </a:r>
            <a:r>
              <a:rPr lang="en-US" altLang="ko-KR" sz="10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ea"/>
              </a:rPr>
              <a:t>RTL;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2508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A2ECA2EE-DA25-4483-8F27-44714CE7A2A6}"/>
              </a:ext>
            </a:extLst>
          </p:cNvPr>
          <p:cNvSpPr/>
          <p:nvPr/>
        </p:nvSpPr>
        <p:spPr>
          <a:xfrm>
            <a:off x="-1" y="-94741"/>
            <a:ext cx="12192001" cy="69527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AAA2A0AA-FAFA-47AC-A68B-B3F6977B1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401" y="2893334"/>
            <a:ext cx="8915399" cy="976589"/>
          </a:xfrm>
        </p:spPr>
        <p:txBody>
          <a:bodyPr>
            <a:normAutofit/>
          </a:bodyPr>
          <a:lstStyle/>
          <a:p>
            <a:r>
              <a:rPr lang="en-US" altLang="ko-KR" sz="6000" dirty="0">
                <a:solidFill>
                  <a:srgbClr val="FFE7FA"/>
                </a:solidFill>
              </a:rPr>
              <a:t>1.What is FPGA?</a:t>
            </a:r>
            <a:endParaRPr lang="ko-KR" altLang="en-US" sz="6000" dirty="0">
              <a:solidFill>
                <a:srgbClr val="FFE7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050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3CEC8138-F5BD-4E74-9850-7FFE64B53F64}"/>
              </a:ext>
            </a:extLst>
          </p:cNvPr>
          <p:cNvSpPr/>
          <p:nvPr/>
        </p:nvSpPr>
        <p:spPr>
          <a:xfrm>
            <a:off x="-1" y="0"/>
            <a:ext cx="12192001" cy="1342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24E85E-D0D5-45B3-8697-4886D365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55" y="30674"/>
            <a:ext cx="8769802" cy="1280890"/>
          </a:xfrm>
        </p:spPr>
        <p:txBody>
          <a:bodyPr/>
          <a:lstStyle/>
          <a:p>
            <a:r>
              <a:rPr lang="en-US" altLang="ko-KR" dirty="0">
                <a:solidFill>
                  <a:srgbClr val="FFE7FA"/>
                </a:solidFill>
              </a:rPr>
              <a:t>What is FPGA?</a:t>
            </a:r>
            <a:endParaRPr lang="ko-KR" altLang="en-US" dirty="0">
              <a:solidFill>
                <a:srgbClr val="FFE7FA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D8A629-7B7F-41EB-8E6B-A9CF6B94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18" y="1724287"/>
            <a:ext cx="9365100" cy="4521837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>
                <a:solidFill>
                  <a:schemeClr val="accent1"/>
                </a:solidFill>
                <a:latin typeface="+mn-ea"/>
              </a:rPr>
              <a:t>FPGA is</a:t>
            </a:r>
            <a:r>
              <a:rPr lang="ko-KR" altLang="en-US" sz="2000" dirty="0">
                <a:solidFill>
                  <a:schemeClr val="accent1"/>
                </a:solidFill>
                <a:latin typeface="+mn-ea"/>
              </a:rPr>
              <a:t> </a:t>
            </a:r>
            <a:r>
              <a:rPr lang="en-US" altLang="ko-KR" sz="2000" dirty="0">
                <a:solidFill>
                  <a:schemeClr val="accent1"/>
                </a:solidFill>
                <a:latin typeface="+mn-ea"/>
              </a:rPr>
              <a:t>Field-Programmable Gate Array</a:t>
            </a:r>
            <a:endParaRPr lang="en-US" altLang="ko-KR" sz="1800" dirty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277BE37E-24F2-45DF-8E62-95145A1465EE}"/>
              </a:ext>
            </a:extLst>
          </p:cNvPr>
          <p:cNvGrpSpPr/>
          <p:nvPr/>
        </p:nvGrpSpPr>
        <p:grpSpPr>
          <a:xfrm>
            <a:off x="3706939" y="4959359"/>
            <a:ext cx="7706989" cy="1010654"/>
            <a:chOff x="1312104" y="4347409"/>
            <a:chExt cx="7706989" cy="1042738"/>
          </a:xfrm>
        </p:grpSpPr>
        <p:sp>
          <p:nvSpPr>
            <p:cNvPr id="6" name="화살표: 오른쪽 5">
              <a:extLst>
                <a:ext uri="{FF2B5EF4-FFF2-40B4-BE49-F238E27FC236}">
                  <a16:creationId xmlns:a16="http://schemas.microsoft.com/office/drawing/2014/main" id="{F50AF300-0049-4995-AFB9-972ED38CEB66}"/>
                </a:ext>
              </a:extLst>
            </p:cNvPr>
            <p:cNvSpPr/>
            <p:nvPr/>
          </p:nvSpPr>
          <p:spPr>
            <a:xfrm>
              <a:off x="4960756" y="4626141"/>
              <a:ext cx="409685" cy="46923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사각형: 둥근 모서리 3">
              <a:extLst>
                <a:ext uri="{FF2B5EF4-FFF2-40B4-BE49-F238E27FC236}">
                  <a16:creationId xmlns:a16="http://schemas.microsoft.com/office/drawing/2014/main" id="{28885A3C-3AD0-455D-9259-3663300BDA19}"/>
                </a:ext>
              </a:extLst>
            </p:cNvPr>
            <p:cNvSpPr/>
            <p:nvPr/>
          </p:nvSpPr>
          <p:spPr>
            <a:xfrm>
              <a:off x="1312104" y="4347409"/>
              <a:ext cx="3320716" cy="102669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800" dirty="0">
                  <a:solidFill>
                    <a:schemeClr val="accent1"/>
                  </a:solidFill>
                  <a:latin typeface="+mn-ea"/>
                </a:rPr>
                <a:t>FPGA can process operations in parallel</a:t>
              </a:r>
              <a:endParaRPr lang="ko-KR" altLang="en-US" dirty="0"/>
            </a:p>
          </p:txBody>
        </p:sp>
        <p:sp>
          <p:nvSpPr>
            <p:cNvPr id="10" name="사각형: 둥근 모서리 9">
              <a:extLst>
                <a:ext uri="{FF2B5EF4-FFF2-40B4-BE49-F238E27FC236}">
                  <a16:creationId xmlns:a16="http://schemas.microsoft.com/office/drawing/2014/main" id="{5215D1ED-A33F-4A40-BA34-DA74E13CC2DD}"/>
                </a:ext>
              </a:extLst>
            </p:cNvPr>
            <p:cNvSpPr/>
            <p:nvPr/>
          </p:nvSpPr>
          <p:spPr>
            <a:xfrm>
              <a:off x="5698377" y="4363452"/>
              <a:ext cx="3320716" cy="102669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800" dirty="0">
                  <a:solidFill>
                    <a:schemeClr val="accent1"/>
                  </a:solidFill>
                  <a:latin typeface="+mn-ea"/>
                </a:rPr>
                <a:t>FPGA can calculate </a:t>
              </a:r>
              <a:r>
                <a:rPr lang="en-US" altLang="ko-KR" sz="1800" dirty="0" err="1">
                  <a:solidFill>
                    <a:schemeClr val="accent1"/>
                  </a:solidFill>
                  <a:latin typeface="+mn-ea"/>
                </a:rPr>
                <a:t>fastly</a:t>
              </a:r>
              <a:endParaRPr lang="ko-KR" altLang="en-US" dirty="0"/>
            </a:p>
          </p:txBody>
        </p:sp>
      </p:grp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D9063246-1CEC-4D11-BC07-A580000313C9}"/>
              </a:ext>
            </a:extLst>
          </p:cNvPr>
          <p:cNvSpPr/>
          <p:nvPr/>
        </p:nvSpPr>
        <p:spPr>
          <a:xfrm>
            <a:off x="3706938" y="2566545"/>
            <a:ext cx="5822071" cy="5920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altLang="ko-KR" sz="1800" dirty="0">
                <a:solidFill>
                  <a:schemeClr val="accent1"/>
                </a:solidFill>
                <a:latin typeface="+mn-ea"/>
              </a:rPr>
              <a:t>FPGA designer could design FPGA’s physical circuits</a:t>
            </a: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97AD86D6-C12F-4C1D-B0EF-3827CC82B9AF}"/>
              </a:ext>
            </a:extLst>
          </p:cNvPr>
          <p:cNvSpPr/>
          <p:nvPr/>
        </p:nvSpPr>
        <p:spPr>
          <a:xfrm>
            <a:off x="3706939" y="3833294"/>
            <a:ext cx="4538703" cy="5920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altLang="ko-KR" sz="1800" dirty="0">
                <a:solidFill>
                  <a:schemeClr val="accent1"/>
                </a:solidFill>
                <a:latin typeface="+mn-ea"/>
              </a:rPr>
              <a:t>FPGA can reprogram the designed logic</a:t>
            </a:r>
          </a:p>
        </p:txBody>
      </p:sp>
      <p:sp>
        <p:nvSpPr>
          <p:cNvPr id="17" name="왼쪽 중괄호 16">
            <a:extLst>
              <a:ext uri="{FF2B5EF4-FFF2-40B4-BE49-F238E27FC236}">
                <a16:creationId xmlns:a16="http://schemas.microsoft.com/office/drawing/2014/main" id="{D9B14A95-00AE-4274-B036-1F0E1D752392}"/>
              </a:ext>
            </a:extLst>
          </p:cNvPr>
          <p:cNvSpPr/>
          <p:nvPr/>
        </p:nvSpPr>
        <p:spPr>
          <a:xfrm>
            <a:off x="3296682" y="2566545"/>
            <a:ext cx="232581" cy="31177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6D923A18-E1AE-436F-BA81-1AAC5010A142}"/>
              </a:ext>
            </a:extLst>
          </p:cNvPr>
          <p:cNvSpPr/>
          <p:nvPr/>
        </p:nvSpPr>
        <p:spPr>
          <a:xfrm>
            <a:off x="1267857" y="3689190"/>
            <a:ext cx="1851149" cy="9148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altLang="ko-KR" sz="1900" dirty="0">
                <a:solidFill>
                  <a:schemeClr val="accent1"/>
                </a:solidFill>
                <a:latin typeface="+mn-ea"/>
              </a:rPr>
              <a:t>FPGA’s feature</a:t>
            </a:r>
          </a:p>
        </p:txBody>
      </p:sp>
    </p:spTree>
    <p:extLst>
      <p:ext uri="{BB962C8B-B14F-4D97-AF65-F5344CB8AC3E}">
        <p14:creationId xmlns:p14="http://schemas.microsoft.com/office/powerpoint/2010/main" val="3241557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3CEC8138-F5BD-4E74-9850-7FFE64B53F64}"/>
              </a:ext>
            </a:extLst>
          </p:cNvPr>
          <p:cNvSpPr/>
          <p:nvPr/>
        </p:nvSpPr>
        <p:spPr>
          <a:xfrm>
            <a:off x="0" y="-59244"/>
            <a:ext cx="12192001" cy="1342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24E85E-D0D5-45B3-8697-4886D365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55" y="30674"/>
            <a:ext cx="8769802" cy="1280890"/>
          </a:xfrm>
        </p:spPr>
        <p:txBody>
          <a:bodyPr/>
          <a:lstStyle/>
          <a:p>
            <a:r>
              <a:rPr lang="en-US" altLang="ko-KR" dirty="0">
                <a:solidFill>
                  <a:srgbClr val="FFE7FA"/>
                </a:solidFill>
              </a:rPr>
              <a:t>Logic circuit on an FPGA</a:t>
            </a:r>
            <a:endParaRPr lang="ko-KR" altLang="en-US" dirty="0">
              <a:solidFill>
                <a:srgbClr val="FFE7FA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D8A629-7B7F-41EB-8E6B-A9CF6B94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18" y="1724287"/>
            <a:ext cx="3917657" cy="4521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chemeClr val="accent1"/>
                </a:solidFill>
                <a:latin typeface="+mn-ea"/>
              </a:rPr>
              <a:t>Or gate  </a:t>
            </a:r>
          </a:p>
          <a:p>
            <a:pPr marL="0" indent="0">
              <a:buNone/>
            </a:pPr>
            <a:endParaRPr lang="en-US" altLang="ko-KR" sz="2000" dirty="0">
              <a:solidFill>
                <a:schemeClr val="accent1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000" dirty="0">
              <a:solidFill>
                <a:schemeClr val="accent1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000" dirty="0">
              <a:solidFill>
                <a:schemeClr val="accent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>
                <a:solidFill>
                  <a:schemeClr val="accent1"/>
                </a:solidFill>
                <a:latin typeface="+mn-ea"/>
              </a:rPr>
              <a:t>And  gate</a:t>
            </a:r>
          </a:p>
          <a:p>
            <a:pPr marL="0" indent="0">
              <a:buNone/>
            </a:pPr>
            <a:endParaRPr lang="en-US" altLang="ko-KR" sz="2000" dirty="0">
              <a:solidFill>
                <a:schemeClr val="accent1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000" dirty="0">
              <a:solidFill>
                <a:schemeClr val="accent1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000" dirty="0">
              <a:solidFill>
                <a:schemeClr val="accent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err="1">
                <a:solidFill>
                  <a:schemeClr val="accent1"/>
                </a:solidFill>
                <a:latin typeface="+mn-ea"/>
              </a:rPr>
              <a:t>xor</a:t>
            </a:r>
            <a:r>
              <a:rPr lang="en-US" altLang="ko-KR" sz="2000" dirty="0">
                <a:solidFill>
                  <a:schemeClr val="accent1"/>
                </a:solidFill>
                <a:latin typeface="+mn-ea"/>
              </a:rPr>
              <a:t> gate</a:t>
            </a:r>
          </a:p>
          <a:p>
            <a:pPr marL="0" indent="0">
              <a:buNone/>
            </a:pPr>
            <a:endParaRPr lang="en-US" altLang="ko-KR" dirty="0">
              <a:solidFill>
                <a:srgbClr val="00000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b="0" i="0" dirty="0">
              <a:solidFill>
                <a:srgbClr val="000000"/>
              </a:solidFill>
              <a:effectLst/>
              <a:latin typeface="noto"/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E98B2E2D-1AC3-4EEF-B540-02AE05BA2DB3}"/>
              </a:ext>
            </a:extLst>
          </p:cNvPr>
          <p:cNvCxnSpPr/>
          <p:nvPr/>
        </p:nvCxnSpPr>
        <p:spPr>
          <a:xfrm>
            <a:off x="575855" y="2206305"/>
            <a:ext cx="3217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DAACBDE9-54B8-43DF-A94A-DE1CA177A1C6}"/>
              </a:ext>
            </a:extLst>
          </p:cNvPr>
          <p:cNvCxnSpPr/>
          <p:nvPr/>
        </p:nvCxnSpPr>
        <p:spPr>
          <a:xfrm>
            <a:off x="575855" y="2382473"/>
            <a:ext cx="3217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F392338E-6AE4-4308-BB28-AC8EFE1BBDE1}"/>
              </a:ext>
            </a:extLst>
          </p:cNvPr>
          <p:cNvCxnSpPr/>
          <p:nvPr/>
        </p:nvCxnSpPr>
        <p:spPr>
          <a:xfrm>
            <a:off x="1073790" y="2298584"/>
            <a:ext cx="3217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순서도: 저장 데이터 3">
            <a:extLst>
              <a:ext uri="{FF2B5EF4-FFF2-40B4-BE49-F238E27FC236}">
                <a16:creationId xmlns:a16="http://schemas.microsoft.com/office/drawing/2014/main" id="{07F357D0-92E0-4890-A99E-BDB5898C8B24}"/>
              </a:ext>
            </a:extLst>
          </p:cNvPr>
          <p:cNvSpPr/>
          <p:nvPr/>
        </p:nvSpPr>
        <p:spPr>
          <a:xfrm flipH="1">
            <a:off x="679508" y="2122415"/>
            <a:ext cx="497935" cy="352337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E863539F-C935-437D-BCA3-56438F3CB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06664"/>
              </p:ext>
            </p:extLst>
          </p:nvPr>
        </p:nvGraphicFramePr>
        <p:xfrm>
          <a:off x="2060894" y="1900712"/>
          <a:ext cx="2125212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404">
                  <a:extLst>
                    <a:ext uri="{9D8B030D-6E8A-4147-A177-3AD203B41FA5}">
                      <a16:colId xmlns:a16="http://schemas.microsoft.com/office/drawing/2014/main" val="3491583545"/>
                    </a:ext>
                  </a:extLst>
                </a:gridCol>
                <a:gridCol w="708404">
                  <a:extLst>
                    <a:ext uri="{9D8B030D-6E8A-4147-A177-3AD203B41FA5}">
                      <a16:colId xmlns:a16="http://schemas.microsoft.com/office/drawing/2014/main" val="2309250685"/>
                    </a:ext>
                  </a:extLst>
                </a:gridCol>
                <a:gridCol w="708404">
                  <a:extLst>
                    <a:ext uri="{9D8B030D-6E8A-4147-A177-3AD203B41FA5}">
                      <a16:colId xmlns:a16="http://schemas.microsoft.com/office/drawing/2014/main" val="21575134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err="1"/>
                        <a:t>Intput</a:t>
                      </a:r>
                      <a:r>
                        <a:rPr lang="en-US" altLang="ko-KR" sz="1050" dirty="0"/>
                        <a:t> 1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Input 2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output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504590"/>
                  </a:ext>
                </a:extLst>
              </a:tr>
              <a:tr h="23837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5151"/>
                  </a:ext>
                </a:extLst>
              </a:tr>
              <a:tr h="23837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766448"/>
                  </a:ext>
                </a:extLst>
              </a:tr>
              <a:tr h="23837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7809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591239"/>
                  </a:ext>
                </a:extLst>
              </a:tr>
            </a:tbl>
          </a:graphicData>
        </a:graphic>
      </p:graphicFrame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AC2342EF-39FD-4798-9007-78F83B0BC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236286"/>
              </p:ext>
            </p:extLst>
          </p:nvPr>
        </p:nvGraphicFramePr>
        <p:xfrm>
          <a:off x="2060894" y="3549544"/>
          <a:ext cx="2125212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404">
                  <a:extLst>
                    <a:ext uri="{9D8B030D-6E8A-4147-A177-3AD203B41FA5}">
                      <a16:colId xmlns:a16="http://schemas.microsoft.com/office/drawing/2014/main" val="3491583545"/>
                    </a:ext>
                  </a:extLst>
                </a:gridCol>
                <a:gridCol w="708404">
                  <a:extLst>
                    <a:ext uri="{9D8B030D-6E8A-4147-A177-3AD203B41FA5}">
                      <a16:colId xmlns:a16="http://schemas.microsoft.com/office/drawing/2014/main" val="2309250685"/>
                    </a:ext>
                  </a:extLst>
                </a:gridCol>
                <a:gridCol w="708404">
                  <a:extLst>
                    <a:ext uri="{9D8B030D-6E8A-4147-A177-3AD203B41FA5}">
                      <a16:colId xmlns:a16="http://schemas.microsoft.com/office/drawing/2014/main" val="2157513462"/>
                    </a:ext>
                  </a:extLst>
                </a:gridCol>
              </a:tblGrid>
              <a:tr h="23837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err="1"/>
                        <a:t>Intput</a:t>
                      </a:r>
                      <a:r>
                        <a:rPr lang="en-US" altLang="ko-KR" sz="1050" dirty="0"/>
                        <a:t> 1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Input 2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output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504590"/>
                  </a:ext>
                </a:extLst>
              </a:tr>
              <a:tr h="23837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5151"/>
                  </a:ext>
                </a:extLst>
              </a:tr>
              <a:tr h="23837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766448"/>
                  </a:ext>
                </a:extLst>
              </a:tr>
              <a:tr h="23837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7809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591239"/>
                  </a:ext>
                </a:extLst>
              </a:tr>
            </a:tbl>
          </a:graphicData>
        </a:graphic>
      </p:graphicFrame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47F4F3CB-D65E-45D3-8DA9-7F975C914DC4}"/>
              </a:ext>
            </a:extLst>
          </p:cNvPr>
          <p:cNvCxnSpPr/>
          <p:nvPr/>
        </p:nvCxnSpPr>
        <p:spPr>
          <a:xfrm>
            <a:off x="1016559" y="4353887"/>
            <a:ext cx="3217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D1DD3113-6656-4352-9FF0-62529224BBF0}"/>
              </a:ext>
            </a:extLst>
          </p:cNvPr>
          <p:cNvCxnSpPr/>
          <p:nvPr/>
        </p:nvCxnSpPr>
        <p:spPr>
          <a:xfrm>
            <a:off x="486559" y="4295164"/>
            <a:ext cx="3217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84C20F3B-AFB1-4ECD-A121-395718655555}"/>
              </a:ext>
            </a:extLst>
          </p:cNvPr>
          <p:cNvCxnSpPr/>
          <p:nvPr/>
        </p:nvCxnSpPr>
        <p:spPr>
          <a:xfrm>
            <a:off x="486559" y="4471333"/>
            <a:ext cx="3217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순서도: 지연 11">
            <a:extLst>
              <a:ext uri="{FF2B5EF4-FFF2-40B4-BE49-F238E27FC236}">
                <a16:creationId xmlns:a16="http://schemas.microsoft.com/office/drawing/2014/main" id="{F61323A0-6A98-44BA-A423-F162B352B33E}"/>
              </a:ext>
            </a:extLst>
          </p:cNvPr>
          <p:cNvSpPr/>
          <p:nvPr/>
        </p:nvSpPr>
        <p:spPr>
          <a:xfrm>
            <a:off x="736738" y="4194495"/>
            <a:ext cx="440705" cy="352337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29" name="표 28">
            <a:extLst>
              <a:ext uri="{FF2B5EF4-FFF2-40B4-BE49-F238E27FC236}">
                <a16:creationId xmlns:a16="http://schemas.microsoft.com/office/drawing/2014/main" id="{6FFFBA1D-4B30-4A0E-B1CC-6391EB705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949358"/>
              </p:ext>
            </p:extLst>
          </p:nvPr>
        </p:nvGraphicFramePr>
        <p:xfrm>
          <a:off x="2060894" y="5185397"/>
          <a:ext cx="2125212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404">
                  <a:extLst>
                    <a:ext uri="{9D8B030D-6E8A-4147-A177-3AD203B41FA5}">
                      <a16:colId xmlns:a16="http://schemas.microsoft.com/office/drawing/2014/main" val="3491583545"/>
                    </a:ext>
                  </a:extLst>
                </a:gridCol>
                <a:gridCol w="708404">
                  <a:extLst>
                    <a:ext uri="{9D8B030D-6E8A-4147-A177-3AD203B41FA5}">
                      <a16:colId xmlns:a16="http://schemas.microsoft.com/office/drawing/2014/main" val="2309250685"/>
                    </a:ext>
                  </a:extLst>
                </a:gridCol>
                <a:gridCol w="708404">
                  <a:extLst>
                    <a:ext uri="{9D8B030D-6E8A-4147-A177-3AD203B41FA5}">
                      <a16:colId xmlns:a16="http://schemas.microsoft.com/office/drawing/2014/main" val="2157513462"/>
                    </a:ext>
                  </a:extLst>
                </a:gridCol>
              </a:tblGrid>
              <a:tr h="23837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err="1"/>
                        <a:t>Intput</a:t>
                      </a:r>
                      <a:r>
                        <a:rPr lang="en-US" altLang="ko-KR" sz="1050" dirty="0"/>
                        <a:t> 1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Input 2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output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504590"/>
                  </a:ext>
                </a:extLst>
              </a:tr>
              <a:tr h="23837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5151"/>
                  </a:ext>
                </a:extLst>
              </a:tr>
              <a:tr h="23837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766448"/>
                  </a:ext>
                </a:extLst>
              </a:tr>
              <a:tr h="23837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7809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591239"/>
                  </a:ext>
                </a:extLst>
              </a:tr>
            </a:tbl>
          </a:graphicData>
        </a:graphic>
      </p:graphicFrame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52BA6398-AA5E-4300-842F-2C0C5F5780EE}"/>
              </a:ext>
            </a:extLst>
          </p:cNvPr>
          <p:cNvCxnSpPr/>
          <p:nvPr/>
        </p:nvCxnSpPr>
        <p:spPr>
          <a:xfrm>
            <a:off x="1177442" y="5896284"/>
            <a:ext cx="3217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967B2DE9-CD8D-4587-96E8-35E0B8CF8B73}"/>
              </a:ext>
            </a:extLst>
          </p:cNvPr>
          <p:cNvCxnSpPr/>
          <p:nvPr/>
        </p:nvCxnSpPr>
        <p:spPr>
          <a:xfrm>
            <a:off x="444618" y="5814047"/>
            <a:ext cx="3217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B7B7313F-B63A-46DE-9A6A-D69CE77EB64A}"/>
              </a:ext>
            </a:extLst>
          </p:cNvPr>
          <p:cNvCxnSpPr/>
          <p:nvPr/>
        </p:nvCxnSpPr>
        <p:spPr>
          <a:xfrm>
            <a:off x="444618" y="5983254"/>
            <a:ext cx="3217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69BBBC53-E6D2-40FC-B4FA-4D61196DBB6E}"/>
              </a:ext>
            </a:extLst>
          </p:cNvPr>
          <p:cNvGrpSpPr/>
          <p:nvPr/>
        </p:nvGrpSpPr>
        <p:grpSpPr>
          <a:xfrm>
            <a:off x="700763" y="5695624"/>
            <a:ext cx="637563" cy="402673"/>
            <a:chOff x="6476301" y="3076663"/>
            <a:chExt cx="2172748" cy="1872842"/>
          </a:xfrm>
        </p:grpSpPr>
        <p:sp>
          <p:nvSpPr>
            <p:cNvPr id="21" name="순서도: 저장 데이터 20">
              <a:extLst>
                <a:ext uri="{FF2B5EF4-FFF2-40B4-BE49-F238E27FC236}">
                  <a16:creationId xmlns:a16="http://schemas.microsoft.com/office/drawing/2014/main" id="{831F3D97-62E0-4456-B3BE-A936A77676FD}"/>
                </a:ext>
              </a:extLst>
            </p:cNvPr>
            <p:cNvSpPr/>
            <p:nvPr/>
          </p:nvSpPr>
          <p:spPr>
            <a:xfrm flipH="1">
              <a:off x="6653212" y="3076663"/>
              <a:ext cx="1995837" cy="1872842"/>
            </a:xfrm>
            <a:prstGeom prst="flowChartOnlineStorag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자유형: 도형 26">
              <a:extLst>
                <a:ext uri="{FF2B5EF4-FFF2-40B4-BE49-F238E27FC236}">
                  <a16:creationId xmlns:a16="http://schemas.microsoft.com/office/drawing/2014/main" id="{5F1EABBB-9E77-40DC-A022-70DAFE0C8912}"/>
                </a:ext>
              </a:extLst>
            </p:cNvPr>
            <p:cNvSpPr/>
            <p:nvPr/>
          </p:nvSpPr>
          <p:spPr>
            <a:xfrm>
              <a:off x="6476301" y="3103927"/>
              <a:ext cx="312007" cy="1812022"/>
            </a:xfrm>
            <a:custGeom>
              <a:avLst/>
              <a:gdLst>
                <a:gd name="connsiteX0" fmla="*/ 16778 w 312007"/>
                <a:gd name="connsiteY0" fmla="*/ 0 h 1812022"/>
                <a:gd name="connsiteX1" fmla="*/ 117446 w 312007"/>
                <a:gd name="connsiteY1" fmla="*/ 92279 h 1812022"/>
                <a:gd name="connsiteX2" fmla="*/ 226503 w 312007"/>
                <a:gd name="connsiteY2" fmla="*/ 260058 h 1812022"/>
                <a:gd name="connsiteX3" fmla="*/ 285226 w 312007"/>
                <a:gd name="connsiteY3" fmla="*/ 461394 h 1812022"/>
                <a:gd name="connsiteX4" fmla="*/ 302004 w 312007"/>
                <a:gd name="connsiteY4" fmla="*/ 629174 h 1812022"/>
                <a:gd name="connsiteX5" fmla="*/ 310393 w 312007"/>
                <a:gd name="connsiteY5" fmla="*/ 813732 h 1812022"/>
                <a:gd name="connsiteX6" fmla="*/ 310393 w 312007"/>
                <a:gd name="connsiteY6" fmla="*/ 1040234 h 1812022"/>
                <a:gd name="connsiteX7" fmla="*/ 293615 w 312007"/>
                <a:gd name="connsiteY7" fmla="*/ 1249959 h 1812022"/>
                <a:gd name="connsiteX8" fmla="*/ 209725 w 312007"/>
                <a:gd name="connsiteY8" fmla="*/ 1451295 h 1812022"/>
                <a:gd name="connsiteX9" fmla="*/ 92279 w 312007"/>
                <a:gd name="connsiteY9" fmla="*/ 1686187 h 1812022"/>
                <a:gd name="connsiteX10" fmla="*/ 0 w 312007"/>
                <a:gd name="connsiteY10" fmla="*/ 1812022 h 1812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2007" h="1812022">
                  <a:moveTo>
                    <a:pt x="16778" y="0"/>
                  </a:moveTo>
                  <a:cubicBezTo>
                    <a:pt x="49635" y="24468"/>
                    <a:pt x="82492" y="48936"/>
                    <a:pt x="117446" y="92279"/>
                  </a:cubicBezTo>
                  <a:cubicBezTo>
                    <a:pt x="152400" y="135622"/>
                    <a:pt x="198540" y="198539"/>
                    <a:pt x="226503" y="260058"/>
                  </a:cubicBezTo>
                  <a:cubicBezTo>
                    <a:pt x="254466" y="321577"/>
                    <a:pt x="272643" y="399875"/>
                    <a:pt x="285226" y="461394"/>
                  </a:cubicBezTo>
                  <a:cubicBezTo>
                    <a:pt x="297809" y="522913"/>
                    <a:pt x="297810" y="570451"/>
                    <a:pt x="302004" y="629174"/>
                  </a:cubicBezTo>
                  <a:cubicBezTo>
                    <a:pt x="306198" y="687897"/>
                    <a:pt x="308995" y="745222"/>
                    <a:pt x="310393" y="813732"/>
                  </a:cubicBezTo>
                  <a:cubicBezTo>
                    <a:pt x="311791" y="882242"/>
                    <a:pt x="313189" y="967530"/>
                    <a:pt x="310393" y="1040234"/>
                  </a:cubicBezTo>
                  <a:cubicBezTo>
                    <a:pt x="307597" y="1112938"/>
                    <a:pt x="310393" y="1181449"/>
                    <a:pt x="293615" y="1249959"/>
                  </a:cubicBezTo>
                  <a:cubicBezTo>
                    <a:pt x="276837" y="1318469"/>
                    <a:pt x="243281" y="1378590"/>
                    <a:pt x="209725" y="1451295"/>
                  </a:cubicBezTo>
                  <a:cubicBezTo>
                    <a:pt x="176169" y="1524000"/>
                    <a:pt x="127233" y="1626066"/>
                    <a:pt x="92279" y="1686187"/>
                  </a:cubicBezTo>
                  <a:cubicBezTo>
                    <a:pt x="57325" y="1746308"/>
                    <a:pt x="28662" y="1779165"/>
                    <a:pt x="0" y="181202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3" name="내용 개체 틀 2">
            <a:extLst>
              <a:ext uri="{FF2B5EF4-FFF2-40B4-BE49-F238E27FC236}">
                <a16:creationId xmlns:a16="http://schemas.microsoft.com/office/drawing/2014/main" id="{C3E315A4-F21B-4942-8B96-81EE6A8ACE87}"/>
              </a:ext>
            </a:extLst>
          </p:cNvPr>
          <p:cNvSpPr txBox="1">
            <a:spLocks/>
          </p:cNvSpPr>
          <p:nvPr/>
        </p:nvSpPr>
        <p:spPr>
          <a:xfrm>
            <a:off x="5163423" y="1773781"/>
            <a:ext cx="3917657" cy="2773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000" dirty="0">
                <a:solidFill>
                  <a:schemeClr val="accent1"/>
                </a:solidFill>
                <a:latin typeface="+mn-ea"/>
              </a:rPr>
              <a:t>Or gate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2000" dirty="0">
              <a:solidFill>
                <a:schemeClr val="accent1"/>
              </a:solidFill>
              <a:latin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2000" dirty="0">
              <a:solidFill>
                <a:schemeClr val="accent1"/>
              </a:solidFill>
              <a:latin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2000" dirty="0">
              <a:solidFill>
                <a:schemeClr val="accent1"/>
              </a:solidFill>
              <a:latin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000" dirty="0">
                <a:solidFill>
                  <a:schemeClr val="accent1"/>
                </a:solidFill>
                <a:latin typeface="+mn-ea"/>
              </a:rPr>
              <a:t>Nand  gate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2000" dirty="0">
              <a:solidFill>
                <a:schemeClr val="accent1"/>
              </a:solidFill>
              <a:latin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2000" dirty="0">
              <a:solidFill>
                <a:schemeClr val="accent1"/>
              </a:solidFill>
              <a:latin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2000" dirty="0">
              <a:solidFill>
                <a:schemeClr val="accent1"/>
              </a:solidFill>
              <a:latin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dirty="0">
              <a:solidFill>
                <a:srgbClr val="000000"/>
              </a:solidFill>
              <a:latin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dirty="0">
              <a:solidFill>
                <a:srgbClr val="000000"/>
              </a:solidFill>
              <a:latin typeface="noto"/>
            </a:endParaRPr>
          </a:p>
        </p:txBody>
      </p: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194BAFC9-5355-4C3A-A3A3-5A78A506ABA2}"/>
              </a:ext>
            </a:extLst>
          </p:cNvPr>
          <p:cNvCxnSpPr/>
          <p:nvPr/>
        </p:nvCxnSpPr>
        <p:spPr>
          <a:xfrm>
            <a:off x="5184398" y="2466363"/>
            <a:ext cx="3217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E264F143-628E-466E-A187-1BA3CD90E63B}"/>
              </a:ext>
            </a:extLst>
          </p:cNvPr>
          <p:cNvCxnSpPr/>
          <p:nvPr/>
        </p:nvCxnSpPr>
        <p:spPr>
          <a:xfrm>
            <a:off x="5986945" y="2474752"/>
            <a:ext cx="3217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타원 34">
            <a:extLst>
              <a:ext uri="{FF2B5EF4-FFF2-40B4-BE49-F238E27FC236}">
                <a16:creationId xmlns:a16="http://schemas.microsoft.com/office/drawing/2014/main" id="{15ED542C-7396-4168-811C-E1194AF6CBE0}"/>
              </a:ext>
            </a:extLst>
          </p:cNvPr>
          <p:cNvSpPr/>
          <p:nvPr/>
        </p:nvSpPr>
        <p:spPr>
          <a:xfrm>
            <a:off x="5892056" y="2382473"/>
            <a:ext cx="176169" cy="1677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이등변 삼각형 33">
            <a:extLst>
              <a:ext uri="{FF2B5EF4-FFF2-40B4-BE49-F238E27FC236}">
                <a16:creationId xmlns:a16="http://schemas.microsoft.com/office/drawing/2014/main" id="{BD7E54A7-4325-4B47-84DC-0792D93F344D}"/>
              </a:ext>
            </a:extLst>
          </p:cNvPr>
          <p:cNvSpPr/>
          <p:nvPr/>
        </p:nvSpPr>
        <p:spPr>
          <a:xfrm rot="5400000">
            <a:off x="5487797" y="2255243"/>
            <a:ext cx="363523" cy="427839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39" name="표 39">
            <a:extLst>
              <a:ext uri="{FF2B5EF4-FFF2-40B4-BE49-F238E27FC236}">
                <a16:creationId xmlns:a16="http://schemas.microsoft.com/office/drawing/2014/main" id="{3F9057FD-1666-4619-B0B0-5235EAC79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436203"/>
              </p:ext>
            </p:extLst>
          </p:nvPr>
        </p:nvGraphicFramePr>
        <p:xfrm>
          <a:off x="7298421" y="1826216"/>
          <a:ext cx="2315362" cy="1112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681">
                  <a:extLst>
                    <a:ext uri="{9D8B030D-6E8A-4147-A177-3AD203B41FA5}">
                      <a16:colId xmlns:a16="http://schemas.microsoft.com/office/drawing/2014/main" val="2780003587"/>
                    </a:ext>
                  </a:extLst>
                </a:gridCol>
                <a:gridCol w="1157681">
                  <a:extLst>
                    <a:ext uri="{9D8B030D-6E8A-4147-A177-3AD203B41FA5}">
                      <a16:colId xmlns:a16="http://schemas.microsoft.com/office/drawing/2014/main" val="845388318"/>
                    </a:ext>
                  </a:extLst>
                </a:gridCol>
              </a:tblGrid>
              <a:tr h="37083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Input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Output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001715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0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046629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0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750175"/>
                  </a:ext>
                </a:extLst>
              </a:tr>
            </a:tbl>
          </a:graphicData>
        </a:graphic>
      </p:graphicFrame>
      <p:cxnSp>
        <p:nvCxnSpPr>
          <p:cNvPr id="43" name="직선 연결선 42">
            <a:extLst>
              <a:ext uri="{FF2B5EF4-FFF2-40B4-BE49-F238E27FC236}">
                <a16:creationId xmlns:a16="http://schemas.microsoft.com/office/drawing/2014/main" id="{1CFA8273-5E56-4490-812B-D224A5546034}"/>
              </a:ext>
            </a:extLst>
          </p:cNvPr>
          <p:cNvCxnSpPr/>
          <p:nvPr/>
        </p:nvCxnSpPr>
        <p:spPr>
          <a:xfrm>
            <a:off x="6268069" y="4178194"/>
            <a:ext cx="3217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>
            <a:extLst>
              <a:ext uri="{FF2B5EF4-FFF2-40B4-BE49-F238E27FC236}">
                <a16:creationId xmlns:a16="http://schemas.microsoft.com/office/drawing/2014/main" id="{871CE4C4-921C-49A7-9F37-7F4FE7DFA8C3}"/>
              </a:ext>
            </a:extLst>
          </p:cNvPr>
          <p:cNvCxnSpPr/>
          <p:nvPr/>
        </p:nvCxnSpPr>
        <p:spPr>
          <a:xfrm>
            <a:off x="5184398" y="4101569"/>
            <a:ext cx="3217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4E1EC759-F2C3-4BB0-A74F-539590FB6A3A}"/>
              </a:ext>
            </a:extLst>
          </p:cNvPr>
          <p:cNvCxnSpPr/>
          <p:nvPr/>
        </p:nvCxnSpPr>
        <p:spPr>
          <a:xfrm>
            <a:off x="5184398" y="4269755"/>
            <a:ext cx="3217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AF0C2768-E5E0-4EEA-BE53-01065033EF35}"/>
              </a:ext>
            </a:extLst>
          </p:cNvPr>
          <p:cNvGrpSpPr/>
          <p:nvPr/>
        </p:nvGrpSpPr>
        <p:grpSpPr>
          <a:xfrm>
            <a:off x="5433456" y="3985205"/>
            <a:ext cx="637563" cy="402673"/>
            <a:chOff x="6476301" y="3076663"/>
            <a:chExt cx="2172748" cy="1872842"/>
          </a:xfrm>
        </p:grpSpPr>
        <p:sp>
          <p:nvSpPr>
            <p:cNvPr id="41" name="순서도: 저장 데이터 40">
              <a:extLst>
                <a:ext uri="{FF2B5EF4-FFF2-40B4-BE49-F238E27FC236}">
                  <a16:creationId xmlns:a16="http://schemas.microsoft.com/office/drawing/2014/main" id="{DDF48FC6-D433-492D-9150-8C6AD1AF38C1}"/>
                </a:ext>
              </a:extLst>
            </p:cNvPr>
            <p:cNvSpPr/>
            <p:nvPr/>
          </p:nvSpPr>
          <p:spPr>
            <a:xfrm flipH="1">
              <a:off x="6653212" y="3076663"/>
              <a:ext cx="1995837" cy="1872842"/>
            </a:xfrm>
            <a:prstGeom prst="flowChartOnlineStorag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자유형: 도형 41">
              <a:extLst>
                <a:ext uri="{FF2B5EF4-FFF2-40B4-BE49-F238E27FC236}">
                  <a16:creationId xmlns:a16="http://schemas.microsoft.com/office/drawing/2014/main" id="{2CB17F2C-8C4C-4AB7-B311-91002814319B}"/>
                </a:ext>
              </a:extLst>
            </p:cNvPr>
            <p:cNvSpPr/>
            <p:nvPr/>
          </p:nvSpPr>
          <p:spPr>
            <a:xfrm>
              <a:off x="6476301" y="3103927"/>
              <a:ext cx="312007" cy="1812022"/>
            </a:xfrm>
            <a:custGeom>
              <a:avLst/>
              <a:gdLst>
                <a:gd name="connsiteX0" fmla="*/ 16778 w 312007"/>
                <a:gd name="connsiteY0" fmla="*/ 0 h 1812022"/>
                <a:gd name="connsiteX1" fmla="*/ 117446 w 312007"/>
                <a:gd name="connsiteY1" fmla="*/ 92279 h 1812022"/>
                <a:gd name="connsiteX2" fmla="*/ 226503 w 312007"/>
                <a:gd name="connsiteY2" fmla="*/ 260058 h 1812022"/>
                <a:gd name="connsiteX3" fmla="*/ 285226 w 312007"/>
                <a:gd name="connsiteY3" fmla="*/ 461394 h 1812022"/>
                <a:gd name="connsiteX4" fmla="*/ 302004 w 312007"/>
                <a:gd name="connsiteY4" fmla="*/ 629174 h 1812022"/>
                <a:gd name="connsiteX5" fmla="*/ 310393 w 312007"/>
                <a:gd name="connsiteY5" fmla="*/ 813732 h 1812022"/>
                <a:gd name="connsiteX6" fmla="*/ 310393 w 312007"/>
                <a:gd name="connsiteY6" fmla="*/ 1040234 h 1812022"/>
                <a:gd name="connsiteX7" fmla="*/ 293615 w 312007"/>
                <a:gd name="connsiteY7" fmla="*/ 1249959 h 1812022"/>
                <a:gd name="connsiteX8" fmla="*/ 209725 w 312007"/>
                <a:gd name="connsiteY8" fmla="*/ 1451295 h 1812022"/>
                <a:gd name="connsiteX9" fmla="*/ 92279 w 312007"/>
                <a:gd name="connsiteY9" fmla="*/ 1686187 h 1812022"/>
                <a:gd name="connsiteX10" fmla="*/ 0 w 312007"/>
                <a:gd name="connsiteY10" fmla="*/ 1812022 h 1812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2007" h="1812022">
                  <a:moveTo>
                    <a:pt x="16778" y="0"/>
                  </a:moveTo>
                  <a:cubicBezTo>
                    <a:pt x="49635" y="24468"/>
                    <a:pt x="82492" y="48936"/>
                    <a:pt x="117446" y="92279"/>
                  </a:cubicBezTo>
                  <a:cubicBezTo>
                    <a:pt x="152400" y="135622"/>
                    <a:pt x="198540" y="198539"/>
                    <a:pt x="226503" y="260058"/>
                  </a:cubicBezTo>
                  <a:cubicBezTo>
                    <a:pt x="254466" y="321577"/>
                    <a:pt x="272643" y="399875"/>
                    <a:pt x="285226" y="461394"/>
                  </a:cubicBezTo>
                  <a:cubicBezTo>
                    <a:pt x="297809" y="522913"/>
                    <a:pt x="297810" y="570451"/>
                    <a:pt x="302004" y="629174"/>
                  </a:cubicBezTo>
                  <a:cubicBezTo>
                    <a:pt x="306198" y="687897"/>
                    <a:pt x="308995" y="745222"/>
                    <a:pt x="310393" y="813732"/>
                  </a:cubicBezTo>
                  <a:cubicBezTo>
                    <a:pt x="311791" y="882242"/>
                    <a:pt x="313189" y="967530"/>
                    <a:pt x="310393" y="1040234"/>
                  </a:cubicBezTo>
                  <a:cubicBezTo>
                    <a:pt x="307597" y="1112938"/>
                    <a:pt x="310393" y="1181449"/>
                    <a:pt x="293615" y="1249959"/>
                  </a:cubicBezTo>
                  <a:cubicBezTo>
                    <a:pt x="276837" y="1318469"/>
                    <a:pt x="243281" y="1378590"/>
                    <a:pt x="209725" y="1451295"/>
                  </a:cubicBezTo>
                  <a:cubicBezTo>
                    <a:pt x="176169" y="1524000"/>
                    <a:pt x="127233" y="1626066"/>
                    <a:pt x="92279" y="1686187"/>
                  </a:cubicBezTo>
                  <a:cubicBezTo>
                    <a:pt x="57325" y="1746308"/>
                    <a:pt x="28662" y="1779165"/>
                    <a:pt x="0" y="181202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2" name="타원 51">
            <a:extLst>
              <a:ext uri="{FF2B5EF4-FFF2-40B4-BE49-F238E27FC236}">
                <a16:creationId xmlns:a16="http://schemas.microsoft.com/office/drawing/2014/main" id="{59E22FB1-B365-4B02-92CB-0CF6FEADD769}"/>
              </a:ext>
            </a:extLst>
          </p:cNvPr>
          <p:cNvSpPr/>
          <p:nvPr/>
        </p:nvSpPr>
        <p:spPr>
          <a:xfrm>
            <a:off x="6091900" y="4101975"/>
            <a:ext cx="176169" cy="1677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54" name="표 53">
            <a:extLst>
              <a:ext uri="{FF2B5EF4-FFF2-40B4-BE49-F238E27FC236}">
                <a16:creationId xmlns:a16="http://schemas.microsoft.com/office/drawing/2014/main" id="{2E40246A-6F71-4445-B103-BE894F881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682534"/>
              </p:ext>
            </p:extLst>
          </p:nvPr>
        </p:nvGraphicFramePr>
        <p:xfrm>
          <a:off x="7331229" y="3356028"/>
          <a:ext cx="2282553" cy="1450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851">
                  <a:extLst>
                    <a:ext uri="{9D8B030D-6E8A-4147-A177-3AD203B41FA5}">
                      <a16:colId xmlns:a16="http://schemas.microsoft.com/office/drawing/2014/main" val="3491583545"/>
                    </a:ext>
                  </a:extLst>
                </a:gridCol>
                <a:gridCol w="760851">
                  <a:extLst>
                    <a:ext uri="{9D8B030D-6E8A-4147-A177-3AD203B41FA5}">
                      <a16:colId xmlns:a16="http://schemas.microsoft.com/office/drawing/2014/main" val="2309250685"/>
                    </a:ext>
                  </a:extLst>
                </a:gridCol>
                <a:gridCol w="760851">
                  <a:extLst>
                    <a:ext uri="{9D8B030D-6E8A-4147-A177-3AD203B41FA5}">
                      <a16:colId xmlns:a16="http://schemas.microsoft.com/office/drawing/2014/main" val="2157513462"/>
                    </a:ext>
                  </a:extLst>
                </a:gridCol>
              </a:tblGrid>
              <a:tr h="29016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err="1"/>
                        <a:t>Intput</a:t>
                      </a:r>
                      <a:r>
                        <a:rPr lang="en-US" altLang="ko-KR" sz="1050" dirty="0"/>
                        <a:t> 1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Input 2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output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504590"/>
                  </a:ext>
                </a:extLst>
              </a:tr>
              <a:tr h="29016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5151"/>
                  </a:ext>
                </a:extLst>
              </a:tr>
              <a:tr h="29016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766448"/>
                  </a:ext>
                </a:extLst>
              </a:tr>
              <a:tr h="29016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780949"/>
                  </a:ext>
                </a:extLst>
              </a:tr>
              <a:tr h="29016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1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/>
                        <a:t>0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591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353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3CEC8138-F5BD-4E74-9850-7FFE64B53F64}"/>
              </a:ext>
            </a:extLst>
          </p:cNvPr>
          <p:cNvSpPr/>
          <p:nvPr/>
        </p:nvSpPr>
        <p:spPr>
          <a:xfrm>
            <a:off x="0" y="3815"/>
            <a:ext cx="12192001" cy="1342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24E85E-D0D5-45B3-8697-4886D365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55" y="30674"/>
            <a:ext cx="8769802" cy="1280890"/>
          </a:xfrm>
        </p:spPr>
        <p:txBody>
          <a:bodyPr/>
          <a:lstStyle/>
          <a:p>
            <a:r>
              <a:rPr lang="en-US" altLang="ko-KR" dirty="0">
                <a:solidFill>
                  <a:srgbClr val="FFE7FA"/>
                </a:solidFill>
              </a:rPr>
              <a:t>Boolean </a:t>
            </a:r>
            <a:r>
              <a:rPr lang="en-US" altLang="ko-KR">
                <a:solidFill>
                  <a:srgbClr val="FFE7FA"/>
                </a:solidFill>
              </a:rPr>
              <a:t>algebra equation</a:t>
            </a:r>
            <a:endParaRPr lang="ko-KR" altLang="en-US" dirty="0">
              <a:solidFill>
                <a:srgbClr val="FFE7FA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EED8A629-7B7F-41EB-8E6B-A9CF6B94AA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4618" y="1724287"/>
                <a:ext cx="9949342" cy="452183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ko-KR" sz="2000" dirty="0">
                    <a:solidFill>
                      <a:schemeClr val="accent1"/>
                    </a:solidFill>
                    <a:latin typeface="+mn-ea"/>
                  </a:rPr>
                  <a:t>dot mean ‘and’</a:t>
                </a:r>
              </a:p>
              <a:p>
                <a:pPr marL="0" indent="0">
                  <a:buNone/>
                </a:pPr>
                <a:r>
                  <a:rPr lang="en-US" altLang="ko-KR" sz="2000" dirty="0">
                    <a:solidFill>
                      <a:schemeClr val="accent1"/>
                    </a:solidFill>
                    <a:latin typeface="+mn-ea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ko-KR" i="0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en-US" altLang="ko-KR" sz="2000" dirty="0">
                    <a:solidFill>
                      <a:schemeClr val="accent1"/>
                    </a:solidFill>
                    <a:latin typeface="+mn-ea"/>
                  </a:rPr>
                  <a:t>  = and</a:t>
                </a:r>
              </a:p>
              <a:p>
                <a:pPr marL="0" indent="0">
                  <a:buNone/>
                </a:pPr>
                <a:r>
                  <a:rPr lang="en-US" altLang="ko-KR" sz="2000" dirty="0">
                    <a:solidFill>
                      <a:schemeClr val="accent1"/>
                    </a:solidFill>
                    <a:latin typeface="+mn-ea"/>
                  </a:rPr>
                  <a:t>Plus sign mean ‘or’</a:t>
                </a:r>
              </a:p>
              <a:p>
                <a:pPr marL="0" indent="0">
                  <a:buNone/>
                </a:pPr>
                <a:r>
                  <a:rPr lang="en-US" altLang="ko-KR" sz="2000" dirty="0">
                    <a:solidFill>
                      <a:schemeClr val="accent1"/>
                    </a:solidFill>
                    <a:latin typeface="+mn-ea"/>
                  </a:rPr>
                  <a:t>    + = or</a:t>
                </a:r>
              </a:p>
              <a:p>
                <a:pPr marL="0" indent="0">
                  <a:buNone/>
                </a:pPr>
                <a:r>
                  <a:rPr lang="en-US" altLang="ko-KR" sz="2000" dirty="0">
                    <a:solidFill>
                      <a:schemeClr val="accent1"/>
                    </a:solidFill>
                    <a:latin typeface="+mn-ea"/>
                  </a:rPr>
                  <a:t>Line over the top mean ‘not’</a:t>
                </a:r>
                <a:endParaRPr lang="en-US" altLang="ko-KR" sz="1800" dirty="0">
                  <a:solidFill>
                    <a:schemeClr val="accent1"/>
                  </a:solidFill>
                  <a:latin typeface="+mn-ea"/>
                </a:endParaRPr>
              </a:p>
              <a:p>
                <a:pPr marL="0" indent="0">
                  <a:buNone/>
                </a:pPr>
                <a:r>
                  <a:rPr lang="en-US" altLang="ko-KR" sz="1800" dirty="0">
                    <a:solidFill>
                      <a:schemeClr val="accent1"/>
                    </a:solidFill>
                    <a:latin typeface="+mn-ea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ko-KR" sz="12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ko-KR" altLang="en-US" sz="12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ko-KR" altLang="en-US" sz="12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altLang="ko-KR" sz="1800" dirty="0">
                    <a:solidFill>
                      <a:schemeClr val="accent1"/>
                    </a:solidFill>
                    <a:latin typeface="+mn-ea"/>
                  </a:rPr>
                  <a:t>  = not A</a:t>
                </a:r>
              </a:p>
              <a:p>
                <a:pPr marL="0" indent="0">
                  <a:buNone/>
                </a:pPr>
                <a:endParaRPr lang="en-US" altLang="ko-KR" dirty="0">
                  <a:solidFill>
                    <a:srgbClr val="000000"/>
                  </a:solidFill>
                  <a:latin typeface="noto"/>
                </a:endParaRPr>
              </a:p>
              <a:p>
                <a:pPr marL="0" indent="0">
                  <a:buNone/>
                </a:pPr>
                <a:endParaRPr lang="en-US" altLang="ko-KR" i="1" dirty="0">
                  <a:solidFill>
                    <a:srgbClr val="000000"/>
                  </a:solidFill>
                  <a:latin typeface="noto"/>
                </a:endParaRPr>
              </a:p>
              <a:p>
                <a:pPr marL="0" indent="0">
                  <a:buNone/>
                </a:pPr>
                <a:endParaRPr lang="en-US" altLang="ko-KR" b="0" i="0" dirty="0">
                  <a:solidFill>
                    <a:srgbClr val="000000"/>
                  </a:solidFill>
                  <a:effectLst/>
                  <a:latin typeface="noto"/>
                </a:endParaRPr>
              </a:p>
            </p:txBody>
          </p:sp>
        </mc:Choice>
        <mc:Fallback xmlns="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EED8A629-7B7F-41EB-8E6B-A9CF6B94AA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4618" y="1724287"/>
                <a:ext cx="9949342" cy="4521837"/>
              </a:xfrm>
              <a:blipFill>
                <a:blip r:embed="rId2"/>
                <a:stretch>
                  <a:fillRect l="-674" t="-148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C01F283-A4B1-41C4-B3E6-5B4F12B27C8A}"/>
                  </a:ext>
                </a:extLst>
              </p:cNvPr>
              <p:cNvSpPr txBox="1"/>
              <p:nvPr/>
            </p:nvSpPr>
            <p:spPr>
              <a:xfrm>
                <a:off x="661030" y="4865615"/>
                <a:ext cx="220970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ko-KR" i="0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altLang="ko-KR" i="1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ko-KR" i="0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i="1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ko-KR" i="0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ko-KR" b="0" i="0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output</m:t>
                      </m:r>
                    </m:oMath>
                  </m:oMathPara>
                </a14:m>
                <a:endParaRPr lang="en-US" altLang="ko-KR" dirty="0">
                  <a:solidFill>
                    <a:schemeClr val="accent1"/>
                  </a:solidFill>
                  <a:latin typeface="+mn-ea"/>
                </a:endParaRPr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C01F283-A4B1-41C4-B3E6-5B4F12B27C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30" y="4865615"/>
                <a:ext cx="2209707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화살표: 오른쪽 16">
            <a:extLst>
              <a:ext uri="{FF2B5EF4-FFF2-40B4-BE49-F238E27FC236}">
                <a16:creationId xmlns:a16="http://schemas.microsoft.com/office/drawing/2014/main" id="{5D93CFB1-9531-4CBC-94CC-96B72BF8A54B}"/>
              </a:ext>
            </a:extLst>
          </p:cNvPr>
          <p:cNvSpPr/>
          <p:nvPr/>
        </p:nvSpPr>
        <p:spPr>
          <a:xfrm>
            <a:off x="3238151" y="4853221"/>
            <a:ext cx="864066" cy="52850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60A0946D-79B0-4EF6-A1E4-65F21D3BAFBE}"/>
              </a:ext>
            </a:extLst>
          </p:cNvPr>
          <p:cNvSpPr/>
          <p:nvPr/>
        </p:nvSpPr>
        <p:spPr>
          <a:xfrm>
            <a:off x="5419289" y="4429387"/>
            <a:ext cx="4043494" cy="1443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EF7D0B-4472-4C08-BB8F-715066F5719E}"/>
              </a:ext>
            </a:extLst>
          </p:cNvPr>
          <p:cNvSpPr txBox="1"/>
          <p:nvPr/>
        </p:nvSpPr>
        <p:spPr>
          <a:xfrm>
            <a:off x="4603854" y="4118994"/>
            <a:ext cx="61742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/>
          </a:p>
          <a:p>
            <a:r>
              <a:rPr lang="en-US" altLang="ko-KR" dirty="0">
                <a:solidFill>
                  <a:schemeClr val="accent1"/>
                </a:solidFill>
              </a:rPr>
              <a:t>A                                                  </a:t>
            </a:r>
          </a:p>
          <a:p>
            <a:endParaRPr lang="en-US" altLang="ko-KR" dirty="0">
              <a:solidFill>
                <a:schemeClr val="accent1"/>
              </a:solidFill>
            </a:endParaRPr>
          </a:p>
          <a:p>
            <a:r>
              <a:rPr lang="en-US" altLang="ko-KR" dirty="0">
                <a:solidFill>
                  <a:schemeClr val="accent1"/>
                </a:solidFill>
              </a:rPr>
              <a:t>B                                                            output   </a:t>
            </a:r>
          </a:p>
          <a:p>
            <a:endParaRPr lang="en-US" altLang="ko-KR" dirty="0">
              <a:solidFill>
                <a:schemeClr val="accent1"/>
              </a:solidFill>
            </a:endParaRPr>
          </a:p>
          <a:p>
            <a:r>
              <a:rPr lang="en-US" altLang="ko-KR" dirty="0">
                <a:solidFill>
                  <a:schemeClr val="accent1"/>
                </a:solidFill>
              </a:rPr>
              <a:t>C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7753F4C6-6F57-4284-89AD-85E279A55D43}"/>
              </a:ext>
            </a:extLst>
          </p:cNvPr>
          <p:cNvCxnSpPr>
            <a:cxnSpLocks/>
          </p:cNvCxnSpPr>
          <p:nvPr/>
        </p:nvCxnSpPr>
        <p:spPr>
          <a:xfrm>
            <a:off x="5033394" y="4572000"/>
            <a:ext cx="1249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8D7EAC2E-F202-42B4-9751-68F434BDFB9E}"/>
              </a:ext>
            </a:extLst>
          </p:cNvPr>
          <p:cNvCxnSpPr>
            <a:cxnSpLocks/>
          </p:cNvCxnSpPr>
          <p:nvPr/>
        </p:nvCxnSpPr>
        <p:spPr>
          <a:xfrm>
            <a:off x="5033394" y="5199073"/>
            <a:ext cx="124996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6CD8D26C-56FC-4814-9DEF-9EDDF27A0039}"/>
              </a:ext>
            </a:extLst>
          </p:cNvPr>
          <p:cNvCxnSpPr>
            <a:cxnSpLocks/>
          </p:cNvCxnSpPr>
          <p:nvPr/>
        </p:nvCxnSpPr>
        <p:spPr>
          <a:xfrm>
            <a:off x="5033394" y="5654180"/>
            <a:ext cx="31039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16876BF0-7A16-4AAD-96D4-C3A41598752D}"/>
              </a:ext>
            </a:extLst>
          </p:cNvPr>
          <p:cNvCxnSpPr/>
          <p:nvPr/>
        </p:nvCxnSpPr>
        <p:spPr>
          <a:xfrm>
            <a:off x="5670958" y="4572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순서도: 지연 31">
            <a:extLst>
              <a:ext uri="{FF2B5EF4-FFF2-40B4-BE49-F238E27FC236}">
                <a16:creationId xmlns:a16="http://schemas.microsoft.com/office/drawing/2014/main" id="{C20CF918-B7D0-4A69-8B81-2EE995FDF60F}"/>
              </a:ext>
            </a:extLst>
          </p:cNvPr>
          <p:cNvSpPr/>
          <p:nvPr/>
        </p:nvSpPr>
        <p:spPr>
          <a:xfrm>
            <a:off x="6006517" y="4496499"/>
            <a:ext cx="956345" cy="784872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6" name="연결선: 꺾임 35">
            <a:extLst>
              <a:ext uri="{FF2B5EF4-FFF2-40B4-BE49-F238E27FC236}">
                <a16:creationId xmlns:a16="http://schemas.microsoft.com/office/drawing/2014/main" id="{1AA293CC-B300-4F4B-9832-C8AC17ED4480}"/>
              </a:ext>
            </a:extLst>
          </p:cNvPr>
          <p:cNvCxnSpPr>
            <a:cxnSpLocks/>
          </p:cNvCxnSpPr>
          <p:nvPr/>
        </p:nvCxnSpPr>
        <p:spPr>
          <a:xfrm>
            <a:off x="6962862" y="4853221"/>
            <a:ext cx="1174459" cy="23889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연결선: 꺾임 38">
            <a:extLst>
              <a:ext uri="{FF2B5EF4-FFF2-40B4-BE49-F238E27FC236}">
                <a16:creationId xmlns:a16="http://schemas.microsoft.com/office/drawing/2014/main" id="{B9E6045F-CAAF-4A14-972A-DF21316B0335}"/>
              </a:ext>
            </a:extLst>
          </p:cNvPr>
          <p:cNvCxnSpPr>
            <a:cxnSpLocks/>
          </p:cNvCxnSpPr>
          <p:nvPr/>
        </p:nvCxnSpPr>
        <p:spPr>
          <a:xfrm flipV="1">
            <a:off x="8896523" y="5157641"/>
            <a:ext cx="687899" cy="18265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순서도: 저장 데이터 23">
            <a:extLst>
              <a:ext uri="{FF2B5EF4-FFF2-40B4-BE49-F238E27FC236}">
                <a16:creationId xmlns:a16="http://schemas.microsoft.com/office/drawing/2014/main" id="{31E7F7FE-6166-4487-8D57-E38674A26A65}"/>
              </a:ext>
            </a:extLst>
          </p:cNvPr>
          <p:cNvSpPr/>
          <p:nvPr/>
        </p:nvSpPr>
        <p:spPr>
          <a:xfrm flipH="1">
            <a:off x="7831425" y="4987445"/>
            <a:ext cx="1144793" cy="788563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0240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3CEC8138-F5BD-4E74-9850-7FFE64B53F64}"/>
              </a:ext>
            </a:extLst>
          </p:cNvPr>
          <p:cNvSpPr/>
          <p:nvPr/>
        </p:nvSpPr>
        <p:spPr>
          <a:xfrm>
            <a:off x="-1" y="0"/>
            <a:ext cx="12192001" cy="1342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24E85E-D0D5-45B3-8697-4886D365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55" y="30674"/>
            <a:ext cx="8769802" cy="1280890"/>
          </a:xfrm>
        </p:spPr>
        <p:txBody>
          <a:bodyPr/>
          <a:lstStyle/>
          <a:p>
            <a:r>
              <a:rPr lang="en-US" altLang="ko-KR" dirty="0">
                <a:solidFill>
                  <a:srgbClr val="FFE7FA"/>
                </a:solidFill>
              </a:rPr>
              <a:t>Look-Up Table</a:t>
            </a:r>
            <a:endParaRPr lang="ko-KR" altLang="en-US" dirty="0">
              <a:solidFill>
                <a:srgbClr val="FFE7FA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D8A629-7B7F-41EB-8E6B-A9CF6B94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18" y="1724287"/>
            <a:ext cx="11261594" cy="4521837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>
                <a:solidFill>
                  <a:schemeClr val="accent1"/>
                </a:solidFill>
                <a:latin typeface="+mn-ea"/>
              </a:rPr>
              <a:t>LUT is digital circuit that can be used to implement any Boolean function in FPGA design</a:t>
            </a:r>
          </a:p>
          <a:p>
            <a:pPr marL="0" indent="0">
              <a:buNone/>
            </a:pPr>
            <a:endParaRPr lang="en-US" altLang="ko-KR" sz="180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97AD86D6-C12F-4C1D-B0EF-3827CC82B9AF}"/>
              </a:ext>
            </a:extLst>
          </p:cNvPr>
          <p:cNvSpPr/>
          <p:nvPr/>
        </p:nvSpPr>
        <p:spPr>
          <a:xfrm>
            <a:off x="1772774" y="4346323"/>
            <a:ext cx="5924242" cy="6202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altLang="ko-KR" dirty="0">
                <a:solidFill>
                  <a:schemeClr val="accent1"/>
                </a:solidFill>
                <a:latin typeface="+mn-ea"/>
              </a:rPr>
              <a:t>Input are connected to the FPGA’s programmable interconnect points</a:t>
            </a:r>
          </a:p>
        </p:txBody>
      </p:sp>
      <p:sp>
        <p:nvSpPr>
          <p:cNvPr id="17" name="왼쪽 중괄호 16">
            <a:extLst>
              <a:ext uri="{FF2B5EF4-FFF2-40B4-BE49-F238E27FC236}">
                <a16:creationId xmlns:a16="http://schemas.microsoft.com/office/drawing/2014/main" id="{D9B14A95-00AE-4274-B036-1F0E1D752392}"/>
              </a:ext>
            </a:extLst>
          </p:cNvPr>
          <p:cNvSpPr/>
          <p:nvPr/>
        </p:nvSpPr>
        <p:spPr>
          <a:xfrm>
            <a:off x="1287400" y="2750779"/>
            <a:ext cx="232581" cy="2293451"/>
          </a:xfrm>
          <a:prstGeom prst="leftBrace">
            <a:avLst>
              <a:gd name="adj1" fmla="val 8333"/>
              <a:gd name="adj2" fmla="val 74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6D923A18-E1AE-436F-BA81-1AAC5010A142}"/>
              </a:ext>
            </a:extLst>
          </p:cNvPr>
          <p:cNvSpPr/>
          <p:nvPr/>
        </p:nvSpPr>
        <p:spPr>
          <a:xfrm>
            <a:off x="575855" y="2751424"/>
            <a:ext cx="696652" cy="4381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altLang="ko-KR" sz="1900" dirty="0">
                <a:solidFill>
                  <a:schemeClr val="accent1"/>
                </a:solidFill>
                <a:latin typeface="+mn-ea"/>
              </a:rPr>
              <a:t>LUT</a:t>
            </a: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AF74256D-9D68-4B82-AFDD-2197D9E44CEE}"/>
              </a:ext>
            </a:extLst>
          </p:cNvPr>
          <p:cNvSpPr/>
          <p:nvPr/>
        </p:nvSpPr>
        <p:spPr>
          <a:xfrm>
            <a:off x="1772774" y="2388934"/>
            <a:ext cx="5924242" cy="72498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1"/>
                </a:solidFill>
                <a:latin typeface="+mn-ea"/>
              </a:rPr>
              <a:t>defines and directs the behavior of the combinatorial logic of based on VHDL or Verilog code</a:t>
            </a:r>
            <a:endParaRPr lang="en-US" altLang="ko-KR" sz="1800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118D9086-4895-454C-AA2C-7CFEBAF0DACB}"/>
              </a:ext>
            </a:extLst>
          </p:cNvPr>
          <p:cNvSpPr/>
          <p:nvPr/>
        </p:nvSpPr>
        <p:spPr>
          <a:xfrm>
            <a:off x="1772774" y="3384981"/>
            <a:ext cx="5924242" cy="6202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1"/>
                </a:solidFill>
                <a:latin typeface="+mn-ea"/>
              </a:rPr>
              <a:t>Basically serve to act like logic gates in various combinations</a:t>
            </a:r>
          </a:p>
        </p:txBody>
      </p:sp>
      <p:sp>
        <p:nvSpPr>
          <p:cNvPr id="7" name="화살표: 오른쪽 6">
            <a:extLst>
              <a:ext uri="{FF2B5EF4-FFF2-40B4-BE49-F238E27FC236}">
                <a16:creationId xmlns:a16="http://schemas.microsoft.com/office/drawing/2014/main" id="{4596E5D8-94B2-4956-B07B-D4FB6D6825A7}"/>
              </a:ext>
            </a:extLst>
          </p:cNvPr>
          <p:cNvSpPr/>
          <p:nvPr/>
        </p:nvSpPr>
        <p:spPr>
          <a:xfrm>
            <a:off x="8253961" y="3735405"/>
            <a:ext cx="637564" cy="101506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5BB821E3-34B9-4359-AA45-F77931D9578C}"/>
              </a:ext>
            </a:extLst>
          </p:cNvPr>
          <p:cNvSpPr/>
          <p:nvPr/>
        </p:nvSpPr>
        <p:spPr>
          <a:xfrm>
            <a:off x="9271091" y="3634290"/>
            <a:ext cx="2561643" cy="13323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1"/>
                </a:solidFill>
                <a:latin typeface="+mn-ea"/>
              </a:rPr>
              <a:t>use a LUT to simply get all the possible</a:t>
            </a: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3E97AC1B-75C9-4C25-A937-DB350878D789}"/>
              </a:ext>
            </a:extLst>
          </p:cNvPr>
          <p:cNvSpPr/>
          <p:nvPr/>
        </p:nvSpPr>
        <p:spPr>
          <a:xfrm>
            <a:off x="1772774" y="5051908"/>
            <a:ext cx="5924242" cy="5934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altLang="ko-KR" dirty="0">
                <a:solidFill>
                  <a:schemeClr val="accent1"/>
                </a:solidFill>
                <a:latin typeface="+mn-ea"/>
              </a:rPr>
              <a:t>Output is generated by the LUT’s internal logic</a:t>
            </a:r>
          </a:p>
        </p:txBody>
      </p:sp>
      <p:sp>
        <p:nvSpPr>
          <p:cNvPr id="12" name="왼쪽 중괄호 11">
            <a:extLst>
              <a:ext uri="{FF2B5EF4-FFF2-40B4-BE49-F238E27FC236}">
                <a16:creationId xmlns:a16="http://schemas.microsoft.com/office/drawing/2014/main" id="{9C608C68-4071-4025-9607-1E1761339F09}"/>
              </a:ext>
            </a:extLst>
          </p:cNvPr>
          <p:cNvSpPr/>
          <p:nvPr/>
        </p:nvSpPr>
        <p:spPr>
          <a:xfrm>
            <a:off x="1516959" y="4750472"/>
            <a:ext cx="159391" cy="5832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1881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67983E76-A61E-42B0-8F4F-50E44D5C8AE0}"/>
              </a:ext>
            </a:extLst>
          </p:cNvPr>
          <p:cNvSpPr/>
          <p:nvPr/>
        </p:nvSpPr>
        <p:spPr>
          <a:xfrm>
            <a:off x="453449" y="3147329"/>
            <a:ext cx="5211931" cy="35003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사각형: 둥근 모서리 90">
            <a:extLst>
              <a:ext uri="{FF2B5EF4-FFF2-40B4-BE49-F238E27FC236}">
                <a16:creationId xmlns:a16="http://schemas.microsoft.com/office/drawing/2014/main" id="{904EBE4C-D681-4E11-BA0D-0CB322653F44}"/>
              </a:ext>
            </a:extLst>
          </p:cNvPr>
          <p:cNvSpPr/>
          <p:nvPr/>
        </p:nvSpPr>
        <p:spPr>
          <a:xfrm>
            <a:off x="861420" y="2958949"/>
            <a:ext cx="1338828" cy="4217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CEC8138-F5BD-4E74-9850-7FFE64B53F64}"/>
              </a:ext>
            </a:extLst>
          </p:cNvPr>
          <p:cNvSpPr/>
          <p:nvPr/>
        </p:nvSpPr>
        <p:spPr>
          <a:xfrm>
            <a:off x="-1" y="0"/>
            <a:ext cx="12192001" cy="1342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24E85E-D0D5-45B3-8697-4886D365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55" y="30674"/>
            <a:ext cx="8769802" cy="1280890"/>
          </a:xfrm>
        </p:spPr>
        <p:txBody>
          <a:bodyPr/>
          <a:lstStyle/>
          <a:p>
            <a:r>
              <a:rPr lang="en-US" altLang="ko-KR" dirty="0">
                <a:solidFill>
                  <a:srgbClr val="FFE7FA"/>
                </a:solidFill>
              </a:rPr>
              <a:t>Flip - Flop</a:t>
            </a:r>
            <a:endParaRPr lang="ko-KR" altLang="en-US" dirty="0">
              <a:solidFill>
                <a:srgbClr val="FFE7FA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D8A629-7B7F-41EB-8E6B-A9CF6B94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9" y="1724286"/>
            <a:ext cx="10796630" cy="4521837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>
                <a:solidFill>
                  <a:schemeClr val="accent1"/>
                </a:solidFill>
                <a:latin typeface="+mn-ea"/>
              </a:rPr>
              <a:t>Flip-Flop is a circuit that can store and maintain 1 bit of information</a:t>
            </a:r>
          </a:p>
          <a:p>
            <a:pPr marL="0" indent="0">
              <a:buNone/>
            </a:pPr>
            <a:r>
              <a:rPr lang="en-US" altLang="ko-KR" sz="2000" dirty="0">
                <a:solidFill>
                  <a:schemeClr val="accent1"/>
                </a:solidFill>
                <a:latin typeface="+mn-ea"/>
              </a:rPr>
              <a:t>D Flip-Flop captures the value of input D at the edge of the clock and reflects in Q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A646465-B81B-428B-9834-988AFF6753E8}"/>
              </a:ext>
            </a:extLst>
          </p:cNvPr>
          <p:cNvSpPr/>
          <p:nvPr/>
        </p:nvSpPr>
        <p:spPr>
          <a:xfrm>
            <a:off x="1858583" y="3458884"/>
            <a:ext cx="2491530" cy="31039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4D5DE5-99D3-433C-A606-B42792ACF874}"/>
              </a:ext>
            </a:extLst>
          </p:cNvPr>
          <p:cNvSpPr txBox="1"/>
          <p:nvPr/>
        </p:nvSpPr>
        <p:spPr>
          <a:xfrm>
            <a:off x="849935" y="295430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D Flip-Flop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6A8191-9C2A-4A9B-85D4-4047769C3236}"/>
              </a:ext>
            </a:extLst>
          </p:cNvPr>
          <p:cNvSpPr txBox="1"/>
          <p:nvPr/>
        </p:nvSpPr>
        <p:spPr>
          <a:xfrm>
            <a:off x="1926818" y="3770122"/>
            <a:ext cx="523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1"/>
                </a:solidFill>
              </a:rPr>
              <a:t>D</a:t>
            </a:r>
            <a:endParaRPr lang="ko-KR" altLang="en-US" sz="4000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630976-5C4E-4F57-B248-5D20A074CC23}"/>
              </a:ext>
            </a:extLst>
          </p:cNvPr>
          <p:cNvSpPr txBox="1"/>
          <p:nvPr/>
        </p:nvSpPr>
        <p:spPr>
          <a:xfrm>
            <a:off x="3724973" y="3770122"/>
            <a:ext cx="523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1"/>
                </a:solidFill>
              </a:rPr>
              <a:t>Q</a:t>
            </a:r>
            <a:endParaRPr lang="ko-KR" altLang="en-US" sz="4000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8A4132-62E1-45EA-8032-D660AE1B86E3}"/>
              </a:ext>
            </a:extLst>
          </p:cNvPr>
          <p:cNvSpPr txBox="1"/>
          <p:nvPr/>
        </p:nvSpPr>
        <p:spPr>
          <a:xfrm>
            <a:off x="1675741" y="4844742"/>
            <a:ext cx="861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600" dirty="0">
                <a:solidFill>
                  <a:schemeClr val="accent1"/>
                </a:solidFill>
              </a:rPr>
              <a:t>&gt;</a:t>
            </a:r>
            <a:endParaRPr lang="ko-KR" altLang="en-US" sz="9600" dirty="0">
              <a:solidFill>
                <a:schemeClr val="accent1"/>
              </a:solidFill>
            </a:endParaRP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A77B8497-BA16-4A47-AC38-2A53813A20BC}"/>
              </a:ext>
            </a:extLst>
          </p:cNvPr>
          <p:cNvCxnSpPr/>
          <p:nvPr/>
        </p:nvCxnSpPr>
        <p:spPr>
          <a:xfrm>
            <a:off x="1424992" y="5717974"/>
            <a:ext cx="44310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7AAC1FE0-B5E5-41FC-AED9-C7088DEBE57A}"/>
              </a:ext>
            </a:extLst>
          </p:cNvPr>
          <p:cNvCxnSpPr/>
          <p:nvPr/>
        </p:nvCxnSpPr>
        <p:spPr>
          <a:xfrm>
            <a:off x="1424992" y="4124065"/>
            <a:ext cx="44310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308BF028-D9F4-464B-AE53-9B22EE351D36}"/>
              </a:ext>
            </a:extLst>
          </p:cNvPr>
          <p:cNvCxnSpPr/>
          <p:nvPr/>
        </p:nvCxnSpPr>
        <p:spPr>
          <a:xfrm>
            <a:off x="4359625" y="4124065"/>
            <a:ext cx="44310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53F320B-DA22-4CDB-863E-95E510B2EC7E}"/>
              </a:ext>
            </a:extLst>
          </p:cNvPr>
          <p:cNvSpPr txBox="1"/>
          <p:nvPr/>
        </p:nvSpPr>
        <p:spPr>
          <a:xfrm>
            <a:off x="4761380" y="391984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output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64956D-FDE6-4831-A10C-29EA256E683D}"/>
              </a:ext>
            </a:extLst>
          </p:cNvPr>
          <p:cNvSpPr txBox="1"/>
          <p:nvPr/>
        </p:nvSpPr>
        <p:spPr>
          <a:xfrm>
            <a:off x="524140" y="3919846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Data in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D07F428-3396-47ED-9929-DDBFD238BF3E}"/>
              </a:ext>
            </a:extLst>
          </p:cNvPr>
          <p:cNvSpPr txBox="1"/>
          <p:nvPr/>
        </p:nvSpPr>
        <p:spPr>
          <a:xfrm>
            <a:off x="594050" y="5524191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Clock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22" name="표 22">
            <a:extLst>
              <a:ext uri="{FF2B5EF4-FFF2-40B4-BE49-F238E27FC236}">
                <a16:creationId xmlns:a16="http://schemas.microsoft.com/office/drawing/2014/main" id="{98BFEFBA-DB3E-4458-B6E2-8ED1761327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825935"/>
              </p:ext>
            </p:extLst>
          </p:nvPr>
        </p:nvGraphicFramePr>
        <p:xfrm>
          <a:off x="5947560" y="2657094"/>
          <a:ext cx="4307712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904">
                  <a:extLst>
                    <a:ext uri="{9D8B030D-6E8A-4147-A177-3AD203B41FA5}">
                      <a16:colId xmlns:a16="http://schemas.microsoft.com/office/drawing/2014/main" val="701973548"/>
                    </a:ext>
                  </a:extLst>
                </a:gridCol>
                <a:gridCol w="1435904">
                  <a:extLst>
                    <a:ext uri="{9D8B030D-6E8A-4147-A177-3AD203B41FA5}">
                      <a16:colId xmlns:a16="http://schemas.microsoft.com/office/drawing/2014/main" val="1064046226"/>
                    </a:ext>
                  </a:extLst>
                </a:gridCol>
                <a:gridCol w="1435904">
                  <a:extLst>
                    <a:ext uri="{9D8B030D-6E8A-4147-A177-3AD203B41FA5}">
                      <a16:colId xmlns:a16="http://schemas.microsoft.com/office/drawing/2014/main" val="3230772892"/>
                    </a:ext>
                  </a:extLst>
                </a:gridCol>
              </a:tblGrid>
              <a:tr h="1965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Clock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D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Q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129828"/>
                  </a:ext>
                </a:extLst>
              </a:tr>
              <a:tr h="2582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Rising Edge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506154"/>
                  </a:ext>
                </a:extLst>
              </a:tr>
              <a:tr h="2582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Rising Edge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410093"/>
                  </a:ext>
                </a:extLst>
              </a:tr>
              <a:tr h="2582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Rising Edge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Rising Edge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134906"/>
                  </a:ext>
                </a:extLst>
              </a:tr>
              <a:tr h="2582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Rising</a:t>
                      </a:r>
                      <a:r>
                        <a:rPr lang="ko-KR" altLang="en-US" sz="1400" dirty="0"/>
                        <a:t> </a:t>
                      </a:r>
                      <a:r>
                        <a:rPr lang="en-US" altLang="ko-KR" sz="1400" dirty="0"/>
                        <a:t>Edge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Falling Edge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65613"/>
                  </a:ext>
                </a:extLst>
              </a:tr>
            </a:tbl>
          </a:graphicData>
        </a:graphic>
      </p:graphicFrame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14000191-193F-4583-8FD7-39F833525230}"/>
              </a:ext>
            </a:extLst>
          </p:cNvPr>
          <p:cNvCxnSpPr>
            <a:cxnSpLocks/>
          </p:cNvCxnSpPr>
          <p:nvPr/>
        </p:nvCxnSpPr>
        <p:spPr>
          <a:xfrm>
            <a:off x="6096000" y="4806892"/>
            <a:ext cx="80534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A034B66C-1D40-44C2-86EF-A2074E58623D}"/>
              </a:ext>
            </a:extLst>
          </p:cNvPr>
          <p:cNvCxnSpPr>
            <a:cxnSpLocks/>
          </p:cNvCxnSpPr>
          <p:nvPr/>
        </p:nvCxnSpPr>
        <p:spPr>
          <a:xfrm flipV="1">
            <a:off x="6901343" y="4261607"/>
            <a:ext cx="0" cy="54528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919472F7-CA13-4620-A1C9-2991459105F1}"/>
              </a:ext>
            </a:extLst>
          </p:cNvPr>
          <p:cNvCxnSpPr>
            <a:cxnSpLocks/>
          </p:cNvCxnSpPr>
          <p:nvPr/>
        </p:nvCxnSpPr>
        <p:spPr>
          <a:xfrm>
            <a:off x="6901343" y="4261607"/>
            <a:ext cx="80534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C0BA8E3C-45DA-4E89-BAAF-AA4E28860A23}"/>
              </a:ext>
            </a:extLst>
          </p:cNvPr>
          <p:cNvCxnSpPr>
            <a:cxnSpLocks/>
          </p:cNvCxnSpPr>
          <p:nvPr/>
        </p:nvCxnSpPr>
        <p:spPr>
          <a:xfrm flipV="1">
            <a:off x="7706686" y="4262335"/>
            <a:ext cx="0" cy="54528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4422D273-33E8-4E6B-8BA8-4AE809BE7DEF}"/>
              </a:ext>
            </a:extLst>
          </p:cNvPr>
          <p:cNvCxnSpPr>
            <a:cxnSpLocks/>
          </p:cNvCxnSpPr>
          <p:nvPr/>
        </p:nvCxnSpPr>
        <p:spPr>
          <a:xfrm>
            <a:off x="7706686" y="4806892"/>
            <a:ext cx="255849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8CB8E2D3-4848-4F0D-9712-5525B0D3BDCE}"/>
              </a:ext>
            </a:extLst>
          </p:cNvPr>
          <p:cNvCxnSpPr>
            <a:cxnSpLocks/>
          </p:cNvCxnSpPr>
          <p:nvPr/>
        </p:nvCxnSpPr>
        <p:spPr>
          <a:xfrm flipV="1">
            <a:off x="6104389" y="5589550"/>
            <a:ext cx="922789" cy="911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169A159A-FF82-4D6E-A8F0-7484342B83B2}"/>
              </a:ext>
            </a:extLst>
          </p:cNvPr>
          <p:cNvCxnSpPr>
            <a:cxnSpLocks/>
          </p:cNvCxnSpPr>
          <p:nvPr/>
        </p:nvCxnSpPr>
        <p:spPr>
          <a:xfrm flipV="1">
            <a:off x="7027178" y="5044265"/>
            <a:ext cx="0" cy="54528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>
            <a:extLst>
              <a:ext uri="{FF2B5EF4-FFF2-40B4-BE49-F238E27FC236}">
                <a16:creationId xmlns:a16="http://schemas.microsoft.com/office/drawing/2014/main" id="{344D5AA4-15D7-40DB-B74C-A90D15C81043}"/>
              </a:ext>
            </a:extLst>
          </p:cNvPr>
          <p:cNvCxnSpPr>
            <a:cxnSpLocks/>
          </p:cNvCxnSpPr>
          <p:nvPr/>
        </p:nvCxnSpPr>
        <p:spPr>
          <a:xfrm>
            <a:off x="7027178" y="5044265"/>
            <a:ext cx="687897" cy="911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0B593CD2-41FB-467D-992F-926EC79E5DF1}"/>
              </a:ext>
            </a:extLst>
          </p:cNvPr>
          <p:cNvCxnSpPr>
            <a:cxnSpLocks/>
          </p:cNvCxnSpPr>
          <p:nvPr/>
        </p:nvCxnSpPr>
        <p:spPr>
          <a:xfrm flipV="1">
            <a:off x="7715075" y="5062499"/>
            <a:ext cx="0" cy="54528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>
            <a:extLst>
              <a:ext uri="{FF2B5EF4-FFF2-40B4-BE49-F238E27FC236}">
                <a16:creationId xmlns:a16="http://schemas.microsoft.com/office/drawing/2014/main" id="{0525FE7B-40CA-478A-BAAD-47772E42BE03}"/>
              </a:ext>
            </a:extLst>
          </p:cNvPr>
          <p:cNvCxnSpPr>
            <a:cxnSpLocks/>
          </p:cNvCxnSpPr>
          <p:nvPr/>
        </p:nvCxnSpPr>
        <p:spPr>
          <a:xfrm>
            <a:off x="7726582" y="5598667"/>
            <a:ext cx="80534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C812FDBF-862E-440E-AE95-2D778D48D2E5}"/>
              </a:ext>
            </a:extLst>
          </p:cNvPr>
          <p:cNvCxnSpPr>
            <a:cxnSpLocks/>
          </p:cNvCxnSpPr>
          <p:nvPr/>
        </p:nvCxnSpPr>
        <p:spPr>
          <a:xfrm flipV="1">
            <a:off x="8537516" y="5044265"/>
            <a:ext cx="0" cy="54528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>
            <a:extLst>
              <a:ext uri="{FF2B5EF4-FFF2-40B4-BE49-F238E27FC236}">
                <a16:creationId xmlns:a16="http://schemas.microsoft.com/office/drawing/2014/main" id="{9035CDA5-06AC-4E58-A183-C0338B6DC241}"/>
              </a:ext>
            </a:extLst>
          </p:cNvPr>
          <p:cNvCxnSpPr>
            <a:cxnSpLocks/>
          </p:cNvCxnSpPr>
          <p:nvPr/>
        </p:nvCxnSpPr>
        <p:spPr>
          <a:xfrm>
            <a:off x="8537516" y="5044265"/>
            <a:ext cx="687897" cy="911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>
            <a:extLst>
              <a:ext uri="{FF2B5EF4-FFF2-40B4-BE49-F238E27FC236}">
                <a16:creationId xmlns:a16="http://schemas.microsoft.com/office/drawing/2014/main" id="{57949A68-3B1B-4585-B60A-4AB6B3991FC4}"/>
              </a:ext>
            </a:extLst>
          </p:cNvPr>
          <p:cNvCxnSpPr>
            <a:cxnSpLocks/>
          </p:cNvCxnSpPr>
          <p:nvPr/>
        </p:nvCxnSpPr>
        <p:spPr>
          <a:xfrm flipV="1">
            <a:off x="9225413" y="5062499"/>
            <a:ext cx="0" cy="54528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>
            <a:extLst>
              <a:ext uri="{FF2B5EF4-FFF2-40B4-BE49-F238E27FC236}">
                <a16:creationId xmlns:a16="http://schemas.microsoft.com/office/drawing/2014/main" id="{7F662AEF-75DA-4321-B3D6-9002BAEE948A}"/>
              </a:ext>
            </a:extLst>
          </p:cNvPr>
          <p:cNvCxnSpPr>
            <a:cxnSpLocks/>
          </p:cNvCxnSpPr>
          <p:nvPr/>
        </p:nvCxnSpPr>
        <p:spPr>
          <a:xfrm>
            <a:off x="9245309" y="5598667"/>
            <a:ext cx="1019870" cy="911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CBD5DBD7-23F5-4DCD-AF01-9553FAB9A8FF}"/>
              </a:ext>
            </a:extLst>
          </p:cNvPr>
          <p:cNvCxnSpPr>
            <a:cxnSpLocks/>
          </p:cNvCxnSpPr>
          <p:nvPr/>
        </p:nvCxnSpPr>
        <p:spPr>
          <a:xfrm flipV="1">
            <a:off x="6104389" y="6465263"/>
            <a:ext cx="922789" cy="911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5F66F104-7FDF-4772-AE4F-77642C194887}"/>
              </a:ext>
            </a:extLst>
          </p:cNvPr>
          <p:cNvCxnSpPr>
            <a:cxnSpLocks/>
          </p:cNvCxnSpPr>
          <p:nvPr/>
        </p:nvCxnSpPr>
        <p:spPr>
          <a:xfrm flipV="1">
            <a:off x="7027178" y="5929095"/>
            <a:ext cx="0" cy="54528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47D7E0BC-D313-466E-83E1-A1EDE08BB7C2}"/>
              </a:ext>
            </a:extLst>
          </p:cNvPr>
          <p:cNvCxnSpPr>
            <a:cxnSpLocks/>
          </p:cNvCxnSpPr>
          <p:nvPr/>
        </p:nvCxnSpPr>
        <p:spPr>
          <a:xfrm>
            <a:off x="7030296" y="5926953"/>
            <a:ext cx="15072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405AEBD2-4263-4565-B7BE-8ED1ED06E232}"/>
              </a:ext>
            </a:extLst>
          </p:cNvPr>
          <p:cNvCxnSpPr>
            <a:cxnSpLocks/>
          </p:cNvCxnSpPr>
          <p:nvPr/>
        </p:nvCxnSpPr>
        <p:spPr>
          <a:xfrm flipV="1">
            <a:off x="8537516" y="5926953"/>
            <a:ext cx="0" cy="53831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F83B48A0-ADBE-4C0E-BAC4-D5C3A9FBD51E}"/>
              </a:ext>
            </a:extLst>
          </p:cNvPr>
          <p:cNvCxnSpPr>
            <a:cxnSpLocks/>
          </p:cNvCxnSpPr>
          <p:nvPr/>
        </p:nvCxnSpPr>
        <p:spPr>
          <a:xfrm>
            <a:off x="8537516" y="6456874"/>
            <a:ext cx="1890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>
            <a:extLst>
              <a:ext uri="{FF2B5EF4-FFF2-40B4-BE49-F238E27FC236}">
                <a16:creationId xmlns:a16="http://schemas.microsoft.com/office/drawing/2014/main" id="{69CE0113-1040-4829-B217-136CFB002A03}"/>
              </a:ext>
            </a:extLst>
          </p:cNvPr>
          <p:cNvCxnSpPr>
            <a:cxnSpLocks/>
          </p:cNvCxnSpPr>
          <p:nvPr/>
        </p:nvCxnSpPr>
        <p:spPr>
          <a:xfrm>
            <a:off x="7027178" y="4270724"/>
            <a:ext cx="0" cy="2186150"/>
          </a:xfrm>
          <a:prstGeom prst="line">
            <a:avLst/>
          </a:prstGeom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1" name="직선 연결선 70">
            <a:extLst>
              <a:ext uri="{FF2B5EF4-FFF2-40B4-BE49-F238E27FC236}">
                <a16:creationId xmlns:a16="http://schemas.microsoft.com/office/drawing/2014/main" id="{A423EE79-28FF-4E82-A65B-538EFA090CF2}"/>
              </a:ext>
            </a:extLst>
          </p:cNvPr>
          <p:cNvCxnSpPr>
            <a:cxnSpLocks/>
          </p:cNvCxnSpPr>
          <p:nvPr/>
        </p:nvCxnSpPr>
        <p:spPr>
          <a:xfrm>
            <a:off x="8537516" y="4288230"/>
            <a:ext cx="0" cy="2186150"/>
          </a:xfrm>
          <a:prstGeom prst="line">
            <a:avLst/>
          </a:prstGeom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4F26FBEE-F633-4F0E-AB46-397375BBDBD6}"/>
              </a:ext>
            </a:extLst>
          </p:cNvPr>
          <p:cNvSpPr txBox="1"/>
          <p:nvPr/>
        </p:nvSpPr>
        <p:spPr>
          <a:xfrm>
            <a:off x="5985288" y="4269997"/>
            <a:ext cx="94128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Data in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9CB3CC0-B024-4E68-89E5-F82796713493}"/>
              </a:ext>
            </a:extLst>
          </p:cNvPr>
          <p:cNvSpPr txBox="1"/>
          <p:nvPr/>
        </p:nvSpPr>
        <p:spPr>
          <a:xfrm>
            <a:off x="6059429" y="5118080"/>
            <a:ext cx="750526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Clock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B0BCBFD-BF53-48E7-AFE1-FE722EFF8F96}"/>
              </a:ext>
            </a:extLst>
          </p:cNvPr>
          <p:cNvSpPr txBox="1"/>
          <p:nvPr/>
        </p:nvSpPr>
        <p:spPr>
          <a:xfrm>
            <a:off x="6123408" y="5990920"/>
            <a:ext cx="362600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Q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44" name="왼쪽 중괄호 43">
            <a:extLst>
              <a:ext uri="{FF2B5EF4-FFF2-40B4-BE49-F238E27FC236}">
                <a16:creationId xmlns:a16="http://schemas.microsoft.com/office/drawing/2014/main" id="{A76E5EE2-40E7-4E26-8EFB-3B52C7BFEA1C}"/>
              </a:ext>
            </a:extLst>
          </p:cNvPr>
          <p:cNvSpPr/>
          <p:nvPr/>
        </p:nvSpPr>
        <p:spPr>
          <a:xfrm rot="10800000">
            <a:off x="10298095" y="3655993"/>
            <a:ext cx="232581" cy="448519"/>
          </a:xfrm>
          <a:prstGeom prst="leftBrace">
            <a:avLst>
              <a:gd name="adj1" fmla="val 8333"/>
              <a:gd name="adj2" fmla="val 521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B57FD99-FE12-45DD-B5F7-3E128AE11C1E}"/>
              </a:ext>
            </a:extLst>
          </p:cNvPr>
          <p:cNvSpPr txBox="1"/>
          <p:nvPr/>
        </p:nvSpPr>
        <p:spPr>
          <a:xfrm>
            <a:off x="10566925" y="3729886"/>
            <a:ext cx="1323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chemeClr val="accent1"/>
                </a:solidFill>
              </a:rPr>
              <a:t>Related to delay</a:t>
            </a:r>
            <a:endParaRPr lang="ko-KR" altLang="en-U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394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3CEC8138-F5BD-4E74-9850-7FFE64B53F64}"/>
              </a:ext>
            </a:extLst>
          </p:cNvPr>
          <p:cNvSpPr/>
          <p:nvPr/>
        </p:nvSpPr>
        <p:spPr>
          <a:xfrm>
            <a:off x="-1" y="-3480"/>
            <a:ext cx="12192001" cy="1342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24E85E-D0D5-45B3-8697-4886D365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55" y="30674"/>
            <a:ext cx="8769802" cy="1280890"/>
          </a:xfrm>
        </p:spPr>
        <p:txBody>
          <a:bodyPr/>
          <a:lstStyle/>
          <a:p>
            <a:r>
              <a:rPr lang="en-US" altLang="ko-KR" dirty="0">
                <a:solidFill>
                  <a:srgbClr val="FFE7FA"/>
                </a:solidFill>
              </a:rPr>
              <a:t>Flip - Flop</a:t>
            </a:r>
            <a:endParaRPr lang="ko-KR" altLang="en-US" dirty="0">
              <a:solidFill>
                <a:srgbClr val="FFE7FA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D8A629-7B7F-41EB-8E6B-A9CF6B94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123" y="1442889"/>
            <a:ext cx="10796630" cy="1223855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>
                <a:solidFill>
                  <a:schemeClr val="accent4"/>
                </a:solidFill>
                <a:latin typeface="+mn-ea"/>
              </a:rPr>
              <a:t>Set up time : </a:t>
            </a:r>
            <a:r>
              <a:rPr lang="en-US" altLang="ko-KR" sz="2000" b="0" i="0" dirty="0">
                <a:solidFill>
                  <a:schemeClr val="accent4"/>
                </a:solidFill>
                <a:effectLst/>
                <a:latin typeface="noto"/>
              </a:rPr>
              <a:t>Minimum time required to determine whether the waveform in Data is High or Low(before switching)</a:t>
            </a:r>
            <a:endParaRPr lang="en-US" altLang="ko-KR" sz="2000" dirty="0">
              <a:solidFill>
                <a:schemeClr val="accent4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</a:rPr>
              <a:t>Hold time : </a:t>
            </a:r>
            <a:r>
              <a:rPr lang="en-US" altLang="ko-KR" sz="2000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noto"/>
              </a:rPr>
              <a:t>Minimum time for determined results to be maintained(after switching)</a:t>
            </a:r>
            <a:endParaRPr lang="en-US" altLang="ko-KR" sz="2000" dirty="0">
              <a:solidFill>
                <a:schemeClr val="accent6">
                  <a:lumMod val="60000"/>
                  <a:lumOff val="40000"/>
                </a:schemeClr>
              </a:solidFill>
              <a:latin typeface="+mn-ea"/>
            </a:endParaRPr>
          </a:p>
        </p:txBody>
      </p: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A034B66C-1D40-44C2-86EF-A2074E58623D}"/>
              </a:ext>
            </a:extLst>
          </p:cNvPr>
          <p:cNvCxnSpPr>
            <a:cxnSpLocks/>
          </p:cNvCxnSpPr>
          <p:nvPr/>
        </p:nvCxnSpPr>
        <p:spPr>
          <a:xfrm flipV="1">
            <a:off x="2846554" y="3126716"/>
            <a:ext cx="0" cy="82229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C0BA8E3C-45DA-4E89-BAAF-AA4E28860A23}"/>
              </a:ext>
            </a:extLst>
          </p:cNvPr>
          <p:cNvCxnSpPr>
            <a:cxnSpLocks/>
          </p:cNvCxnSpPr>
          <p:nvPr/>
        </p:nvCxnSpPr>
        <p:spPr>
          <a:xfrm flipV="1">
            <a:off x="5473462" y="3166083"/>
            <a:ext cx="0" cy="82229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4422D273-33E8-4E6B-8BA8-4AE809BE7DEF}"/>
              </a:ext>
            </a:extLst>
          </p:cNvPr>
          <p:cNvCxnSpPr>
            <a:cxnSpLocks/>
          </p:cNvCxnSpPr>
          <p:nvPr/>
        </p:nvCxnSpPr>
        <p:spPr>
          <a:xfrm>
            <a:off x="5481246" y="3980532"/>
            <a:ext cx="150678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8CB8E2D3-4848-4F0D-9712-5525B0D3BDCE}"/>
              </a:ext>
            </a:extLst>
          </p:cNvPr>
          <p:cNvCxnSpPr>
            <a:cxnSpLocks/>
          </p:cNvCxnSpPr>
          <p:nvPr/>
        </p:nvCxnSpPr>
        <p:spPr>
          <a:xfrm flipV="1">
            <a:off x="1224734" y="5115526"/>
            <a:ext cx="1608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169A159A-FF82-4D6E-A8F0-7484342B83B2}"/>
              </a:ext>
            </a:extLst>
          </p:cNvPr>
          <p:cNvCxnSpPr>
            <a:cxnSpLocks/>
          </p:cNvCxnSpPr>
          <p:nvPr/>
        </p:nvCxnSpPr>
        <p:spPr>
          <a:xfrm flipV="1">
            <a:off x="2846554" y="4306977"/>
            <a:ext cx="0" cy="82229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>
            <a:extLst>
              <a:ext uri="{FF2B5EF4-FFF2-40B4-BE49-F238E27FC236}">
                <a16:creationId xmlns:a16="http://schemas.microsoft.com/office/drawing/2014/main" id="{344D5AA4-15D7-40DB-B74C-A90D15C81043}"/>
              </a:ext>
            </a:extLst>
          </p:cNvPr>
          <p:cNvCxnSpPr>
            <a:cxnSpLocks/>
          </p:cNvCxnSpPr>
          <p:nvPr/>
        </p:nvCxnSpPr>
        <p:spPr>
          <a:xfrm>
            <a:off x="2846554" y="4306977"/>
            <a:ext cx="119030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0B593CD2-41FB-467D-992F-926EC79E5DF1}"/>
              </a:ext>
            </a:extLst>
          </p:cNvPr>
          <p:cNvCxnSpPr>
            <a:cxnSpLocks/>
          </p:cNvCxnSpPr>
          <p:nvPr/>
        </p:nvCxnSpPr>
        <p:spPr>
          <a:xfrm flipV="1">
            <a:off x="4028467" y="4317696"/>
            <a:ext cx="0" cy="82229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>
            <a:extLst>
              <a:ext uri="{FF2B5EF4-FFF2-40B4-BE49-F238E27FC236}">
                <a16:creationId xmlns:a16="http://schemas.microsoft.com/office/drawing/2014/main" id="{0525FE7B-40CA-478A-BAAD-47772E42BE03}"/>
              </a:ext>
            </a:extLst>
          </p:cNvPr>
          <p:cNvCxnSpPr>
            <a:cxnSpLocks/>
          </p:cNvCxnSpPr>
          <p:nvPr/>
        </p:nvCxnSpPr>
        <p:spPr>
          <a:xfrm flipV="1">
            <a:off x="4021191" y="5139994"/>
            <a:ext cx="1448804" cy="1141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C812FDBF-862E-440E-AE95-2D778D48D2E5}"/>
              </a:ext>
            </a:extLst>
          </p:cNvPr>
          <p:cNvCxnSpPr>
            <a:cxnSpLocks/>
          </p:cNvCxnSpPr>
          <p:nvPr/>
        </p:nvCxnSpPr>
        <p:spPr>
          <a:xfrm flipV="1">
            <a:off x="5478384" y="4332144"/>
            <a:ext cx="0" cy="82229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>
            <a:extLst>
              <a:ext uri="{FF2B5EF4-FFF2-40B4-BE49-F238E27FC236}">
                <a16:creationId xmlns:a16="http://schemas.microsoft.com/office/drawing/2014/main" id="{9035CDA5-06AC-4E58-A183-C0338B6DC241}"/>
              </a:ext>
            </a:extLst>
          </p:cNvPr>
          <p:cNvCxnSpPr>
            <a:cxnSpLocks/>
          </p:cNvCxnSpPr>
          <p:nvPr/>
        </p:nvCxnSpPr>
        <p:spPr>
          <a:xfrm>
            <a:off x="5469995" y="4322659"/>
            <a:ext cx="1198691" cy="1374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>
            <a:extLst>
              <a:ext uri="{FF2B5EF4-FFF2-40B4-BE49-F238E27FC236}">
                <a16:creationId xmlns:a16="http://schemas.microsoft.com/office/drawing/2014/main" id="{57949A68-3B1B-4585-B60A-4AB6B3991FC4}"/>
              </a:ext>
            </a:extLst>
          </p:cNvPr>
          <p:cNvCxnSpPr>
            <a:cxnSpLocks/>
          </p:cNvCxnSpPr>
          <p:nvPr/>
        </p:nvCxnSpPr>
        <p:spPr>
          <a:xfrm flipV="1">
            <a:off x="6671643" y="4331249"/>
            <a:ext cx="0" cy="82229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>
            <a:extLst>
              <a:ext uri="{FF2B5EF4-FFF2-40B4-BE49-F238E27FC236}">
                <a16:creationId xmlns:a16="http://schemas.microsoft.com/office/drawing/2014/main" id="{7F662AEF-75DA-4321-B3D6-9002BAEE948A}"/>
              </a:ext>
            </a:extLst>
          </p:cNvPr>
          <p:cNvCxnSpPr>
            <a:cxnSpLocks/>
          </p:cNvCxnSpPr>
          <p:nvPr/>
        </p:nvCxnSpPr>
        <p:spPr>
          <a:xfrm flipV="1">
            <a:off x="6671643" y="5151413"/>
            <a:ext cx="31638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CBD5DBD7-23F5-4DCD-AF01-9553FAB9A8FF}"/>
              </a:ext>
            </a:extLst>
          </p:cNvPr>
          <p:cNvCxnSpPr>
            <a:cxnSpLocks/>
          </p:cNvCxnSpPr>
          <p:nvPr/>
        </p:nvCxnSpPr>
        <p:spPr>
          <a:xfrm flipV="1">
            <a:off x="1243987" y="6459462"/>
            <a:ext cx="1608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47D7E0BC-D313-466E-83E1-A1EDE08BB7C2}"/>
              </a:ext>
            </a:extLst>
          </p:cNvPr>
          <p:cNvCxnSpPr>
            <a:cxnSpLocks/>
          </p:cNvCxnSpPr>
          <p:nvPr/>
        </p:nvCxnSpPr>
        <p:spPr>
          <a:xfrm>
            <a:off x="2851987" y="6459462"/>
            <a:ext cx="262639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405AEBD2-4263-4565-B7BE-8ED1ED06E232}"/>
              </a:ext>
            </a:extLst>
          </p:cNvPr>
          <p:cNvCxnSpPr>
            <a:cxnSpLocks/>
          </p:cNvCxnSpPr>
          <p:nvPr/>
        </p:nvCxnSpPr>
        <p:spPr>
          <a:xfrm flipV="1">
            <a:off x="5478384" y="5638084"/>
            <a:ext cx="0" cy="81178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F83B48A0-ADBE-4C0E-BAC4-D5C3A9FBD51E}"/>
              </a:ext>
            </a:extLst>
          </p:cNvPr>
          <p:cNvCxnSpPr>
            <a:cxnSpLocks/>
          </p:cNvCxnSpPr>
          <p:nvPr/>
        </p:nvCxnSpPr>
        <p:spPr>
          <a:xfrm>
            <a:off x="5469995" y="5600635"/>
            <a:ext cx="150964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>
            <a:extLst>
              <a:ext uri="{FF2B5EF4-FFF2-40B4-BE49-F238E27FC236}">
                <a16:creationId xmlns:a16="http://schemas.microsoft.com/office/drawing/2014/main" id="{69CE0113-1040-4829-B217-136CFB002A03}"/>
              </a:ext>
            </a:extLst>
          </p:cNvPr>
          <p:cNvCxnSpPr>
            <a:cxnSpLocks/>
          </p:cNvCxnSpPr>
          <p:nvPr/>
        </p:nvCxnSpPr>
        <p:spPr>
          <a:xfrm>
            <a:off x="2846554" y="3133093"/>
            <a:ext cx="0" cy="3296749"/>
          </a:xfrm>
          <a:prstGeom prst="line">
            <a:avLst/>
          </a:prstGeom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86FAF8A1-A9B1-447F-9705-1B7ED6E283CF}"/>
              </a:ext>
            </a:extLst>
          </p:cNvPr>
          <p:cNvCxnSpPr>
            <a:cxnSpLocks/>
          </p:cNvCxnSpPr>
          <p:nvPr/>
        </p:nvCxnSpPr>
        <p:spPr>
          <a:xfrm flipV="1">
            <a:off x="1243987" y="3916838"/>
            <a:ext cx="1608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>
            <a:extLst>
              <a:ext uri="{FF2B5EF4-FFF2-40B4-BE49-F238E27FC236}">
                <a16:creationId xmlns:a16="http://schemas.microsoft.com/office/drawing/2014/main" id="{EC093B90-A32D-439C-A43A-A9720649B08F}"/>
              </a:ext>
            </a:extLst>
          </p:cNvPr>
          <p:cNvCxnSpPr>
            <a:cxnSpLocks/>
          </p:cNvCxnSpPr>
          <p:nvPr/>
        </p:nvCxnSpPr>
        <p:spPr>
          <a:xfrm>
            <a:off x="2846554" y="3137101"/>
            <a:ext cx="263183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A4F8F4D2-C7F2-4CD7-A60B-BC8239356DD1}"/>
              </a:ext>
            </a:extLst>
          </p:cNvPr>
          <p:cNvSpPr txBox="1"/>
          <p:nvPr/>
        </p:nvSpPr>
        <p:spPr>
          <a:xfrm>
            <a:off x="368679" y="3703739"/>
            <a:ext cx="94128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Data in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90206DE-0FE4-4D33-9257-E9170264E33E}"/>
              </a:ext>
            </a:extLst>
          </p:cNvPr>
          <p:cNvSpPr txBox="1"/>
          <p:nvPr/>
        </p:nvSpPr>
        <p:spPr>
          <a:xfrm>
            <a:off x="431714" y="4925400"/>
            <a:ext cx="750526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Clock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E13E69C-84DC-4CA9-BBB6-9996E0D6E02A}"/>
              </a:ext>
            </a:extLst>
          </p:cNvPr>
          <p:cNvSpPr txBox="1"/>
          <p:nvPr/>
        </p:nvSpPr>
        <p:spPr>
          <a:xfrm>
            <a:off x="596540" y="6184818"/>
            <a:ext cx="43530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Q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F5A98AE4-EFFC-4563-9169-FFD5F7B57AC9}"/>
              </a:ext>
            </a:extLst>
          </p:cNvPr>
          <p:cNvCxnSpPr/>
          <p:nvPr/>
        </p:nvCxnSpPr>
        <p:spPr>
          <a:xfrm>
            <a:off x="1940705" y="3916838"/>
            <a:ext cx="892029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>
            <a:extLst>
              <a:ext uri="{FF2B5EF4-FFF2-40B4-BE49-F238E27FC236}">
                <a16:creationId xmlns:a16="http://schemas.microsoft.com/office/drawing/2014/main" id="{9EF0A71F-8FA2-4FE4-B099-703E0C101906}"/>
              </a:ext>
            </a:extLst>
          </p:cNvPr>
          <p:cNvCxnSpPr/>
          <p:nvPr/>
        </p:nvCxnSpPr>
        <p:spPr>
          <a:xfrm>
            <a:off x="2823403" y="3137101"/>
            <a:ext cx="892029" cy="0"/>
          </a:xfrm>
          <a:prstGeom prst="line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>
            <a:extLst>
              <a:ext uri="{FF2B5EF4-FFF2-40B4-BE49-F238E27FC236}">
                <a16:creationId xmlns:a16="http://schemas.microsoft.com/office/drawing/2014/main" id="{445A0C9D-3623-470B-A348-5472A9403E2C}"/>
              </a:ext>
            </a:extLst>
          </p:cNvPr>
          <p:cNvCxnSpPr/>
          <p:nvPr/>
        </p:nvCxnSpPr>
        <p:spPr>
          <a:xfrm>
            <a:off x="5469995" y="3974181"/>
            <a:ext cx="892029" cy="0"/>
          </a:xfrm>
          <a:prstGeom prst="line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>
            <a:extLst>
              <a:ext uri="{FF2B5EF4-FFF2-40B4-BE49-F238E27FC236}">
                <a16:creationId xmlns:a16="http://schemas.microsoft.com/office/drawing/2014/main" id="{93E9C8EA-4F75-47C2-BB2E-6F6CA27C880B}"/>
              </a:ext>
            </a:extLst>
          </p:cNvPr>
          <p:cNvCxnSpPr/>
          <p:nvPr/>
        </p:nvCxnSpPr>
        <p:spPr>
          <a:xfrm>
            <a:off x="4577966" y="3141482"/>
            <a:ext cx="892029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>
            <a:extLst>
              <a:ext uri="{FF2B5EF4-FFF2-40B4-BE49-F238E27FC236}">
                <a16:creationId xmlns:a16="http://schemas.microsoft.com/office/drawing/2014/main" id="{A423EE79-28FF-4E82-A65B-538EFA090CF2}"/>
              </a:ext>
            </a:extLst>
          </p:cNvPr>
          <p:cNvCxnSpPr>
            <a:cxnSpLocks/>
          </p:cNvCxnSpPr>
          <p:nvPr/>
        </p:nvCxnSpPr>
        <p:spPr>
          <a:xfrm>
            <a:off x="5478384" y="3133093"/>
            <a:ext cx="0" cy="3296749"/>
          </a:xfrm>
          <a:prstGeom prst="line">
            <a:avLst/>
          </a:prstGeom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5880A91-DCD5-4443-AC33-2BAEF07555F4}"/>
              </a:ext>
            </a:extLst>
          </p:cNvPr>
          <p:cNvSpPr txBox="1"/>
          <p:nvPr/>
        </p:nvSpPr>
        <p:spPr>
          <a:xfrm>
            <a:off x="1488724" y="3540448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C000"/>
                </a:solidFill>
              </a:rPr>
              <a:t>Set up time</a:t>
            </a:r>
            <a:endParaRPr lang="ko-KR" altLang="en-US" dirty="0">
              <a:solidFill>
                <a:srgbClr val="FFC000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B5BAD2B-345B-4E83-9E5B-CF2885D7B3C7}"/>
              </a:ext>
            </a:extLst>
          </p:cNvPr>
          <p:cNvSpPr txBox="1"/>
          <p:nvPr/>
        </p:nvSpPr>
        <p:spPr>
          <a:xfrm>
            <a:off x="4505045" y="2737410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C000"/>
                </a:solidFill>
              </a:rPr>
              <a:t>Set up time</a:t>
            </a:r>
            <a:endParaRPr lang="ko-KR" altLang="en-US" dirty="0">
              <a:solidFill>
                <a:srgbClr val="FFC000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A1DEA03-9919-4ACD-9A4D-2AB6D39C9187}"/>
              </a:ext>
            </a:extLst>
          </p:cNvPr>
          <p:cNvSpPr txBox="1"/>
          <p:nvPr/>
        </p:nvSpPr>
        <p:spPr>
          <a:xfrm>
            <a:off x="2745832" y="2751607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Hold time</a:t>
            </a:r>
            <a:endParaRPr lang="ko-KR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CAEB870-32F7-4D45-A0EA-B8132309741E}"/>
              </a:ext>
            </a:extLst>
          </p:cNvPr>
          <p:cNvSpPr txBox="1"/>
          <p:nvPr/>
        </p:nvSpPr>
        <p:spPr>
          <a:xfrm>
            <a:off x="5495163" y="3565112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Hold time</a:t>
            </a:r>
            <a:endParaRPr lang="ko-KR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0B1B0AAF-470E-40E2-8F27-71CE06E18D2C}"/>
              </a:ext>
            </a:extLst>
          </p:cNvPr>
          <p:cNvCxnSpPr/>
          <p:nvPr/>
        </p:nvCxnSpPr>
        <p:spPr>
          <a:xfrm>
            <a:off x="7801762" y="6184818"/>
            <a:ext cx="3598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화살표 연결선 49">
            <a:extLst>
              <a:ext uri="{FF2B5EF4-FFF2-40B4-BE49-F238E27FC236}">
                <a16:creationId xmlns:a16="http://schemas.microsoft.com/office/drawing/2014/main" id="{AC0C8136-15F2-482D-A037-8532C0B6C2AB}"/>
              </a:ext>
            </a:extLst>
          </p:cNvPr>
          <p:cNvCxnSpPr>
            <a:cxnSpLocks/>
          </p:cNvCxnSpPr>
          <p:nvPr/>
        </p:nvCxnSpPr>
        <p:spPr>
          <a:xfrm flipV="1">
            <a:off x="7801762" y="3120939"/>
            <a:ext cx="0" cy="3063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3259DAF-CC6D-46A3-83A4-1D5FE51FFB7B}"/>
              </a:ext>
            </a:extLst>
          </p:cNvPr>
          <p:cNvSpPr txBox="1"/>
          <p:nvPr/>
        </p:nvSpPr>
        <p:spPr>
          <a:xfrm>
            <a:off x="7519731" y="590303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0</a:t>
            </a:r>
            <a:endParaRPr lang="ko-KR" alt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0C68A0E-27A3-4CF9-A34C-B2E6B8394D7A}"/>
              </a:ext>
            </a:extLst>
          </p:cNvPr>
          <p:cNvSpPr txBox="1"/>
          <p:nvPr/>
        </p:nvSpPr>
        <p:spPr>
          <a:xfrm>
            <a:off x="7458777" y="35296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</a:t>
            </a:r>
            <a:endParaRPr lang="ko-KR" altLang="en-US" dirty="0"/>
          </a:p>
        </p:txBody>
      </p: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FDBB22CC-32D4-4B94-AF98-4A019FA8F9FF}"/>
              </a:ext>
            </a:extLst>
          </p:cNvPr>
          <p:cNvCxnSpPr>
            <a:cxnSpLocks/>
          </p:cNvCxnSpPr>
          <p:nvPr/>
        </p:nvCxnSpPr>
        <p:spPr>
          <a:xfrm flipV="1">
            <a:off x="7801760" y="6184818"/>
            <a:ext cx="756000" cy="0"/>
          </a:xfrm>
          <a:prstGeom prst="line">
            <a:avLst/>
          </a:prstGeom>
          <a:ln w="412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>
            <a:extLst>
              <a:ext uri="{FF2B5EF4-FFF2-40B4-BE49-F238E27FC236}">
                <a16:creationId xmlns:a16="http://schemas.microsoft.com/office/drawing/2014/main" id="{4066BE2B-1E25-49C2-B5CD-2F71BBE10C44}"/>
              </a:ext>
            </a:extLst>
          </p:cNvPr>
          <p:cNvCxnSpPr>
            <a:cxnSpLocks/>
          </p:cNvCxnSpPr>
          <p:nvPr/>
        </p:nvCxnSpPr>
        <p:spPr>
          <a:xfrm flipV="1">
            <a:off x="10008065" y="3689093"/>
            <a:ext cx="756000" cy="0"/>
          </a:xfrm>
          <a:prstGeom prst="line">
            <a:avLst/>
          </a:prstGeom>
          <a:ln w="412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7094E675-7F44-4334-B7B7-D61F689CD6F8}"/>
              </a:ext>
            </a:extLst>
          </p:cNvPr>
          <p:cNvCxnSpPr>
            <a:cxnSpLocks/>
          </p:cNvCxnSpPr>
          <p:nvPr/>
        </p:nvCxnSpPr>
        <p:spPr>
          <a:xfrm>
            <a:off x="7751426" y="3696594"/>
            <a:ext cx="2248251" cy="0"/>
          </a:xfrm>
          <a:prstGeom prst="line">
            <a:avLst/>
          </a:prstGeom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4" name="직선 연결선 73">
            <a:extLst>
              <a:ext uri="{FF2B5EF4-FFF2-40B4-BE49-F238E27FC236}">
                <a16:creationId xmlns:a16="http://schemas.microsoft.com/office/drawing/2014/main" id="{419D1043-6263-4A51-84AC-99D15FFF2078}"/>
              </a:ext>
            </a:extLst>
          </p:cNvPr>
          <p:cNvCxnSpPr>
            <a:cxnSpLocks/>
          </p:cNvCxnSpPr>
          <p:nvPr/>
        </p:nvCxnSpPr>
        <p:spPr>
          <a:xfrm flipV="1">
            <a:off x="8540982" y="3703739"/>
            <a:ext cx="1476463" cy="2481079"/>
          </a:xfrm>
          <a:prstGeom prst="line">
            <a:avLst/>
          </a:prstGeom>
          <a:ln w="412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1B49371D-2701-4F1E-8491-97FAE8D466BB}"/>
              </a:ext>
            </a:extLst>
          </p:cNvPr>
          <p:cNvCxnSpPr>
            <a:cxnSpLocks/>
          </p:cNvCxnSpPr>
          <p:nvPr/>
        </p:nvCxnSpPr>
        <p:spPr>
          <a:xfrm flipV="1">
            <a:off x="7801760" y="4285539"/>
            <a:ext cx="2962305" cy="10719"/>
          </a:xfrm>
          <a:prstGeom prst="line">
            <a:avLst/>
          </a:prstGeom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7" name="직선 연결선 76">
            <a:extLst>
              <a:ext uri="{FF2B5EF4-FFF2-40B4-BE49-F238E27FC236}">
                <a16:creationId xmlns:a16="http://schemas.microsoft.com/office/drawing/2014/main" id="{042A021A-D2FE-45DF-A86E-595244FA403E}"/>
              </a:ext>
            </a:extLst>
          </p:cNvPr>
          <p:cNvCxnSpPr>
            <a:cxnSpLocks/>
          </p:cNvCxnSpPr>
          <p:nvPr/>
        </p:nvCxnSpPr>
        <p:spPr>
          <a:xfrm>
            <a:off x="7789177" y="5635450"/>
            <a:ext cx="2974888" cy="2634"/>
          </a:xfrm>
          <a:prstGeom prst="line">
            <a:avLst/>
          </a:prstGeom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9300C662-2BC4-476E-BAF3-AB30C8E724D7}"/>
              </a:ext>
            </a:extLst>
          </p:cNvPr>
          <p:cNvSpPr txBox="1"/>
          <p:nvPr/>
        </p:nvSpPr>
        <p:spPr>
          <a:xfrm>
            <a:off x="7341799" y="4115098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0.7</a:t>
            </a:r>
            <a:endParaRPr lang="ko-KR" alt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6998A85-8ABF-40B0-B036-CFB4D5CBCE26}"/>
              </a:ext>
            </a:extLst>
          </p:cNvPr>
          <p:cNvSpPr txBox="1"/>
          <p:nvPr/>
        </p:nvSpPr>
        <p:spPr>
          <a:xfrm>
            <a:off x="7329753" y="5475103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0.3</a:t>
            </a:r>
            <a:endParaRPr lang="ko-KR" altLang="en-US" dirty="0"/>
          </a:p>
        </p:txBody>
      </p:sp>
      <p:sp>
        <p:nvSpPr>
          <p:cNvPr id="26" name="오른쪽 중괄호 25">
            <a:extLst>
              <a:ext uri="{FF2B5EF4-FFF2-40B4-BE49-F238E27FC236}">
                <a16:creationId xmlns:a16="http://schemas.microsoft.com/office/drawing/2014/main" id="{77543E73-4FC6-4B92-B0FE-DDE02CC2BBFB}"/>
              </a:ext>
            </a:extLst>
          </p:cNvPr>
          <p:cNvSpPr/>
          <p:nvPr/>
        </p:nvSpPr>
        <p:spPr>
          <a:xfrm>
            <a:off x="10855354" y="3685737"/>
            <a:ext cx="126816" cy="6105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오른쪽 중괄호 79">
            <a:extLst>
              <a:ext uri="{FF2B5EF4-FFF2-40B4-BE49-F238E27FC236}">
                <a16:creationId xmlns:a16="http://schemas.microsoft.com/office/drawing/2014/main" id="{49C9A567-F6E8-4002-86C6-10F3CCE3D33A}"/>
              </a:ext>
            </a:extLst>
          </p:cNvPr>
          <p:cNvSpPr/>
          <p:nvPr/>
        </p:nvSpPr>
        <p:spPr>
          <a:xfrm>
            <a:off x="10846965" y="5622944"/>
            <a:ext cx="106334" cy="5163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09448E3-484B-40C6-BFEF-751B040BB002}"/>
              </a:ext>
            </a:extLst>
          </p:cNvPr>
          <p:cNvSpPr txBox="1"/>
          <p:nvPr/>
        </p:nvSpPr>
        <p:spPr>
          <a:xfrm>
            <a:off x="10948013" y="380371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high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CC7E444-81B2-4B9B-9AFD-C34058419144}"/>
              </a:ext>
            </a:extLst>
          </p:cNvPr>
          <p:cNvSpPr txBox="1"/>
          <p:nvPr/>
        </p:nvSpPr>
        <p:spPr>
          <a:xfrm>
            <a:off x="10994475" y="5692275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low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cxnSp>
        <p:nvCxnSpPr>
          <p:cNvPr id="83" name="직선 연결선 82">
            <a:extLst>
              <a:ext uri="{FF2B5EF4-FFF2-40B4-BE49-F238E27FC236}">
                <a16:creationId xmlns:a16="http://schemas.microsoft.com/office/drawing/2014/main" id="{5F5FE9D4-D091-45FA-BDA8-9B72CC3CAE5D}"/>
              </a:ext>
            </a:extLst>
          </p:cNvPr>
          <p:cNvCxnSpPr>
            <a:cxnSpLocks/>
          </p:cNvCxnSpPr>
          <p:nvPr/>
        </p:nvCxnSpPr>
        <p:spPr>
          <a:xfrm flipV="1">
            <a:off x="7267261" y="2666744"/>
            <a:ext cx="0" cy="419125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직선 연결선 83">
            <a:extLst>
              <a:ext uri="{FF2B5EF4-FFF2-40B4-BE49-F238E27FC236}">
                <a16:creationId xmlns:a16="http://schemas.microsoft.com/office/drawing/2014/main" id="{BC4AD96A-A556-4C2C-AB8F-81DD08A0E00B}"/>
              </a:ext>
            </a:extLst>
          </p:cNvPr>
          <p:cNvCxnSpPr>
            <a:cxnSpLocks/>
          </p:cNvCxnSpPr>
          <p:nvPr/>
        </p:nvCxnSpPr>
        <p:spPr>
          <a:xfrm flipH="1">
            <a:off x="5686" y="2669368"/>
            <a:ext cx="12192000" cy="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왼쪽 대괄호 6">
            <a:extLst>
              <a:ext uri="{FF2B5EF4-FFF2-40B4-BE49-F238E27FC236}">
                <a16:creationId xmlns:a16="http://schemas.microsoft.com/office/drawing/2014/main" id="{DBF8A228-C8C2-4B02-9BC0-6089F91DAB07}"/>
              </a:ext>
            </a:extLst>
          </p:cNvPr>
          <p:cNvSpPr/>
          <p:nvPr/>
        </p:nvSpPr>
        <p:spPr>
          <a:xfrm>
            <a:off x="280844" y="1566706"/>
            <a:ext cx="73279" cy="783545"/>
          </a:xfrm>
          <a:prstGeom prst="leftBracket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124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</TotalTime>
  <Words>3104</Words>
  <Application>Microsoft Office PowerPoint</Application>
  <PresentationFormat>와이드스크린</PresentationFormat>
  <Paragraphs>567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noto</vt:lpstr>
      <vt:lpstr>맑은 고딕</vt:lpstr>
      <vt:lpstr>Arial</vt:lpstr>
      <vt:lpstr>Cambria Math</vt:lpstr>
      <vt:lpstr>Office 테마</vt:lpstr>
      <vt:lpstr>FPGA seminar</vt:lpstr>
      <vt:lpstr>chapter</vt:lpstr>
      <vt:lpstr>1.What is FPGA?</vt:lpstr>
      <vt:lpstr>What is FPGA?</vt:lpstr>
      <vt:lpstr>Logic circuit on an FPGA</vt:lpstr>
      <vt:lpstr>Boolean algebra equation</vt:lpstr>
      <vt:lpstr>Look-Up Table</vt:lpstr>
      <vt:lpstr>Flip - Flop</vt:lpstr>
      <vt:lpstr>Flip - Flop</vt:lpstr>
      <vt:lpstr>Debounce</vt:lpstr>
      <vt:lpstr>2.FPGA coding</vt:lpstr>
      <vt:lpstr>Switch LED(Verilog)</vt:lpstr>
      <vt:lpstr>Switch LED(Verilog)</vt:lpstr>
      <vt:lpstr>SWITCH LED(VHDL)</vt:lpstr>
      <vt:lpstr>Switch LED(VHDL)</vt:lpstr>
      <vt:lpstr>Toggle Switch</vt:lpstr>
      <vt:lpstr>Toggle and Debounce(Verilog)</vt:lpstr>
      <vt:lpstr>Toggle and Debounce(Verilog)</vt:lpstr>
      <vt:lpstr>Toggle and Debounce(VHDL)</vt:lpstr>
      <vt:lpstr>Toggle and Debounce(VHDL)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group meeting</dc:title>
  <dc:creator>First</dc:creator>
  <cp:lastModifiedBy>First</cp:lastModifiedBy>
  <cp:revision>39</cp:revision>
  <dcterms:created xsi:type="dcterms:W3CDTF">2022-11-08T05:00:01Z</dcterms:created>
  <dcterms:modified xsi:type="dcterms:W3CDTF">2023-02-02T06:55:53Z</dcterms:modified>
</cp:coreProperties>
</file>