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notesMasterIdLst>
    <p:notesMasterId r:id="rId21"/>
  </p:notesMasterIdLst>
  <p:sldIdLst>
    <p:sldId id="256" r:id="rId2"/>
    <p:sldId id="257" r:id="rId3"/>
    <p:sldId id="263" r:id="rId4"/>
    <p:sldId id="265" r:id="rId5"/>
    <p:sldId id="275" r:id="rId6"/>
    <p:sldId id="258" r:id="rId7"/>
    <p:sldId id="268" r:id="rId8"/>
    <p:sldId id="266" r:id="rId9"/>
    <p:sldId id="276" r:id="rId10"/>
    <p:sldId id="267" r:id="rId11"/>
    <p:sldId id="264" r:id="rId12"/>
    <p:sldId id="269" r:id="rId13"/>
    <p:sldId id="277" r:id="rId14"/>
    <p:sldId id="270" r:id="rId15"/>
    <p:sldId id="271" r:id="rId16"/>
    <p:sldId id="272" r:id="rId17"/>
    <p:sldId id="274" r:id="rId18"/>
    <p:sldId id="279" r:id="rId19"/>
    <p:sldId id="280" r:id="rId2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F4729261-2076-4C9A-90B2-21CA0FDA3ECE}">
          <p14:sldIdLst>
            <p14:sldId id="256"/>
            <p14:sldId id="257"/>
            <p14:sldId id="263"/>
            <p14:sldId id="265"/>
            <p14:sldId id="275"/>
            <p14:sldId id="258"/>
            <p14:sldId id="268"/>
            <p14:sldId id="266"/>
            <p14:sldId id="276"/>
            <p14:sldId id="267"/>
            <p14:sldId id="264"/>
            <p14:sldId id="269"/>
            <p14:sldId id="277"/>
            <p14:sldId id="270"/>
            <p14:sldId id="271"/>
            <p14:sldId id="272"/>
            <p14:sldId id="274"/>
            <p14:sldId id="279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rst" initials="F" lastIdx="1" clrIdx="0">
    <p:extLst>
      <p:ext uri="{19B8F6BF-5375-455C-9EA6-DF929625EA0E}">
        <p15:presenceInfo xmlns:p15="http://schemas.microsoft.com/office/powerpoint/2012/main" userId="Firs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EF9"/>
    <a:srgbClr val="FFEBFE"/>
    <a:srgbClr val="FFE7FA"/>
    <a:srgbClr val="B9AD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677" autoAdjust="0"/>
  </p:normalViewPr>
  <p:slideViewPr>
    <p:cSldViewPr snapToGrid="0">
      <p:cViewPr varScale="1">
        <p:scale>
          <a:sx n="103" d="100"/>
          <a:sy n="103" d="100"/>
        </p:scale>
        <p:origin x="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A95D6-7FAA-4CB0-BD35-9872A83E779E}" type="datetimeFigureOut">
              <a:rPr lang="ko-KR" altLang="en-US" smtClean="0"/>
              <a:t>2023-02-09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A552B-7D63-46C7-BBF1-5DB49411DF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5355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A552B-7D63-46C7-BBF1-5DB49411DFE1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9197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A552B-7D63-46C7-BBF1-5DB49411DFE1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8621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A552B-7D63-46C7-BBF1-5DB49411DFE1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1104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1A7D69-2273-4064-98B5-1EE088B34B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63CA5FE-0DBB-4268-8C69-8A6E400B52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40B4C2F-22B0-43D3-8AB5-8194EA370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97B2-3CF2-4D95-B8A5-19E4601A2E71}" type="datetimeFigureOut">
              <a:rPr lang="ko-KR" altLang="en-US" smtClean="0"/>
              <a:t>2023-02-09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3C2AC9D-63B4-4678-B4CB-7AE67EB8A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3522064-04B1-41CB-86FA-ECDA900D2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B036-481B-4C6C-8972-C37E8134D2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312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5AD9BF-0AAF-4406-8067-7AEC1B2CF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DD244B2-74DE-43E1-B6FD-3065B28EC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C3F3DAD-8714-4920-8422-F37129F4D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97B2-3CF2-4D95-B8A5-19E4601A2E71}" type="datetimeFigureOut">
              <a:rPr lang="ko-KR" altLang="en-US" smtClean="0"/>
              <a:t>2023-02-09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E7E7119-81CF-4C2F-9529-C2A0DBBF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4B35761-00C5-4DC6-B65A-E0145C79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B036-481B-4C6C-8972-C37E8134D2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9785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33E411D-5305-495F-803D-CBE3705138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E6B87F4-0F04-4072-9EE8-E8EA23A47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F477D1B-2021-4CB5-B079-58947F52F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97B2-3CF2-4D95-B8A5-19E4601A2E71}" type="datetimeFigureOut">
              <a:rPr lang="ko-KR" altLang="en-US" smtClean="0"/>
              <a:t>2023-02-09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30C1730-B6BC-4BEF-9DDB-7468CF2D2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4680030-283D-435B-8640-14F62614C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B036-481B-4C6C-8972-C37E8134D2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7599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59B760-1040-43E7-BA86-BE72A04C2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867E0B-1A3F-47F1-BE72-272F983EE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5639335-D294-4EE7-9B32-ADFD34447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97B2-3CF2-4D95-B8A5-19E4601A2E71}" type="datetimeFigureOut">
              <a:rPr lang="ko-KR" altLang="en-US" smtClean="0"/>
              <a:t>2023-02-09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F3F5C80-AB65-4C9F-888E-9EAD68E10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758C989-0749-439A-8C71-B345E6174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B036-481B-4C6C-8972-C37E8134D2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1814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55A494-7F4B-48A6-A598-2BB52D8BA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1987169-4AA7-4C8A-B3B6-8826D3054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5F4F5EE-769D-4DF2-8D4A-5DAD343FE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97B2-3CF2-4D95-B8A5-19E4601A2E71}" type="datetimeFigureOut">
              <a:rPr lang="ko-KR" altLang="en-US" smtClean="0"/>
              <a:t>2023-02-09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63B45C1-77C8-4E1D-9C39-DAF6C3649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26496BB-1E7A-4BC2-B229-BC8B9E7DF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B036-481B-4C6C-8972-C37E8134D2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836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012A25D-FC0D-4D18-9DAF-93A98AD7E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12EB717-80C4-4100-9498-573B3BAE86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77998CB-5CE4-4129-A115-9533337C7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E420DE1-9D0A-4ADA-B439-18E94DC38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97B2-3CF2-4D95-B8A5-19E4601A2E71}" type="datetimeFigureOut">
              <a:rPr lang="ko-KR" altLang="en-US" smtClean="0"/>
              <a:t>2023-02-09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89B4E75-C426-4443-85E3-38564A20D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94BA12B-F7FC-48B8-B0F3-BC344D5AC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B036-481B-4C6C-8972-C37E8134D2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2508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67F188-89FE-4268-835A-87018D089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F6B3052-7F86-4DF2-BA1B-3A8C9F9BF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B47E0EF-D8DA-415F-AB73-6B83E63B2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DFB1BA5-27EF-49E5-AD3B-5A63C8C6E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7BD40B4-E9BA-4573-8AE9-82C837D2D3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EBCC425-2C7C-45E5-BEC5-8554369CE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97B2-3CF2-4D95-B8A5-19E4601A2E71}" type="datetimeFigureOut">
              <a:rPr lang="ko-KR" altLang="en-US" smtClean="0"/>
              <a:t>2023-02-09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ADB974A-4B3F-4CD8-A82B-314C690B8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8084EE12-F9A7-41E8-BC1A-506662907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B036-481B-4C6C-8972-C37E8134D2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7487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6D08CC-19A6-4294-B6AA-FC2DA6C5A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063991C-9FE8-4C43-AE70-6CD59B2F0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97B2-3CF2-4D95-B8A5-19E4601A2E71}" type="datetimeFigureOut">
              <a:rPr lang="ko-KR" altLang="en-US" smtClean="0"/>
              <a:t>2023-02-09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73962B1-D2DC-44E4-AEA9-B2B2622B5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61236FF-B910-4688-924B-3E32789FC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B036-481B-4C6C-8972-C37E8134D2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0557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C6885E5-99EC-4411-BB5D-56F835422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97B2-3CF2-4D95-B8A5-19E4601A2E71}" type="datetimeFigureOut">
              <a:rPr lang="ko-KR" altLang="en-US" smtClean="0"/>
              <a:t>2023-02-09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8BB7BF8-8034-4C27-9D24-6F48729E2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3A5C12F-9748-4792-8C24-7CE9DCA3C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B036-481B-4C6C-8972-C37E8134D2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28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9B9A7B-52E1-4FB3-BFFD-CC84880CC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678F24A-1803-4FFF-A56C-611F42741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44C02E9-96EE-450B-9285-5DA7BBB98F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645CE2B-D638-4E8D-AE4D-DEE364074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97B2-3CF2-4D95-B8A5-19E4601A2E71}" type="datetimeFigureOut">
              <a:rPr lang="ko-KR" altLang="en-US" smtClean="0"/>
              <a:t>2023-02-09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A2AC6D0-AF90-4398-B9B7-8656D5A1B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73A0425-4823-42A6-8700-8505171AC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B036-481B-4C6C-8972-C37E8134D2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4259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036B5A-1815-47C2-95E9-2BC3E792B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F97FD8F-71D2-4C9F-B374-62C0E41762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24DDBFA-8ECE-4187-960F-FCD744704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402E084-C440-4F0F-901E-46D5E32DB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97B2-3CF2-4D95-B8A5-19E4601A2E71}" type="datetimeFigureOut">
              <a:rPr lang="ko-KR" altLang="en-US" smtClean="0"/>
              <a:t>2023-02-09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EF71560-B832-41EC-906A-0E329BA6B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DB469E5-0A41-4CE8-9FA2-62F4952EE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B036-481B-4C6C-8972-C37E8134D2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435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A9DA8D3-6E42-4E9A-A203-733D53913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29AB5AA-819C-4F0B-AB37-D80DA0F92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43F0AFC-851D-4B42-B1BF-AE4041F240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797B2-3CF2-4D95-B8A5-19E4601A2E71}" type="datetimeFigureOut">
              <a:rPr lang="ko-KR" altLang="en-US" smtClean="0"/>
              <a:t>2023-02-09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DBEBA70-F8FC-4198-8BBC-D44B704E69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67A3015-E3F1-4F7F-996E-B426C6A9D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9B036-481B-4C6C-8972-C37E8134D2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291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A2ECA2EE-DA25-4483-8F27-44714CE7A2A6}"/>
              </a:ext>
            </a:extLst>
          </p:cNvPr>
          <p:cNvSpPr/>
          <p:nvPr/>
        </p:nvSpPr>
        <p:spPr>
          <a:xfrm>
            <a:off x="-1" y="-94741"/>
            <a:ext cx="12192001" cy="55619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AA2A0AA-FAFA-47AC-A68B-B3F6977B18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2125" y="2223083"/>
            <a:ext cx="8915399" cy="976589"/>
          </a:xfrm>
        </p:spPr>
        <p:txBody>
          <a:bodyPr>
            <a:normAutofit/>
          </a:bodyPr>
          <a:lstStyle/>
          <a:p>
            <a:r>
              <a:rPr lang="en-US" altLang="ko-KR" sz="6000">
                <a:solidFill>
                  <a:srgbClr val="FFE7FA"/>
                </a:solidFill>
              </a:rPr>
              <a:t>FPGA SEMINAL</a:t>
            </a:r>
            <a:endParaRPr lang="ko-KR" altLang="en-US" sz="6000" dirty="0">
              <a:solidFill>
                <a:srgbClr val="FFE7FA"/>
              </a:solidFill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60F6276-F5B7-48CA-A44D-FA5A6632A7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4733" y="5671686"/>
            <a:ext cx="3375171" cy="1011907"/>
          </a:xfrm>
        </p:spPr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2023-02-08</a:t>
            </a:r>
          </a:p>
          <a:p>
            <a:r>
              <a:rPr lang="en-US" altLang="ko-KR" dirty="0">
                <a:solidFill>
                  <a:schemeClr val="accent1"/>
                </a:solidFill>
              </a:rPr>
              <a:t>    </a:t>
            </a:r>
            <a:r>
              <a:rPr lang="en-US" altLang="ko-KR" dirty="0" err="1">
                <a:solidFill>
                  <a:schemeClr val="accent1"/>
                </a:solidFill>
              </a:rPr>
              <a:t>Wonjun-Jeong</a:t>
            </a:r>
            <a:endParaRPr lang="en-US" altLang="ko-KR" dirty="0">
              <a:solidFill>
                <a:schemeClr val="accent1"/>
              </a:solidFill>
            </a:endParaRPr>
          </a:p>
          <a:p>
            <a:pPr algn="l"/>
            <a:endParaRPr lang="en-US" altLang="ko-KR" b="1" dirty="0"/>
          </a:p>
        </p:txBody>
      </p:sp>
    </p:spTree>
    <p:extLst>
      <p:ext uri="{BB962C8B-B14F-4D97-AF65-F5344CB8AC3E}">
        <p14:creationId xmlns:p14="http://schemas.microsoft.com/office/powerpoint/2010/main" val="3177533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CEC8138-F5BD-4E74-9850-7FFE64B53F64}"/>
              </a:ext>
            </a:extLst>
          </p:cNvPr>
          <p:cNvSpPr/>
          <p:nvPr/>
        </p:nvSpPr>
        <p:spPr>
          <a:xfrm>
            <a:off x="0" y="3815"/>
            <a:ext cx="12192001" cy="13422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624E85E-D0D5-45B3-8697-4886D3654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55" y="30674"/>
            <a:ext cx="8769802" cy="1280890"/>
          </a:xfrm>
        </p:spPr>
        <p:txBody>
          <a:bodyPr/>
          <a:lstStyle/>
          <a:p>
            <a:r>
              <a:rPr lang="en-US" altLang="ko-KR" dirty="0">
                <a:solidFill>
                  <a:srgbClr val="FFE7FA"/>
                </a:solidFill>
              </a:rPr>
              <a:t>Mapping</a:t>
            </a:r>
            <a:endParaRPr lang="ko-KR" altLang="en-US" dirty="0">
              <a:solidFill>
                <a:srgbClr val="FFE7FA"/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5483533-171B-46EF-983A-5D74CE2CC5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16"/>
          <a:stretch/>
        </p:blipFill>
        <p:spPr>
          <a:xfrm>
            <a:off x="0" y="1338422"/>
            <a:ext cx="6610370" cy="5519577"/>
          </a:xfrm>
          <a:prstGeom prst="rect">
            <a:avLst/>
          </a:prstGeom>
        </p:spPr>
      </p:pic>
      <p:sp>
        <p:nvSpPr>
          <p:cNvPr id="19" name="타원 18">
            <a:extLst>
              <a:ext uri="{FF2B5EF4-FFF2-40B4-BE49-F238E27FC236}">
                <a16:creationId xmlns:a16="http://schemas.microsoft.com/office/drawing/2014/main" id="{A6DB5803-34BA-4041-8D45-F69D0223F023}"/>
              </a:ext>
            </a:extLst>
          </p:cNvPr>
          <p:cNvSpPr/>
          <p:nvPr/>
        </p:nvSpPr>
        <p:spPr>
          <a:xfrm>
            <a:off x="281381" y="4353129"/>
            <a:ext cx="1753299" cy="114929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3" name="연결선: 꺾임 22">
            <a:extLst>
              <a:ext uri="{FF2B5EF4-FFF2-40B4-BE49-F238E27FC236}">
                <a16:creationId xmlns:a16="http://schemas.microsoft.com/office/drawing/2014/main" id="{90D2DF01-9D82-412D-B969-C54CD0C7DAF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242869" y="1601540"/>
            <a:ext cx="1816042" cy="5985719"/>
          </a:xfrm>
          <a:prstGeom prst="bentConnector4">
            <a:avLst>
              <a:gd name="adj1" fmla="val -63989"/>
              <a:gd name="adj2" fmla="val 92968"/>
            </a:avLst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그림 23">
            <a:extLst>
              <a:ext uri="{FF2B5EF4-FFF2-40B4-BE49-F238E27FC236}">
                <a16:creationId xmlns:a16="http://schemas.microsoft.com/office/drawing/2014/main" id="{8D557976-9DF9-4387-83F8-DE269CB4FE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" t="52551" r="64741" b="14547"/>
          <a:stretch/>
        </p:blipFill>
        <p:spPr>
          <a:xfrm>
            <a:off x="7151720" y="2537084"/>
            <a:ext cx="4185220" cy="3552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3433969E-271E-4565-A865-A58A9705C2B9}"/>
              </a:ext>
            </a:extLst>
          </p:cNvPr>
          <p:cNvCxnSpPr>
            <a:cxnSpLocks/>
          </p:cNvCxnSpPr>
          <p:nvPr/>
        </p:nvCxnSpPr>
        <p:spPr>
          <a:xfrm>
            <a:off x="7983587" y="3650866"/>
            <a:ext cx="2724139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6151491-8841-4F49-975B-DE4B73B45CCB}"/>
              </a:ext>
            </a:extLst>
          </p:cNvPr>
          <p:cNvSpPr txBox="1"/>
          <p:nvPr/>
        </p:nvSpPr>
        <p:spPr>
          <a:xfrm>
            <a:off x="9422355" y="3317046"/>
            <a:ext cx="1356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accent2"/>
                </a:solidFill>
              </a:rPr>
              <a:t>Error check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11" name="왼쪽 중괄호 10">
            <a:extLst>
              <a:ext uri="{FF2B5EF4-FFF2-40B4-BE49-F238E27FC236}">
                <a16:creationId xmlns:a16="http://schemas.microsoft.com/office/drawing/2014/main" id="{4F24995B-7046-4AB9-9707-0CD02E981E1B}"/>
              </a:ext>
            </a:extLst>
          </p:cNvPr>
          <p:cNvSpPr/>
          <p:nvPr/>
        </p:nvSpPr>
        <p:spPr>
          <a:xfrm flipH="1">
            <a:off x="4479721" y="1870746"/>
            <a:ext cx="134224" cy="201336"/>
          </a:xfrm>
          <a:prstGeom prst="leftBrac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9" name="연결선: 꺾임 28">
            <a:extLst>
              <a:ext uri="{FF2B5EF4-FFF2-40B4-BE49-F238E27FC236}">
                <a16:creationId xmlns:a16="http://schemas.microsoft.com/office/drawing/2014/main" id="{BD1EEB40-6327-47BB-A095-CB3D55C1771B}"/>
              </a:ext>
            </a:extLst>
          </p:cNvPr>
          <p:cNvCxnSpPr>
            <a:cxnSpLocks/>
          </p:cNvCxnSpPr>
          <p:nvPr/>
        </p:nvCxnSpPr>
        <p:spPr>
          <a:xfrm>
            <a:off x="4613944" y="1971620"/>
            <a:ext cx="688687" cy="657760"/>
          </a:xfrm>
          <a:prstGeom prst="bentConnector3">
            <a:avLst>
              <a:gd name="adj1" fmla="val 147449"/>
            </a:avLst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C654D9D-D75E-4AB1-AD82-5D3832BDAC89}"/>
              </a:ext>
            </a:extLst>
          </p:cNvPr>
          <p:cNvSpPr txBox="1"/>
          <p:nvPr/>
        </p:nvSpPr>
        <p:spPr>
          <a:xfrm>
            <a:off x="3073704" y="2306215"/>
            <a:ext cx="2154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accent2"/>
                </a:solidFill>
              </a:rPr>
              <a:t>Mapping </a:t>
            </a:r>
          </a:p>
          <a:p>
            <a:r>
              <a:rPr lang="en-US" altLang="ko-KR" dirty="0">
                <a:solidFill>
                  <a:schemeClr val="accent2"/>
                </a:solidFill>
              </a:rPr>
              <a:t>port and FPGA pin</a:t>
            </a:r>
            <a:endParaRPr lang="ko-KR" alt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12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CEC8138-F5BD-4E74-9850-7FFE64B53F64}"/>
              </a:ext>
            </a:extLst>
          </p:cNvPr>
          <p:cNvSpPr/>
          <p:nvPr/>
        </p:nvSpPr>
        <p:spPr>
          <a:xfrm>
            <a:off x="-1" y="0"/>
            <a:ext cx="12192001" cy="13422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624E85E-D0D5-45B3-8697-4886D3654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55" y="30674"/>
            <a:ext cx="8769802" cy="1280890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rgbClr val="FFE7FA"/>
                </a:solidFill>
              </a:rPr>
              <a:t>Mapping</a:t>
            </a:r>
            <a:endParaRPr lang="ko-KR" altLang="en-US" dirty="0">
              <a:solidFill>
                <a:srgbClr val="FFE7FA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ED8A629-7B7F-41EB-8E6B-A9CF6B94A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3387" y="1872755"/>
            <a:ext cx="3429624" cy="4521837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2000" dirty="0">
                <a:solidFill>
                  <a:schemeClr val="accent1"/>
                </a:solidFill>
                <a:latin typeface="+mn-ea"/>
              </a:rPr>
              <a:t>Tools</a:t>
            </a:r>
          </a:p>
          <a:p>
            <a:pPr marL="0" indent="0">
              <a:buNone/>
            </a:pPr>
            <a:endParaRPr lang="en-US" altLang="ko-KR" sz="2000" dirty="0">
              <a:solidFill>
                <a:schemeClr val="accent1"/>
              </a:solidFill>
              <a:latin typeface="+mn-ea"/>
            </a:endParaRPr>
          </a:p>
          <a:p>
            <a:pPr marL="0" indent="0">
              <a:buNone/>
            </a:pPr>
            <a:endParaRPr lang="en-US" altLang="ko-KR" sz="2000" dirty="0">
              <a:solidFill>
                <a:schemeClr val="accent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ko-KR" sz="2000" dirty="0">
                <a:solidFill>
                  <a:schemeClr val="accent1"/>
                </a:solidFill>
                <a:latin typeface="+mn-ea"/>
              </a:rPr>
              <a:t>Plan ahead</a:t>
            </a:r>
          </a:p>
          <a:p>
            <a:pPr marL="0" indent="0">
              <a:buNone/>
            </a:pPr>
            <a:endParaRPr lang="en-US" altLang="ko-KR" sz="2000" dirty="0">
              <a:solidFill>
                <a:schemeClr val="accent1"/>
              </a:solidFill>
              <a:latin typeface="+mn-ea"/>
            </a:endParaRPr>
          </a:p>
          <a:p>
            <a:pPr marL="0" indent="0">
              <a:buNone/>
            </a:pPr>
            <a:endParaRPr lang="en-US" altLang="ko-KR" sz="2000" dirty="0">
              <a:solidFill>
                <a:schemeClr val="accent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ko-KR" sz="2000" dirty="0">
                <a:solidFill>
                  <a:schemeClr val="accent1"/>
                </a:solidFill>
                <a:latin typeface="+mn-ea"/>
              </a:rPr>
              <a:t>I/O pin planning</a:t>
            </a:r>
          </a:p>
          <a:p>
            <a:pPr marL="0" indent="0">
              <a:buNone/>
            </a:pPr>
            <a:r>
              <a:rPr lang="en-US" altLang="ko-KR" sz="2000" dirty="0">
                <a:solidFill>
                  <a:schemeClr val="accent1"/>
                </a:solidFill>
                <a:latin typeface="+mn-ea"/>
              </a:rPr>
              <a:t>(plan ahead)-post-synthesis</a:t>
            </a:r>
          </a:p>
          <a:p>
            <a:pPr marL="0" indent="0">
              <a:buNone/>
            </a:pPr>
            <a:endParaRPr lang="en-US" altLang="ko-KR" sz="1800" dirty="0">
              <a:solidFill>
                <a:schemeClr val="accent1"/>
              </a:solidFill>
              <a:latin typeface="+mn-ea"/>
            </a:endParaRPr>
          </a:p>
          <a:p>
            <a:pPr marL="0" indent="0">
              <a:buNone/>
            </a:pPr>
            <a:endParaRPr lang="en-US" altLang="ko-KR" dirty="0">
              <a:solidFill>
                <a:srgbClr val="000000"/>
              </a:solidFill>
              <a:latin typeface="+mn-ea"/>
            </a:endParaRPr>
          </a:p>
          <a:p>
            <a:pPr marL="0" indent="0">
              <a:buNone/>
            </a:pPr>
            <a:endParaRPr lang="en-US" altLang="ko-KR" b="0" i="0" dirty="0">
              <a:solidFill>
                <a:srgbClr val="000000"/>
              </a:solidFill>
              <a:effectLst/>
              <a:latin typeface="noto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9E0E706-62E0-4521-A101-65458EB8B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42238"/>
            <a:ext cx="7357929" cy="5582873"/>
          </a:xfrm>
          <a:prstGeom prst="rect">
            <a:avLst/>
          </a:prstGeom>
        </p:spPr>
      </p:pic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2E3D1038-D4A7-4416-AFE7-6CEA259E4E1B}"/>
              </a:ext>
            </a:extLst>
          </p:cNvPr>
          <p:cNvSpPr/>
          <p:nvPr/>
        </p:nvSpPr>
        <p:spPr>
          <a:xfrm rot="5400000">
            <a:off x="7656944" y="2474699"/>
            <a:ext cx="728862" cy="41773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76650992-7240-4E62-B3F0-FA04C0D85358}"/>
              </a:ext>
            </a:extLst>
          </p:cNvPr>
          <p:cNvSpPr/>
          <p:nvPr/>
        </p:nvSpPr>
        <p:spPr>
          <a:xfrm rot="5400000">
            <a:off x="7656944" y="3601132"/>
            <a:ext cx="728862" cy="41773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5081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CEC8138-F5BD-4E74-9850-7FFE64B53F64}"/>
              </a:ext>
            </a:extLst>
          </p:cNvPr>
          <p:cNvSpPr/>
          <p:nvPr/>
        </p:nvSpPr>
        <p:spPr>
          <a:xfrm>
            <a:off x="-1" y="0"/>
            <a:ext cx="12192001" cy="13422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624E85E-D0D5-45B3-8697-4886D3654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55" y="30674"/>
            <a:ext cx="8769802" cy="1280890"/>
          </a:xfrm>
        </p:spPr>
        <p:txBody>
          <a:bodyPr/>
          <a:lstStyle/>
          <a:p>
            <a:r>
              <a:rPr lang="en-US" altLang="ko-KR" dirty="0">
                <a:solidFill>
                  <a:srgbClr val="FFE7FA"/>
                </a:solidFill>
              </a:rPr>
              <a:t>Simulation(make testbench)</a:t>
            </a:r>
            <a:endParaRPr lang="ko-KR" altLang="en-US" dirty="0">
              <a:solidFill>
                <a:srgbClr val="FFE7FA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ED8A629-7B7F-41EB-8E6B-A9CF6B94A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91" y="1820539"/>
            <a:ext cx="9365100" cy="4521837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2000" dirty="0">
                <a:solidFill>
                  <a:schemeClr val="accent1"/>
                </a:solidFill>
                <a:latin typeface="+mn-ea"/>
              </a:rPr>
              <a:t>File – New Project Wizard</a:t>
            </a:r>
          </a:p>
          <a:p>
            <a:pPr marL="0" indent="0">
              <a:buNone/>
            </a:pPr>
            <a:endParaRPr lang="en-US" altLang="ko-KR" dirty="0">
              <a:solidFill>
                <a:srgbClr val="000000"/>
              </a:solidFill>
              <a:latin typeface="+mn-ea"/>
            </a:endParaRPr>
          </a:p>
          <a:p>
            <a:pPr marL="0" indent="0">
              <a:buNone/>
            </a:pPr>
            <a:endParaRPr lang="en-US" altLang="ko-KR" b="0" i="0" dirty="0">
              <a:solidFill>
                <a:srgbClr val="000000"/>
              </a:solidFill>
              <a:effectLst/>
              <a:latin typeface="noto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D2942850-03A3-4746-BF5D-59BD3C2022A1}"/>
              </a:ext>
            </a:extLst>
          </p:cNvPr>
          <p:cNvSpPr/>
          <p:nvPr/>
        </p:nvSpPr>
        <p:spPr>
          <a:xfrm>
            <a:off x="1199626" y="5279096"/>
            <a:ext cx="2195366" cy="8205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accent1"/>
                </a:solidFill>
              </a:rPr>
              <a:t>Select</a:t>
            </a:r>
          </a:p>
          <a:p>
            <a:pPr algn="ctr"/>
            <a:r>
              <a:rPr lang="en-US" altLang="ko-KR" dirty="0">
                <a:solidFill>
                  <a:schemeClr val="accent1"/>
                </a:solidFill>
              </a:rPr>
              <a:t>VHDL Test Bench</a:t>
            </a: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1C8523B1-0048-48EC-8DA8-F9BFCA5376ED}"/>
              </a:ext>
            </a:extLst>
          </p:cNvPr>
          <p:cNvSpPr/>
          <p:nvPr/>
        </p:nvSpPr>
        <p:spPr>
          <a:xfrm>
            <a:off x="5079041" y="5279096"/>
            <a:ext cx="2195366" cy="8205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accent1"/>
                </a:solidFill>
              </a:rPr>
              <a:t>Select file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9CA5157F-415F-4A8A-A4EB-0D7A526D68F9}"/>
              </a:ext>
            </a:extLst>
          </p:cNvPr>
          <p:cNvSpPr/>
          <p:nvPr/>
        </p:nvSpPr>
        <p:spPr>
          <a:xfrm>
            <a:off x="8981158" y="5279096"/>
            <a:ext cx="2195366" cy="8205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accent1"/>
                </a:solidFill>
              </a:rPr>
              <a:t>Summary check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1A38D57-2AB0-4364-82A3-846825895D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1" t="9348" r="4093" b="8621"/>
          <a:stretch/>
        </p:blipFill>
        <p:spPr>
          <a:xfrm>
            <a:off x="270831" y="2575906"/>
            <a:ext cx="3600000" cy="2574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077767E-DD3E-4033-9B1C-0BA69AA5DA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54" t="4024" r="6538" b="8574"/>
          <a:stretch/>
        </p:blipFill>
        <p:spPr>
          <a:xfrm>
            <a:off x="4335534" y="2594464"/>
            <a:ext cx="3600000" cy="2580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18244CB8-C5BC-4347-8863-07B2BC77ED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10" t="6953" r="15152" b="11411"/>
          <a:stretch/>
        </p:blipFill>
        <p:spPr>
          <a:xfrm>
            <a:off x="8366009" y="2583894"/>
            <a:ext cx="3600000" cy="2558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화살표: 오른쪽 18">
            <a:extLst>
              <a:ext uri="{FF2B5EF4-FFF2-40B4-BE49-F238E27FC236}">
                <a16:creationId xmlns:a16="http://schemas.microsoft.com/office/drawing/2014/main" id="{F29511A7-5E41-4511-A472-9D67C609F126}"/>
              </a:ext>
            </a:extLst>
          </p:cNvPr>
          <p:cNvSpPr/>
          <p:nvPr/>
        </p:nvSpPr>
        <p:spPr>
          <a:xfrm>
            <a:off x="3962740" y="3502518"/>
            <a:ext cx="315115" cy="72165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화살표: 오른쪽 19">
            <a:extLst>
              <a:ext uri="{FF2B5EF4-FFF2-40B4-BE49-F238E27FC236}">
                <a16:creationId xmlns:a16="http://schemas.microsoft.com/office/drawing/2014/main" id="{7E8B5478-B958-4604-ACBE-C0A9973903E2}"/>
              </a:ext>
            </a:extLst>
          </p:cNvPr>
          <p:cNvSpPr/>
          <p:nvPr/>
        </p:nvSpPr>
        <p:spPr>
          <a:xfrm>
            <a:off x="7993214" y="3523743"/>
            <a:ext cx="315115" cy="72165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7121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CEC8138-F5BD-4E74-9850-7FFE64B53F64}"/>
              </a:ext>
            </a:extLst>
          </p:cNvPr>
          <p:cNvSpPr/>
          <p:nvPr/>
        </p:nvSpPr>
        <p:spPr>
          <a:xfrm>
            <a:off x="-1" y="0"/>
            <a:ext cx="12192001" cy="13422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624E85E-D0D5-45B3-8697-4886D3654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55" y="30674"/>
            <a:ext cx="8769802" cy="1280890"/>
          </a:xfrm>
        </p:spPr>
        <p:txBody>
          <a:bodyPr/>
          <a:lstStyle/>
          <a:p>
            <a:r>
              <a:rPr lang="en-US" altLang="ko-KR" dirty="0">
                <a:solidFill>
                  <a:srgbClr val="FFE7FA"/>
                </a:solidFill>
              </a:rPr>
              <a:t>Simulation(make testbench)</a:t>
            </a:r>
            <a:endParaRPr lang="ko-KR" altLang="en-US" dirty="0">
              <a:solidFill>
                <a:srgbClr val="FFE7FA"/>
              </a:solidFill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574098F2-DF9C-408A-A469-90A42E7DF7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05"/>
          <a:stretch/>
        </p:blipFill>
        <p:spPr>
          <a:xfrm>
            <a:off x="0" y="1311564"/>
            <a:ext cx="12192000" cy="5546436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1EFBEF7-8DC1-43F9-A66B-411C92E8C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715" y="1982762"/>
            <a:ext cx="4333875" cy="4560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84929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CEC8138-F5BD-4E74-9850-7FFE64B53F64}"/>
              </a:ext>
            </a:extLst>
          </p:cNvPr>
          <p:cNvSpPr/>
          <p:nvPr/>
        </p:nvSpPr>
        <p:spPr>
          <a:xfrm>
            <a:off x="-1" y="0"/>
            <a:ext cx="12192001" cy="13422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624E85E-D0D5-45B3-8697-4886D3654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55" y="30674"/>
            <a:ext cx="8769802" cy="1280890"/>
          </a:xfrm>
        </p:spPr>
        <p:txBody>
          <a:bodyPr/>
          <a:lstStyle/>
          <a:p>
            <a:r>
              <a:rPr lang="en-US" altLang="ko-KR" dirty="0">
                <a:solidFill>
                  <a:srgbClr val="FFE7FA"/>
                </a:solidFill>
              </a:rPr>
              <a:t>Simulation(make signal)</a:t>
            </a:r>
            <a:endParaRPr lang="ko-KR" altLang="en-US" dirty="0">
              <a:solidFill>
                <a:srgbClr val="FFE7FA"/>
              </a:solidFill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F9DDA1F0-FB61-4DB1-88B7-09F784EA2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1457"/>
            <a:ext cx="12192000" cy="5515761"/>
          </a:xfrm>
          <a:prstGeom prst="rect">
            <a:avLst/>
          </a:prstGeom>
        </p:spPr>
      </p:pic>
      <p:sp>
        <p:nvSpPr>
          <p:cNvPr id="13" name="오른쪽 중괄호 12">
            <a:extLst>
              <a:ext uri="{FF2B5EF4-FFF2-40B4-BE49-F238E27FC236}">
                <a16:creationId xmlns:a16="http://schemas.microsoft.com/office/drawing/2014/main" id="{0457DF3A-FE68-4D68-8AE1-CC2C09C015BD}"/>
              </a:ext>
            </a:extLst>
          </p:cNvPr>
          <p:cNvSpPr/>
          <p:nvPr/>
        </p:nvSpPr>
        <p:spPr>
          <a:xfrm>
            <a:off x="10210800" y="2560253"/>
            <a:ext cx="533547" cy="2449239"/>
          </a:xfrm>
          <a:prstGeom prst="rightBrace">
            <a:avLst>
              <a:gd name="adj1" fmla="val 8333"/>
              <a:gd name="adj2" fmla="val 50275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/>
              </a:solidFill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F37C1D13-D4A8-4693-81CA-B3B1A0A6A204}"/>
              </a:ext>
            </a:extLst>
          </p:cNvPr>
          <p:cNvSpPr/>
          <p:nvPr/>
        </p:nvSpPr>
        <p:spPr>
          <a:xfrm>
            <a:off x="10744347" y="3387456"/>
            <a:ext cx="1323828" cy="8205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accent1"/>
                </a:solidFill>
              </a:rPr>
              <a:t>Make</a:t>
            </a:r>
          </a:p>
          <a:p>
            <a:pPr algn="ctr"/>
            <a:r>
              <a:rPr lang="en-US" altLang="ko-KR" dirty="0">
                <a:solidFill>
                  <a:schemeClr val="accent1"/>
                </a:solidFill>
              </a:rPr>
              <a:t>Input signal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B70F0F75-812C-4AF0-A69D-9EC25B7F38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3" t="6878" r="27824"/>
          <a:stretch/>
        </p:blipFill>
        <p:spPr>
          <a:xfrm>
            <a:off x="6886575" y="2117341"/>
            <a:ext cx="3200400" cy="3335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타원 22">
            <a:extLst>
              <a:ext uri="{FF2B5EF4-FFF2-40B4-BE49-F238E27FC236}">
                <a16:creationId xmlns:a16="http://schemas.microsoft.com/office/drawing/2014/main" id="{5A394B23-83C1-4C41-BF35-F878B9DD5854}"/>
              </a:ext>
            </a:extLst>
          </p:cNvPr>
          <p:cNvSpPr/>
          <p:nvPr/>
        </p:nvSpPr>
        <p:spPr>
          <a:xfrm>
            <a:off x="1180540" y="1901560"/>
            <a:ext cx="831139" cy="27792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3714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CEC8138-F5BD-4E74-9850-7FFE64B53F64}"/>
              </a:ext>
            </a:extLst>
          </p:cNvPr>
          <p:cNvSpPr/>
          <p:nvPr/>
        </p:nvSpPr>
        <p:spPr>
          <a:xfrm>
            <a:off x="-1" y="0"/>
            <a:ext cx="12192001" cy="13422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624E85E-D0D5-45B3-8697-4886D3654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55" y="30674"/>
            <a:ext cx="8769802" cy="1280890"/>
          </a:xfrm>
        </p:spPr>
        <p:txBody>
          <a:bodyPr/>
          <a:lstStyle/>
          <a:p>
            <a:r>
              <a:rPr lang="en-US" altLang="ko-KR" dirty="0">
                <a:solidFill>
                  <a:srgbClr val="FFE7FA"/>
                </a:solidFill>
              </a:rPr>
              <a:t>Simulation</a:t>
            </a:r>
            <a:endParaRPr lang="ko-KR" altLang="en-US" dirty="0">
              <a:solidFill>
                <a:srgbClr val="FFE7FA"/>
              </a:solidFill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F9DDA1F0-FB61-4DB1-88B7-09F784EA2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11564"/>
            <a:ext cx="12192000" cy="551576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67AC866-138B-4EA9-9337-2FD248DE87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66" r="80878"/>
          <a:stretch/>
        </p:blipFill>
        <p:spPr>
          <a:xfrm>
            <a:off x="7143748" y="2327196"/>
            <a:ext cx="4352925" cy="4246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타원 8">
            <a:extLst>
              <a:ext uri="{FF2B5EF4-FFF2-40B4-BE49-F238E27FC236}">
                <a16:creationId xmlns:a16="http://schemas.microsoft.com/office/drawing/2014/main" id="{CE2FD02A-E10A-4517-AEC5-E89911E61D22}"/>
              </a:ext>
            </a:extLst>
          </p:cNvPr>
          <p:cNvSpPr/>
          <p:nvPr/>
        </p:nvSpPr>
        <p:spPr>
          <a:xfrm>
            <a:off x="281380" y="4667454"/>
            <a:ext cx="1753299" cy="114929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연결선: 꺾임 10">
            <a:extLst>
              <a:ext uri="{FF2B5EF4-FFF2-40B4-BE49-F238E27FC236}">
                <a16:creationId xmlns:a16="http://schemas.microsoft.com/office/drawing/2014/main" id="{748AA2C9-7F4F-4D09-A007-EA1921753A3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242867" y="1915865"/>
            <a:ext cx="1816042" cy="5985719"/>
          </a:xfrm>
          <a:prstGeom prst="bentConnector4">
            <a:avLst>
              <a:gd name="adj1" fmla="val -41436"/>
              <a:gd name="adj2" fmla="val 92968"/>
            </a:avLst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D0780198-8EE5-4662-B940-EC385E338F53}"/>
              </a:ext>
            </a:extLst>
          </p:cNvPr>
          <p:cNvCxnSpPr>
            <a:cxnSpLocks/>
          </p:cNvCxnSpPr>
          <p:nvPr/>
        </p:nvCxnSpPr>
        <p:spPr>
          <a:xfrm>
            <a:off x="8200003" y="3377147"/>
            <a:ext cx="2963297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968477B-B651-45CD-A16C-76C7CC385812}"/>
              </a:ext>
            </a:extLst>
          </p:cNvPr>
          <p:cNvSpPr txBox="1"/>
          <p:nvPr/>
        </p:nvSpPr>
        <p:spPr>
          <a:xfrm>
            <a:off x="9695186" y="2883706"/>
            <a:ext cx="1356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accent2"/>
                </a:solidFill>
              </a:rPr>
              <a:t>Error check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9B0FAE9C-C8A1-470B-BC6A-6FED3661EFAF}"/>
              </a:ext>
            </a:extLst>
          </p:cNvPr>
          <p:cNvCxnSpPr>
            <a:cxnSpLocks/>
          </p:cNvCxnSpPr>
          <p:nvPr/>
        </p:nvCxnSpPr>
        <p:spPr>
          <a:xfrm>
            <a:off x="8200003" y="3624797"/>
            <a:ext cx="2963297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DA5FFB3-D5AE-4166-89A3-460B27499D71}"/>
              </a:ext>
            </a:extLst>
          </p:cNvPr>
          <p:cNvSpPr txBox="1"/>
          <p:nvPr/>
        </p:nvSpPr>
        <p:spPr>
          <a:xfrm>
            <a:off x="9228968" y="3746278"/>
            <a:ext cx="1822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2"/>
                </a:solidFill>
              </a:rPr>
              <a:t>Simulate module</a:t>
            </a:r>
            <a:endParaRPr lang="ko-KR" alt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200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CEC8138-F5BD-4E74-9850-7FFE64B53F64}"/>
              </a:ext>
            </a:extLst>
          </p:cNvPr>
          <p:cNvSpPr/>
          <p:nvPr/>
        </p:nvSpPr>
        <p:spPr>
          <a:xfrm>
            <a:off x="-1" y="0"/>
            <a:ext cx="12192001" cy="13422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624E85E-D0D5-45B3-8697-4886D3654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55" y="30674"/>
            <a:ext cx="8769802" cy="1280890"/>
          </a:xfrm>
        </p:spPr>
        <p:txBody>
          <a:bodyPr/>
          <a:lstStyle/>
          <a:p>
            <a:r>
              <a:rPr lang="en-US" altLang="ko-KR" dirty="0">
                <a:solidFill>
                  <a:srgbClr val="FFE7FA"/>
                </a:solidFill>
              </a:rPr>
              <a:t>Simulation</a:t>
            </a:r>
            <a:endParaRPr lang="ko-KR" altLang="en-US" dirty="0">
              <a:solidFill>
                <a:srgbClr val="FFE7FA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595DE92-8848-466B-BD9E-4EC519D52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2912"/>
            <a:ext cx="12192000" cy="548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83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EDFFA8DC-0C35-47A4-870F-48E98C00F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7993"/>
            <a:ext cx="12192000" cy="5546436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3CEC8138-F5BD-4E74-9850-7FFE64B53F64}"/>
              </a:ext>
            </a:extLst>
          </p:cNvPr>
          <p:cNvSpPr/>
          <p:nvPr/>
        </p:nvSpPr>
        <p:spPr>
          <a:xfrm>
            <a:off x="0" y="3815"/>
            <a:ext cx="12192001" cy="13422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624E85E-D0D5-45B3-8697-4886D3654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55" y="30674"/>
            <a:ext cx="8769802" cy="1280890"/>
          </a:xfrm>
        </p:spPr>
        <p:txBody>
          <a:bodyPr/>
          <a:lstStyle/>
          <a:p>
            <a:r>
              <a:rPr lang="en-US" altLang="ko-KR" dirty="0">
                <a:solidFill>
                  <a:srgbClr val="FFE7FA"/>
                </a:solidFill>
              </a:rPr>
              <a:t>Make bit file</a:t>
            </a:r>
            <a:endParaRPr lang="ko-KR" altLang="en-US" dirty="0">
              <a:solidFill>
                <a:srgbClr val="FFE7FA"/>
              </a:solidFill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10354C8E-CEF3-45F7-9D52-A257E52CAB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6" t="55073" r="82279" b="3349"/>
          <a:stretch/>
        </p:blipFill>
        <p:spPr>
          <a:xfrm>
            <a:off x="7318144" y="2111766"/>
            <a:ext cx="3557517" cy="4101529"/>
          </a:xfrm>
          <a:prstGeom prst="rect">
            <a:avLst/>
          </a:prstGeom>
        </p:spPr>
      </p:pic>
      <p:sp>
        <p:nvSpPr>
          <p:cNvPr id="3" name="타원 2">
            <a:extLst>
              <a:ext uri="{FF2B5EF4-FFF2-40B4-BE49-F238E27FC236}">
                <a16:creationId xmlns:a16="http://schemas.microsoft.com/office/drawing/2014/main" id="{B8E6D1C4-4979-442C-A6B0-EBFD1D9537E5}"/>
              </a:ext>
            </a:extLst>
          </p:cNvPr>
          <p:cNvSpPr/>
          <p:nvPr/>
        </p:nvSpPr>
        <p:spPr>
          <a:xfrm>
            <a:off x="243281" y="4572000"/>
            <a:ext cx="1753299" cy="114929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연결선: 꺾임 16">
            <a:extLst>
              <a:ext uri="{FF2B5EF4-FFF2-40B4-BE49-F238E27FC236}">
                <a16:creationId xmlns:a16="http://schemas.microsoft.com/office/drawing/2014/main" id="{1B7C9E77-0579-4800-8591-4ED31EDABFBD}"/>
              </a:ext>
            </a:extLst>
          </p:cNvPr>
          <p:cNvCxnSpPr>
            <a:cxnSpLocks/>
            <a:stCxn id="3" idx="4"/>
          </p:cNvCxnSpPr>
          <p:nvPr/>
        </p:nvCxnSpPr>
        <p:spPr>
          <a:xfrm rot="5400000" flipH="1" flipV="1">
            <a:off x="3204769" y="1820411"/>
            <a:ext cx="1816042" cy="5985719"/>
          </a:xfrm>
          <a:prstGeom prst="bentConnector4">
            <a:avLst>
              <a:gd name="adj1" fmla="val -35666"/>
              <a:gd name="adj2" fmla="val 92968"/>
            </a:avLst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2CC8A50B-B4EB-41A0-849D-31CDEEDEAD42}"/>
              </a:ext>
            </a:extLst>
          </p:cNvPr>
          <p:cNvCxnSpPr>
            <a:cxnSpLocks/>
          </p:cNvCxnSpPr>
          <p:nvPr/>
        </p:nvCxnSpPr>
        <p:spPr>
          <a:xfrm>
            <a:off x="8034076" y="3551873"/>
            <a:ext cx="181858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D85447F-36A1-4945-B4B5-D0C70CB0D2E6}"/>
              </a:ext>
            </a:extLst>
          </p:cNvPr>
          <p:cNvSpPr txBox="1"/>
          <p:nvPr/>
        </p:nvSpPr>
        <p:spPr>
          <a:xfrm>
            <a:off x="9096902" y="3121461"/>
            <a:ext cx="1822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2"/>
                </a:solidFill>
              </a:rPr>
              <a:t>Make bit file</a:t>
            </a:r>
            <a:endParaRPr lang="ko-KR" alt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820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CEC8138-F5BD-4E74-9850-7FFE64B53F64}"/>
              </a:ext>
            </a:extLst>
          </p:cNvPr>
          <p:cNvSpPr/>
          <p:nvPr/>
        </p:nvSpPr>
        <p:spPr>
          <a:xfrm>
            <a:off x="-1" y="0"/>
            <a:ext cx="12192001" cy="13422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624E85E-D0D5-45B3-8697-4886D3654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55" y="30674"/>
            <a:ext cx="8769802" cy="1280890"/>
          </a:xfrm>
        </p:spPr>
        <p:txBody>
          <a:bodyPr/>
          <a:lstStyle/>
          <a:p>
            <a:r>
              <a:rPr lang="en-US" altLang="ko-KR" dirty="0">
                <a:solidFill>
                  <a:srgbClr val="FFE7FA"/>
                </a:solidFill>
              </a:rPr>
              <a:t>Multiplexer</a:t>
            </a:r>
            <a:endParaRPr lang="ko-KR" altLang="en-US" dirty="0">
              <a:solidFill>
                <a:srgbClr val="FFE7FA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ED8A629-7B7F-41EB-8E6B-A9CF6B94A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08" y="1493014"/>
            <a:ext cx="11747382" cy="4521837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1800" dirty="0">
                <a:solidFill>
                  <a:schemeClr val="accent1"/>
                </a:solidFill>
                <a:latin typeface="+mn-ea"/>
              </a:rPr>
              <a:t>Multiplexer = combination circuit that selects one of several input lines and connects it to a single output line.</a:t>
            </a:r>
          </a:p>
          <a:p>
            <a:pPr marL="0" indent="0">
              <a:buNone/>
            </a:pPr>
            <a:endParaRPr lang="en-US" altLang="ko-KR" sz="1800" dirty="0">
              <a:solidFill>
                <a:schemeClr val="accent1"/>
              </a:solidFill>
              <a:latin typeface="+mn-ea"/>
            </a:endParaRPr>
          </a:p>
          <a:p>
            <a:pPr marL="0" indent="0">
              <a:buNone/>
            </a:pPr>
            <a:endParaRPr lang="en-US" altLang="ko-KR" dirty="0">
              <a:solidFill>
                <a:srgbClr val="000000"/>
              </a:solidFill>
              <a:latin typeface="+mn-ea"/>
            </a:endParaRPr>
          </a:p>
          <a:p>
            <a:pPr marL="0" indent="0">
              <a:buNone/>
            </a:pPr>
            <a:endParaRPr lang="en-US" altLang="ko-KR" b="0" i="0" dirty="0">
              <a:solidFill>
                <a:srgbClr val="000000"/>
              </a:solidFill>
              <a:effectLst/>
              <a:latin typeface="noto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657B041-A653-4385-ADCC-35B1E30D77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1" t="1166" r="5223" b="5502"/>
          <a:stretch/>
        </p:blipFill>
        <p:spPr>
          <a:xfrm>
            <a:off x="355106" y="2006354"/>
            <a:ext cx="4953741" cy="4347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0" name="표 10">
            <a:extLst>
              <a:ext uri="{FF2B5EF4-FFF2-40B4-BE49-F238E27FC236}">
                <a16:creationId xmlns:a16="http://schemas.microsoft.com/office/drawing/2014/main" id="{3CEBA961-DF9A-4447-90CC-34B3ADE243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776780"/>
              </p:ext>
            </p:extLst>
          </p:nvPr>
        </p:nvGraphicFramePr>
        <p:xfrm>
          <a:off x="5770112" y="3079633"/>
          <a:ext cx="5883824" cy="2499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0956">
                  <a:extLst>
                    <a:ext uri="{9D8B030D-6E8A-4147-A177-3AD203B41FA5}">
                      <a16:colId xmlns:a16="http://schemas.microsoft.com/office/drawing/2014/main" val="529659288"/>
                    </a:ext>
                  </a:extLst>
                </a:gridCol>
                <a:gridCol w="1470956">
                  <a:extLst>
                    <a:ext uri="{9D8B030D-6E8A-4147-A177-3AD203B41FA5}">
                      <a16:colId xmlns:a16="http://schemas.microsoft.com/office/drawing/2014/main" val="1504265582"/>
                    </a:ext>
                  </a:extLst>
                </a:gridCol>
                <a:gridCol w="1470956">
                  <a:extLst>
                    <a:ext uri="{9D8B030D-6E8A-4147-A177-3AD203B41FA5}">
                      <a16:colId xmlns:a16="http://schemas.microsoft.com/office/drawing/2014/main" val="2750180155"/>
                    </a:ext>
                  </a:extLst>
                </a:gridCol>
                <a:gridCol w="1470956">
                  <a:extLst>
                    <a:ext uri="{9D8B030D-6E8A-4147-A177-3AD203B41FA5}">
                      <a16:colId xmlns:a16="http://schemas.microsoft.com/office/drawing/2014/main" val="599674205"/>
                    </a:ext>
                  </a:extLst>
                </a:gridCol>
              </a:tblGrid>
              <a:tr h="4998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Input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/>
                        <a:t>Sel</a:t>
                      </a:r>
                      <a:r>
                        <a:rPr lang="en-US" altLang="ko-KR" dirty="0"/>
                        <a:t> 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/>
                        <a:t>Sel</a:t>
                      </a:r>
                      <a:r>
                        <a:rPr lang="en-US" altLang="ko-KR" dirty="0"/>
                        <a:t> 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output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28854"/>
                  </a:ext>
                </a:extLst>
              </a:tr>
              <a:tr h="4998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Input 0</a:t>
                      </a:r>
                      <a:endParaRPr lang="ko-KR" alt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Input 0</a:t>
                      </a:r>
                      <a:endParaRPr lang="ko-KR" alt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041162"/>
                  </a:ext>
                </a:extLst>
              </a:tr>
              <a:tr h="4998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Input 1</a:t>
                      </a:r>
                      <a:endParaRPr lang="ko-KR" alt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Input 1</a:t>
                      </a:r>
                      <a:endParaRPr lang="ko-KR" alt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498917"/>
                  </a:ext>
                </a:extLst>
              </a:tr>
              <a:tr h="4998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Input 2</a:t>
                      </a:r>
                      <a:endParaRPr lang="ko-KR" alt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ko-KR" alt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Input 2</a:t>
                      </a:r>
                      <a:endParaRPr lang="ko-KR" alt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720925"/>
                  </a:ext>
                </a:extLst>
              </a:tr>
              <a:tr h="4998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Input 3</a:t>
                      </a:r>
                      <a:endParaRPr lang="ko-KR" alt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ko-KR" alt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Input 3</a:t>
                      </a:r>
                      <a:endParaRPr lang="ko-KR" alt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801011"/>
                  </a:ext>
                </a:extLst>
              </a:tr>
            </a:tbl>
          </a:graphicData>
        </a:graphic>
      </p:graphicFrame>
      <p:sp>
        <p:nvSpPr>
          <p:cNvPr id="13" name="부제목 2">
            <a:extLst>
              <a:ext uri="{FF2B5EF4-FFF2-40B4-BE49-F238E27FC236}">
                <a16:creationId xmlns:a16="http://schemas.microsoft.com/office/drawing/2014/main" id="{56C0FAC0-A65E-4F49-8868-2DF9102B4D68}"/>
              </a:ext>
            </a:extLst>
          </p:cNvPr>
          <p:cNvSpPr txBox="1">
            <a:spLocks/>
          </p:cNvSpPr>
          <p:nvPr/>
        </p:nvSpPr>
        <p:spPr>
          <a:xfrm>
            <a:off x="5695467" y="2573679"/>
            <a:ext cx="3375171" cy="505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>
                <a:solidFill>
                  <a:schemeClr val="accent1"/>
                </a:solidFill>
              </a:rPr>
              <a:t>Truth table</a:t>
            </a:r>
          </a:p>
          <a:p>
            <a:endParaRPr lang="en-US" altLang="ko-KR" b="1" dirty="0"/>
          </a:p>
        </p:txBody>
      </p:sp>
    </p:spTree>
    <p:extLst>
      <p:ext uri="{BB962C8B-B14F-4D97-AF65-F5344CB8AC3E}">
        <p14:creationId xmlns:p14="http://schemas.microsoft.com/office/powerpoint/2010/main" val="1141231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직사각형 56">
            <a:extLst>
              <a:ext uri="{FF2B5EF4-FFF2-40B4-BE49-F238E27FC236}">
                <a16:creationId xmlns:a16="http://schemas.microsoft.com/office/drawing/2014/main" id="{4DEA53E6-6AAD-47D1-BCA0-FFB3E5C63792}"/>
              </a:ext>
            </a:extLst>
          </p:cNvPr>
          <p:cNvSpPr/>
          <p:nvPr/>
        </p:nvSpPr>
        <p:spPr>
          <a:xfrm>
            <a:off x="2716105" y="4831934"/>
            <a:ext cx="9475895" cy="19953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CEC8138-F5BD-4E74-9850-7FFE64B53F64}"/>
              </a:ext>
            </a:extLst>
          </p:cNvPr>
          <p:cNvSpPr/>
          <p:nvPr/>
        </p:nvSpPr>
        <p:spPr>
          <a:xfrm>
            <a:off x="-1" y="0"/>
            <a:ext cx="12192001" cy="13422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624E85E-D0D5-45B3-8697-4886D3654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55" y="30674"/>
            <a:ext cx="8769802" cy="1280890"/>
          </a:xfrm>
        </p:spPr>
        <p:txBody>
          <a:bodyPr/>
          <a:lstStyle/>
          <a:p>
            <a:r>
              <a:rPr lang="en-US" altLang="ko-KR" dirty="0">
                <a:solidFill>
                  <a:srgbClr val="FFE7FA"/>
                </a:solidFill>
              </a:rPr>
              <a:t>Multiplexer</a:t>
            </a:r>
            <a:endParaRPr lang="ko-KR" altLang="en-US" dirty="0">
              <a:solidFill>
                <a:srgbClr val="FFE7FA"/>
              </a:solidFill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6D5B821A-9255-4851-BBE4-6DBE50C0C3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" t="8522" r="30402" b="64357"/>
          <a:stretch/>
        </p:blipFill>
        <p:spPr>
          <a:xfrm>
            <a:off x="0" y="1351570"/>
            <a:ext cx="12191999" cy="3480364"/>
          </a:xfrm>
          <a:prstGeom prst="rect">
            <a:avLst/>
          </a:prstGeom>
        </p:spPr>
      </p:pic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DEB42F59-4AA4-44FC-97F4-D62828709CCF}"/>
              </a:ext>
            </a:extLst>
          </p:cNvPr>
          <p:cNvCxnSpPr>
            <a:cxnSpLocks/>
          </p:cNvCxnSpPr>
          <p:nvPr/>
        </p:nvCxnSpPr>
        <p:spPr>
          <a:xfrm>
            <a:off x="5132554" y="1351569"/>
            <a:ext cx="0" cy="5805011"/>
          </a:xfrm>
          <a:prstGeom prst="line">
            <a:avLst/>
          </a:prstGeom>
          <a:ln w="317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EB77056A-C199-47C9-82AC-D52B7464BDD1}"/>
              </a:ext>
            </a:extLst>
          </p:cNvPr>
          <p:cNvCxnSpPr>
            <a:cxnSpLocks/>
          </p:cNvCxnSpPr>
          <p:nvPr/>
        </p:nvCxnSpPr>
        <p:spPr>
          <a:xfrm>
            <a:off x="7502530" y="1351569"/>
            <a:ext cx="0" cy="5845016"/>
          </a:xfrm>
          <a:prstGeom prst="line">
            <a:avLst/>
          </a:prstGeom>
          <a:ln w="317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E0C0163D-E869-4E12-BF2A-D93527F164A1}"/>
              </a:ext>
            </a:extLst>
          </p:cNvPr>
          <p:cNvCxnSpPr>
            <a:cxnSpLocks/>
          </p:cNvCxnSpPr>
          <p:nvPr/>
        </p:nvCxnSpPr>
        <p:spPr>
          <a:xfrm>
            <a:off x="9835182" y="1311564"/>
            <a:ext cx="0" cy="5845016"/>
          </a:xfrm>
          <a:prstGeom prst="line">
            <a:avLst/>
          </a:prstGeom>
          <a:ln w="317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E9E8DAA9-5F9F-470E-9C70-88D355E13285}"/>
              </a:ext>
            </a:extLst>
          </p:cNvPr>
          <p:cNvSpPr/>
          <p:nvPr/>
        </p:nvSpPr>
        <p:spPr>
          <a:xfrm>
            <a:off x="5206481" y="2492499"/>
            <a:ext cx="2202381" cy="3559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5574A1E0-8883-4BBD-BECD-9CC0F6001A55}"/>
              </a:ext>
            </a:extLst>
          </p:cNvPr>
          <p:cNvSpPr/>
          <p:nvPr/>
        </p:nvSpPr>
        <p:spPr>
          <a:xfrm>
            <a:off x="7596197" y="2099387"/>
            <a:ext cx="2202381" cy="3931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11D108AD-4936-43F2-8A6E-11C468733AB6}"/>
              </a:ext>
            </a:extLst>
          </p:cNvPr>
          <p:cNvSpPr/>
          <p:nvPr/>
        </p:nvSpPr>
        <p:spPr>
          <a:xfrm>
            <a:off x="9912401" y="1756606"/>
            <a:ext cx="2202381" cy="34278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5ACC72B6-83CA-4F8D-8F6E-DF4393152F10}"/>
              </a:ext>
            </a:extLst>
          </p:cNvPr>
          <p:cNvSpPr/>
          <p:nvPr/>
        </p:nvSpPr>
        <p:spPr>
          <a:xfrm>
            <a:off x="2846377" y="2851107"/>
            <a:ext cx="2202381" cy="4066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부제목 2">
            <a:extLst>
              <a:ext uri="{FF2B5EF4-FFF2-40B4-BE49-F238E27FC236}">
                <a16:creationId xmlns:a16="http://schemas.microsoft.com/office/drawing/2014/main" id="{FBE50A8C-BF0E-428B-BB99-CF4A626991A5}"/>
              </a:ext>
            </a:extLst>
          </p:cNvPr>
          <p:cNvSpPr txBox="1">
            <a:spLocks/>
          </p:cNvSpPr>
          <p:nvPr/>
        </p:nvSpPr>
        <p:spPr>
          <a:xfrm>
            <a:off x="4841804" y="5594389"/>
            <a:ext cx="2990398" cy="1263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400" dirty="0">
                <a:solidFill>
                  <a:schemeClr val="bg1"/>
                </a:solidFill>
              </a:rPr>
              <a:t>Output=input1</a:t>
            </a:r>
          </a:p>
          <a:p>
            <a:endParaRPr lang="en-US" altLang="ko-KR" b="1" dirty="0"/>
          </a:p>
        </p:txBody>
      </p:sp>
      <p:sp>
        <p:nvSpPr>
          <p:cNvPr id="55" name="부제목 2">
            <a:extLst>
              <a:ext uri="{FF2B5EF4-FFF2-40B4-BE49-F238E27FC236}">
                <a16:creationId xmlns:a16="http://schemas.microsoft.com/office/drawing/2014/main" id="{51EE41F5-353F-4649-9265-0367A76668F5}"/>
              </a:ext>
            </a:extLst>
          </p:cNvPr>
          <p:cNvSpPr txBox="1">
            <a:spLocks/>
          </p:cNvSpPr>
          <p:nvPr/>
        </p:nvSpPr>
        <p:spPr>
          <a:xfrm>
            <a:off x="7120344" y="5675044"/>
            <a:ext cx="2990398" cy="1263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400" dirty="0">
                <a:solidFill>
                  <a:schemeClr val="bg1"/>
                </a:solidFill>
              </a:rPr>
              <a:t>Output=input2</a:t>
            </a:r>
          </a:p>
          <a:p>
            <a:endParaRPr lang="en-US" altLang="ko-KR" b="1" dirty="0"/>
          </a:p>
        </p:txBody>
      </p:sp>
      <p:sp>
        <p:nvSpPr>
          <p:cNvPr id="56" name="부제목 2">
            <a:extLst>
              <a:ext uri="{FF2B5EF4-FFF2-40B4-BE49-F238E27FC236}">
                <a16:creationId xmlns:a16="http://schemas.microsoft.com/office/drawing/2014/main" id="{F8523598-5550-43DA-ADAF-648FBF04D811}"/>
              </a:ext>
            </a:extLst>
          </p:cNvPr>
          <p:cNvSpPr txBox="1">
            <a:spLocks/>
          </p:cNvSpPr>
          <p:nvPr/>
        </p:nvSpPr>
        <p:spPr>
          <a:xfrm>
            <a:off x="9572163" y="5656466"/>
            <a:ext cx="2990398" cy="1263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400" dirty="0">
                <a:solidFill>
                  <a:schemeClr val="bg1"/>
                </a:solidFill>
              </a:rPr>
              <a:t>Output=input3</a:t>
            </a:r>
          </a:p>
          <a:p>
            <a:endParaRPr lang="en-US" altLang="ko-KR" b="1" dirty="0"/>
          </a:p>
        </p:txBody>
      </p:sp>
      <p:sp>
        <p:nvSpPr>
          <p:cNvPr id="65" name="부제목 2">
            <a:extLst>
              <a:ext uri="{FF2B5EF4-FFF2-40B4-BE49-F238E27FC236}">
                <a16:creationId xmlns:a16="http://schemas.microsoft.com/office/drawing/2014/main" id="{DE2383BA-2667-4078-BEA3-80CAF31B92CC}"/>
              </a:ext>
            </a:extLst>
          </p:cNvPr>
          <p:cNvSpPr txBox="1">
            <a:spLocks/>
          </p:cNvSpPr>
          <p:nvPr/>
        </p:nvSpPr>
        <p:spPr>
          <a:xfrm>
            <a:off x="2389985" y="5597182"/>
            <a:ext cx="2990398" cy="1263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400" dirty="0">
                <a:solidFill>
                  <a:schemeClr val="bg1"/>
                </a:solidFill>
              </a:rPr>
              <a:t>Output=input0</a:t>
            </a:r>
          </a:p>
          <a:p>
            <a:endParaRPr lang="en-US" altLang="ko-KR" b="1" dirty="0"/>
          </a:p>
        </p:txBody>
      </p:sp>
      <p:graphicFrame>
        <p:nvGraphicFramePr>
          <p:cNvPr id="66" name="표 10">
            <a:extLst>
              <a:ext uri="{FF2B5EF4-FFF2-40B4-BE49-F238E27FC236}">
                <a16:creationId xmlns:a16="http://schemas.microsoft.com/office/drawing/2014/main" id="{22C731C8-190C-4B32-9412-E5F9873256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362300"/>
              </p:ext>
            </p:extLst>
          </p:nvPr>
        </p:nvGraphicFramePr>
        <p:xfrm>
          <a:off x="-9332" y="4854524"/>
          <a:ext cx="2716108" cy="197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027">
                  <a:extLst>
                    <a:ext uri="{9D8B030D-6E8A-4147-A177-3AD203B41FA5}">
                      <a16:colId xmlns:a16="http://schemas.microsoft.com/office/drawing/2014/main" val="529659288"/>
                    </a:ext>
                  </a:extLst>
                </a:gridCol>
                <a:gridCol w="679027">
                  <a:extLst>
                    <a:ext uri="{9D8B030D-6E8A-4147-A177-3AD203B41FA5}">
                      <a16:colId xmlns:a16="http://schemas.microsoft.com/office/drawing/2014/main" val="1504265582"/>
                    </a:ext>
                  </a:extLst>
                </a:gridCol>
                <a:gridCol w="679027">
                  <a:extLst>
                    <a:ext uri="{9D8B030D-6E8A-4147-A177-3AD203B41FA5}">
                      <a16:colId xmlns:a16="http://schemas.microsoft.com/office/drawing/2014/main" val="2750180155"/>
                    </a:ext>
                  </a:extLst>
                </a:gridCol>
                <a:gridCol w="679027">
                  <a:extLst>
                    <a:ext uri="{9D8B030D-6E8A-4147-A177-3AD203B41FA5}">
                      <a16:colId xmlns:a16="http://schemas.microsoft.com/office/drawing/2014/main" val="599674205"/>
                    </a:ext>
                  </a:extLst>
                </a:gridCol>
              </a:tblGrid>
              <a:tr h="3945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Input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err="1"/>
                        <a:t>Sel</a:t>
                      </a:r>
                      <a:r>
                        <a:rPr lang="en-US" altLang="ko-KR" sz="1100" dirty="0"/>
                        <a:t> 1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err="1"/>
                        <a:t>Sel</a:t>
                      </a:r>
                      <a:r>
                        <a:rPr lang="en-US" altLang="ko-KR" sz="1100" dirty="0"/>
                        <a:t> 2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output</a:t>
                      </a:r>
                      <a:endParaRPr lang="ko-KR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28854"/>
                  </a:ext>
                </a:extLst>
              </a:tr>
              <a:tr h="3945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Input 0</a:t>
                      </a:r>
                      <a:endParaRPr lang="ko-KR" alt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ko-KR" alt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ko-KR" alt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Input 0</a:t>
                      </a:r>
                      <a:endParaRPr lang="ko-KR" alt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041162"/>
                  </a:ext>
                </a:extLst>
              </a:tr>
              <a:tr h="3945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Input 1</a:t>
                      </a:r>
                      <a:endParaRPr lang="ko-KR" alt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ko-KR" alt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ko-KR" alt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Input 1</a:t>
                      </a:r>
                      <a:endParaRPr lang="ko-KR" alt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498917"/>
                  </a:ext>
                </a:extLst>
              </a:tr>
              <a:tr h="3945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Input 2</a:t>
                      </a:r>
                      <a:endParaRPr lang="ko-KR" alt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ko-KR" alt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ko-KR" alt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Input 2</a:t>
                      </a:r>
                      <a:endParaRPr lang="ko-KR" alt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720925"/>
                  </a:ext>
                </a:extLst>
              </a:tr>
              <a:tr h="3945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Input 3</a:t>
                      </a:r>
                      <a:endParaRPr lang="ko-KR" alt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ko-KR" alt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ko-KR" alt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Input 3</a:t>
                      </a:r>
                      <a:endParaRPr lang="ko-KR" alt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801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1078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CEC8138-F5BD-4E74-9850-7FFE64B53F64}"/>
              </a:ext>
            </a:extLst>
          </p:cNvPr>
          <p:cNvSpPr/>
          <p:nvPr/>
        </p:nvSpPr>
        <p:spPr>
          <a:xfrm>
            <a:off x="-1" y="0"/>
            <a:ext cx="12192001" cy="13422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624E85E-D0D5-45B3-8697-4886D3654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55" y="30674"/>
            <a:ext cx="8769802" cy="1280890"/>
          </a:xfrm>
        </p:spPr>
        <p:txBody>
          <a:bodyPr/>
          <a:lstStyle/>
          <a:p>
            <a:r>
              <a:rPr lang="en-US" altLang="ko-KR" dirty="0">
                <a:solidFill>
                  <a:srgbClr val="FFE7FA"/>
                </a:solidFill>
              </a:rPr>
              <a:t>Status report</a:t>
            </a:r>
            <a:endParaRPr lang="ko-KR" altLang="en-US" dirty="0">
              <a:solidFill>
                <a:srgbClr val="FFE7FA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ED8A629-7B7F-41EB-8E6B-A9CF6B94A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618" y="1724287"/>
            <a:ext cx="9365100" cy="4521837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altLang="ko-KR" sz="2000" dirty="0">
                <a:solidFill>
                  <a:schemeClr val="accent1"/>
                </a:solidFill>
                <a:latin typeface="+mn-ea"/>
              </a:rPr>
              <a:t>Make project( and gate )</a:t>
            </a:r>
          </a:p>
          <a:p>
            <a:pPr marL="342900" indent="-342900">
              <a:buAutoNum type="arabicPeriod"/>
            </a:pPr>
            <a:r>
              <a:rPr lang="en-US" altLang="ko-KR" sz="2000" dirty="0">
                <a:solidFill>
                  <a:schemeClr val="accent1"/>
                </a:solidFill>
                <a:latin typeface="+mn-ea"/>
              </a:rPr>
              <a:t> Simulation(use testbench)</a:t>
            </a:r>
          </a:p>
          <a:p>
            <a:pPr marL="342900" indent="-342900">
              <a:buAutoNum type="arabicPeriod"/>
            </a:pPr>
            <a:r>
              <a:rPr lang="en-US" altLang="ko-KR" sz="1800" dirty="0">
                <a:solidFill>
                  <a:schemeClr val="accent1"/>
                </a:solidFill>
                <a:latin typeface="+mn-ea"/>
              </a:rPr>
              <a:t> Multiplexer</a:t>
            </a:r>
          </a:p>
          <a:p>
            <a:pPr marL="0" indent="0">
              <a:buNone/>
            </a:pPr>
            <a:r>
              <a:rPr lang="en-US" altLang="ko-KR" sz="1800" dirty="0">
                <a:solidFill>
                  <a:schemeClr val="accent1"/>
                </a:solidFill>
                <a:latin typeface="+mn-ea"/>
              </a:rPr>
              <a:t>4.   Demultiplexer</a:t>
            </a:r>
          </a:p>
          <a:p>
            <a:pPr marL="0" indent="0">
              <a:buNone/>
            </a:pPr>
            <a:endParaRPr lang="en-US" altLang="ko-KR" sz="1800" dirty="0">
              <a:solidFill>
                <a:schemeClr val="accent1"/>
              </a:solidFill>
              <a:latin typeface="+mn-ea"/>
            </a:endParaRPr>
          </a:p>
          <a:p>
            <a:pPr marL="0" indent="0">
              <a:buNone/>
            </a:pPr>
            <a:endParaRPr lang="en-US" altLang="ko-KR" dirty="0">
              <a:solidFill>
                <a:srgbClr val="000000"/>
              </a:solidFill>
              <a:latin typeface="+mn-ea"/>
            </a:endParaRPr>
          </a:p>
          <a:p>
            <a:pPr marL="0" indent="0">
              <a:buNone/>
            </a:pPr>
            <a:endParaRPr lang="en-US" altLang="ko-KR" b="0" i="0" dirty="0">
              <a:solidFill>
                <a:srgbClr val="000000"/>
              </a:solidFill>
              <a:effectLst/>
              <a:latin typeface="noto"/>
            </a:endParaRPr>
          </a:p>
        </p:txBody>
      </p:sp>
    </p:spTree>
    <p:extLst>
      <p:ext uri="{BB962C8B-B14F-4D97-AF65-F5344CB8AC3E}">
        <p14:creationId xmlns:p14="http://schemas.microsoft.com/office/powerpoint/2010/main" val="2540267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CEC8138-F5BD-4E74-9850-7FFE64B53F64}"/>
              </a:ext>
            </a:extLst>
          </p:cNvPr>
          <p:cNvSpPr/>
          <p:nvPr/>
        </p:nvSpPr>
        <p:spPr>
          <a:xfrm>
            <a:off x="-1" y="0"/>
            <a:ext cx="12192001" cy="13422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624E85E-D0D5-45B3-8697-4886D3654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55" y="30674"/>
            <a:ext cx="8769802" cy="1280890"/>
          </a:xfrm>
        </p:spPr>
        <p:txBody>
          <a:bodyPr/>
          <a:lstStyle/>
          <a:p>
            <a:r>
              <a:rPr lang="en-US" altLang="ko-KR" dirty="0">
                <a:solidFill>
                  <a:srgbClr val="FFE7FA"/>
                </a:solidFill>
              </a:rPr>
              <a:t>Make project</a:t>
            </a:r>
            <a:endParaRPr lang="ko-KR" altLang="en-US" dirty="0">
              <a:solidFill>
                <a:srgbClr val="FFE7FA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ED8A629-7B7F-41EB-8E6B-A9CF6B94A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91" y="1820539"/>
            <a:ext cx="9365100" cy="4521837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2000" dirty="0">
                <a:solidFill>
                  <a:schemeClr val="accent1"/>
                </a:solidFill>
                <a:latin typeface="+mn-ea"/>
              </a:rPr>
              <a:t>File – New Project Wizard</a:t>
            </a:r>
          </a:p>
          <a:p>
            <a:pPr marL="0" indent="0">
              <a:buNone/>
            </a:pPr>
            <a:endParaRPr lang="en-US" altLang="ko-KR" dirty="0">
              <a:solidFill>
                <a:srgbClr val="000000"/>
              </a:solidFill>
              <a:latin typeface="+mn-ea"/>
            </a:endParaRPr>
          </a:p>
          <a:p>
            <a:pPr marL="0" indent="0">
              <a:buNone/>
            </a:pPr>
            <a:endParaRPr lang="en-US" altLang="ko-KR" b="0" i="0" dirty="0">
              <a:solidFill>
                <a:srgbClr val="000000"/>
              </a:solidFill>
              <a:effectLst/>
              <a:latin typeface="noto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F7639B4-6051-416A-8529-D33E3495FA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4" t="29308" r="47217" b="16911"/>
          <a:stretch/>
        </p:blipFill>
        <p:spPr>
          <a:xfrm>
            <a:off x="575855" y="2403466"/>
            <a:ext cx="320503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9F70272-8004-4493-92EC-FE1226BA14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9" t="29082" r="47200" b="17388"/>
          <a:stretch/>
        </p:blipFill>
        <p:spPr>
          <a:xfrm>
            <a:off x="4512773" y="2403466"/>
            <a:ext cx="3232179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17F5F5DB-48D4-4342-9EF6-65579E37BF8B}"/>
              </a:ext>
            </a:extLst>
          </p:cNvPr>
          <p:cNvSpPr/>
          <p:nvPr/>
        </p:nvSpPr>
        <p:spPr>
          <a:xfrm>
            <a:off x="3904460" y="3429000"/>
            <a:ext cx="514004" cy="95978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A3B1B265-CDCB-4EC1-9C78-A53F46147A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4" t="29112" r="47087" b="17512"/>
          <a:stretch/>
        </p:blipFill>
        <p:spPr>
          <a:xfrm>
            <a:off x="8476841" y="2419594"/>
            <a:ext cx="3204000" cy="2863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화살표: 오른쪽 13">
            <a:extLst>
              <a:ext uri="{FF2B5EF4-FFF2-40B4-BE49-F238E27FC236}">
                <a16:creationId xmlns:a16="http://schemas.microsoft.com/office/drawing/2014/main" id="{474B2D7C-61A1-4D20-9F7F-8CCFE2AB3F8A}"/>
              </a:ext>
            </a:extLst>
          </p:cNvPr>
          <p:cNvSpPr/>
          <p:nvPr/>
        </p:nvSpPr>
        <p:spPr>
          <a:xfrm>
            <a:off x="7933571" y="3363574"/>
            <a:ext cx="514004" cy="95978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D2942850-03A3-4746-BF5D-59BD3C2022A1}"/>
              </a:ext>
            </a:extLst>
          </p:cNvPr>
          <p:cNvSpPr/>
          <p:nvPr/>
        </p:nvSpPr>
        <p:spPr>
          <a:xfrm>
            <a:off x="1199626" y="5641046"/>
            <a:ext cx="2195366" cy="8205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accent1"/>
                </a:solidFill>
              </a:rPr>
              <a:t>Define project name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1C8523B1-0048-48EC-8DA8-F9BFCA5376ED}"/>
              </a:ext>
            </a:extLst>
          </p:cNvPr>
          <p:cNvSpPr/>
          <p:nvPr/>
        </p:nvSpPr>
        <p:spPr>
          <a:xfrm>
            <a:off x="5079041" y="5641046"/>
            <a:ext cx="2195366" cy="8205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accent1"/>
                </a:solidFill>
              </a:rPr>
              <a:t>Select</a:t>
            </a:r>
          </a:p>
          <a:p>
            <a:pPr algn="ctr"/>
            <a:r>
              <a:rPr lang="en-US" altLang="ko-KR" dirty="0">
                <a:solidFill>
                  <a:schemeClr val="accent1"/>
                </a:solidFill>
              </a:rPr>
              <a:t>device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9CA5157F-415F-4A8A-A4EB-0D7A526D68F9}"/>
              </a:ext>
            </a:extLst>
          </p:cNvPr>
          <p:cNvSpPr/>
          <p:nvPr/>
        </p:nvSpPr>
        <p:spPr>
          <a:xfrm>
            <a:off x="8981158" y="5641046"/>
            <a:ext cx="2195366" cy="8205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accent1"/>
                </a:solidFill>
              </a:rPr>
              <a:t>Summary</a:t>
            </a:r>
          </a:p>
          <a:p>
            <a:pPr algn="ctr"/>
            <a:r>
              <a:rPr lang="en-US" altLang="ko-KR" dirty="0">
                <a:solidFill>
                  <a:schemeClr val="accent1"/>
                </a:solidFill>
              </a:rPr>
              <a:t>check</a:t>
            </a:r>
            <a:endParaRPr lang="ko-KR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732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CEC8138-F5BD-4E74-9850-7FFE64B53F64}"/>
              </a:ext>
            </a:extLst>
          </p:cNvPr>
          <p:cNvSpPr/>
          <p:nvPr/>
        </p:nvSpPr>
        <p:spPr>
          <a:xfrm>
            <a:off x="-1" y="0"/>
            <a:ext cx="12192001" cy="13422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624E85E-D0D5-45B3-8697-4886D3654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55" y="30674"/>
            <a:ext cx="8769802" cy="1280890"/>
          </a:xfrm>
        </p:spPr>
        <p:txBody>
          <a:bodyPr/>
          <a:lstStyle/>
          <a:p>
            <a:r>
              <a:rPr lang="en-US" altLang="ko-KR" dirty="0">
                <a:solidFill>
                  <a:srgbClr val="FFE7FA"/>
                </a:solidFill>
              </a:rPr>
              <a:t>Make Module</a:t>
            </a:r>
            <a:endParaRPr lang="ko-KR" altLang="en-US" dirty="0">
              <a:solidFill>
                <a:srgbClr val="FFE7FA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ED8A629-7B7F-41EB-8E6B-A9CF6B94A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91" y="1820539"/>
            <a:ext cx="9365100" cy="4521837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2000" dirty="0">
                <a:solidFill>
                  <a:schemeClr val="accent1"/>
                </a:solidFill>
                <a:latin typeface="+mn-ea"/>
              </a:rPr>
              <a:t>Device name – New source wizard</a:t>
            </a:r>
          </a:p>
          <a:p>
            <a:pPr marL="0" indent="0">
              <a:buNone/>
            </a:pPr>
            <a:endParaRPr lang="en-US" altLang="ko-KR" dirty="0">
              <a:solidFill>
                <a:srgbClr val="000000"/>
              </a:solidFill>
              <a:latin typeface="+mn-ea"/>
            </a:endParaRPr>
          </a:p>
          <a:p>
            <a:pPr marL="0" indent="0">
              <a:buNone/>
            </a:pPr>
            <a:endParaRPr lang="en-US" altLang="ko-KR" b="0" i="0" dirty="0">
              <a:solidFill>
                <a:srgbClr val="000000"/>
              </a:solidFill>
              <a:effectLst/>
              <a:latin typeface="noto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BC5074D-EC0D-4E4A-B949-2E0049F0B59E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8" t="10780" r="50596" b="47554"/>
          <a:stretch/>
        </p:blipFill>
        <p:spPr>
          <a:xfrm>
            <a:off x="268397" y="2965299"/>
            <a:ext cx="360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5959E7DE-A822-41DB-986E-28C556CFB9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t="1062" r="1041" b="2276"/>
          <a:stretch/>
        </p:blipFill>
        <p:spPr>
          <a:xfrm>
            <a:off x="4295999" y="2965299"/>
            <a:ext cx="3600000" cy="2562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B47D4111-18F0-4B1C-9AD5-61CA9091D4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" t="4835" r="2686" b="2638"/>
          <a:stretch/>
        </p:blipFill>
        <p:spPr>
          <a:xfrm>
            <a:off x="8323603" y="2930329"/>
            <a:ext cx="3600000" cy="2589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화살표: 오른쪽 14">
            <a:extLst>
              <a:ext uri="{FF2B5EF4-FFF2-40B4-BE49-F238E27FC236}">
                <a16:creationId xmlns:a16="http://schemas.microsoft.com/office/drawing/2014/main" id="{C2ED7A20-B307-4BBD-9125-B3EF2D229501}"/>
              </a:ext>
            </a:extLst>
          </p:cNvPr>
          <p:cNvSpPr/>
          <p:nvPr/>
        </p:nvSpPr>
        <p:spPr>
          <a:xfrm>
            <a:off x="3924640" y="3864468"/>
            <a:ext cx="315115" cy="72165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화살표: 오른쪽 15">
            <a:extLst>
              <a:ext uri="{FF2B5EF4-FFF2-40B4-BE49-F238E27FC236}">
                <a16:creationId xmlns:a16="http://schemas.microsoft.com/office/drawing/2014/main" id="{A101F2F0-6255-437C-A49D-862EC2D1857A}"/>
              </a:ext>
            </a:extLst>
          </p:cNvPr>
          <p:cNvSpPr/>
          <p:nvPr/>
        </p:nvSpPr>
        <p:spPr>
          <a:xfrm>
            <a:off x="7955114" y="3885693"/>
            <a:ext cx="315115" cy="72165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21DE21A7-B5C2-4513-BDF3-53D856A61B93}"/>
              </a:ext>
            </a:extLst>
          </p:cNvPr>
          <p:cNvSpPr/>
          <p:nvPr/>
        </p:nvSpPr>
        <p:spPr>
          <a:xfrm>
            <a:off x="1152001" y="5641046"/>
            <a:ext cx="2195366" cy="8205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accent1"/>
                </a:solidFill>
              </a:rPr>
              <a:t>Select VHDL Module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71A125C2-EED9-4D6D-B0FD-E22B570300C4}"/>
              </a:ext>
            </a:extLst>
          </p:cNvPr>
          <p:cNvSpPr/>
          <p:nvPr/>
        </p:nvSpPr>
        <p:spPr>
          <a:xfrm>
            <a:off x="4998316" y="5641045"/>
            <a:ext cx="2195366" cy="8205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accent1"/>
                </a:solidFill>
              </a:rPr>
              <a:t>Define module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C7A2D8F4-E796-45E6-AD63-CDDBF58DC2D7}"/>
              </a:ext>
            </a:extLst>
          </p:cNvPr>
          <p:cNvSpPr/>
          <p:nvPr/>
        </p:nvSpPr>
        <p:spPr>
          <a:xfrm>
            <a:off x="9025920" y="5641045"/>
            <a:ext cx="2195366" cy="8205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accent1"/>
                </a:solidFill>
              </a:rPr>
              <a:t>Summary</a:t>
            </a:r>
          </a:p>
          <a:p>
            <a:pPr algn="ctr"/>
            <a:r>
              <a:rPr lang="en-US" altLang="ko-KR" dirty="0">
                <a:solidFill>
                  <a:schemeClr val="accent1"/>
                </a:solidFill>
              </a:rPr>
              <a:t>check</a:t>
            </a:r>
            <a:endParaRPr lang="ko-KR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842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CEC8138-F5BD-4E74-9850-7FFE64B53F64}"/>
              </a:ext>
            </a:extLst>
          </p:cNvPr>
          <p:cNvSpPr/>
          <p:nvPr/>
        </p:nvSpPr>
        <p:spPr>
          <a:xfrm>
            <a:off x="0" y="3815"/>
            <a:ext cx="12192001" cy="13422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624E85E-D0D5-45B3-8697-4886D3654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55" y="30674"/>
            <a:ext cx="8769802" cy="1280890"/>
          </a:xfrm>
        </p:spPr>
        <p:txBody>
          <a:bodyPr/>
          <a:lstStyle/>
          <a:p>
            <a:r>
              <a:rPr lang="en-US" altLang="ko-KR" dirty="0">
                <a:solidFill>
                  <a:srgbClr val="FFE7FA"/>
                </a:solidFill>
              </a:rPr>
              <a:t>Write code</a:t>
            </a:r>
            <a:endParaRPr lang="ko-KR" altLang="en-US" dirty="0">
              <a:solidFill>
                <a:srgbClr val="FFE7FA"/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BF13B70-2F3C-4C83-BE14-86F1DCD7DB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95"/>
          <a:stretch/>
        </p:blipFill>
        <p:spPr>
          <a:xfrm>
            <a:off x="0" y="1338422"/>
            <a:ext cx="12192000" cy="551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24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EDFFA8DC-0C35-47A4-870F-48E98C00F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9742"/>
            <a:ext cx="12192000" cy="5546436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3CEC8138-F5BD-4E74-9850-7FFE64B53F64}"/>
              </a:ext>
            </a:extLst>
          </p:cNvPr>
          <p:cNvSpPr/>
          <p:nvPr/>
        </p:nvSpPr>
        <p:spPr>
          <a:xfrm>
            <a:off x="0" y="3815"/>
            <a:ext cx="12192001" cy="13422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624E85E-D0D5-45B3-8697-4886D3654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55" y="30674"/>
            <a:ext cx="8769802" cy="1280890"/>
          </a:xfrm>
        </p:spPr>
        <p:txBody>
          <a:bodyPr/>
          <a:lstStyle/>
          <a:p>
            <a:r>
              <a:rPr lang="en-US" altLang="ko-KR" dirty="0">
                <a:solidFill>
                  <a:srgbClr val="FFE7FA"/>
                </a:solidFill>
              </a:rPr>
              <a:t>Write code</a:t>
            </a:r>
            <a:endParaRPr lang="ko-KR" altLang="en-US" dirty="0">
              <a:solidFill>
                <a:srgbClr val="FFE7FA"/>
              </a:solidFill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6733BEA9-BB17-47E8-9FF1-BE31AFE57B9B}"/>
              </a:ext>
            </a:extLst>
          </p:cNvPr>
          <p:cNvSpPr/>
          <p:nvPr/>
        </p:nvSpPr>
        <p:spPr>
          <a:xfrm>
            <a:off x="7272150" y="1546170"/>
            <a:ext cx="4735747" cy="1714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A10194D5-92C8-456A-B4FB-3D8C189785EE}"/>
              </a:ext>
            </a:extLst>
          </p:cNvPr>
          <p:cNvGrpSpPr/>
          <p:nvPr/>
        </p:nvGrpSpPr>
        <p:grpSpPr>
          <a:xfrm>
            <a:off x="7272150" y="1752760"/>
            <a:ext cx="4735747" cy="1301320"/>
            <a:chOff x="3862462" y="4572000"/>
            <a:chExt cx="4735747" cy="1301320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60A0946D-79B0-4EF6-A1E4-65F21D3BAFBE}"/>
                </a:ext>
              </a:extLst>
            </p:cNvPr>
            <p:cNvSpPr/>
            <p:nvPr/>
          </p:nvSpPr>
          <p:spPr>
            <a:xfrm>
              <a:off x="5419289" y="4580389"/>
              <a:ext cx="1988190" cy="12929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7753F4C6-6F57-4284-89AD-85E279A55D43}"/>
                </a:ext>
              </a:extLst>
            </p:cNvPr>
            <p:cNvCxnSpPr>
              <a:cxnSpLocks/>
            </p:cNvCxnSpPr>
            <p:nvPr/>
          </p:nvCxnSpPr>
          <p:spPr>
            <a:xfrm>
              <a:off x="5033394" y="4991450"/>
              <a:ext cx="12499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8D7EAC2E-F202-42B4-9751-68F434BDFB9E}"/>
                </a:ext>
              </a:extLst>
            </p:cNvPr>
            <p:cNvCxnSpPr>
              <a:cxnSpLocks/>
            </p:cNvCxnSpPr>
            <p:nvPr/>
          </p:nvCxnSpPr>
          <p:spPr>
            <a:xfrm>
              <a:off x="5033394" y="5511946"/>
              <a:ext cx="1249960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16876BF0-7A16-4AAD-96D4-C3A41598752D}"/>
                </a:ext>
              </a:extLst>
            </p:cNvPr>
            <p:cNvCxnSpPr/>
            <p:nvPr/>
          </p:nvCxnSpPr>
          <p:spPr>
            <a:xfrm>
              <a:off x="5670958" y="457200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3E98EC7E-2B44-417E-958E-7A9AD5DCB4AF}"/>
                </a:ext>
              </a:extLst>
            </p:cNvPr>
            <p:cNvCxnSpPr>
              <a:cxnSpLocks/>
            </p:cNvCxnSpPr>
            <p:nvPr/>
          </p:nvCxnSpPr>
          <p:spPr>
            <a:xfrm>
              <a:off x="6388215" y="5256584"/>
              <a:ext cx="1249960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순서도: 지연 31">
              <a:extLst>
                <a:ext uri="{FF2B5EF4-FFF2-40B4-BE49-F238E27FC236}">
                  <a16:creationId xmlns:a16="http://schemas.microsoft.com/office/drawing/2014/main" id="{C20CF918-B7D0-4A69-8B81-2EE995FDF60F}"/>
                </a:ext>
              </a:extLst>
            </p:cNvPr>
            <p:cNvSpPr/>
            <p:nvPr/>
          </p:nvSpPr>
          <p:spPr>
            <a:xfrm>
              <a:off x="5910043" y="4853221"/>
              <a:ext cx="956345" cy="784872"/>
            </a:xfrm>
            <a:prstGeom prst="flowChartDelay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rgbClr val="0070C0"/>
                  </a:solidFill>
                </a:rPr>
                <a:t>And</a:t>
              </a:r>
            </a:p>
            <a:p>
              <a:pPr algn="ctr"/>
              <a:r>
                <a:rPr lang="en-US" altLang="ko-KR" dirty="0">
                  <a:solidFill>
                    <a:srgbClr val="0070C0"/>
                  </a:solidFill>
                </a:rPr>
                <a:t>gate</a:t>
              </a:r>
              <a:endParaRPr lang="ko-KR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6CD536-D0DB-43BF-9133-E5BB8014902B}"/>
                </a:ext>
              </a:extLst>
            </p:cNvPr>
            <p:cNvSpPr txBox="1"/>
            <p:nvPr/>
          </p:nvSpPr>
          <p:spPr>
            <a:xfrm>
              <a:off x="7634484" y="5071918"/>
              <a:ext cx="963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solidFill>
                    <a:srgbClr val="0070C0"/>
                  </a:solidFill>
                </a:rPr>
                <a:t>o_led_1</a:t>
              </a:r>
              <a:endParaRPr lang="ko-KR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0BCDF13-B8C3-437E-860A-866A67C7D255}"/>
                </a:ext>
              </a:extLst>
            </p:cNvPr>
            <p:cNvSpPr txBox="1"/>
            <p:nvPr/>
          </p:nvSpPr>
          <p:spPr>
            <a:xfrm>
              <a:off x="3862463" y="4773283"/>
              <a:ext cx="12890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solidFill>
                    <a:srgbClr val="0070C0"/>
                  </a:solidFill>
                </a:rPr>
                <a:t>o_switch_1</a:t>
              </a:r>
              <a:endParaRPr lang="ko-KR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4B42302-2C1B-4195-915F-EA9E3CF36D95}"/>
                </a:ext>
              </a:extLst>
            </p:cNvPr>
            <p:cNvSpPr txBox="1"/>
            <p:nvPr/>
          </p:nvSpPr>
          <p:spPr>
            <a:xfrm>
              <a:off x="3862462" y="5280844"/>
              <a:ext cx="12890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solidFill>
                    <a:srgbClr val="0070C0"/>
                  </a:solidFill>
                </a:rPr>
                <a:t>o_switch_2</a:t>
              </a:r>
              <a:endParaRPr lang="ko-KR" altLang="en-US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0240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EDFFA8DC-0C35-47A4-870F-48E98C00F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6054"/>
            <a:ext cx="12192000" cy="5546436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3CEC8138-F5BD-4E74-9850-7FFE64B53F64}"/>
              </a:ext>
            </a:extLst>
          </p:cNvPr>
          <p:cNvSpPr/>
          <p:nvPr/>
        </p:nvSpPr>
        <p:spPr>
          <a:xfrm>
            <a:off x="0" y="3815"/>
            <a:ext cx="12192001" cy="13422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624E85E-D0D5-45B3-8697-4886D3654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55" y="30674"/>
            <a:ext cx="8769802" cy="1280890"/>
          </a:xfrm>
        </p:spPr>
        <p:txBody>
          <a:bodyPr/>
          <a:lstStyle/>
          <a:p>
            <a:r>
              <a:rPr lang="en-US" altLang="ko-KR" dirty="0">
                <a:solidFill>
                  <a:srgbClr val="FFE7FA"/>
                </a:solidFill>
              </a:rPr>
              <a:t>Write code</a:t>
            </a:r>
            <a:endParaRPr lang="ko-KR" altLang="en-US" dirty="0">
              <a:solidFill>
                <a:srgbClr val="FFE7FA"/>
              </a:solidFill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10354C8E-CEF3-45F7-9D52-A257E52CAB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6" t="55073" r="82279" b="3349"/>
          <a:stretch/>
        </p:blipFill>
        <p:spPr>
          <a:xfrm>
            <a:off x="7318144" y="2111766"/>
            <a:ext cx="3557517" cy="4101529"/>
          </a:xfrm>
          <a:prstGeom prst="rect">
            <a:avLst/>
          </a:prstGeom>
        </p:spPr>
      </p:pic>
      <p:sp>
        <p:nvSpPr>
          <p:cNvPr id="3" name="타원 2">
            <a:extLst>
              <a:ext uri="{FF2B5EF4-FFF2-40B4-BE49-F238E27FC236}">
                <a16:creationId xmlns:a16="http://schemas.microsoft.com/office/drawing/2014/main" id="{B8E6D1C4-4979-442C-A6B0-EBFD1D9537E5}"/>
              </a:ext>
            </a:extLst>
          </p:cNvPr>
          <p:cNvSpPr/>
          <p:nvPr/>
        </p:nvSpPr>
        <p:spPr>
          <a:xfrm>
            <a:off x="243281" y="4572000"/>
            <a:ext cx="1753299" cy="114929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8718CE2C-7E89-403A-9625-C10B59A695CB}"/>
              </a:ext>
            </a:extLst>
          </p:cNvPr>
          <p:cNvCxnSpPr>
            <a:cxnSpLocks/>
          </p:cNvCxnSpPr>
          <p:nvPr/>
        </p:nvCxnSpPr>
        <p:spPr>
          <a:xfrm>
            <a:off x="8064556" y="3186113"/>
            <a:ext cx="2724139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EA090A0-64D1-4834-96E0-909895B11D49}"/>
              </a:ext>
            </a:extLst>
          </p:cNvPr>
          <p:cNvSpPr txBox="1"/>
          <p:nvPr/>
        </p:nvSpPr>
        <p:spPr>
          <a:xfrm>
            <a:off x="9240166" y="2845357"/>
            <a:ext cx="1356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accent2"/>
                </a:solidFill>
              </a:rPr>
              <a:t>Error</a:t>
            </a:r>
            <a:r>
              <a:rPr lang="en-US" altLang="ko-KR" dirty="0">
                <a:solidFill>
                  <a:schemeClr val="accent1"/>
                </a:solidFill>
              </a:rPr>
              <a:t> </a:t>
            </a:r>
            <a:r>
              <a:rPr lang="en-US" altLang="ko-KR" dirty="0">
                <a:solidFill>
                  <a:schemeClr val="accent2"/>
                </a:solidFill>
              </a:rPr>
              <a:t>check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cxnSp>
        <p:nvCxnSpPr>
          <p:cNvPr id="17" name="연결선: 꺾임 16">
            <a:extLst>
              <a:ext uri="{FF2B5EF4-FFF2-40B4-BE49-F238E27FC236}">
                <a16:creationId xmlns:a16="http://schemas.microsoft.com/office/drawing/2014/main" id="{1B7C9E77-0579-4800-8591-4ED31EDABFBD}"/>
              </a:ext>
            </a:extLst>
          </p:cNvPr>
          <p:cNvCxnSpPr>
            <a:cxnSpLocks/>
            <a:stCxn id="3" idx="4"/>
          </p:cNvCxnSpPr>
          <p:nvPr/>
        </p:nvCxnSpPr>
        <p:spPr>
          <a:xfrm rot="5400000" flipH="1" flipV="1">
            <a:off x="3204769" y="1820411"/>
            <a:ext cx="1816042" cy="5985719"/>
          </a:xfrm>
          <a:prstGeom prst="bentConnector4">
            <a:avLst>
              <a:gd name="adj1" fmla="val -35666"/>
              <a:gd name="adj2" fmla="val 92968"/>
            </a:avLst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타원 19">
            <a:extLst>
              <a:ext uri="{FF2B5EF4-FFF2-40B4-BE49-F238E27FC236}">
                <a16:creationId xmlns:a16="http://schemas.microsoft.com/office/drawing/2014/main" id="{AB2B4785-B246-478A-8F15-A041E20A70F7}"/>
              </a:ext>
            </a:extLst>
          </p:cNvPr>
          <p:cNvSpPr/>
          <p:nvPr/>
        </p:nvSpPr>
        <p:spPr>
          <a:xfrm>
            <a:off x="439932" y="1824561"/>
            <a:ext cx="679998" cy="27523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50D888-D501-4C78-85DC-07BECA44BC66}"/>
              </a:ext>
            </a:extLst>
          </p:cNvPr>
          <p:cNvSpPr txBox="1"/>
          <p:nvPr/>
        </p:nvSpPr>
        <p:spPr>
          <a:xfrm>
            <a:off x="548340" y="2293633"/>
            <a:ext cx="153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accent2"/>
                </a:solidFill>
              </a:rPr>
              <a:t>Device</a:t>
            </a:r>
            <a:r>
              <a:rPr lang="ko-KR" altLang="en-US" dirty="0">
                <a:solidFill>
                  <a:schemeClr val="accent2"/>
                </a:solidFill>
              </a:rPr>
              <a:t> </a:t>
            </a:r>
            <a:r>
              <a:rPr lang="en-US" altLang="ko-KR" dirty="0">
                <a:solidFill>
                  <a:schemeClr val="accent2"/>
                </a:solidFill>
              </a:rPr>
              <a:t>name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cxnSp>
        <p:nvCxnSpPr>
          <p:cNvPr id="22" name="연결선: 꺾임 21">
            <a:extLst>
              <a:ext uri="{FF2B5EF4-FFF2-40B4-BE49-F238E27FC236}">
                <a16:creationId xmlns:a16="http://schemas.microsoft.com/office/drawing/2014/main" id="{B94C072D-9876-4176-9882-F143BFBB6C0C}"/>
              </a:ext>
            </a:extLst>
          </p:cNvPr>
          <p:cNvCxnSpPr>
            <a:cxnSpLocks/>
            <a:stCxn id="20" idx="2"/>
          </p:cNvCxnSpPr>
          <p:nvPr/>
        </p:nvCxnSpPr>
        <p:spPr>
          <a:xfrm rot="10800000" flipH="1" flipV="1">
            <a:off x="439932" y="1962177"/>
            <a:ext cx="90640" cy="516122"/>
          </a:xfrm>
          <a:prstGeom prst="bentConnector4">
            <a:avLst>
              <a:gd name="adj1" fmla="val -252207"/>
              <a:gd name="adj2" fmla="val 101174"/>
            </a:avLst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507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CEC8138-F5BD-4E74-9850-7FFE64B53F64}"/>
              </a:ext>
            </a:extLst>
          </p:cNvPr>
          <p:cNvSpPr/>
          <p:nvPr/>
        </p:nvSpPr>
        <p:spPr>
          <a:xfrm>
            <a:off x="-1" y="0"/>
            <a:ext cx="12192001" cy="13422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624E85E-D0D5-45B3-8697-4886D3654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55" y="30674"/>
            <a:ext cx="8769802" cy="1280890"/>
          </a:xfrm>
        </p:spPr>
        <p:txBody>
          <a:bodyPr/>
          <a:lstStyle/>
          <a:p>
            <a:r>
              <a:rPr lang="en-US" altLang="ko-KR" dirty="0">
                <a:solidFill>
                  <a:srgbClr val="FFE7FA"/>
                </a:solidFill>
              </a:rPr>
              <a:t>Mapping</a:t>
            </a:r>
            <a:endParaRPr lang="ko-KR" altLang="en-US" dirty="0">
              <a:solidFill>
                <a:srgbClr val="FFE7FA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ED8A629-7B7F-41EB-8E6B-A9CF6B94A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91" y="1820539"/>
            <a:ext cx="9365100" cy="4521837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2000" dirty="0">
                <a:solidFill>
                  <a:schemeClr val="accent1"/>
                </a:solidFill>
                <a:latin typeface="+mn-ea"/>
              </a:rPr>
              <a:t>Device name – New source wizard</a:t>
            </a:r>
          </a:p>
          <a:p>
            <a:pPr marL="0" indent="0">
              <a:buNone/>
            </a:pPr>
            <a:endParaRPr lang="en-US" altLang="ko-KR" dirty="0">
              <a:solidFill>
                <a:srgbClr val="000000"/>
              </a:solidFill>
              <a:latin typeface="+mn-ea"/>
            </a:endParaRPr>
          </a:p>
          <a:p>
            <a:pPr marL="0" indent="0">
              <a:buNone/>
            </a:pPr>
            <a:endParaRPr lang="en-US" altLang="ko-KR" b="0" i="0" dirty="0">
              <a:solidFill>
                <a:srgbClr val="000000"/>
              </a:solidFill>
              <a:effectLst/>
              <a:latin typeface="noto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7AEFDCA-EE90-4A05-820C-6DCBE4CA4E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7" t="10499" r="50520" b="47699"/>
          <a:stretch/>
        </p:blipFill>
        <p:spPr>
          <a:xfrm>
            <a:off x="1071155" y="2675892"/>
            <a:ext cx="4320000" cy="3121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5E0AC28-AA7D-4A2C-8C81-1784808534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t="1850" r="5490" b="13288"/>
          <a:stretch/>
        </p:blipFill>
        <p:spPr>
          <a:xfrm>
            <a:off x="6630965" y="2675890"/>
            <a:ext cx="4320000" cy="3120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FCB7DDCF-DDD6-4E99-B583-246B325D7B72}"/>
              </a:ext>
            </a:extLst>
          </p:cNvPr>
          <p:cNvSpPr/>
          <p:nvPr/>
        </p:nvSpPr>
        <p:spPr>
          <a:xfrm>
            <a:off x="2130295" y="5949071"/>
            <a:ext cx="2195366" cy="8583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accent1"/>
                </a:solidFill>
              </a:rPr>
              <a:t>Select</a:t>
            </a:r>
          </a:p>
          <a:p>
            <a:pPr algn="ctr"/>
            <a:r>
              <a:rPr lang="en-US" altLang="ko-KR" sz="1600" dirty="0">
                <a:solidFill>
                  <a:schemeClr val="accent1"/>
                </a:solidFill>
              </a:rPr>
              <a:t>Implementation</a:t>
            </a:r>
          </a:p>
          <a:p>
            <a:pPr algn="ctr"/>
            <a:r>
              <a:rPr lang="en-US" altLang="ko-KR" sz="1600" dirty="0">
                <a:solidFill>
                  <a:schemeClr val="accent1"/>
                </a:solidFill>
              </a:rPr>
              <a:t>Constraints file</a:t>
            </a:r>
            <a:endParaRPr lang="ko-KR" altLang="en-US" sz="1600" dirty="0">
              <a:solidFill>
                <a:schemeClr val="accent1"/>
              </a:solidFill>
            </a:endParaRPr>
          </a:p>
        </p:txBody>
      </p:sp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47B8F9F8-CA7E-4651-8D6B-9285D9508B4D}"/>
              </a:ext>
            </a:extLst>
          </p:cNvPr>
          <p:cNvSpPr/>
          <p:nvPr/>
        </p:nvSpPr>
        <p:spPr>
          <a:xfrm>
            <a:off x="5758252" y="3875437"/>
            <a:ext cx="682213" cy="72165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8A6FD1A5-1622-4011-A2C6-14E44EF51B5C}"/>
              </a:ext>
            </a:extLst>
          </p:cNvPr>
          <p:cNvSpPr/>
          <p:nvPr/>
        </p:nvSpPr>
        <p:spPr>
          <a:xfrm>
            <a:off x="7693282" y="5913213"/>
            <a:ext cx="2195366" cy="8583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accent1"/>
                </a:solidFill>
              </a:rPr>
              <a:t>Summary</a:t>
            </a:r>
          </a:p>
          <a:p>
            <a:pPr algn="ctr"/>
            <a:r>
              <a:rPr lang="en-US" altLang="ko-KR" sz="1600" dirty="0">
                <a:solidFill>
                  <a:schemeClr val="accent1"/>
                </a:solidFill>
              </a:rPr>
              <a:t>check</a:t>
            </a:r>
          </a:p>
        </p:txBody>
      </p:sp>
    </p:spTree>
    <p:extLst>
      <p:ext uri="{BB962C8B-B14F-4D97-AF65-F5344CB8AC3E}">
        <p14:creationId xmlns:p14="http://schemas.microsoft.com/office/powerpoint/2010/main" val="3790108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CEC8138-F5BD-4E74-9850-7FFE64B53F64}"/>
              </a:ext>
            </a:extLst>
          </p:cNvPr>
          <p:cNvSpPr/>
          <p:nvPr/>
        </p:nvSpPr>
        <p:spPr>
          <a:xfrm>
            <a:off x="-1" y="0"/>
            <a:ext cx="12192001" cy="13422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624E85E-D0D5-45B3-8697-4886D3654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55" y="30674"/>
            <a:ext cx="8769802" cy="1280890"/>
          </a:xfrm>
        </p:spPr>
        <p:txBody>
          <a:bodyPr/>
          <a:lstStyle/>
          <a:p>
            <a:r>
              <a:rPr lang="en-US" altLang="ko-KR" dirty="0">
                <a:solidFill>
                  <a:srgbClr val="FFE7FA"/>
                </a:solidFill>
              </a:rPr>
              <a:t>Mapping</a:t>
            </a:r>
            <a:endParaRPr lang="ko-KR" altLang="en-US" dirty="0">
              <a:solidFill>
                <a:srgbClr val="FFE7FA"/>
              </a:solidFill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4C067062-8759-423A-A218-0668E4FD27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98"/>
          <a:stretch/>
        </p:blipFill>
        <p:spPr>
          <a:xfrm>
            <a:off x="0" y="1311564"/>
            <a:ext cx="12192000" cy="554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21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1863</TotalTime>
  <Words>258</Words>
  <Application>Microsoft Office PowerPoint</Application>
  <PresentationFormat>와이드스크린</PresentationFormat>
  <Paragraphs>122</Paragraphs>
  <Slides>19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3" baseType="lpstr">
      <vt:lpstr>noto</vt:lpstr>
      <vt:lpstr>맑은 고딕</vt:lpstr>
      <vt:lpstr>Arial</vt:lpstr>
      <vt:lpstr>Office 테마</vt:lpstr>
      <vt:lpstr>FPGA SEMINAL</vt:lpstr>
      <vt:lpstr>Status report</vt:lpstr>
      <vt:lpstr>Make project</vt:lpstr>
      <vt:lpstr>Make Module</vt:lpstr>
      <vt:lpstr>Write code</vt:lpstr>
      <vt:lpstr>Write code</vt:lpstr>
      <vt:lpstr>Write code</vt:lpstr>
      <vt:lpstr>Mapping</vt:lpstr>
      <vt:lpstr>Mapping</vt:lpstr>
      <vt:lpstr>Mapping</vt:lpstr>
      <vt:lpstr>Mapping</vt:lpstr>
      <vt:lpstr>Simulation(make testbench)</vt:lpstr>
      <vt:lpstr>Simulation(make testbench)</vt:lpstr>
      <vt:lpstr>Simulation(make signal)</vt:lpstr>
      <vt:lpstr>Simulation</vt:lpstr>
      <vt:lpstr>Simulation</vt:lpstr>
      <vt:lpstr>Make bit file</vt:lpstr>
      <vt:lpstr>Multiplexer</vt:lpstr>
      <vt:lpstr>Multiplexer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Weekly group meeting</dc:title>
  <dc:creator>First</dc:creator>
  <cp:lastModifiedBy>First</cp:lastModifiedBy>
  <cp:revision>47</cp:revision>
  <dcterms:created xsi:type="dcterms:W3CDTF">2022-11-08T05:00:01Z</dcterms:created>
  <dcterms:modified xsi:type="dcterms:W3CDTF">2023-02-09T06:50:33Z</dcterms:modified>
</cp:coreProperties>
</file>