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7" r:id="rId2"/>
    <p:sldId id="258" r:id="rId3"/>
    <p:sldId id="259" r:id="rId4"/>
    <p:sldId id="281" r:id="rId5"/>
    <p:sldId id="277" r:id="rId6"/>
    <p:sldId id="282" r:id="rId7"/>
    <p:sldId id="283" r:id="rId8"/>
    <p:sldId id="279" r:id="rId9"/>
    <p:sldId id="284" r:id="rId10"/>
    <p:sldId id="286" r:id="rId11"/>
    <p:sldId id="285" r:id="rId12"/>
    <p:sldId id="287" r:id="rId13"/>
    <p:sldId id="280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0"/>
    <p:restoredTop sz="94666"/>
  </p:normalViewPr>
  <p:slideViewPr>
    <p:cSldViewPr snapToGrid="0">
      <p:cViewPr varScale="1">
        <p:scale>
          <a:sx n="127" d="100"/>
          <a:sy n="127" d="100"/>
        </p:scale>
        <p:origin x="148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39fac3138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39fac3138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39fac31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39fac31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39fac313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39fac313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67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80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b4819b237_2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8b4819b237_2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92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49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21.xml"/><Relationship Id="rId16" Type="http://schemas.openxmlformats.org/officeDocument/2006/relationships/image" Target="../media/image52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7.png"/><Relationship Id="rId5" Type="http://schemas.openxmlformats.org/officeDocument/2006/relationships/tags" Target="../tags/tag24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30.xml"/><Relationship Id="rId7" Type="http://schemas.openxmlformats.org/officeDocument/2006/relationships/image" Target="../media/image5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52.png"/><Relationship Id="rId4" Type="http://schemas.openxmlformats.org/officeDocument/2006/relationships/tags" Target="../tags/tag31.xml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3.xml"/><Relationship Id="rId21" Type="http://schemas.openxmlformats.org/officeDocument/2006/relationships/image" Target="../media/image29.png"/><Relationship Id="rId7" Type="http://schemas.openxmlformats.org/officeDocument/2006/relationships/tags" Target="../tags/tag7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9.png"/><Relationship Id="rId5" Type="http://schemas.openxmlformats.org/officeDocument/2006/relationships/tags" Target="../tags/tag5.xml"/><Relationship Id="rId15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34.png"/><Relationship Id="rId5" Type="http://schemas.openxmlformats.org/officeDocument/2006/relationships/tags" Target="../tags/tag12.xml"/><Relationship Id="rId10" Type="http://schemas.openxmlformats.org/officeDocument/2006/relationships/image" Target="../media/image33.png"/><Relationship Id="rId4" Type="http://schemas.openxmlformats.org/officeDocument/2006/relationships/tags" Target="../tags/tag11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41.png"/><Relationship Id="rId2" Type="http://schemas.openxmlformats.org/officeDocument/2006/relationships/tags" Target="../tags/tag15.xml"/><Relationship Id="rId16" Type="http://schemas.openxmlformats.org/officeDocument/2006/relationships/image" Target="../media/image45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40.png"/><Relationship Id="rId5" Type="http://schemas.openxmlformats.org/officeDocument/2006/relationships/tags" Target="../tags/tag18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tags" Target="../tags/tag17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63300" y="1285550"/>
            <a:ext cx="8417400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altLang="ko-K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meson properties in the instanton model of QCD vacuum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Speaker: Ki-Hoon Hong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collaboration with Rakhimov Nurmukhammad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332050" y="2733775"/>
            <a:ext cx="8400" cy="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47975" y="101569"/>
            <a:ext cx="84174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2023-2nd </a:t>
            </a:r>
            <a:r>
              <a:rPr lang="en-US" sz="21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CENuM</a:t>
            </a:r>
            <a:r>
              <a:rPr lang="en-US" sz="21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Workshop for Hadron Physics</a:t>
            </a:r>
            <a:endParaRPr sz="1200" dirty="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48" y="3766598"/>
            <a:ext cx="1305650" cy="1305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직선 연결선[R] 6">
            <a:extLst>
              <a:ext uri="{FF2B5EF4-FFF2-40B4-BE49-F238E27FC236}">
                <a16:creationId xmlns:a16="http://schemas.microsoft.com/office/drawing/2014/main" id="{1E855371-E5F9-8E3F-8563-FB7EA087AC0D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로고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138D243A-5504-CD51-799E-3780EA84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48" y="4040075"/>
            <a:ext cx="1693676" cy="758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95;p25">
            <a:extLst>
              <a:ext uri="{FF2B5EF4-FFF2-40B4-BE49-F238E27FC236}">
                <a16:creationId xmlns:a16="http://schemas.microsoft.com/office/drawing/2014/main" id="{CDED6032-8180-636B-D856-B4A55D99F090}"/>
              </a:ext>
            </a:extLst>
          </p:cNvPr>
          <p:cNvSpPr txBox="1">
            <a:spLocks/>
          </p:cNvSpPr>
          <p:nvPr/>
        </p:nvSpPr>
        <p:spPr>
          <a:xfrm>
            <a:off x="372211" y="123425"/>
            <a:ext cx="79942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altLang="ko-Kore-KR" sz="2400" dirty="0">
                <a:latin typeface="Times New Roman"/>
                <a:ea typeface="Times New Roman"/>
                <a:cs typeface="Times New Roman"/>
                <a:sym typeface="Times New Roman"/>
              </a:rPr>
              <a:t>Decay constants in the heavy quark limit</a:t>
            </a: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104825A-A23F-10EA-0FA2-0E0ED4495FCD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B_s}=0.158,\ f_{D_s}=0.261\nonumber&#10;\end{align}&#10;\end{document}&#10;" title="IguanaTex Bitmap Display">
            <a:extLst>
              <a:ext uri="{FF2B5EF4-FFF2-40B4-BE49-F238E27FC236}">
                <a16:creationId xmlns:a16="http://schemas.microsoft.com/office/drawing/2014/main" id="{B809E5A5-931F-1314-813A-F89057AFF1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47354" y="3267605"/>
            <a:ext cx="2221105" cy="193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25A54-BD92-8668-F6EE-A61E02F8ED93}"/>
              </a:ext>
            </a:extLst>
          </p:cNvPr>
          <p:cNvSpPr txBox="1"/>
          <p:nvPr/>
        </p:nvSpPr>
        <p:spPr>
          <a:xfrm>
            <a:off x="627233" y="884173"/>
            <a:ext cx="7632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heavy quark theory, the ratio is expected that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instanton model, we obtain B and D meson decay constants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Similary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Bs and Ds mesons are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of the D and Ds mesons and the B and Bs mesons are obtained as</a:t>
            </a:r>
          </a:p>
        </p:txBody>
      </p:sp>
      <p:pic>
        <p:nvPicPr>
          <p:cNvPr id="20" name="그림 19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sqrt{\frac{M_D}{M_B}}=\frac{f_B}{f_D}\sim0.6\nonumber&#10;\end{align}&#10;\end{document}&#10;" title="IguanaTex Bitmap Display">
            <a:extLst>
              <a:ext uri="{FF2B5EF4-FFF2-40B4-BE49-F238E27FC236}">
                <a16:creationId xmlns:a16="http://schemas.microsoft.com/office/drawing/2014/main" id="{8CBE03ED-A377-7651-2460-35F736C5915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52641" y="1379246"/>
            <a:ext cx="1655467" cy="494933"/>
          </a:xfrm>
          <a:prstGeom prst="rect">
            <a:avLst/>
          </a:prstGeom>
        </p:spPr>
      </p:pic>
      <p:pic>
        <p:nvPicPr>
          <p:cNvPr id="17" name="그림 1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frac{f_B}{f_D}=0.60\nonumber&#10;\end{align}&#10;\end{document}&#10;" title="IguanaTex Bitmap Display">
            <a:extLst>
              <a:ext uri="{FF2B5EF4-FFF2-40B4-BE49-F238E27FC236}">
                <a16:creationId xmlns:a16="http://schemas.microsoft.com/office/drawing/2014/main" id="{6D2C0A18-CBC4-C011-E499-6B46FF9349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68087" y="2341959"/>
            <a:ext cx="892343" cy="459581"/>
          </a:xfrm>
          <a:prstGeom prst="rect">
            <a:avLst/>
          </a:prstGeom>
        </p:spPr>
      </p:pic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909F777B-93AC-2AA4-5CA3-7F0882EFF945}"/>
              </a:ext>
            </a:extLst>
          </p:cNvPr>
          <p:cNvSpPr/>
          <p:nvPr/>
        </p:nvSpPr>
        <p:spPr>
          <a:xfrm>
            <a:off x="4095907" y="2502558"/>
            <a:ext cx="770817" cy="1145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B=0.142,\ f_D=0.237\nonumber&#10;\end{align}&#10;\end{document}&#10;" title="IguanaTex Bitmap Display">
            <a:extLst>
              <a:ext uri="{FF2B5EF4-FFF2-40B4-BE49-F238E27FC236}">
                <a16:creationId xmlns:a16="http://schemas.microsoft.com/office/drawing/2014/main" id="{8BF8D422-F4C2-4642-09EF-0C612543180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77792" y="2479711"/>
            <a:ext cx="2090667" cy="184076"/>
          </a:xfrm>
          <a:prstGeom prst="rect">
            <a:avLst/>
          </a:prstGeom>
        </p:spPr>
      </p:pic>
      <p:pic>
        <p:nvPicPr>
          <p:cNvPr id="30" name="그림 29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frac{f_B}{f_D}=0.61\nonumber&#10;\end{align}&#10;\end{document}&#10;" title="IguanaTex Bitmap Display">
            <a:extLst>
              <a:ext uri="{FF2B5EF4-FFF2-40B4-BE49-F238E27FC236}">
                <a16:creationId xmlns:a16="http://schemas.microsoft.com/office/drawing/2014/main" id="{24A7D33F-39E2-D777-FE22-B86EBB83A64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268087" y="3130943"/>
            <a:ext cx="883810" cy="459581"/>
          </a:xfrm>
          <a:prstGeom prst="rect">
            <a:avLst/>
          </a:prstGeom>
        </p:spPr>
      </p:pic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9EC68AA1-A90C-2C11-3703-13B3CA79E2C6}"/>
              </a:ext>
            </a:extLst>
          </p:cNvPr>
          <p:cNvSpPr/>
          <p:nvPr/>
        </p:nvSpPr>
        <p:spPr>
          <a:xfrm>
            <a:off x="4095907" y="3291541"/>
            <a:ext cx="770817" cy="1145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D_s}/f_D=1.10\nonumber&#10;\end{align}&#10;\end{document}&#10;" title="IguanaTex Bitmap Display">
            <a:extLst>
              <a:ext uri="{FF2B5EF4-FFF2-40B4-BE49-F238E27FC236}">
                <a16:creationId xmlns:a16="http://schemas.microsoft.com/office/drawing/2014/main" id="{4B2A5CC3-3B69-B123-BD4E-33AD414D931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18515" y="4064471"/>
            <a:ext cx="1278781" cy="203581"/>
          </a:xfrm>
          <a:prstGeom prst="rect">
            <a:avLst/>
          </a:prstGeom>
        </p:spPr>
      </p:pic>
      <p:pic>
        <p:nvPicPr>
          <p:cNvPr id="34" name="그림 33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B_s}/f_{B}=1.12\nonumber&#10;\end{align}&#10;\end{document}&#10;" title="IguanaTex Bitmap Display">
            <a:extLst>
              <a:ext uri="{FF2B5EF4-FFF2-40B4-BE49-F238E27FC236}">
                <a16:creationId xmlns:a16="http://schemas.microsoft.com/office/drawing/2014/main" id="{4DBE3422-5E7E-C587-73A3-1AC9B167F8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22600" y="4078973"/>
            <a:ext cx="1259276" cy="203581"/>
          </a:xfrm>
          <a:prstGeom prst="rect">
            <a:avLst/>
          </a:prstGeom>
        </p:spPr>
      </p:pic>
      <p:pic>
        <p:nvPicPr>
          <p:cNvPr id="9" name="그림 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(m_c=1.275\,{\rm GeV},\ m_b=4.65\,\rm GeV)\nonumber&#10;\end{align}&#10;\end{document}&#10;" title="IguanaTex Bitmap Display">
            <a:extLst>
              <a:ext uri="{FF2B5EF4-FFF2-40B4-BE49-F238E27FC236}">
                <a16:creationId xmlns:a16="http://schemas.microsoft.com/office/drawing/2014/main" id="{B38FD475-8432-196C-27A1-DC02ABC8838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34503" y="973976"/>
            <a:ext cx="2647466" cy="1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D61F45F-799B-5027-F230-6AFAA8917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061" y="2328861"/>
            <a:ext cx="3716253" cy="2192409"/>
          </a:xfrm>
          <a:prstGeom prst="rect">
            <a:avLst/>
          </a:prstGeom>
        </p:spPr>
      </p:pic>
      <p:sp>
        <p:nvSpPr>
          <p:cNvPr id="6" name="Google Shape;195;p25">
            <a:extLst>
              <a:ext uri="{FF2B5EF4-FFF2-40B4-BE49-F238E27FC236}">
                <a16:creationId xmlns:a16="http://schemas.microsoft.com/office/drawing/2014/main" id="{11D17ACE-24D1-C1DA-3876-04A46FF747CC}"/>
              </a:ext>
            </a:extLst>
          </p:cNvPr>
          <p:cNvSpPr txBox="1">
            <a:spLocks/>
          </p:cNvSpPr>
          <p:nvPr/>
        </p:nvSpPr>
        <p:spPr>
          <a:xfrm>
            <a:off x="372211" y="123425"/>
            <a:ext cx="79942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altLang="ko-Kore-KR" sz="2400" dirty="0">
                <a:latin typeface="Times New Roman"/>
                <a:ea typeface="Times New Roman"/>
                <a:cs typeface="Times New Roman"/>
                <a:sym typeface="Times New Roman"/>
              </a:rPr>
              <a:t>Decay constants in the heavy quark limit</a:t>
            </a:r>
          </a:p>
        </p:txBody>
      </p:sp>
      <p:cxnSp>
        <p:nvCxnSpPr>
          <p:cNvPr id="7" name="직선 연결선[R] 26">
            <a:extLst>
              <a:ext uri="{FF2B5EF4-FFF2-40B4-BE49-F238E27FC236}">
                <a16:creationId xmlns:a16="http://schemas.microsoft.com/office/drawing/2014/main" id="{E5B7C792-ADE1-DA2F-FCF3-210F9D20C069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CA3795DA-6EDD-C0DB-F829-662E4E0A2D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08" y="2328862"/>
            <a:ext cx="4531247" cy="2244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AF2E12-0977-9E09-7DE2-324980AD83C3}"/>
              </a:ext>
            </a:extLst>
          </p:cNvPr>
          <p:cNvSpPr txBox="1"/>
          <p:nvPr/>
        </p:nvSpPr>
        <p:spPr>
          <a:xfrm>
            <a:off x="93652" y="4815060"/>
            <a:ext cx="6710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J. L. Rosner, S. Stone and R. S. Van de Water, arXiv:1509.02220 [hep-</a:t>
            </a:r>
            <a:r>
              <a:rPr lang="en-US" altLang="ko-K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그림 19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B=0.142\,\rm MeV\nonumber\\&#10;f_{B_s}=0.158\,\rm MeV\nonumber&#10;\end{align}&#10;\end{document}&#10;" title="IguanaTex Bitmap Display">
            <a:extLst>
              <a:ext uri="{FF2B5EF4-FFF2-40B4-BE49-F238E27FC236}">
                <a16:creationId xmlns:a16="http://schemas.microsoft.com/office/drawing/2014/main" id="{4ED427A0-F114-E1B6-D286-AAC4CFDD08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96794" y="1307219"/>
            <a:ext cx="1488458" cy="497371"/>
          </a:xfrm>
          <a:prstGeom prst="rect">
            <a:avLst/>
          </a:prstGeom>
        </p:spPr>
      </p:pic>
      <p:pic>
        <p:nvPicPr>
          <p:cNvPr id="13" name="그림 1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D_s}/f_D=1.10\nonumber&#10;\end{align}&#10;\end{document}&#10;" title="IguanaTex Bitmap Display">
            <a:extLst>
              <a:ext uri="{FF2B5EF4-FFF2-40B4-BE49-F238E27FC236}">
                <a16:creationId xmlns:a16="http://schemas.microsoft.com/office/drawing/2014/main" id="{164A1B2A-B0DD-99A6-D86B-52C9F30029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35892" y="1307219"/>
            <a:ext cx="1278781" cy="203581"/>
          </a:xfrm>
          <a:prstGeom prst="rect">
            <a:avLst/>
          </a:prstGeom>
        </p:spPr>
      </p:pic>
      <p:pic>
        <p:nvPicPr>
          <p:cNvPr id="14" name="그림 13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B_s}/f_{B}=1.12\nonumber&#10;\end{align}&#10;\end{document}&#10;" title="IguanaTex Bitmap Display">
            <a:extLst>
              <a:ext uri="{FF2B5EF4-FFF2-40B4-BE49-F238E27FC236}">
                <a16:creationId xmlns:a16="http://schemas.microsoft.com/office/drawing/2014/main" id="{5CD7E9EE-5403-0C21-2511-E542139623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07224" y="1307219"/>
            <a:ext cx="1259276" cy="203581"/>
          </a:xfrm>
          <a:prstGeom prst="rect">
            <a:avLst/>
          </a:prstGeom>
        </p:spPr>
      </p:pic>
      <p:pic>
        <p:nvPicPr>
          <p:cNvPr id="18" name="그림 17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D=0.237\,\rm MeV\nonumber\\&#10;f_{D_s}=0.261\,\rm MeV\nonumber&#10;\end{align}&#10;\end{document}&#10;" title="IguanaTex Bitmap Display">
            <a:extLst>
              <a:ext uri="{FF2B5EF4-FFF2-40B4-BE49-F238E27FC236}">
                <a16:creationId xmlns:a16="http://schemas.microsoft.com/office/drawing/2014/main" id="{73AFCF5B-DBBC-A162-5E25-2576D3CE1F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6034" y="1307219"/>
            <a:ext cx="1498209" cy="4973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61F004-0E14-8070-053E-C8A195A28AA5}"/>
              </a:ext>
            </a:extLst>
          </p:cNvPr>
          <p:cNvSpPr txBox="1"/>
          <p:nvPr/>
        </p:nvSpPr>
        <p:spPr>
          <a:xfrm>
            <a:off x="438307" y="861501"/>
            <a:ext cx="39068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decay constants from the instanton vacuum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predictions from Ref. [2]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7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86F07CFB-9B3D-4DD0-07E1-6F7E93683B1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365378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working on the </a:t>
                </a:r>
                <a:r>
                  <a:rPr lang="en-US" altLang="ko-K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bosonization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heavy-light quark interaction action and applying in EFT.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instanton model provides the form factor and the coupling constant of the light and heavy quarks.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calculated the decay constants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any fitting parameters.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Those values are quite reasonable in the heavy quark theory.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understand that the instanton model gives quite reasonable theoretical quantities.</a:t>
                </a:r>
              </a:p>
              <a:p>
                <a:pPr marL="114300" indent="0">
                  <a:buNone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are going to consider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 of the heavy meson mass to obtain more exact values.</a:t>
                </a:r>
              </a:p>
            </p:txBody>
          </p:sp>
        </mc:Choice>
        <mc:Fallback>
          <p:sp>
            <p:nvSpPr>
              <p:cNvPr id="3" name="텍스트 개체 틀 2">
                <a:extLst>
                  <a:ext uri="{FF2B5EF4-FFF2-40B4-BE49-F238E27FC236}">
                    <a16:creationId xmlns:a16="http://schemas.microsoft.com/office/drawing/2014/main" id="{86F07CFB-9B3D-4DD0-07E1-6F7E93683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36537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95;p25">
            <a:extLst>
              <a:ext uri="{FF2B5EF4-FFF2-40B4-BE49-F238E27FC236}">
                <a16:creationId xmlns:a16="http://schemas.microsoft.com/office/drawing/2014/main" id="{85C55621-380C-F660-6920-986FE4AF76C6}"/>
              </a:ext>
            </a:extLst>
          </p:cNvPr>
          <p:cNvSpPr txBox="1">
            <a:spLocks/>
          </p:cNvSpPr>
          <p:nvPr/>
        </p:nvSpPr>
        <p:spPr>
          <a:xfrm>
            <a:off x="372211" y="123425"/>
            <a:ext cx="79942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altLang="ko-Kore-KR" sz="2400" dirty="0"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</a:p>
        </p:txBody>
      </p:sp>
      <p:cxnSp>
        <p:nvCxnSpPr>
          <p:cNvPr id="5" name="직선 연결선[R] 26">
            <a:extLst>
              <a:ext uri="{FF2B5EF4-FFF2-40B4-BE49-F238E27FC236}">
                <a16:creationId xmlns:a16="http://schemas.microsoft.com/office/drawing/2014/main" id="{B8ADDE29-4AA0-0A5E-D2D3-804118CE5605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frac{f_B}{f_D}=0.60\nonumber&#10;\end{align}&#10;\end{document}&#10;" title="IguanaTex Bitmap Display">
            <a:extLst>
              <a:ext uri="{FF2B5EF4-FFF2-40B4-BE49-F238E27FC236}">
                <a16:creationId xmlns:a16="http://schemas.microsoft.com/office/drawing/2014/main" id="{84B6098F-9203-D7AB-790D-06E4C34E35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66575" y="2727369"/>
            <a:ext cx="661681" cy="3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3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925A73-CD48-B478-71FD-6E12BA33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78123"/>
            <a:ext cx="8520600" cy="787253"/>
          </a:xfrm>
        </p:spPr>
        <p:txBody>
          <a:bodyPr>
            <a:noAutofit/>
          </a:bodyPr>
          <a:lstStyle/>
          <a:p>
            <a:pPr algn="ctr"/>
            <a:r>
              <a:rPr kumimoji="1" lang="en-US" altLang="ko-Kore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kumimoji="1" lang="ko-Kore-K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1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27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lnSpc>
                <a:spcPct val="2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Instanton contributions to heavy and light quarks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❏"/>
            </a:pPr>
            <a:r>
              <a:rPr 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Heavy-light interaction term in ILM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❏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 mesons decay constants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3" name="Google Shape;81;p16">
            <a:extLst>
              <a:ext uri="{FF2B5EF4-FFF2-40B4-BE49-F238E27FC236}">
                <a16:creationId xmlns:a16="http://schemas.microsoft.com/office/drawing/2014/main" id="{E1818C7C-50CE-3F2C-69DD-749EA7C887D4}"/>
              </a:ext>
            </a:extLst>
          </p:cNvPr>
          <p:cNvSpPr txBox="1"/>
          <p:nvPr/>
        </p:nvSpPr>
        <p:spPr>
          <a:xfrm>
            <a:off x="382775" y="110750"/>
            <a:ext cx="2483466" cy="5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2400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FA86C742-8C71-AF15-2042-7BAB34FE7CAB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382775" y="110750"/>
            <a:ext cx="2483466" cy="548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2400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826766"/>
            <a:ext cx="8133900" cy="377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 the previous talk by Dr.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Rakhimov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, we have showed the instanton contributions in the light and heavy quark systems and led to heavy-light quark interaction term.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 this talk, we will show that how we use this interaction 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Lagrangian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2" indent="-330200">
              <a:buSzPts val="1600"/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Bosonization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(Working on it)</a:t>
            </a:r>
          </a:p>
          <a:p>
            <a:pPr marL="914400" lvl="2" indent="-330200"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Effective field theoretical method</a:t>
            </a:r>
          </a:p>
          <a:p>
            <a:pPr marL="914400" lvl="2" indent="-330200">
              <a:buSzPts val="16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decay constants of pseudoscalar (D,B) and vector heavy mesons (D*,B*) (in the heavy quark limit)</a:t>
            </a:r>
          </a:p>
          <a:p>
            <a:pPr marL="914400" lvl="2" indent="-330200">
              <a:buSzPts val="1600"/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-US" altLang="ko-K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lang="en" altLang="ko-KR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0EF261E4-8FCA-25D8-DB5F-33EF6A1EC67C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5;p25">
            <a:extLst>
              <a:ext uri="{FF2B5EF4-FFF2-40B4-BE49-F238E27FC236}">
                <a16:creationId xmlns:a16="http://schemas.microsoft.com/office/drawing/2014/main" id="{E6A394B9-2F9A-E1DF-48F5-67121D2F2205}"/>
              </a:ext>
            </a:extLst>
          </p:cNvPr>
          <p:cNvSpPr txBox="1">
            <a:spLocks/>
          </p:cNvSpPr>
          <p:nvPr/>
        </p:nvSpPr>
        <p:spPr>
          <a:xfrm>
            <a:off x="311700" y="100139"/>
            <a:ext cx="7994289" cy="5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altLang="ko-K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Instanton contributions to heavy and light quarks</a:t>
            </a:r>
          </a:p>
        </p:txBody>
      </p: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2731016C-7CBA-E426-4C85-2D53724C7D59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ADAD8368-ED65-2CCB-0B8C-96653249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47" y="2157540"/>
            <a:ext cx="6373906" cy="1415656"/>
          </a:xfrm>
          <a:prstGeom prst="rect">
            <a:avLst/>
          </a:prstGeom>
        </p:spPr>
      </p:pic>
      <p:sp>
        <p:nvSpPr>
          <p:cNvPr id="2" name="Google Shape;329;p33">
            <a:extLst>
              <a:ext uri="{FF2B5EF4-FFF2-40B4-BE49-F238E27FC236}">
                <a16:creationId xmlns:a16="http://schemas.microsoft.com/office/drawing/2014/main" id="{FC3F3F8A-8056-F576-F8CE-300902FFED8B}"/>
              </a:ext>
            </a:extLst>
          </p:cNvPr>
          <p:cNvSpPr txBox="1"/>
          <p:nvPr/>
        </p:nvSpPr>
        <p:spPr>
          <a:xfrm>
            <a:off x="585402" y="781596"/>
            <a:ext cx="57177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❏"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QCD partition function can be rewritten as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F75C49E-875B-A212-B111-1C94DF03F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854" y="1302867"/>
            <a:ext cx="3748292" cy="343469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98FEE13A-DF02-5499-F8D0-F581085354C0}"/>
              </a:ext>
            </a:extLst>
          </p:cNvPr>
          <p:cNvSpPr/>
          <p:nvPr/>
        </p:nvSpPr>
        <p:spPr>
          <a:xfrm>
            <a:off x="1371600" y="3138240"/>
            <a:ext cx="6387353" cy="490818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" name="오른쪽 화살표[R] 4">
            <a:extLst>
              <a:ext uri="{FF2B5EF4-FFF2-40B4-BE49-F238E27FC236}">
                <a16:creationId xmlns:a16="http://schemas.microsoft.com/office/drawing/2014/main" id="{434805BE-0FBD-8813-F066-93B1BC1A876F}"/>
              </a:ext>
            </a:extLst>
          </p:cNvPr>
          <p:cNvSpPr/>
          <p:nvPr/>
        </p:nvSpPr>
        <p:spPr>
          <a:xfrm>
            <a:off x="2158253" y="3751732"/>
            <a:ext cx="847165" cy="1344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Google Shape;329;p33">
            <a:extLst>
              <a:ext uri="{FF2B5EF4-FFF2-40B4-BE49-F238E27FC236}">
                <a16:creationId xmlns:a16="http://schemas.microsoft.com/office/drawing/2014/main" id="{DD78620D-F2B3-71D6-0168-3C8676584C4C}"/>
              </a:ext>
            </a:extLst>
          </p:cNvPr>
          <p:cNvSpPr txBox="1"/>
          <p:nvPr/>
        </p:nvSpPr>
        <p:spPr>
          <a:xfrm>
            <a:off x="2904565" y="3614111"/>
            <a:ext cx="57177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Heavy-light interaction action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718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1074" y="3175455"/>
            <a:ext cx="2210200" cy="139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34"/>
          <p:cNvGrpSpPr/>
          <p:nvPr/>
        </p:nvGrpSpPr>
        <p:grpSpPr>
          <a:xfrm>
            <a:off x="462767" y="2743859"/>
            <a:ext cx="5074516" cy="1280000"/>
            <a:chOff x="1124400" y="3049550"/>
            <a:chExt cx="5074516" cy="1280000"/>
          </a:xfrm>
        </p:grpSpPr>
        <p:grpSp>
          <p:nvGrpSpPr>
            <p:cNvPr id="347" name="Google Shape;347;p34"/>
            <p:cNvGrpSpPr/>
            <p:nvPr/>
          </p:nvGrpSpPr>
          <p:grpSpPr>
            <a:xfrm>
              <a:off x="1124400" y="3049550"/>
              <a:ext cx="5033225" cy="1280000"/>
              <a:chOff x="1124400" y="3049550"/>
              <a:chExt cx="5033225" cy="1280000"/>
            </a:xfrm>
          </p:grpSpPr>
          <p:pic>
            <p:nvPicPr>
              <p:cNvPr id="348" name="Google Shape;348;p3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24400" y="3049550"/>
                <a:ext cx="1840575" cy="128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9" name="Google Shape;349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17050" y="3049553"/>
                <a:ext cx="1840575" cy="1279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0" name="Google Shape;350;p34" descr="{&quot;type&quot;:&quot;$&quot;,&quot;backgroundColor&quot;:&quot;#FFFFFF&quot;,&quot;code&quot;:&quot;$\\implies$&quot;,&quot;id&quot;:&quot;43&quot;,&quot;font&quot;:{&quot;size&quot;:18,&quot;family&quot;:&quot;Arial&quot;,&quot;color&quot;:&quot;#595959&quot;},&quot;aid&quot;:null,&quot;ts&quot;:1697174577544,&quot;cs&quot;:&quot;KQEpd35Teli8H6gMqBexSA==&quot;,&quot;size&quot;:{&quot;width&quot;:43,&quot;height&quot;:15.666666666666666}}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436225" y="3614925"/>
                <a:ext cx="409575" cy="149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1" name="Google Shape;351;p34"/>
            <p:cNvSpPr/>
            <p:nvPr/>
          </p:nvSpPr>
          <p:spPr>
            <a:xfrm>
              <a:off x="4587950" y="3332050"/>
              <a:ext cx="174600" cy="18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737475" y="3858375"/>
              <a:ext cx="174600" cy="1827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4664400" y="3977538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4617350" y="3625188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700400" y="3276888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5700400" y="3625200"/>
              <a:ext cx="115800" cy="1287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 txBox="1"/>
            <p:nvPr/>
          </p:nvSpPr>
          <p:spPr>
            <a:xfrm>
              <a:off x="4562105" y="3248831"/>
              <a:ext cx="49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 sz="1100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8" name="Google Shape;358;p34"/>
            <p:cNvSpPr txBox="1"/>
            <p:nvPr/>
          </p:nvSpPr>
          <p:spPr>
            <a:xfrm>
              <a:off x="5708716" y="3775163"/>
              <a:ext cx="490200" cy="3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59" name="Google Shape;359;p34" descr="{&quot;code&quot;:&quot;$${\\sqrt[]{M_{q}\\left(k_{f}\\bar{\\rho}\\right)}}$$&quot;,&quot;id&quot;:&quot;46&quot;,&quot;aid&quot;:null,&quot;backgroundColorModified&quot;:false,&quot;type&quot;:&quot;$$&quot;,&quot;font&quot;:{&quot;family&quot;:&quot;Arial&quot;,&quot;color&quot;:&quot;#000000&quot;,&quot;size&quot;:9},&quot;backgroundColor&quot;:&quot;#FFFFFF&quot;,&quot;ts&quot;:1697182839785,&quot;cs&quot;:&quot;HDt+TXFkeG/3tycBxMQvIA==&quot;,&quot;size&quot;:{&quot;width&quot;:64.66666666666667,&quot;height&quot;:25.333333333333332}}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50578" y="3933426"/>
            <a:ext cx="615950" cy="24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34"/>
          <p:cNvCxnSpPr>
            <a:stCxn id="359" idx="0"/>
            <a:endCxn id="353" idx="5"/>
          </p:cNvCxnSpPr>
          <p:nvPr/>
        </p:nvCxnSpPr>
        <p:spPr>
          <a:xfrm flipH="1" flipV="1">
            <a:off x="4101608" y="3781699"/>
            <a:ext cx="456945" cy="151727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1" name="Google Shape;361;p34" descr="{&quot;font&quot;:{&quot;family&quot;:&quot;Times New Roman&quot;,&quot;size&quot;:9,&quot;color&quot;:&quot;#000000&quot;},&quot;backgroundColor&quot;:&quot;#FFFFFF&quot;,&quot;code&quot;:&quot;$${\\sqrt[]{M_{q}\\left(l_{f}\\bar{\\rho}\\right)}}$$&quot;,&quot;type&quot;:&quot;$$&quot;,&quot;id&quot;:&quot;46&quot;,&quot;backgroundColorModified&quot;:false,&quot;aid&quot;:null,&quot;ts&quot;:1697182822018,&quot;cs&quot;:&quot;/9qU7XJgmoh1RBRDfdQPpw==&quot;,&quot;size&quot;:{&quot;width&quot;:61.5,&quot;height&quot;:25.333333333333332}}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1266" y="3134713"/>
            <a:ext cx="585788" cy="24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p34"/>
          <p:cNvCxnSpPr>
            <a:stCxn id="361" idx="1"/>
            <a:endCxn id="355" idx="6"/>
          </p:cNvCxnSpPr>
          <p:nvPr/>
        </p:nvCxnSpPr>
        <p:spPr>
          <a:xfrm rot="10800000">
            <a:off x="5154566" y="3035463"/>
            <a:ext cx="626700" cy="2199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3" name="Google Shape;363;p34" descr="{&quot;code&quot;:&quot;$${\\sqrt[]{M_{Q}\\left(\\left|\\vec{p}\\right|\\right)}}$$&quot;,&quot;id&quot;:&quot;47&quot;,&quot;backgroundColor&quot;:&quot;#FFFFFF&quot;,&quot;type&quot;:&quot;$$&quot;,&quot;backgroundColorModified&quot;:false,&quot;aid&quot;:null,&quot;font&quot;:{&quot;family&quot;:&quot;Arial&quot;,&quot;size&quot;:9,&quot;color&quot;:&quot;#000000&quot;},&quot;ts&quot;:1697182464438,&quot;cs&quot;:&quot;Deeb0FB5wVj77qfgeiBzoQ==&quot;,&quot;size&quot;:{&quot;width&quot;:65.79523412073492,&quot;height&quot;:27.0060125984252}}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1242" y="2463533"/>
            <a:ext cx="626700" cy="2572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34"/>
          <p:cNvCxnSpPr>
            <a:stCxn id="363" idx="2"/>
          </p:cNvCxnSpPr>
          <p:nvPr/>
        </p:nvCxnSpPr>
        <p:spPr>
          <a:xfrm flipH="1">
            <a:off x="4080792" y="2720766"/>
            <a:ext cx="403800" cy="30540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34"/>
          <p:cNvSpPr txBox="1"/>
          <p:nvPr/>
        </p:nvSpPr>
        <p:spPr>
          <a:xfrm>
            <a:off x="764941" y="1898794"/>
            <a:ext cx="33570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" dirty="0">
                <a:latin typeface="Times New Roman"/>
                <a:ea typeface="Times New Roman"/>
                <a:cs typeface="Times New Roman"/>
                <a:sym typeface="Times New Roman"/>
              </a:rPr>
              <a:t>HQ and        light quarks interaction: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34" descr="{&quot;font&quot;:{&quot;family&quot;:&quot;Times New Roman&quot;,&quot;size&quot;:14,&quot;color&quot;:&quot;#000000&quot;},&quot;type&quot;:&quot;$$&quot;,&quot;aid&quot;:null,&quot;id&quot;:&quot;48&quot;,&quot;backgroundColor&quot;:&quot;#FFFFFF&quot;,&quot;code&quot;:&quot;$$N_{f}$$&quot;,&quot;ts&quot;:1697182654900,&quot;cs&quot;:&quot;5lL+pBEKqB/d+X7ckJtP1g==&quot;,&quot;size&quot;:{&quot;width&quot;:22,&quot;height&quot;:18.666666666666668}}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63464" y="2025533"/>
            <a:ext cx="209550" cy="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5;p25">
            <a:extLst>
              <a:ext uri="{FF2B5EF4-FFF2-40B4-BE49-F238E27FC236}">
                <a16:creationId xmlns:a16="http://schemas.microsoft.com/office/drawing/2014/main" id="{E6A394B9-2F9A-E1DF-48F5-67121D2F2205}"/>
              </a:ext>
            </a:extLst>
          </p:cNvPr>
          <p:cNvSpPr txBox="1">
            <a:spLocks/>
          </p:cNvSpPr>
          <p:nvPr/>
        </p:nvSpPr>
        <p:spPr>
          <a:xfrm>
            <a:off x="311700" y="100139"/>
            <a:ext cx="7994289" cy="5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altLang="ko-K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Instanton contributions to heavy and light quarks</a:t>
            </a:r>
          </a:p>
        </p:txBody>
      </p: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2731016C-7CBA-E426-4C85-2D53724C7D59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04D0D923-DB6D-9690-B7F7-6AE3B8C58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38774" y="1682974"/>
            <a:ext cx="2242500" cy="139035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3575BC8-12DB-1007-D35E-DC31A19E8C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" y="959575"/>
            <a:ext cx="7772400" cy="429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5;p25">
            <a:extLst>
              <a:ext uri="{FF2B5EF4-FFF2-40B4-BE49-F238E27FC236}">
                <a16:creationId xmlns:a16="http://schemas.microsoft.com/office/drawing/2014/main" id="{E6A394B9-2F9A-E1DF-48F5-67121D2F2205}"/>
              </a:ext>
            </a:extLst>
          </p:cNvPr>
          <p:cNvSpPr txBox="1">
            <a:spLocks/>
          </p:cNvSpPr>
          <p:nvPr/>
        </p:nvSpPr>
        <p:spPr>
          <a:xfrm>
            <a:off x="311700" y="100139"/>
            <a:ext cx="7994289" cy="5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altLang="ko-K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Heavy-light interaction term in ILM (</a:t>
            </a:r>
            <a:r>
              <a:rPr lang="en-US" altLang="ko-KR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Bosonization</a:t>
            </a:r>
            <a:r>
              <a:rPr lang="en-US" altLang="ko-K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2731016C-7CBA-E426-4C85-2D53724C7D59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38265649-648C-1732-8FD3-B14120B19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664" y="1404976"/>
            <a:ext cx="3834672" cy="924105"/>
          </a:xfrm>
          <a:prstGeom prst="rect">
            <a:avLst/>
          </a:prstGeom>
        </p:spPr>
      </p:pic>
      <p:sp>
        <p:nvSpPr>
          <p:cNvPr id="3" name="Google Shape;365;p34">
            <a:extLst>
              <a:ext uri="{FF2B5EF4-FFF2-40B4-BE49-F238E27FC236}">
                <a16:creationId xmlns:a16="http://schemas.microsoft.com/office/drawing/2014/main" id="{29D00F39-593C-CB48-5908-92BD4CB06DCF}"/>
              </a:ext>
            </a:extLst>
          </p:cNvPr>
          <p:cNvSpPr txBox="1"/>
          <p:nvPr/>
        </p:nvSpPr>
        <p:spPr>
          <a:xfrm>
            <a:off x="529617" y="816306"/>
            <a:ext cx="673851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If we assume                  , the general form of the partition function becomes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A6B402-C5D0-521F-826E-136640D28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693" y="955406"/>
            <a:ext cx="687799" cy="156318"/>
          </a:xfrm>
          <a:prstGeom prst="rect">
            <a:avLst/>
          </a:prstGeom>
        </p:spPr>
      </p:pic>
      <p:sp>
        <p:nvSpPr>
          <p:cNvPr id="5" name="Google Shape;365;p34">
            <a:extLst>
              <a:ext uri="{FF2B5EF4-FFF2-40B4-BE49-F238E27FC236}">
                <a16:creationId xmlns:a16="http://schemas.microsoft.com/office/drawing/2014/main" id="{832060FD-B6C3-66C8-1C73-C84DDBFB5AF1}"/>
              </a:ext>
            </a:extLst>
          </p:cNvPr>
          <p:cNvSpPr txBox="1"/>
          <p:nvPr/>
        </p:nvSpPr>
        <p:spPr>
          <a:xfrm>
            <a:off x="529618" y="2564785"/>
            <a:ext cx="6906606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 the saddle point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   we obtain the partition function of the heavy meson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09ABB8-3391-B513-A6EA-5A2E3265F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060" y="2948996"/>
            <a:ext cx="4459568" cy="7949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E00EB1A-4AF9-AC01-4AB0-758C3C2ED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693" y="4214871"/>
            <a:ext cx="5105490" cy="9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5;p25">
            <a:extLst>
              <a:ext uri="{FF2B5EF4-FFF2-40B4-BE49-F238E27FC236}">
                <a16:creationId xmlns:a16="http://schemas.microsoft.com/office/drawing/2014/main" id="{E6A394B9-2F9A-E1DF-48F5-67121D2F2205}"/>
              </a:ext>
            </a:extLst>
          </p:cNvPr>
          <p:cNvSpPr txBox="1">
            <a:spLocks/>
          </p:cNvSpPr>
          <p:nvPr/>
        </p:nvSpPr>
        <p:spPr>
          <a:xfrm>
            <a:off x="311700" y="100139"/>
            <a:ext cx="7994289" cy="53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altLang="ko-K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Heavy-light interaction term in ILM (EFT)</a:t>
            </a:r>
          </a:p>
        </p:txBody>
      </p:sp>
      <p:cxnSp>
        <p:nvCxnSpPr>
          <p:cNvPr id="11" name="직선 연결선[R] 10">
            <a:extLst>
              <a:ext uri="{FF2B5EF4-FFF2-40B4-BE49-F238E27FC236}">
                <a16:creationId xmlns:a16="http://schemas.microsoft.com/office/drawing/2014/main" id="{2731016C-7CBA-E426-4C85-2D53724C7D59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A78631F4-6380-E878-A37A-221C609F00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7538" y="910607"/>
            <a:ext cx="4556462" cy="25176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5E64F75-3A3B-63E8-62A1-BF35098E0F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585" y="1878840"/>
            <a:ext cx="3275170" cy="616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876D6B-3C6D-2FF4-7BF4-D934C61AECB8}"/>
              </a:ext>
            </a:extLst>
          </p:cNvPr>
          <p:cNvSpPr txBox="1"/>
          <p:nvPr/>
        </p:nvSpPr>
        <p:spPr>
          <a:xfrm>
            <a:off x="402245" y="997529"/>
            <a:ext cx="385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Effective Field Theory [1]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15318D7-EE06-53D7-4B10-94378EAA651F}"/>
              </a:ext>
            </a:extLst>
          </p:cNvPr>
          <p:cNvSpPr/>
          <p:nvPr/>
        </p:nvSpPr>
        <p:spPr>
          <a:xfrm>
            <a:off x="3529674" y="2234625"/>
            <a:ext cx="521435" cy="24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49A60-00DF-3B49-1720-62E8A195B97C}"/>
              </a:ext>
            </a:extLst>
          </p:cNvPr>
          <p:cNvSpPr txBox="1"/>
          <p:nvPr/>
        </p:nvSpPr>
        <p:spPr>
          <a:xfrm>
            <a:off x="448927" y="1374626"/>
            <a:ext cx="426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effective </a:t>
            </a:r>
            <a:r>
              <a:rPr lang="en-US" altLang="ko-K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obtained by the integrate out of the gluon degrees of freedom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4019EB-7F76-69E1-F240-8DB69B84D31F}"/>
              </a:ext>
            </a:extLst>
          </p:cNvPr>
          <p:cNvCxnSpPr>
            <a:cxnSpLocks/>
          </p:cNvCxnSpPr>
          <p:nvPr/>
        </p:nvCxnSpPr>
        <p:spPr>
          <a:xfrm>
            <a:off x="4624899" y="1162372"/>
            <a:ext cx="0" cy="3749694"/>
          </a:xfrm>
          <a:prstGeom prst="line">
            <a:avLst/>
          </a:prstGeom>
          <a:ln w="22225">
            <a:solidFill>
              <a:schemeClr val="accent2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C404501C-F4FA-5142-5239-4BDF09D122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419" y="2922487"/>
            <a:ext cx="2808946" cy="4555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1A9566-1BAF-4E92-B302-9D79E3A39717}"/>
              </a:ext>
            </a:extLst>
          </p:cNvPr>
          <p:cNvSpPr txBox="1"/>
          <p:nvPr/>
        </p:nvSpPr>
        <p:spPr>
          <a:xfrm>
            <a:off x="448927" y="2622709"/>
            <a:ext cx="426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heavy quark limit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4D8642-9B17-643E-5B2F-670CBAE9C515}"/>
              </a:ext>
            </a:extLst>
          </p:cNvPr>
          <p:cNvSpPr txBox="1"/>
          <p:nvPr/>
        </p:nvSpPr>
        <p:spPr>
          <a:xfrm>
            <a:off x="402245" y="3409127"/>
            <a:ext cx="426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field operator of the heavy mesons :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81ED049-5991-FB19-8D75-B8FAD20482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841" y="3636652"/>
            <a:ext cx="2240109" cy="66737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60C4CA4-29E8-A88F-B083-CC61A67330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07560" y="2542932"/>
            <a:ext cx="1420296" cy="216752"/>
          </a:xfrm>
          <a:prstGeom prst="rect">
            <a:avLst/>
          </a:prstGeom>
        </p:spPr>
      </p:pic>
      <p:sp>
        <p:nvSpPr>
          <p:cNvPr id="22" name="타원 21">
            <a:extLst>
              <a:ext uri="{FF2B5EF4-FFF2-40B4-BE49-F238E27FC236}">
                <a16:creationId xmlns:a16="http://schemas.microsoft.com/office/drawing/2014/main" id="{52FA5411-B6C4-0D2C-46B4-45BD6E42298A}"/>
              </a:ext>
            </a:extLst>
          </p:cNvPr>
          <p:cNvSpPr/>
          <p:nvPr/>
        </p:nvSpPr>
        <p:spPr>
          <a:xfrm>
            <a:off x="3195278" y="1934847"/>
            <a:ext cx="334395" cy="278541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A36C1024-BAAC-19DE-72A7-55DEF507C4CA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2532631" y="2172597"/>
            <a:ext cx="711618" cy="39311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>
            <a:extLst>
              <a:ext uri="{FF2B5EF4-FFF2-40B4-BE49-F238E27FC236}">
                <a16:creationId xmlns:a16="http://schemas.microsoft.com/office/drawing/2014/main" id="{7A95182F-DF72-FE94-7E32-69D879D82F1F}"/>
              </a:ext>
            </a:extLst>
          </p:cNvPr>
          <p:cNvSpPr/>
          <p:nvPr/>
        </p:nvSpPr>
        <p:spPr>
          <a:xfrm>
            <a:off x="2720529" y="2542932"/>
            <a:ext cx="497421" cy="23775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6D13E5-B540-C50C-B02A-BAB51B2068B1}"/>
                  </a:ext>
                </a:extLst>
              </p:cNvPr>
              <p:cNvSpPr txBox="1"/>
              <p:nvPr/>
            </p:nvSpPr>
            <p:spPr>
              <a:xfrm>
                <a:off x="2138234" y="2731979"/>
                <a:ext cx="2842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 factor: related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ko-KR" sz="1200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ko-KR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pairs and gluons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6D13E5-B540-C50C-B02A-BAB51B206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234" y="2731979"/>
                <a:ext cx="2842188" cy="276999"/>
              </a:xfrm>
              <a:prstGeom prst="rect">
                <a:avLst/>
              </a:prstGeom>
              <a:blipFill>
                <a:blip r:embed="rId15"/>
                <a:stretch>
                  <a:fillRect l="-215" b="-15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D60B214-5952-7908-7FCE-901146CBEDE8}"/>
              </a:ext>
            </a:extLst>
          </p:cNvPr>
          <p:cNvSpPr txBox="1"/>
          <p:nvPr/>
        </p:nvSpPr>
        <p:spPr>
          <a:xfrm>
            <a:off x="4738254" y="1473619"/>
            <a:ext cx="385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model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그림 35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mathcal{L}_{qQ}=ig^2(n,N_c)H^\dagger_{Ii}(z)H_{Ii}(z)\nonumber&#10;\end{align}&#10;\end{document}&#10;" title="IguanaTex Bitmap Display">
            <a:extLst>
              <a:ext uri="{FF2B5EF4-FFF2-40B4-BE49-F238E27FC236}">
                <a16:creationId xmlns:a16="http://schemas.microsoft.com/office/drawing/2014/main" id="{330D59E7-00B9-7AC4-263B-770CFFDF16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761090" y="1883092"/>
            <a:ext cx="1814243" cy="177900"/>
          </a:xfrm>
          <a:prstGeom prst="rect">
            <a:avLst/>
          </a:prstGeom>
        </p:spPr>
      </p:pic>
      <p:pic>
        <p:nvPicPr>
          <p:cNvPr id="63" name="그림 6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H_{Ii}(x)=\int \frac{d^4p_qd^4k}{(2\pi)^8}e^{-i(p_q+k)\cdot x}q^\dagger_I(p_q)\Gamma_i h_v(k)\nonumber&#10;\end{align}&#10;\end{document}&#10;" title="IguanaTex Bitmap Display">
            <a:extLst>
              <a:ext uri="{FF2B5EF4-FFF2-40B4-BE49-F238E27FC236}">
                <a16:creationId xmlns:a16="http://schemas.microsoft.com/office/drawing/2014/main" id="{9771C8D5-A0BF-AB19-4B01-18FD9C546F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464417" y="2304482"/>
            <a:ext cx="2727143" cy="342259"/>
          </a:xfrm>
          <a:prstGeom prst="rect">
            <a:avLst/>
          </a:prstGeom>
        </p:spPr>
      </p:pic>
      <p:pic>
        <p:nvPicPr>
          <p:cNvPr id="61" name="그림 60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H_{Ii}(P_H)=\int \frac{d^4kd^4p_q}{(2\pi)^8}(2\pi)^4\delta^4(P_H-k-p_q)q_I^\dagger(p_q)\Gamma_ih_v(k)\nonumber&#10;\end{align}&#10;\end{document}&#10;" title="IguanaTex Bitmap Display">
            <a:extLst>
              <a:ext uri="{FF2B5EF4-FFF2-40B4-BE49-F238E27FC236}">
                <a16:creationId xmlns:a16="http://schemas.microsoft.com/office/drawing/2014/main" id="{EA972F2A-0F06-DFA4-1F23-6C32851E10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464416" y="2750487"/>
            <a:ext cx="3589777" cy="350117"/>
          </a:xfrm>
          <a:prstGeom prst="rect">
            <a:avLst/>
          </a:prstGeom>
        </p:spPr>
      </p:pic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2BE61BC5-541F-62A4-17CF-D2D3FD72636C}"/>
              </a:ext>
            </a:extLst>
          </p:cNvPr>
          <p:cNvSpPr/>
          <p:nvPr/>
        </p:nvSpPr>
        <p:spPr>
          <a:xfrm>
            <a:off x="4704319" y="2867936"/>
            <a:ext cx="700831" cy="126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F4EE86-0021-6C3F-928F-A06BE97D940E}"/>
              </a:ext>
            </a:extLst>
          </p:cNvPr>
          <p:cNvSpPr txBox="1"/>
          <p:nvPr/>
        </p:nvSpPr>
        <p:spPr>
          <a:xfrm>
            <a:off x="4810117" y="2633327"/>
            <a:ext cx="58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3FF80D88-C0B2-528D-0BDB-CE2C8BAAE858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217950" y="3076059"/>
            <a:ext cx="2210722" cy="8942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그림 5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q_I(p_q)=\sqrt{\frac{M(p_q)}{M(0)}}q(p_q)\nonumber&#10;\end{align}&#10;\end{document}&#10;" title="IguanaTex Bitmap Display">
            <a:extLst>
              <a:ext uri="{FF2B5EF4-FFF2-40B4-BE49-F238E27FC236}">
                <a16:creationId xmlns:a16="http://schemas.microsoft.com/office/drawing/2014/main" id="{5CF1864B-BE0D-CFEC-D68D-134CDF17794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410148" y="3294533"/>
            <a:ext cx="1497032" cy="445886"/>
          </a:xfrm>
          <a:prstGeom prst="rect">
            <a:avLst/>
          </a:prstGeom>
        </p:spPr>
      </p:pic>
      <p:pic>
        <p:nvPicPr>
          <p:cNvPr id="67" name="그림 6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g^2(n,N_c)\equiv\frac{\rho^2M(0)\Delta M_QC_{N_c}^{(2)}}{2nN_c}\nonumber&#10;\end{align}&#10;\end{document}&#10;" title="IguanaTex Bitmap Display">
            <a:extLst>
              <a:ext uri="{FF2B5EF4-FFF2-40B4-BE49-F238E27FC236}">
                <a16:creationId xmlns:a16="http://schemas.microsoft.com/office/drawing/2014/main" id="{F4690813-DF34-EED3-F129-1F71025181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262570" y="3833509"/>
            <a:ext cx="1800195" cy="366492"/>
          </a:xfrm>
          <a:prstGeom prst="rect">
            <a:avLst/>
          </a:prstGeom>
        </p:spPr>
      </p:pic>
      <p:pic>
        <p:nvPicPr>
          <p:cNvPr id="73" name="그림 7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,\ {\rm where}\ n=\frac{N}{2VN_c}.\nonumber&#10;\end{align}&#10;\end{document}&#10;" title="IguanaTex Bitmap Display">
            <a:extLst>
              <a:ext uri="{FF2B5EF4-FFF2-40B4-BE49-F238E27FC236}">
                <a16:creationId xmlns:a16="http://schemas.microsoft.com/office/drawing/2014/main" id="{C2F78CD1-8621-1CF8-5A44-C35CBDBFFE4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209111" y="3872022"/>
            <a:ext cx="1347713" cy="350117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4036CA92-287E-A034-A752-D5F3BA82C8F1}"/>
              </a:ext>
            </a:extLst>
          </p:cNvPr>
          <p:cNvSpPr txBox="1"/>
          <p:nvPr/>
        </p:nvSpPr>
        <p:spPr>
          <a:xfrm>
            <a:off x="46683" y="4884533"/>
            <a:ext cx="45342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Hai-Yang Cheng, Chi-Yee Cheung, and Wei-Min Zhang, PhysRevD.58.074003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그림 75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g_0^{[1]}=0.19-0.40\ (n=5-12),\qquad g(n,N_c)=0.49\nonumber&#10;\end{align}&#10;\end{document}&#10;" title="IguanaTex Bitmap Display">
            <a:extLst>
              <a:ext uri="{FF2B5EF4-FFF2-40B4-BE49-F238E27FC236}">
                <a16:creationId xmlns:a16="http://schemas.microsoft.com/office/drawing/2014/main" id="{895E71C2-8E68-87CD-A878-52F23F5007E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110585" y="4454208"/>
            <a:ext cx="3521559" cy="207988"/>
          </a:xfrm>
          <a:prstGeom prst="rect">
            <a:avLst/>
          </a:prstGeom>
        </p:spPr>
      </p:pic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768BCFA2-3626-4E87-2CE9-3C6E055FC039}"/>
              </a:ext>
            </a:extLst>
          </p:cNvPr>
          <p:cNvCxnSpPr>
            <a:cxnSpLocks/>
            <a:stCxn id="21" idx="3"/>
            <a:endCxn id="59" idx="1"/>
          </p:cNvCxnSpPr>
          <p:nvPr/>
        </p:nvCxnSpPr>
        <p:spPr>
          <a:xfrm>
            <a:off x="3627856" y="2651308"/>
            <a:ext cx="1782292" cy="8661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/>
      <p:bldP spid="28" grpId="0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4BDE79BD-330A-CFC9-7F2E-9A4A06A0B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8253" y="2670016"/>
            <a:ext cx="1886699" cy="141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A17D57-1F0E-9540-4324-F1C2EA31293C}"/>
              </a:ext>
            </a:extLst>
          </p:cNvPr>
          <p:cNvSpPr txBox="1"/>
          <p:nvPr/>
        </p:nvSpPr>
        <p:spPr>
          <a:xfrm>
            <a:off x="739588" y="793657"/>
            <a:ext cx="78854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instanton model gives the exact form factors and the coupling constant of the effective field theory</a:t>
            </a:r>
          </a:p>
          <a:p>
            <a:pPr marL="285750" indent="-285750">
              <a:buFont typeface="Wingdings" pitchFamily="2" charset="2"/>
              <a:buChar char="q"/>
            </a:pPr>
            <a:endParaRPr kumimoji="1"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kumimoji="1"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kumimoji="1"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kumimoji="1"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kumimoji="1"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heavy quark limit, the decay constants of the pseudoscalar and vector meson can be rewritten as</a:t>
            </a:r>
            <a:endParaRPr kumimoji="1" lang="ko-Kore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195;p25">
            <a:extLst>
              <a:ext uri="{FF2B5EF4-FFF2-40B4-BE49-F238E27FC236}">
                <a16:creationId xmlns:a16="http://schemas.microsoft.com/office/drawing/2014/main" id="{CDED6032-8180-636B-D856-B4A55D99F090}"/>
              </a:ext>
            </a:extLst>
          </p:cNvPr>
          <p:cNvSpPr txBox="1">
            <a:spLocks/>
          </p:cNvSpPr>
          <p:nvPr/>
        </p:nvSpPr>
        <p:spPr>
          <a:xfrm>
            <a:off x="372211" y="123425"/>
            <a:ext cx="79942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altLang="ko-Kore-KR" sz="2400" dirty="0">
                <a:latin typeface="Times New Roman"/>
                <a:ea typeface="Times New Roman"/>
                <a:cs typeface="Times New Roman"/>
                <a:sym typeface="Times New Roman"/>
              </a:rPr>
              <a:t>Decay constants in the heavy quark limit</a:t>
            </a: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104825A-A23F-10EA-0FA2-0E0ED4495FCD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q_v(p_q)=\Psi(v\cdot p_q)q(p_q)\rightarrow q_I(p_q)=\sqrt{\frac{M(p_q)}{M(0)}}q(p_q)\nonumber&#10;\end{align}&#10;\end{document}&#10;" title="IguanaTex Bitmap Display">
            <a:extLst>
              <a:ext uri="{FF2B5EF4-FFF2-40B4-BE49-F238E27FC236}">
                <a16:creationId xmlns:a16="http://schemas.microsoft.com/office/drawing/2014/main" id="{BFA6C0B0-CE84-33CD-3065-01EA7DA6C1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768014" y="1274521"/>
            <a:ext cx="3202682" cy="445886"/>
          </a:xfrm>
          <a:prstGeom prst="rect">
            <a:avLst/>
          </a:prstGeom>
        </p:spPr>
      </p:pic>
      <p:pic>
        <p:nvPicPr>
          <p:cNvPr id="37" name="그림 36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\gamma_5h_v|P(v)\rangle=i\sqrt{M_P}f_Pv^\mu\nonumber&#10;\end{align}&#10;\end{document}&#10;" title="IguanaTex Bitmap Display">
            <a:extLst>
              <a:ext uri="{FF2B5EF4-FFF2-40B4-BE49-F238E27FC236}">
                <a16:creationId xmlns:a16="http://schemas.microsoft.com/office/drawing/2014/main" id="{44B71F8D-5AFC-61DB-B537-87295293271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07452" y="2309034"/>
            <a:ext cx="2328374" cy="204404"/>
          </a:xfrm>
          <a:prstGeom prst="rect">
            <a:avLst/>
          </a:prstGeom>
        </p:spPr>
      </p:pic>
      <p:pic>
        <p:nvPicPr>
          <p:cNvPr id="39" name="그림 38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 h_v|P^*(v,\epsilon)\rangle=\sqrt{M_{P^*}}f_{P^*}\epsilon^\mu\nonumber&#10;\end{align}&#10;\end{document}&#10;" title="IguanaTex Bitmap Display">
            <a:extLst>
              <a:ext uri="{FF2B5EF4-FFF2-40B4-BE49-F238E27FC236}">
                <a16:creationId xmlns:a16="http://schemas.microsoft.com/office/drawing/2014/main" id="{A3F41283-5A2A-1EC5-D08E-EAA2E4DE3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42588" y="2303035"/>
            <a:ext cx="2469990" cy="206173"/>
          </a:xfrm>
          <a:prstGeom prst="rect">
            <a:avLst/>
          </a:prstGeom>
        </p:spPr>
      </p:pic>
      <p:pic>
        <p:nvPicPr>
          <p:cNvPr id="3" name="그림 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|H\rangle\propto \bar{h}_v\Gamma_H q_I|0\rangle\nonumber&#10;\end{align}&#10;\end{document}&#10;" title="IguanaTex Bitmap Display">
            <a:extLst>
              <a:ext uri="{FF2B5EF4-FFF2-40B4-BE49-F238E27FC236}">
                <a16:creationId xmlns:a16="http://schemas.microsoft.com/office/drawing/2014/main" id="{4510ADBE-C2BB-2FAE-B140-D118AE4C0A4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66102" y="2656888"/>
            <a:ext cx="1137188" cy="175098"/>
          </a:xfrm>
          <a:prstGeom prst="rect">
            <a:avLst/>
          </a:prstGeom>
        </p:spPr>
      </p:pic>
      <p:pic>
        <p:nvPicPr>
          <p:cNvPr id="43" name="그림 4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M_H=m_Q+\Lambda\nonumber&#10;\end{align}&#10;\end{document}&#10;" title="IguanaTex Bitmap Display">
            <a:extLst>
              <a:ext uri="{FF2B5EF4-FFF2-40B4-BE49-F238E27FC236}">
                <a16:creationId xmlns:a16="http://schemas.microsoft.com/office/drawing/2014/main" id="{1E8ECFDE-6C13-48C6-FB1C-CF39DF62410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64420" y="3334946"/>
            <a:ext cx="1021841" cy="1588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97B28BF-201D-93A3-6639-400527DFE4BA}"/>
              </a:ext>
            </a:extLst>
          </p:cNvPr>
          <p:cNvSpPr txBox="1"/>
          <p:nvPr/>
        </p:nvSpPr>
        <p:spPr>
          <a:xfrm>
            <a:off x="1005085" y="2917012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meson mass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8007F2B2-7E6F-4FD5-734A-309C00E617B9}"/>
              </a:ext>
            </a:extLst>
          </p:cNvPr>
          <p:cNvSpPr/>
          <p:nvPr/>
        </p:nvSpPr>
        <p:spPr>
          <a:xfrm>
            <a:off x="2345354" y="3297161"/>
            <a:ext cx="216478" cy="19667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29C534B8-102D-D1D3-323F-C21FFD9DF448}"/>
              </a:ext>
            </a:extLst>
          </p:cNvPr>
          <p:cNvCxnSpPr>
            <a:stCxn id="45" idx="6"/>
          </p:cNvCxnSpPr>
          <p:nvPr/>
        </p:nvCxnSpPr>
        <p:spPr>
          <a:xfrm>
            <a:off x="2561832" y="3395499"/>
            <a:ext cx="355180" cy="51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09D1463-BC98-1D4F-54AE-547F98491ADB}"/>
              </a:ext>
            </a:extLst>
          </p:cNvPr>
          <p:cNvSpPr txBox="1"/>
          <p:nvPr/>
        </p:nvSpPr>
        <p:spPr>
          <a:xfrm>
            <a:off x="3022810" y="3224789"/>
            <a:ext cx="5456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mass of the heavy meson (cut off energy)</a:t>
            </a:r>
          </a:p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instanton model,                  because we assume that the instanton contribution is dominant in the light quark sector.</a:t>
            </a:r>
          </a:p>
        </p:txBody>
      </p:sp>
      <p:pic>
        <p:nvPicPr>
          <p:cNvPr id="60" name="그림 59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Lambda\sim\rho^{-1}\nonumber&#10;\end{align}&#10;\end{document}&#10;" title="IguanaTex Bitmap Display">
            <a:extLst>
              <a:ext uri="{FF2B5EF4-FFF2-40B4-BE49-F238E27FC236}">
                <a16:creationId xmlns:a16="http://schemas.microsoft.com/office/drawing/2014/main" id="{A9C5F5C3-55C3-822B-97A5-8F7917778A3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66102" y="3501393"/>
            <a:ext cx="615467" cy="1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A17D57-1F0E-9540-4324-F1C2EA31293C}"/>
                  </a:ext>
                </a:extLst>
              </p:cNvPr>
              <p:cNvSpPr txBox="1"/>
              <p:nvPr/>
            </p:nvSpPr>
            <p:spPr>
              <a:xfrm>
                <a:off x="739588" y="793657"/>
                <a:ext cx="7830078" cy="538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kumimoji="1"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heavy quark limit, we cannot distinguish the pseudoscalar and vector meson (we need </a:t>
                </a:r>
                <a14:m>
                  <m:oMath xmlns:m="http://schemas.openxmlformats.org/officeDocument/2006/math">
                    <m:r>
                      <a:rPr kumimoji="1" lang="en-US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sSub>
                      <m:sSubPr>
                        <m:ctrlPr>
                          <a:rPr kumimoji="1"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kumimoji="1"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correction in </a:t>
                </a:r>
                <a:r>
                  <a:rPr kumimoji="1"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kumimoji="1"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A17D57-1F0E-9540-4324-F1C2EA31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793657"/>
                <a:ext cx="7830078" cy="538481"/>
              </a:xfrm>
              <a:prstGeom prst="rect">
                <a:avLst/>
              </a:prstGeom>
              <a:blipFill>
                <a:blip r:embed="rId8"/>
                <a:stretch>
                  <a:fillRect l="-78" t="-2247" b="-112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195;p25">
            <a:extLst>
              <a:ext uri="{FF2B5EF4-FFF2-40B4-BE49-F238E27FC236}">
                <a16:creationId xmlns:a16="http://schemas.microsoft.com/office/drawing/2014/main" id="{CDED6032-8180-636B-D856-B4A55D99F090}"/>
              </a:ext>
            </a:extLst>
          </p:cNvPr>
          <p:cNvSpPr txBox="1">
            <a:spLocks/>
          </p:cNvSpPr>
          <p:nvPr/>
        </p:nvSpPr>
        <p:spPr>
          <a:xfrm>
            <a:off x="372211" y="123425"/>
            <a:ext cx="799428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altLang="ko-Kore-KR" sz="2400" dirty="0">
                <a:latin typeface="Times New Roman"/>
                <a:ea typeface="Times New Roman"/>
                <a:cs typeface="Times New Roman"/>
                <a:sym typeface="Times New Roman"/>
              </a:rPr>
              <a:t>Decay constants in the heavy quark limit</a:t>
            </a:r>
          </a:p>
        </p:txBody>
      </p: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0104825A-A23F-10EA-0FA2-0E0ED4495FCD}"/>
              </a:ext>
            </a:extLst>
          </p:cNvPr>
          <p:cNvCxnSpPr/>
          <p:nvPr/>
        </p:nvCxnSpPr>
        <p:spPr>
          <a:xfrm>
            <a:off x="311700" y="665635"/>
            <a:ext cx="8520600" cy="0"/>
          </a:xfrm>
          <a:prstGeom prst="line">
            <a:avLst/>
          </a:prstGeom>
          <a:ln w="28575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mmand{\Slash}[1]{\ooalign{\hfil/\hfil\crcr$#1$}}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\gamma_5h_v|P(v)\rangle=\Tr\left(\gamma^\mu\gamma_5\frac{1+\Slash{v}}{2}\Gamma_P\mathcal{M}\right)\nonumber&#10;\end{align}&#10;\end{document}&#10;" title="IguanaTex Bitmap Display">
            <a:extLst>
              <a:ext uri="{FF2B5EF4-FFF2-40B4-BE49-F238E27FC236}">
                <a16:creationId xmlns:a16="http://schemas.microsoft.com/office/drawing/2014/main" id="{C43077BA-1B33-F3DA-A006-C9EF25572D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23320" y="1429670"/>
            <a:ext cx="3150439" cy="414723"/>
          </a:xfrm>
          <a:prstGeom prst="rect">
            <a:avLst/>
          </a:prstGeom>
        </p:spPr>
      </p:pic>
      <p:pic>
        <p:nvPicPr>
          <p:cNvPr id="5" name="그림 4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mmand{\Slash}[1]{\ooalign{\hfil/\hfil\crcr$#1$}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mathcal{M}=i\sqrt{N_c}g\int \frac{d^4p_q}{(2\pi)^4}\sqrt{\frac{M(p_q)}{M(0)}}\frac{\Slash{p_q}-iM(p_q)-im_q}{(p_q^2+(M(p_q)+m_q)^2)(\Lambda-v\cdot p_q+i\epsilon)}\nonumber&#10;\end{align}&#10;\end{document}&#10;" title="IguanaTex Bitmap Display">
            <a:extLst>
              <a:ext uri="{FF2B5EF4-FFF2-40B4-BE49-F238E27FC236}">
                <a16:creationId xmlns:a16="http://schemas.microsoft.com/office/drawing/2014/main" id="{93E78FE5-2680-60F6-9585-C25D7CE555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72000" y="2806402"/>
            <a:ext cx="4150560" cy="4147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784EE6B-1D08-D650-2FE5-2C9E540858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645" y="2718789"/>
            <a:ext cx="2451788" cy="1092574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C67C222-D010-7B22-CDC6-DBB40F6B8705}"/>
              </a:ext>
            </a:extLst>
          </p:cNvPr>
          <p:cNvSpPr/>
          <p:nvPr/>
        </p:nvSpPr>
        <p:spPr>
          <a:xfrm>
            <a:off x="3311730" y="2916231"/>
            <a:ext cx="921957" cy="2073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mmand{\Slash}[1]{\ooalign{\hfil/\hfil\crcr$#1$}}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 h_v|P^*(v,\epsilon)\rangle=\Tr\left(\gamma^\mu\frac{1+\Slash{v}}{2}\Gamma_V\mathcal{M}\right)\nonumber&#10;\end{align}&#10;\end{document}&#10;" title="IguanaTex Bitmap Display">
            <a:extLst>
              <a:ext uri="{FF2B5EF4-FFF2-40B4-BE49-F238E27FC236}">
                <a16:creationId xmlns:a16="http://schemas.microsoft.com/office/drawing/2014/main" id="{B7D53338-42C7-FC40-64CA-9689636D34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23319" y="2009988"/>
            <a:ext cx="3048577" cy="414723"/>
          </a:xfrm>
          <a:prstGeom prst="rect">
            <a:avLst/>
          </a:prstGeom>
        </p:spPr>
      </p:pic>
      <p:pic>
        <p:nvPicPr>
          <p:cNvPr id="14" name="그림 13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sqrt{M_D}f_D=\sqrt{M_{D^*}}f_{D^*}=2ig\sqrt{N_c}\int \frac{d^4p_q}{(2\pi)^4}\sqrt{\frac{M(p_q)}{M(0)}}\frac{v\cdot p_q+M(p_q)+m_q}{(p_q^2+(M(p_q)+m_q)^2(\Lambda-v\cdot p_q+i\epsilon)}\nonumber&#10;\end{align}&#10;\end{document}&#10;" title="IguanaTex Bitmap Display">
            <a:extLst>
              <a:ext uri="{FF2B5EF4-FFF2-40B4-BE49-F238E27FC236}">
                <a16:creationId xmlns:a16="http://schemas.microsoft.com/office/drawing/2014/main" id="{6AD8BEE9-EF92-6CA0-FFD2-E5621398C0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05633" y="4040006"/>
            <a:ext cx="6332734" cy="489174"/>
          </a:xfrm>
          <a:prstGeom prst="rect">
            <a:avLst/>
          </a:prstGeom>
        </p:spPr>
      </p:pic>
      <p:pic>
        <p:nvPicPr>
          <p:cNvPr id="16" name="그림 15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M_D=M_{D^*}\rightarrow f_D=f_{D^*}\nonumber&#10;\end{align}&#10;\end{document}&#10;" title="IguanaTex Bitmap Display">
            <a:extLst>
              <a:ext uri="{FF2B5EF4-FFF2-40B4-BE49-F238E27FC236}">
                <a16:creationId xmlns:a16="http://schemas.microsoft.com/office/drawing/2014/main" id="{1C832025-A445-B96E-8E2B-466F65313A2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112038" y="4757823"/>
            <a:ext cx="1878789" cy="160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B81C96-646F-6DD9-C9C0-1B9E5CBC8EF7}"/>
                  </a:ext>
                </a:extLst>
              </p:cNvPr>
              <p:cNvSpPr txBox="1"/>
              <p:nvPr/>
            </p:nvSpPr>
            <p:spPr>
              <a:xfrm>
                <a:off x="4233687" y="4605019"/>
                <a:ext cx="4812072" cy="538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order to see the mass splitting between D and D*, we need to consider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1/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ko-KR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 in </a:t>
                </a:r>
                <a:r>
                  <a:rPr lang="en-US" altLang="ko-K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(Future works)</a:t>
                </a:r>
                <a:endParaRPr lang="ko-KR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B81C96-646F-6DD9-C9C0-1B9E5CBC8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687" y="4605019"/>
                <a:ext cx="4812072" cy="538481"/>
              </a:xfrm>
              <a:prstGeom prst="rect">
                <a:avLst/>
              </a:prstGeom>
              <a:blipFill>
                <a:blip r:embed="rId15"/>
                <a:stretch>
                  <a:fillRect l="-380" t="-1124" b="-78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D3D2E67-DFD5-FDE3-607D-06B40063357F}"/>
              </a:ext>
            </a:extLst>
          </p:cNvPr>
          <p:cNvSpPr txBox="1"/>
          <p:nvPr/>
        </p:nvSpPr>
        <p:spPr>
          <a:xfrm>
            <a:off x="3772708" y="3558756"/>
            <a:ext cx="343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we assume that the static heavy quark :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그림 5" descr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v=(\vec{0},1)\nonumber&#10;\end{align}&#10;\end{document}&#10;" title="IguanaTex Bitmap Display">
            <a:extLst>
              <a:ext uri="{FF2B5EF4-FFF2-40B4-BE49-F238E27FC236}">
                <a16:creationId xmlns:a16="http://schemas.microsoft.com/office/drawing/2014/main" id="{2149C892-2102-99EC-89E5-AF3B39D07A6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7209402" y="3576937"/>
            <a:ext cx="799695" cy="2401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98CE69-7734-B7DD-5170-C1D710B47A5E}"/>
              </a:ext>
            </a:extLst>
          </p:cNvPr>
          <p:cNvSpPr txBox="1"/>
          <p:nvPr/>
        </p:nvSpPr>
        <p:spPr>
          <a:xfrm>
            <a:off x="311700" y="2424711"/>
            <a:ext cx="225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EFT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818B4-F298-CC4E-FF9A-5CE049A458AB}"/>
              </a:ext>
            </a:extLst>
          </p:cNvPr>
          <p:cNvSpPr txBox="1"/>
          <p:nvPr/>
        </p:nvSpPr>
        <p:spPr>
          <a:xfrm>
            <a:off x="4450588" y="2427375"/>
            <a:ext cx="225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instanton model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BBCB4-28B6-B46F-F405-AD3E721DA1AD}"/>
              </a:ext>
            </a:extLst>
          </p:cNvPr>
          <p:cNvSpPr txBox="1"/>
          <p:nvPr/>
        </p:nvSpPr>
        <p:spPr>
          <a:xfrm>
            <a:off x="3051432" y="2603365"/>
            <a:ext cx="225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version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15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21.297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mathcal{L}_{qQ}=ig^2(n,N_c)H^\dagger_{Ii}(z)H_{Ii}(z)\nonumber&#10;\end{align}&#10;\end{document}&#10;"/>
  <p:tag name="IGUANATEXSIZE" val="16"/>
  <p:tag name="IGUANATEXCURSOR" val="8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814.77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 h_v|P^*(v,\epsilon)\rangle=\sqrt{M_{P^*}}f_{P^*}\epsilon^\mu\nonumber&#10;\end{align}&#10;\end{document}&#10;"/>
  <p:tag name="IGUANATEXSIZE" val="16"/>
  <p:tag name="IGUANATEXCURSOR" val="860"/>
  <p:tag name="TRANSPARENCY" val="True"/>
  <p:tag name="LATEXENGINEID" val="0"/>
  <p:tag name="TEMPFOLDER" val="c:\temp\"/>
  <p:tag name="LATEXFORMHEIGHT" val="303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896.137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|H\rangle\propto \bar{h}_v\Gamma_H q_I|0\rangle\nonumber&#10;\end{align}&#10;\end{document}&#10;"/>
  <p:tag name="IGUANATEXSIZE" val="16"/>
  <p:tag name="IGUANATEXCURSOR" val="8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05.399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M_H=m_Q+\Lambda\nonumber&#10;\end{align}&#10;\end{document}&#10;"/>
  <p:tag name="IGUANATEXSIZE" val="16"/>
  <p:tag name="IGUANATEXCURSOR" val="8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432.695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Lambda\sim\rho^{-1}\nonumber&#10;\end{align}&#10;\end{document}&#10;"/>
  <p:tag name="IGUANATEXSIZE" val="14"/>
  <p:tag name="IGUANATEXCURSOR" val="8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272.96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mmand{\Slash}[1]{\ooalign{\hfil/\hfil\crcr$#1$}}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\gamma_5h_v|P(v)\rangle=\Tr\left(\gamma^\mu\gamma_5\frac{1+\Slash{v}}{2}\Gamma_P\mathcal{M}\right)\nonumber&#10;\end{align}&#10;\end{document}&#10;"/>
  <p:tag name="IGUANATEXSIZE" val="16"/>
  <p:tag name="IGUANATEXCURSOR" val="6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737.53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mmand{\Slash}[1]{\ooalign{\hfil/\hfil\crcr$#1$}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mathcal{M}=i\sqrt{N_c}g\int \frac{d^4p_q}{(2\pi)^4}\sqrt{\frac{M(p_q)}{M(0)}}\frac{\Slash{p_q}-iM(p_q)-im_q}{(p_q^2+(M(p_q)+m_q)^2)(\Lambda-v\cdot p_q+i\epsilon)}\nonumber&#10;\end{align}&#10;\end{document}&#10;"/>
  <p:tag name="IGUANATEXSIZE" val="16"/>
  <p:tag name="IGUANATEXCURSOR" val="4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99.475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mmand{\Slash}[1]{\ooalign{\hfil/\hfil\crcr$#1$}}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 h_v|P^*(v,\epsilon)\rangle=\Tr\left(\gamma^\mu\frac{1+\Slash{v}}{2}\Gamma_V\mathcal{M}\right)\nonumber&#10;\end{align}&#10;\end{document}&#10;"/>
  <p:tag name="IGUANATEXSIZE" val="16"/>
  <p:tag name="IGUANATEXCURSOR" val="8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4834.64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sqrt{M_D}f_D=\sqrt{M_{D^*}}f_{D^*}=2ig\sqrt{N_c}\int \frac{d^4p_q}{(2\pi)^4}\sqrt{\frac{M(p_q)}{M(0)}}\frac{v\cdot p_q+M(p_q)+m_q}{(p_q^2+(M(p_q)+m_q)^2(\Lambda-v\cdot p_q+i\epsilon)}\nonumber&#10;\end{align}&#10;\end{document}&#10;"/>
  <p:tag name="IGUANATEXSIZE" val="16"/>
  <p:tag name="IGUANATEXCURSOR" val="8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28.834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M_D=M_{D^*}\rightarrow f_D=f_{D^*}\nonumber&#10;\end{align}&#10;\end{document}&#10;"/>
  <p:tag name="IGUANATEXSIZE" val="16"/>
  <p:tag name="IGUANATEXCURSOR" val="8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491.9385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v=(\vec{0},1)\nonumber&#10;\end{align}&#10;\end{document}&#10;"/>
  <p:tag name="IGUANATEXSIZE" val="16"/>
  <p:tag name="IGUANATEXCURSOR" val="8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2431.94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H_{Ii}(x)=\int \frac{d^4p_qd^4k}{(2\pi)^8}e^{-i(p_q+k)\cdot x}q^\dagger_I(p_q)\Gamma_i h_v(k)\nonumber&#10;\end{align}&#10;\end{document}&#10;"/>
  <p:tag name="IGUANATEXSIZE" val="16"/>
  <p:tag name="IGUANATEXCURSOR" val="8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.2351"/>
  <p:tag name="ORIGINALWIDTH" val="1366.32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B_s}=0.158,\ f_{D_s}=0.261\nonumber&#10;\end{align}&#10;\end{document}&#10;"/>
  <p:tag name="IGUANATEXSIZE" val="16"/>
  <p:tag name="IGUANATEXCURSOR" val="8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018.37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sqrt{\frac{M_D}{M_B}}=\frac{f_B}{f_D}\sim0.6\nonumber&#10;\end{align}&#10;\end{document}&#10;"/>
  <p:tag name="IGUANATEXSIZE" val="16"/>
  <p:tag name="IGUANATEXCURSOR" val="8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548.931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frac{f_B}{f_D}=0.60\nonumber&#10;\end{align}&#10;\end{document}&#10;"/>
  <p:tag name="IGUANATEXSIZE" val="16"/>
  <p:tag name="IGUANATEXCURSOR" val="8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286.08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B=0.142,\ f_D=0.237\nonumber&#10;\end{align}&#10;\end{document}&#10;"/>
  <p:tag name="IGUANATEXSIZE" val="16"/>
  <p:tag name="IGUANATEXCURSOR" val="8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543.6821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frac{f_B}{f_D}=0.61\nonumber&#10;\end{align}&#10;\end{document}&#10;"/>
  <p:tag name="IGUANATEXSIZE" val="16"/>
  <p:tag name="IGUANATEXCURSOR" val="8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86.6517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D_s}/f_D=1.10\nonumber&#10;\end{align}&#10;\end{document}&#10;"/>
  <p:tag name="IGUANATEXSIZE" val="16"/>
  <p:tag name="IGUANATEXCURSOR" val="8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74.6531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B_s}/f_{B}=1.12\nonumber&#10;\end{align}&#10;\end{document}&#10;"/>
  <p:tag name="IGUANATEXSIZE" val="16"/>
  <p:tag name="IGUANATEXCURSOR" val="8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61.267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(m_c=1.275\,{\rm GeV},\ m_b=4.65\,\rm GeV)\nonumber&#10;\end{align}&#10;\end{document}&#10;"/>
  <p:tag name="IGUANATEXSIZE" val="14"/>
  <p:tag name="IGUANATEXCURSOR" val="8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915.6355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B=0.142\,\rm MeV\nonumber\\&#10;f_{B_s}=0.158\,\rm MeV\nonumber&#10;\end{align}&#10;\end{document}&#10;"/>
  <p:tag name="IGUANATEXSIZE" val="16"/>
  <p:tag name="IGUANATEXCURSOR" val="8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86.6517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D_s}/f_D=1.10\nonumber&#10;\end{align}&#10;\end{document}&#10;"/>
  <p:tag name="IGUANATEXSIZE" val="16"/>
  <p:tag name="IGUANATEXCURSOR" val="8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3129.359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H_{Ii}(P_H)=\int \frac{d^4kd^4p_q}{(2\pi)^8}(2\pi)^4\delta^4(P_H-k-p_q)q_I^\dagger(p_q)\Gamma_ih_v(k)\nonumber&#10;\end{align}&#10;\end{document}&#10;"/>
  <p:tag name="IGUANATEXSIZE" val="16"/>
  <p:tag name="IGUANATEXCURSOR" val="8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74.6531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{B_s}/f_{B}=1.12\nonumber&#10;\end{align}&#10;\end{document}&#10;"/>
  <p:tag name="IGUANATEXSIZE" val="16"/>
  <p:tag name="IGUANATEXCURSOR" val="8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921.6348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f_D=0.237\,\rm MeV\nonumber\\&#10;f_{D_s}=0.261\,\rm MeV\nonumber&#10;\end{align}&#10;\end{document}&#10;"/>
  <p:tag name="IGUANATEXSIZE" val="16"/>
  <p:tag name="IGUANATEXCURSOR" val="8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147"/>
  <p:tag name="ORIGINALWIDTH" val="548.931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frac{f_B}{f_D}=0.60\nonumber&#10;\end{align}&#10;\end{document}&#10;"/>
  <p:tag name="IGUANATEXSIZE" val="16"/>
  <p:tag name="IGUANATEXCURSOR" val="8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253.843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q_I(p_q)=\sqrt{\frac{M(p_q)}{M(0)}}q(p_q)\nonumber&#10;\end{align}&#10;\end{document}&#10;"/>
  <p:tag name="IGUANATEXSIZE" val="16"/>
  <p:tag name="IGUANATEXCURSOR" val="8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2.2085"/>
  <p:tag name="ORIGINALWIDTH" val="1631.796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g^2(n,N_c)\equiv\frac{\rho^2M(0)\Delta M_QC_{N_c}^{(2)}}{2nN_c}\nonumber&#10;\end{align}&#10;\end{document}&#10;"/>
  <p:tag name="IGUANATEXSIZE" val="16"/>
  <p:tag name="IGUANATEXCURSOR" val="8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1053.618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,\ {\rm where}\ n=\frac{N}{2VN_c}.\nonumber&#10;\end{align}&#10;\end{document}&#10;"/>
  <p:tag name="IGUANATEXSIZE" val="16"/>
  <p:tag name="IGUANATEXCURSOR" val="7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2780.652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g_0^{[1]}=0.19-0.40\ (n=5-12),\qquad g(n,N_c)=0.49\nonumber&#10;\end{align}&#10;\end{document}&#10;"/>
  <p:tag name="IGUANATEXSIZE" val="16"/>
  <p:tag name="IGUANATEXCURSOR" val="8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682.415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q_v(p_q)=\Psi(v\cdot p_q)q(p_q)\rightarrow q_I(p_q)=\sqrt{\frac{M(p_q)}{M(0)}}q(p_q)\nonumber&#10;\end{align}&#10;\end{document}&#10;"/>
  <p:tag name="IGUANATEXSIZE" val="16"/>
  <p:tag name="IGUANATEXCURSOR" val="8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1725.534"/>
  <p:tag name="LATEXADDIN" val="\documentclass{article}&#10;\usepackage{amsmath}&#10;\usepackage{graphicx}  % Include figure files&#10;\usepackage{epstopdf}&#10;\usepackage{dcolumn}  % Align table columns on decimal point&#10;\usepackage{bm}          % bold math&#10;\usepackage{slashed}&#10;\usepackage{cancel}&#10;\usepackage{float}&#10;\usepackage{mathtools}&#10;\usepackage{amsbsy} &#10;\usepackage{amstext}&#10;% \usepackage{caption}&#10;% \captionsetup[table]{skip = 3pt}&#10;\usepackage{physics}&#10;\usepackage{multirow}&#10;\newcolumntype{L}{&gt;{\raggedright\arraybackslash}X}% &lt;-- added&#10;\usepackage{ltablex}% &lt;-- added&#10;\usepackage{siunitx}% &lt;-- added&#10;\newcounter{alphasect}&#10;\providecommand{\tabularnewline}{\\}&#10;\usepackage[utf8]{inputenc}&#10;\usepackage[normalem]{ulem} % \sout{old text} for strikeout&#10;\usepackage[dvipsnames]{xcolor}&#10;\pagestyle{empty}&#10;\begin{document}&#10;\begin{align}&#10;\langle0|\bar{q}\gamma^\mu\gamma_5h_v|P(v)\rangle=i\sqrt{M_P}f_Pv^\mu\nonumber&#10;\end{align}&#10;\end{document}&#10;"/>
  <p:tag name="IGUANATEXSIZE" val="16"/>
  <p:tag name="IGUANATEXCURSOR" val="8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629</Words>
  <Application>Microsoft Office PowerPoint</Application>
  <PresentationFormat>화면 슬라이드 쇼(16:9)</PresentationFormat>
  <Paragraphs>106</Paragraphs>
  <Slides>13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Wingdings</vt:lpstr>
      <vt:lpstr>Cambria Math</vt:lpstr>
      <vt:lpstr>Simple Light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홍기훈</cp:lastModifiedBy>
  <cp:revision>55</cp:revision>
  <dcterms:modified xsi:type="dcterms:W3CDTF">2023-12-19T07:14:46Z</dcterms:modified>
</cp:coreProperties>
</file>