
<file path=[Content_Types].xml><?xml version="1.0" encoding="utf-8"?>
<Types xmlns="http://schemas.openxmlformats.org/package/2006/content-types">
  <Default Extension="emf" ContentType="image/x-emf"/>
  <Default Extension="fntdata" ContentType="application/x-fontdata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embedTrueTypeFonts="1" saveSubsetFonts="1" autoCompressPictures="0">
  <p:sldMasterIdLst>
    <p:sldMasterId id="2147483648" r:id="rId1"/>
  </p:sldMasterIdLst>
  <p:notesMasterIdLst>
    <p:notesMasterId r:id="rId39"/>
  </p:notesMasterIdLst>
  <p:handoutMasterIdLst>
    <p:handoutMasterId r:id="rId40"/>
  </p:handoutMasterIdLst>
  <p:sldIdLst>
    <p:sldId id="525" r:id="rId2"/>
    <p:sldId id="776" r:id="rId3"/>
    <p:sldId id="738" r:id="rId4"/>
    <p:sldId id="741" r:id="rId5"/>
    <p:sldId id="740" r:id="rId6"/>
    <p:sldId id="742" r:id="rId7"/>
    <p:sldId id="743" r:id="rId8"/>
    <p:sldId id="744" r:id="rId9"/>
    <p:sldId id="745" r:id="rId10"/>
    <p:sldId id="747" r:id="rId11"/>
    <p:sldId id="746" r:id="rId12"/>
    <p:sldId id="748" r:id="rId13"/>
    <p:sldId id="749" r:id="rId14"/>
    <p:sldId id="750" r:id="rId15"/>
    <p:sldId id="752" r:id="rId16"/>
    <p:sldId id="753" r:id="rId17"/>
    <p:sldId id="754" r:id="rId18"/>
    <p:sldId id="755" r:id="rId19"/>
    <p:sldId id="756" r:id="rId20"/>
    <p:sldId id="757" r:id="rId21"/>
    <p:sldId id="758" r:id="rId22"/>
    <p:sldId id="760" r:id="rId23"/>
    <p:sldId id="761" r:id="rId24"/>
    <p:sldId id="762" r:id="rId25"/>
    <p:sldId id="763" r:id="rId26"/>
    <p:sldId id="765" r:id="rId27"/>
    <p:sldId id="767" r:id="rId28"/>
    <p:sldId id="766" r:id="rId29"/>
    <p:sldId id="764" r:id="rId30"/>
    <p:sldId id="768" r:id="rId31"/>
    <p:sldId id="769" r:id="rId32"/>
    <p:sldId id="775" r:id="rId33"/>
    <p:sldId id="772" r:id="rId34"/>
    <p:sldId id="774" r:id="rId35"/>
    <p:sldId id="773" r:id="rId36"/>
    <p:sldId id="771" r:id="rId37"/>
    <p:sldId id="739" r:id="rId38"/>
  </p:sldIdLst>
  <p:sldSz cx="9144000" cy="5143500" type="screen16x9"/>
  <p:notesSz cx="6858000" cy="9144000"/>
  <p:embeddedFontLst>
    <p:embeddedFont>
      <p:font typeface="Cambria Math" panose="02040503050406030204" pitchFamily="18" charset="0"/>
      <p:regular r:id="rId41"/>
    </p:embeddedFont>
    <p:embeddedFont>
      <p:font typeface="NanumBarunGothic" panose="020B0603020101020101" pitchFamily="34" charset="-127"/>
      <p:regular r:id="rId42"/>
      <p:bold r:id="rId43"/>
    </p:embeddedFont>
  </p:embeddedFontLst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1620" userDrawn="1">
          <p15:clr>
            <a:srgbClr val="A4A3A4"/>
          </p15:clr>
        </p15:guide>
        <p15:guide id="2" pos="288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1B2FFF"/>
    <a:srgbClr val="D740D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7E9639D4-E3E2-4D34-9284-5A2195B3D0D7}" styleName="Light Style 2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tx1"/>
            </a:lnRef>
          </a:left>
          <a:right>
            <a:lnRef idx="1">
              <a:schemeClr val="tx1"/>
            </a:lnRef>
          </a:right>
          <a:top>
            <a:lnRef idx="1">
              <a:schemeClr val="tx1"/>
            </a:lnRef>
          </a:top>
          <a:bottom>
            <a:lnRef idx="1">
              <a:schemeClr val="tx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tx1"/>
            </a:lnRef>
          </a:top>
          <a:bottom>
            <a:lnRef idx="1">
              <a:schemeClr val="tx1"/>
            </a:lnRef>
          </a:bottom>
        </a:tcBdr>
      </a:tcStyle>
    </a:band1H>
    <a:band1V>
      <a:tcStyle>
        <a:tcBdr>
          <a:left>
            <a:lnRef idx="1">
              <a:schemeClr val="tx1"/>
            </a:lnRef>
          </a:left>
          <a:right>
            <a:lnRef idx="1">
              <a:schemeClr val="tx1"/>
            </a:lnRef>
          </a:right>
        </a:tcBdr>
      </a:tcStyle>
    </a:band1V>
    <a:band2V>
      <a:tcStyle>
        <a:tcBdr>
          <a:left>
            <a:lnRef idx="1">
              <a:schemeClr val="tx1"/>
            </a:lnRef>
          </a:left>
          <a:right>
            <a:lnRef idx="1">
              <a:schemeClr val="tx1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tx1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tx1"/>
        </a:fillRef>
      </a:tcStyle>
    </a:firstRow>
  </a:tblStyle>
  <a:tblStyle styleId="{5940675A-B579-460E-94D1-54222C63F5DA}" styleName="No Style, Table Grid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5266" autoAdjust="0"/>
    <p:restoredTop sz="93946" autoAdjust="0"/>
  </p:normalViewPr>
  <p:slideViewPr>
    <p:cSldViewPr snapToGrid="0" snapToObjects="1">
      <p:cViewPr varScale="1">
        <p:scale>
          <a:sx n="154" d="100"/>
          <a:sy n="154" d="100"/>
        </p:scale>
        <p:origin x="1544" y="192"/>
      </p:cViewPr>
      <p:guideLst>
        <p:guide orient="horz" pos="162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notesMaster" Target="notesMasters/notesMaster1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font" Target="fonts/font2.fntdata"/><Relationship Id="rId47" Type="http://schemas.openxmlformats.org/officeDocument/2006/relationships/tableStyles" Target="tableStyle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handoutMaster" Target="handoutMasters/handoutMaster1.xml"/><Relationship Id="rId45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font" Target="fonts/font3.fntdata"/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theme" Target="theme/theme1.xml"/><Relationship Id="rId20" Type="http://schemas.openxmlformats.org/officeDocument/2006/relationships/slide" Target="slides/slide19.xml"/><Relationship Id="rId41" Type="http://schemas.openxmlformats.org/officeDocument/2006/relationships/font" Target="fonts/font1.fntdata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04D4CE0-E4EC-5644-911D-EC444E53B918}" type="datetimeFigureOut">
              <a:rPr lang="en-US" smtClean="0"/>
              <a:t>7/2/24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D318727-24B5-E241-BF2F-3EFAF1EA82A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55469285"/>
      </p:ext>
    </p:extLst>
  </p:cSld>
  <p:clrMap bg1="lt1" tx1="dk1" bg2="lt2" tx2="dk2" accent1="accent1" accent2="accent2" accent3="accent3" accent4="accent4" accent5="accent5" accent6="accent6" hlink="hlink" folHlink="folHlink"/>
  <p:hf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D95184C-1E66-254E-84F0-51E90D03135B}" type="datetimeFigureOut">
              <a:rPr lang="en-US" smtClean="0"/>
              <a:t>7/2/24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90ED090-AEFA-5A49-AB54-A285F282E7F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95353661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KR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90ED090-AEFA-5A49-AB54-A285F282E7FD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2470416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597819"/>
            <a:ext cx="7772400" cy="1102519"/>
          </a:xfrm>
        </p:spPr>
        <p:txBody>
          <a:bodyPr/>
          <a:lstStyle>
            <a:lvl1pPr algn="ctr">
              <a:defRPr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2914650"/>
            <a:ext cx="6400800" cy="131445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3429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85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0287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7145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057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4003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NanumBarunGothic" panose="020B0603020101020101" pitchFamily="34" charset="-127"/>
                <a:ea typeface="NanumBarunGothic" panose="020B0603020101020101" pitchFamily="34" charset="-127"/>
                <a:cs typeface="NanumBarunGothic" panose="020B0603020101020101" pitchFamily="34" charset="-127"/>
              </a:defRPr>
            </a:lvl1pPr>
          </a:lstStyle>
          <a:p>
            <a:fld id="{06763A20-0ECB-C244-A4CF-582CFF259FFD}" type="datetime4">
              <a:rPr lang="en-US" smtClean="0"/>
              <a:pPr/>
              <a:t>July 2, 2024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NanumBarunGothic" panose="020B0603020101020101" pitchFamily="34" charset="-127"/>
                <a:ea typeface="NanumBarunGothic" panose="020B0603020101020101" pitchFamily="34" charset="-127"/>
                <a:cs typeface="NanumBarunGothic" panose="020B0603020101020101" pitchFamily="34" charset="-127"/>
              </a:defRPr>
            </a:lvl1pPr>
          </a:lstStyle>
          <a:p>
            <a:r>
              <a:rPr lang="en-US"/>
              <a:t>FVTX meeting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NanumBarunGothic" panose="020B0603020101020101" pitchFamily="34" charset="-127"/>
                <a:ea typeface="NanumBarunGothic" panose="020B0603020101020101" pitchFamily="34" charset="-127"/>
                <a:cs typeface="NanumBarunGothic" panose="020B0603020101020101" pitchFamily="34" charset="-127"/>
              </a:defRPr>
            </a:lvl1pPr>
          </a:lstStyle>
          <a:p>
            <a:fld id="{95E40ACB-8336-1645-A197-970C811DB191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7758505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B21A120-626E-9648-B7CB-193EB2B9279D}" type="datetime4">
              <a:rPr lang="en-US" smtClean="0"/>
              <a:t>July 2, 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FVTX meeting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66268415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1620" userDrawn="1">
          <p15:clr>
            <a:srgbClr val="FBAE40"/>
          </p15:clr>
        </p15:guide>
        <p15:guide id="2" pos="2880" userDrawn="1">
          <p15:clr>
            <a:srgbClr val="FBAE40"/>
          </p15:clr>
        </p15:guide>
      </p15:sldGuideLst>
    </p:ext>
  </p:extLs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3305176"/>
            <a:ext cx="7772400" cy="1021556"/>
          </a:xfrm>
        </p:spPr>
        <p:txBody>
          <a:bodyPr anchor="t"/>
          <a:lstStyle>
            <a:lvl1pPr algn="l">
              <a:defRPr sz="3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180035"/>
            <a:ext cx="7772400" cy="1125140"/>
          </a:xfrm>
        </p:spPr>
        <p:txBody>
          <a:bodyPr anchor="b"/>
          <a:lstStyle>
            <a:lvl1pPr marL="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1pPr>
            <a:lvl2pPr marL="3429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CB05031-E9AA-B242-959B-6E77F3792A45}" type="datetime4">
              <a:rPr lang="en-US" smtClean="0"/>
              <a:t>July 2, 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FVTX meeting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5442657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003A39-786A-EE49-8A4D-502BBA434FB9}" type="datetime4">
              <a:rPr lang="en-US" smtClean="0"/>
              <a:t>July 2, 2024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FVTX meeting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812187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5" Type="http://schemas.openxmlformats.org/officeDocument/2006/relationships/theme" Target="../theme/theme1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0" y="10571"/>
            <a:ext cx="9144000" cy="37208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0" y="455934"/>
            <a:ext cx="9144000" cy="446633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0" y="4922271"/>
            <a:ext cx="2133600" cy="210658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 b="1">
                <a:solidFill>
                  <a:schemeClr val="tx1"/>
                </a:solidFill>
                <a:latin typeface="NanumBarunGothic" panose="020B0603020101020101" pitchFamily="34" charset="-127"/>
                <a:ea typeface="NanumBarunGothic" panose="020B0603020101020101" pitchFamily="34" charset="-127"/>
                <a:cs typeface="NanumBarunGothic" panose="020B0603020101020101" pitchFamily="34" charset="-127"/>
              </a:defRPr>
            </a:lvl1pPr>
          </a:lstStyle>
          <a:p>
            <a:fld id="{A4B253FD-DD0B-6342-9639-4730C33571B6}" type="datetime4">
              <a:rPr lang="en-US" smtClean="0"/>
              <a:pPr/>
              <a:t>July 2, 2024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4922270"/>
            <a:ext cx="2895600" cy="21161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 b="1">
                <a:solidFill>
                  <a:srgbClr val="000000"/>
                </a:solidFill>
                <a:latin typeface="NanumBarunGothic" panose="020B0603020101020101" pitchFamily="34" charset="-127"/>
                <a:ea typeface="NanumBarunGothic" panose="020B0603020101020101" pitchFamily="34" charset="-127"/>
                <a:cs typeface="NanumBarunGothic" panose="020B0603020101020101" pitchFamily="34" charset="-127"/>
              </a:defRPr>
            </a:lvl1pPr>
          </a:lstStyle>
          <a:p>
            <a:r>
              <a:rPr lang="en-US"/>
              <a:t>FVTX meeting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7010400" y="4922271"/>
            <a:ext cx="2133600" cy="2010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 b="1">
                <a:solidFill>
                  <a:srgbClr val="000000"/>
                </a:solidFill>
                <a:latin typeface="NanumBarunGothic" panose="020B0603020101020101" pitchFamily="34" charset="-127"/>
                <a:ea typeface="NanumBarunGothic" panose="020B0603020101020101" pitchFamily="34" charset="-127"/>
                <a:cs typeface="NanumBarunGothic" panose="020B0603020101020101" pitchFamily="34" charset="-127"/>
              </a:defRPr>
            </a:lvl1pPr>
          </a:lstStyle>
          <a:p>
            <a:fld id="{95E40ACB-8336-1645-A197-970C811DB191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4303010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4" r:id="rId4"/>
  </p:sldLayoutIdLst>
  <p:hf hdr="0" ftr="0" dt="0"/>
  <p:txStyles>
    <p:titleStyle>
      <a:lvl1pPr algn="r" defTabSz="342900" rtl="0" eaLnBrk="1" latinLnBrk="0" hangingPunct="1">
        <a:spcBef>
          <a:spcPct val="0"/>
        </a:spcBef>
        <a:buNone/>
        <a:defRPr sz="1800" b="1" i="0" kern="1200">
          <a:solidFill>
            <a:schemeClr val="tx1"/>
          </a:solidFill>
          <a:latin typeface="NanumBarunGothic" panose="020B0603020101020101" pitchFamily="34" charset="-127"/>
          <a:ea typeface="NanumBarunGothic" panose="020B0603020101020101" pitchFamily="34" charset="-127"/>
          <a:cs typeface="NanumBarunGothic" panose="020B0603020101020101" pitchFamily="34" charset="-127"/>
        </a:defRPr>
      </a:lvl1pPr>
    </p:titleStyle>
    <p:bodyStyle>
      <a:lvl1pPr marL="257175" indent="-257175" algn="l" defTabSz="342900" rtl="0" eaLnBrk="1" latinLnBrk="0" hangingPunct="1">
        <a:spcBef>
          <a:spcPct val="20000"/>
        </a:spcBef>
        <a:buFont typeface="Arial"/>
        <a:buChar char="•"/>
        <a:defRPr sz="1400" kern="1200">
          <a:solidFill>
            <a:schemeClr val="tx1"/>
          </a:solidFill>
          <a:latin typeface="NanumBarunGothic" panose="020B0603020101020101" pitchFamily="34" charset="-127"/>
          <a:ea typeface="NanumBarunGothic" panose="020B0603020101020101" pitchFamily="34" charset="-127"/>
          <a:cs typeface="NanumBarunGothic" panose="020B0603020101020101" pitchFamily="34" charset="-127"/>
        </a:defRPr>
      </a:lvl1pPr>
      <a:lvl2pPr marL="557213" indent="-214313" algn="l" defTabSz="342900" rtl="0" eaLnBrk="1" latinLnBrk="0" hangingPunct="1">
        <a:spcBef>
          <a:spcPct val="20000"/>
        </a:spcBef>
        <a:buFont typeface="Arial"/>
        <a:buChar char="–"/>
        <a:defRPr sz="1200" kern="1200">
          <a:solidFill>
            <a:schemeClr val="tx1"/>
          </a:solidFill>
          <a:latin typeface="NanumBarunGothic" panose="020B0603020101020101" pitchFamily="34" charset="-127"/>
          <a:ea typeface="NanumBarunGothic" panose="020B0603020101020101" pitchFamily="34" charset="-127"/>
          <a:cs typeface="NanumBarunGothic" panose="020B0603020101020101" pitchFamily="34" charset="-127"/>
        </a:defRPr>
      </a:lvl2pPr>
      <a:lvl3pPr marL="857250" indent="-171450" algn="l" defTabSz="342900" rtl="0" eaLnBrk="1" latinLnBrk="0" hangingPunct="1">
        <a:spcBef>
          <a:spcPct val="20000"/>
        </a:spcBef>
        <a:buFont typeface="Arial"/>
        <a:buChar char="•"/>
        <a:defRPr sz="1100" kern="1200">
          <a:solidFill>
            <a:schemeClr val="tx1"/>
          </a:solidFill>
          <a:latin typeface="NanumBarunGothic" panose="020B0603020101020101" pitchFamily="34" charset="-127"/>
          <a:ea typeface="NanumBarunGothic" panose="020B0603020101020101" pitchFamily="34" charset="-127"/>
          <a:cs typeface="NanumBarunGothic" panose="020B0603020101020101" pitchFamily="34" charset="-127"/>
        </a:defRPr>
      </a:lvl3pPr>
      <a:lvl4pPr marL="1200150" indent="-171450" algn="l" defTabSz="342900" rtl="0" eaLnBrk="1" latinLnBrk="0" hangingPunct="1">
        <a:spcBef>
          <a:spcPct val="20000"/>
        </a:spcBef>
        <a:buFont typeface="Arial"/>
        <a:buChar char="–"/>
        <a:defRPr sz="1000" kern="1200">
          <a:solidFill>
            <a:schemeClr val="tx1"/>
          </a:solidFill>
          <a:latin typeface="NanumBarunGothic" panose="020B0603020101020101" pitchFamily="34" charset="-127"/>
          <a:ea typeface="NanumBarunGothic" panose="020B0603020101020101" pitchFamily="34" charset="-127"/>
          <a:cs typeface="NanumBarunGothic" panose="020B0603020101020101" pitchFamily="34" charset="-127"/>
        </a:defRPr>
      </a:lvl4pPr>
      <a:lvl5pPr marL="1543050" indent="-171450" algn="l" defTabSz="342900" rtl="0" eaLnBrk="1" latinLnBrk="0" hangingPunct="1">
        <a:spcBef>
          <a:spcPct val="20000"/>
        </a:spcBef>
        <a:buFont typeface="Arial"/>
        <a:buChar char="»"/>
        <a:defRPr sz="900" kern="1200">
          <a:solidFill>
            <a:schemeClr val="tx1"/>
          </a:solidFill>
          <a:latin typeface="NanumBarunGothic" panose="020B0603020101020101" pitchFamily="34" charset="-127"/>
          <a:ea typeface="NanumBarunGothic" panose="020B0603020101020101" pitchFamily="34" charset="-127"/>
          <a:cs typeface="NanumBarunGothic" panose="020B0603020101020101" pitchFamily="34" charset="-127"/>
        </a:defRPr>
      </a:lvl5pPr>
      <a:lvl6pPr marL="1885950" indent="-171450" algn="l" defTabSz="342900" rtl="0" eaLnBrk="1" latinLnBrk="0" hangingPunct="1">
        <a:spcBef>
          <a:spcPct val="20000"/>
        </a:spcBef>
        <a:buFont typeface="Arial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342900" rtl="0" eaLnBrk="1" latinLnBrk="0" hangingPunct="1">
        <a:spcBef>
          <a:spcPct val="20000"/>
        </a:spcBef>
        <a:buFont typeface="Arial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342900" rtl="0" eaLnBrk="1" latinLnBrk="0" hangingPunct="1">
        <a:spcBef>
          <a:spcPct val="20000"/>
        </a:spcBef>
        <a:buFont typeface="Arial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342900" rtl="0" eaLnBrk="1" latinLnBrk="0" hangingPunct="1">
        <a:spcBef>
          <a:spcPct val="20000"/>
        </a:spcBef>
        <a:buFont typeface="Arial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4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8.png"/><Relationship Id="rId4" Type="http://schemas.openxmlformats.org/officeDocument/2006/relationships/image" Target="../media/image7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emf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12.emf"/><Relationship Id="rId4" Type="http://schemas.openxmlformats.org/officeDocument/2006/relationships/image" Target="../media/image11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14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7" Type="http://schemas.openxmlformats.org/officeDocument/2006/relationships/image" Target="../media/image17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16.png"/><Relationship Id="rId5" Type="http://schemas.openxmlformats.org/officeDocument/2006/relationships/image" Target="../media/image15.png"/><Relationship Id="rId4" Type="http://schemas.openxmlformats.org/officeDocument/2006/relationships/image" Target="../media/image14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19.png"/><Relationship Id="rId5" Type="http://schemas.openxmlformats.org/officeDocument/2006/relationships/image" Target="../media/image18.png"/><Relationship Id="rId4" Type="http://schemas.openxmlformats.org/officeDocument/2006/relationships/image" Target="../media/image14.png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24.png"/><Relationship Id="rId3" Type="http://schemas.openxmlformats.org/officeDocument/2006/relationships/image" Target="../media/image14.png"/><Relationship Id="rId7" Type="http://schemas.openxmlformats.org/officeDocument/2006/relationships/image" Target="../media/image23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22.png"/><Relationship Id="rId5" Type="http://schemas.openxmlformats.org/officeDocument/2006/relationships/image" Target="../media/image21.png"/><Relationship Id="rId4" Type="http://schemas.openxmlformats.org/officeDocument/2006/relationships/image" Target="../media/image20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14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14.png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28.png"/><Relationship Id="rId3" Type="http://schemas.openxmlformats.org/officeDocument/2006/relationships/image" Target="../media/image5.png"/><Relationship Id="rId7" Type="http://schemas.openxmlformats.org/officeDocument/2006/relationships/image" Target="../media/image27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26.png"/><Relationship Id="rId5" Type="http://schemas.openxmlformats.org/officeDocument/2006/relationships/image" Target="../media/image25.png"/><Relationship Id="rId4" Type="http://schemas.openxmlformats.org/officeDocument/2006/relationships/image" Target="../media/image14.png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../media/image31.png"/><Relationship Id="rId3" Type="http://schemas.openxmlformats.org/officeDocument/2006/relationships/image" Target="../media/image8.png"/><Relationship Id="rId7" Type="http://schemas.openxmlformats.org/officeDocument/2006/relationships/image" Target="../media/image30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29.png"/><Relationship Id="rId5" Type="http://schemas.openxmlformats.org/officeDocument/2006/relationships/image" Target="../media/image7.png"/><Relationship Id="rId4" Type="http://schemas.openxmlformats.org/officeDocument/2006/relationships/image" Target="../media/image5.png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image" Target="../media/image33.png"/><Relationship Id="rId3" Type="http://schemas.openxmlformats.org/officeDocument/2006/relationships/image" Target="../media/image30.png"/><Relationship Id="rId7" Type="http://schemas.openxmlformats.org/officeDocument/2006/relationships/image" Target="../media/image32.png"/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8.png"/><Relationship Id="rId5" Type="http://schemas.openxmlformats.org/officeDocument/2006/relationships/image" Target="../media/image6.png"/><Relationship Id="rId4" Type="http://schemas.openxmlformats.org/officeDocument/2006/relationships/image" Target="../media/image31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image" Target="../media/image34.png"/><Relationship Id="rId1" Type="http://schemas.openxmlformats.org/officeDocument/2006/relationships/slideLayout" Target="../slideLayouts/slideLayout4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4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7.png"/><Relationship Id="rId1" Type="http://schemas.openxmlformats.org/officeDocument/2006/relationships/slideLayout" Target="../slideLayouts/slideLayout4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png"/><Relationship Id="rId1" Type="http://schemas.openxmlformats.org/officeDocument/2006/relationships/slideLayout" Target="../slideLayouts/slideLayout4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4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0.png"/><Relationship Id="rId1" Type="http://schemas.openxmlformats.org/officeDocument/2006/relationships/slideLayout" Target="../slideLayouts/slideLayout4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2.png"/><Relationship Id="rId2" Type="http://schemas.openxmlformats.org/officeDocument/2006/relationships/image" Target="../media/image41.pn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43.png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4.png"/><Relationship Id="rId1" Type="http://schemas.openxmlformats.org/officeDocument/2006/relationships/slideLayout" Target="../slideLayouts/slideLayout4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png"/><Relationship Id="rId2" Type="http://schemas.openxmlformats.org/officeDocument/2006/relationships/image" Target="../media/image44.pn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46.pn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7.png"/><Relationship Id="rId2" Type="http://schemas.openxmlformats.org/officeDocument/2006/relationships/image" Target="../media/image46.pn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48.pn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9.png"/><Relationship Id="rId2" Type="http://schemas.openxmlformats.org/officeDocument/2006/relationships/image" Target="../media/image46.png"/><Relationship Id="rId1" Type="http://schemas.openxmlformats.org/officeDocument/2006/relationships/slideLayout" Target="../slideLayouts/slideLayout4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png"/><Relationship Id="rId2" Type="http://schemas.openxmlformats.org/officeDocument/2006/relationships/image" Target="../media/image45.png"/><Relationship Id="rId1" Type="http://schemas.openxmlformats.org/officeDocument/2006/relationships/slideLayout" Target="../slideLayouts/slideLayout4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1.png"/><Relationship Id="rId2" Type="http://schemas.openxmlformats.org/officeDocument/2006/relationships/image" Target="../media/image50.png"/><Relationship Id="rId1" Type="http://schemas.openxmlformats.org/officeDocument/2006/relationships/slideLayout" Target="../slideLayouts/slideLayout4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3.png"/><Relationship Id="rId2" Type="http://schemas.openxmlformats.org/officeDocument/2006/relationships/image" Target="../media/image52.pn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54.pn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1.png"/><Relationship Id="rId2" Type="http://schemas.openxmlformats.org/officeDocument/2006/relationships/image" Target="../media/image55.png"/><Relationship Id="rId1" Type="http://schemas.openxmlformats.org/officeDocument/2006/relationships/slideLayout" Target="../slideLayouts/slideLayout4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56.png"/><Relationship Id="rId1" Type="http://schemas.openxmlformats.org/officeDocument/2006/relationships/slideLayout" Target="../slideLayouts/slideLayout4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8.png"/><Relationship Id="rId2" Type="http://schemas.openxmlformats.org/officeDocument/2006/relationships/image" Target="../media/image57.pn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59.png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image" Target="../media/image34.pn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60.png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1.png"/><Relationship Id="rId2" Type="http://schemas.openxmlformats.org/officeDocument/2006/relationships/image" Target="../media/image61.emf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64.png"/><Relationship Id="rId5" Type="http://schemas.openxmlformats.org/officeDocument/2006/relationships/image" Target="../media/image63.png"/><Relationship Id="rId4" Type="http://schemas.openxmlformats.org/officeDocument/2006/relationships/image" Target="../media/image62.png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5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66.png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8.png"/><Relationship Id="rId2" Type="http://schemas.openxmlformats.org/officeDocument/2006/relationships/image" Target="../media/image67.png"/><Relationship Id="rId1" Type="http://schemas.openxmlformats.org/officeDocument/2006/relationships/slideLayout" Target="../slideLayouts/slideLayout4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image" Target="../media/image69.png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71.png"/><Relationship Id="rId4" Type="http://schemas.openxmlformats.org/officeDocument/2006/relationships/image" Target="../media/image70.png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2.png"/><Relationship Id="rId1" Type="http://schemas.openxmlformats.org/officeDocument/2006/relationships/slideLayout" Target="../slideLayouts/slideLayout4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20" name="Rectangle 19">
            <a:extLst>
              <a:ext uri="{FF2B5EF4-FFF2-40B4-BE49-F238E27FC236}">
                <a16:creationId xmlns:a16="http://schemas.microsoft.com/office/drawing/2014/main" id="{C1DD1A8A-57D5-4A81-AD04-532B043C561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1713" cy="51435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5" name="Picture 4" descr="A picture containing blue, step&#10;&#10;Description automatically generated">
            <a:extLst>
              <a:ext uri="{FF2B5EF4-FFF2-40B4-BE49-F238E27FC236}">
                <a16:creationId xmlns:a16="http://schemas.microsoft.com/office/drawing/2014/main" id="{72447B0B-B118-8586-EEFD-22FDD2AE6FA2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22518" b="9915"/>
          <a:stretch/>
        </p:blipFill>
        <p:spPr>
          <a:xfrm>
            <a:off x="-2285" y="10"/>
            <a:ext cx="9143999" cy="5143490"/>
          </a:xfrm>
          <a:prstGeom prst="rect">
            <a:avLst/>
          </a:prstGeom>
        </p:spPr>
      </p:pic>
      <p:sp>
        <p:nvSpPr>
          <p:cNvPr id="22" name="Rectangle 21">
            <a:extLst>
              <a:ext uri="{FF2B5EF4-FFF2-40B4-BE49-F238E27FC236}">
                <a16:creationId xmlns:a16="http://schemas.microsoft.com/office/drawing/2014/main" id="{007891EC-4501-44ED-A8C8-B11B6DB767A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655701"/>
            <a:ext cx="9143999" cy="2371610"/>
          </a:xfrm>
          <a:prstGeom prst="rect">
            <a:avLst/>
          </a:prstGeom>
          <a:gradFill flip="none" rotWithShape="1">
            <a:gsLst>
              <a:gs pos="0">
                <a:srgbClr val="000000">
                  <a:alpha val="0"/>
                </a:srgbClr>
              </a:gs>
              <a:gs pos="25000">
                <a:srgbClr val="000000">
                  <a:alpha val="15000"/>
                </a:srgbClr>
              </a:gs>
              <a:gs pos="75000">
                <a:srgbClr val="000000">
                  <a:alpha val="15000"/>
                </a:srgbClr>
              </a:gs>
              <a:gs pos="50000">
                <a:srgbClr val="000000">
                  <a:alpha val="30000"/>
                </a:srgbClr>
              </a:gs>
              <a:gs pos="100000">
                <a:srgbClr val="000000">
                  <a:alpha val="0"/>
                </a:srgbClr>
              </a:gs>
            </a:gsLst>
            <a:lin ang="162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737C53E4-BBD4-634A-B9E9-9358D6748799}"/>
              </a:ext>
            </a:extLst>
          </p:cNvPr>
          <p:cNvSpPr txBox="1">
            <a:spLocks/>
          </p:cNvSpPr>
          <p:nvPr/>
        </p:nvSpPr>
        <p:spPr>
          <a:xfrm>
            <a:off x="822960" y="244162"/>
            <a:ext cx="7543800" cy="4645338"/>
          </a:xfrm>
          <a:prstGeom prst="rect">
            <a:avLst/>
          </a:prstGeom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 vert="horz" lIns="91440" tIns="45720" rIns="91440" bIns="45720" rtlCol="0" anchor="ctr">
            <a:norm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2400" b="1" i="1" kern="1200">
                <a:solidFill>
                  <a:schemeClr val="tx1"/>
                </a:solidFill>
                <a:latin typeface="Helvetica"/>
                <a:ea typeface="+mj-ea"/>
                <a:cs typeface="Helvetica"/>
              </a:defRPr>
            </a:lvl1pPr>
          </a:lstStyle>
          <a:p>
            <a:pPr defTabSz="914400">
              <a:lnSpc>
                <a:spcPct val="90000"/>
              </a:lnSpc>
              <a:spcAft>
                <a:spcPts val="600"/>
              </a:spcAft>
            </a:pPr>
            <a:r>
              <a:rPr lang="en-US" sz="3600" i="0" dirty="0">
                <a:solidFill>
                  <a:srgbClr val="FFFFFF"/>
                </a:solidFill>
                <a:latin typeface="NanumBarunGothic" panose="020B0603020101020101" pitchFamily="34" charset="-127"/>
                <a:ea typeface="NanumBarunGothic" panose="020B0603020101020101" pitchFamily="34" charset="-127"/>
                <a:cs typeface="+mj-cs"/>
              </a:rPr>
              <a:t>Cross-section and luminosity</a:t>
            </a:r>
          </a:p>
          <a:p>
            <a:pPr defTabSz="914400">
              <a:lnSpc>
                <a:spcPct val="90000"/>
              </a:lnSpc>
              <a:spcAft>
                <a:spcPts val="600"/>
              </a:spcAft>
            </a:pPr>
            <a:endParaRPr lang="en-US" sz="3900" i="0" dirty="0">
              <a:solidFill>
                <a:srgbClr val="FFFFFF"/>
              </a:solidFill>
              <a:latin typeface="NanumBarunGothic" panose="020B0603020101020101" pitchFamily="34" charset="-127"/>
              <a:ea typeface="NanumBarunGothic" panose="020B0603020101020101" pitchFamily="34" charset="-127"/>
              <a:cs typeface="+mj-cs"/>
            </a:endParaRPr>
          </a:p>
          <a:p>
            <a:pPr defTabSz="914400">
              <a:lnSpc>
                <a:spcPct val="90000"/>
              </a:lnSpc>
              <a:spcAft>
                <a:spcPts val="600"/>
              </a:spcAft>
            </a:pPr>
            <a:endParaRPr lang="en-US" sz="3900" i="0" dirty="0">
              <a:solidFill>
                <a:srgbClr val="FFFFFF"/>
              </a:solidFill>
              <a:latin typeface="NanumBarunGothic" panose="020B0603020101020101" pitchFamily="34" charset="-127"/>
              <a:ea typeface="NanumBarunGothic" panose="020B0603020101020101" pitchFamily="34" charset="-127"/>
              <a:cs typeface="+mj-cs"/>
            </a:endParaRPr>
          </a:p>
          <a:p>
            <a:pPr defTabSz="914400">
              <a:lnSpc>
                <a:spcPct val="90000"/>
              </a:lnSpc>
              <a:spcAft>
                <a:spcPts val="600"/>
              </a:spcAft>
            </a:pPr>
            <a:r>
              <a:rPr lang="en-US" i="0" dirty="0">
                <a:solidFill>
                  <a:srgbClr val="FFFFFF"/>
                </a:solidFill>
                <a:latin typeface="NanumBarunGothic" panose="020B0603020101020101" pitchFamily="34" charset="-127"/>
                <a:ea typeface="NanumBarunGothic" panose="020B0603020101020101" pitchFamily="34" charset="-127"/>
                <a:cs typeface="+mj-cs"/>
              </a:rPr>
              <a:t>Sanghoon Lim</a:t>
            </a:r>
          </a:p>
          <a:p>
            <a:pPr defTabSz="914400">
              <a:lnSpc>
                <a:spcPct val="90000"/>
              </a:lnSpc>
              <a:spcAft>
                <a:spcPts val="600"/>
              </a:spcAft>
            </a:pPr>
            <a:r>
              <a:rPr lang="en-US" i="0" dirty="0">
                <a:solidFill>
                  <a:srgbClr val="FFFFFF"/>
                </a:solidFill>
                <a:latin typeface="NanumBarunGothic" panose="020B0603020101020101" pitchFamily="34" charset="-127"/>
                <a:ea typeface="NanumBarunGothic" panose="020B0603020101020101" pitchFamily="34" charset="-127"/>
                <a:cs typeface="+mj-cs"/>
              </a:rPr>
              <a:t>Pusan National University</a:t>
            </a:r>
          </a:p>
          <a:p>
            <a:pPr defTabSz="914400">
              <a:lnSpc>
                <a:spcPct val="90000"/>
              </a:lnSpc>
              <a:spcAft>
                <a:spcPts val="600"/>
              </a:spcAft>
            </a:pPr>
            <a:endParaRPr lang="en-US" i="0" dirty="0">
              <a:solidFill>
                <a:srgbClr val="FFFFFF"/>
              </a:solidFill>
              <a:latin typeface="NanumBarunGothic" panose="020B0603020101020101" pitchFamily="34" charset="-127"/>
              <a:ea typeface="NanumBarunGothic" panose="020B0603020101020101" pitchFamily="34" charset="-127"/>
              <a:cs typeface="+mj-cs"/>
            </a:endParaRPr>
          </a:p>
          <a:p>
            <a:pPr defTabSz="914400">
              <a:lnSpc>
                <a:spcPct val="90000"/>
              </a:lnSpc>
              <a:spcAft>
                <a:spcPts val="600"/>
              </a:spcAft>
            </a:pPr>
            <a:r>
              <a:rPr lang="en-US" i="0" dirty="0">
                <a:solidFill>
                  <a:srgbClr val="FFFFFF"/>
                </a:solidFill>
                <a:latin typeface="NanumBarunGothic" panose="020B0603020101020101" pitchFamily="34" charset="-127"/>
                <a:ea typeface="NanumBarunGothic" panose="020B0603020101020101" pitchFamily="34" charset="-127"/>
                <a:cs typeface="+mj-cs"/>
              </a:rPr>
              <a:t>NPS 2024</a:t>
            </a:r>
          </a:p>
        </p:txBody>
      </p:sp>
    </p:spTree>
    <p:extLst>
      <p:ext uri="{BB962C8B-B14F-4D97-AF65-F5344CB8AC3E}">
        <p14:creationId xmlns:p14="http://schemas.microsoft.com/office/powerpoint/2010/main" val="70361191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EA972A95-21F1-3292-82A3-7D517B39170C}"/>
              </a:ext>
            </a:extLst>
          </p:cNvPr>
          <p:cNvSpPr/>
          <p:nvPr/>
        </p:nvSpPr>
        <p:spPr>
          <a:xfrm>
            <a:off x="0" y="0"/>
            <a:ext cx="9144000" cy="5143500"/>
          </a:xfrm>
          <a:prstGeom prst="rect">
            <a:avLst/>
          </a:prstGeom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KR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705227B3-2C27-D882-99E0-987EBFCB14D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KR"/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03BCBD4D-7446-5C0A-38BE-890071A4DEB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2</a:t>
            </a:fld>
            <a:endParaRPr lang="en-US"/>
          </a:p>
        </p:txBody>
      </p:sp>
      <p:pic>
        <p:nvPicPr>
          <p:cNvPr id="13314" name="Picture 2" descr="Stream red pill / blue pill - soulgrave by Soul6y | Listen online for free  on SoundCloud">
            <a:extLst>
              <a:ext uri="{FF2B5EF4-FFF2-40B4-BE49-F238E27FC236}">
                <a16:creationId xmlns:a16="http://schemas.microsoft.com/office/drawing/2014/main" id="{2A33AD01-9BE3-BBF4-3697-A8508786A6C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66925" y="122779"/>
            <a:ext cx="5010150" cy="50101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5" descr="A qr code with green border&#10;&#10;Description automatically generated">
            <a:extLst>
              <a:ext uri="{FF2B5EF4-FFF2-40B4-BE49-F238E27FC236}">
                <a16:creationId xmlns:a16="http://schemas.microsoft.com/office/drawing/2014/main" id="{1FF0E25F-5799-1CB6-1789-9062332B5788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6415" t="15969" r="15574" b="16504"/>
          <a:stretch/>
        </p:blipFill>
        <p:spPr>
          <a:xfrm>
            <a:off x="6707179" y="2160493"/>
            <a:ext cx="2436821" cy="2419500"/>
          </a:xfrm>
          <a:prstGeom prst="rect">
            <a:avLst/>
          </a:prstGeom>
        </p:spPr>
      </p:pic>
      <p:pic>
        <p:nvPicPr>
          <p:cNvPr id="7" name="Picture 6" descr="A qr code with green border&#10;&#10;Description automatically generated">
            <a:extLst>
              <a:ext uri="{FF2B5EF4-FFF2-40B4-BE49-F238E27FC236}">
                <a16:creationId xmlns:a16="http://schemas.microsoft.com/office/drawing/2014/main" id="{12ECA4F4-B626-2DCB-AB31-AD6DB859E754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15565" t="15664" r="16038" b="15939"/>
          <a:stretch/>
        </p:blipFill>
        <p:spPr>
          <a:xfrm>
            <a:off x="0" y="2160493"/>
            <a:ext cx="2419497" cy="2419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7387780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3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0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DA0F448-4E77-1FE8-4642-4B0664FE6E2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Experimental measurements</a:t>
            </a:r>
            <a:endParaRPr lang="en-KR" dirty="0"/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E196F566-EDE9-BC30-4BED-5A2F8943ABF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3</a:t>
            </a:fld>
            <a:endParaRPr lang="en-US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60DF7A2E-25A4-5F2F-39C8-A7D45465D199}"/>
              </a:ext>
            </a:extLst>
          </p:cNvPr>
          <p:cNvSpPr txBox="1"/>
          <p:nvPr/>
        </p:nvSpPr>
        <p:spPr>
          <a:xfrm>
            <a:off x="5493332" y="389382"/>
            <a:ext cx="1720903" cy="253916"/>
          </a:xfrm>
          <a:prstGeom prst="rect">
            <a:avLst/>
          </a:prstGeom>
          <a:noFill/>
        </p:spPr>
        <p:txBody>
          <a:bodyPr wrap="square" anchor="ctr">
            <a:spAutoFit/>
          </a:bodyPr>
          <a:lstStyle/>
          <a:p>
            <a:pPr algn="ctr"/>
            <a:r>
              <a:rPr lang="en-US" sz="1000" i="1" dirty="0"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PRC 101, 044907 (2020)</a:t>
            </a:r>
            <a:endParaRPr lang="en-US" sz="1000" dirty="0">
              <a:effectLst/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  <p:pic>
        <p:nvPicPr>
          <p:cNvPr id="13" name="Picture 12" descr="A diagram of a graph&#10;&#10;Description automatically generated with medium confidence">
            <a:extLst>
              <a:ext uri="{FF2B5EF4-FFF2-40B4-BE49-F238E27FC236}">
                <a16:creationId xmlns:a16="http://schemas.microsoft.com/office/drawing/2014/main" id="{297627C4-AE1B-C77C-5115-8DCCEE65D35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742663" y="640646"/>
            <a:ext cx="5222240" cy="3083560"/>
          </a:xfrm>
          <a:prstGeom prst="rect">
            <a:avLst/>
          </a:prstGeom>
        </p:spPr>
      </p:pic>
      <p:pic>
        <p:nvPicPr>
          <p:cNvPr id="15" name="Picture 14" descr="A graph of a graph of a graph&#10;&#10;Description automatically generated with medium confidence">
            <a:extLst>
              <a:ext uri="{FF2B5EF4-FFF2-40B4-BE49-F238E27FC236}">
                <a16:creationId xmlns:a16="http://schemas.microsoft.com/office/drawing/2014/main" id="{0E6E757E-C722-4A67-159C-DF1D79A68F9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4159" y="636959"/>
            <a:ext cx="2560320" cy="3042920"/>
          </a:xfrm>
          <a:prstGeom prst="rect">
            <a:avLst/>
          </a:prstGeom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1A08589F-59BD-37CF-74B6-5520BD63EB98}"/>
              </a:ext>
            </a:extLst>
          </p:cNvPr>
          <p:cNvSpPr txBox="1"/>
          <p:nvPr/>
        </p:nvSpPr>
        <p:spPr>
          <a:xfrm>
            <a:off x="793868" y="383043"/>
            <a:ext cx="1720903" cy="253916"/>
          </a:xfrm>
          <a:prstGeom prst="rect">
            <a:avLst/>
          </a:prstGeom>
          <a:noFill/>
        </p:spPr>
        <p:txBody>
          <a:bodyPr wrap="square" anchor="ctr">
            <a:spAutoFit/>
          </a:bodyPr>
          <a:lstStyle/>
          <a:p>
            <a:pPr algn="ctr"/>
            <a:r>
              <a:rPr lang="en-US" sz="1000" i="1" dirty="0"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PRC 101, 044907 (2020)</a:t>
            </a:r>
            <a:endParaRPr lang="en-US" sz="1000" dirty="0">
              <a:effectLst/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  <p:pic>
        <p:nvPicPr>
          <p:cNvPr id="20" name="Picture 19" descr="A black and white text with black text&#10;&#10;Description automatically generated">
            <a:extLst>
              <a:ext uri="{FF2B5EF4-FFF2-40B4-BE49-F238E27FC236}">
                <a16:creationId xmlns:a16="http://schemas.microsoft.com/office/drawing/2014/main" id="{D61154AA-BFBC-25A0-BAB8-D7EFF862B829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t="69764"/>
          <a:stretch/>
        </p:blipFill>
        <p:spPr>
          <a:xfrm>
            <a:off x="6353783" y="4452255"/>
            <a:ext cx="2550160" cy="470016"/>
          </a:xfrm>
          <a:prstGeom prst="rect">
            <a:avLst/>
          </a:prstGeom>
        </p:spPr>
      </p:pic>
      <p:pic>
        <p:nvPicPr>
          <p:cNvPr id="21" name="Picture 20" descr="A black and white text with black text&#10;&#10;Description automatically generated">
            <a:extLst>
              <a:ext uri="{FF2B5EF4-FFF2-40B4-BE49-F238E27FC236}">
                <a16:creationId xmlns:a16="http://schemas.microsoft.com/office/drawing/2014/main" id="{41BB3328-A8A4-E258-725E-4CD17062DE3E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b="30298"/>
          <a:stretch/>
        </p:blipFill>
        <p:spPr>
          <a:xfrm>
            <a:off x="3803623" y="3838767"/>
            <a:ext cx="2550160" cy="1083504"/>
          </a:xfrm>
          <a:prstGeom prst="rect">
            <a:avLst/>
          </a:prstGeom>
        </p:spPr>
      </p:pic>
      <p:pic>
        <p:nvPicPr>
          <p:cNvPr id="23" name="Picture 22" descr="A text on a piece of paper&#10;&#10;Description automatically generated">
            <a:extLst>
              <a:ext uri="{FF2B5EF4-FFF2-40B4-BE49-F238E27FC236}">
                <a16:creationId xmlns:a16="http://schemas.microsoft.com/office/drawing/2014/main" id="{E6262278-125F-AA80-D3F8-8FD48D143FC6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t="31715"/>
          <a:stretch/>
        </p:blipFill>
        <p:spPr>
          <a:xfrm>
            <a:off x="379239" y="3776677"/>
            <a:ext cx="2550160" cy="12973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1940329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D59B8FA-799C-4F79-E3C0-1E49F1F4DA0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KR" dirty="0"/>
              <a:t>Processes of proton-proton collisions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10DB1EB1-F34B-6245-E11F-D3D4FBB0C45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4</a:t>
            </a:fld>
            <a:endParaRPr lang="en-US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705E04BC-F2EB-5911-EA6E-EE54F53BA1E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720215" y="993397"/>
            <a:ext cx="5703570" cy="2537460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C5F09A76-FC7E-D451-076A-2E80A33A917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52850" y="434910"/>
            <a:ext cx="1638300" cy="177800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551B40FD-C274-0EE1-D7CB-4CFE3939551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922270" y="3645674"/>
            <a:ext cx="3299460" cy="1417320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795AA0D0-3CD9-9EDF-AF2F-9C297DBECCA6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990850" y="700780"/>
            <a:ext cx="3162300" cy="177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748199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F46E5A0-19FB-46E7-4856-72A4B63009D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KR" dirty="0"/>
              <a:t>Thought experiment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9FEE7553-D35D-A163-E21C-BFB70D751FA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5</a:t>
            </a:fld>
            <a:endParaRPr lang="en-US"/>
          </a:p>
        </p:txBody>
      </p:sp>
      <p:pic>
        <p:nvPicPr>
          <p:cNvPr id="5" name="Picture 4" descr="A diagram of a machine&#10;&#10;Description automatically generated">
            <a:extLst>
              <a:ext uri="{FF2B5EF4-FFF2-40B4-BE49-F238E27FC236}">
                <a16:creationId xmlns:a16="http://schemas.microsoft.com/office/drawing/2014/main" id="{BE38D2EE-C94E-2015-4DB3-5FA64A60559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554942" y="735013"/>
            <a:ext cx="6521450" cy="3746500"/>
          </a:xfrm>
          <a:prstGeom prst="rect">
            <a:avLst/>
          </a:prstGeom>
        </p:spPr>
      </p:pic>
      <p:pic>
        <p:nvPicPr>
          <p:cNvPr id="9" name="Picture 8" descr="A diagram of a graph&#10;&#10;Description automatically generated with medium confidence">
            <a:extLst>
              <a:ext uri="{FF2B5EF4-FFF2-40B4-BE49-F238E27FC236}">
                <a16:creationId xmlns:a16="http://schemas.microsoft.com/office/drawing/2014/main" id="{80D77FD7-B612-163D-C067-DDA4726C3FC8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r="62747" b="17496"/>
          <a:stretch/>
        </p:blipFill>
        <p:spPr>
          <a:xfrm>
            <a:off x="67608" y="1186703"/>
            <a:ext cx="2188621" cy="2862068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0EA1CBC2-A7B6-94C5-E8DA-83CE4EB2C55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39008" y="4039553"/>
            <a:ext cx="845820" cy="4419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5375470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F46E5A0-19FB-46E7-4856-72A4B63009D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KR" dirty="0"/>
              <a:t>Minimum Bias Trigger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9FEE7553-D35D-A163-E21C-BFB70D751FA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6</a:t>
            </a:fld>
            <a:endParaRPr lang="en-US"/>
          </a:p>
        </p:txBody>
      </p:sp>
      <p:pic>
        <p:nvPicPr>
          <p:cNvPr id="5" name="Picture 4" descr="A diagram of a machine&#10;&#10;Description automatically generated">
            <a:extLst>
              <a:ext uri="{FF2B5EF4-FFF2-40B4-BE49-F238E27FC236}">
                <a16:creationId xmlns:a16="http://schemas.microsoft.com/office/drawing/2014/main" id="{BE38D2EE-C94E-2015-4DB3-5FA64A60559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554942" y="735013"/>
            <a:ext cx="6521450" cy="3746500"/>
          </a:xfrm>
          <a:prstGeom prst="rect">
            <a:avLst/>
          </a:prstGeom>
        </p:spPr>
      </p:pic>
      <p:pic>
        <p:nvPicPr>
          <p:cNvPr id="6" name="Picture 5" descr="A diagram of a graph&#10;&#10;Description automatically generated with medium confidence">
            <a:extLst>
              <a:ext uri="{FF2B5EF4-FFF2-40B4-BE49-F238E27FC236}">
                <a16:creationId xmlns:a16="http://schemas.microsoft.com/office/drawing/2014/main" id="{36FB1AAB-CA0B-D69E-F268-6EE522924E8B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r="62747" b="17496"/>
          <a:stretch/>
        </p:blipFill>
        <p:spPr>
          <a:xfrm>
            <a:off x="67608" y="1186703"/>
            <a:ext cx="2188621" cy="2862068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FF1550DD-E2DD-2EFA-F08F-2C43D664ED1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39008" y="4039553"/>
            <a:ext cx="845820" cy="441960"/>
          </a:xfrm>
          <a:prstGeom prst="rect">
            <a:avLst/>
          </a:prstGeom>
        </p:spPr>
      </p:pic>
      <p:pic>
        <p:nvPicPr>
          <p:cNvPr id="7" name="Picture 6" descr="A text on a white background&#10;&#10;Description automatically generated">
            <a:extLst>
              <a:ext uri="{FF2B5EF4-FFF2-40B4-BE49-F238E27FC236}">
                <a16:creationId xmlns:a16="http://schemas.microsoft.com/office/drawing/2014/main" id="{2F39B192-6A72-64B4-0015-49A77ABEBCB7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815667" y="2148148"/>
            <a:ext cx="2868930" cy="2874645"/>
          </a:xfrm>
          <a:prstGeom prst="rect">
            <a:avLst/>
          </a:prstGeom>
        </p:spPr>
      </p:pic>
      <p:sp>
        <p:nvSpPr>
          <p:cNvPr id="9" name="Rectangle 8">
            <a:extLst>
              <a:ext uri="{FF2B5EF4-FFF2-40B4-BE49-F238E27FC236}">
                <a16:creationId xmlns:a16="http://schemas.microsoft.com/office/drawing/2014/main" id="{44892021-CA81-5B74-4E2B-076B05A38156}"/>
              </a:ext>
            </a:extLst>
          </p:cNvPr>
          <p:cNvSpPr/>
          <p:nvPr/>
        </p:nvSpPr>
        <p:spPr>
          <a:xfrm>
            <a:off x="8057028" y="1129553"/>
            <a:ext cx="764241" cy="114300"/>
          </a:xfrm>
          <a:prstGeom prst="rect">
            <a:avLst/>
          </a:prstGeom>
          <a:noFill/>
          <a:ln w="19050">
            <a:solidFill>
              <a:srgbClr val="FF0000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KR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B100AF3B-AE68-A3E1-4FD3-81C35B037976}"/>
              </a:ext>
            </a:extLst>
          </p:cNvPr>
          <p:cNvSpPr/>
          <p:nvPr/>
        </p:nvSpPr>
        <p:spPr>
          <a:xfrm>
            <a:off x="2588562" y="2491722"/>
            <a:ext cx="764241" cy="114300"/>
          </a:xfrm>
          <a:prstGeom prst="rect">
            <a:avLst/>
          </a:prstGeom>
          <a:noFill/>
          <a:ln w="19050">
            <a:solidFill>
              <a:srgbClr val="FF0000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KR"/>
          </a:p>
        </p:txBody>
      </p:sp>
      <p:pic>
        <p:nvPicPr>
          <p:cNvPr id="14" name="Picture 13" descr="A diagram of a circle with numbers and a point&#10;&#10;Description automatically generated with medium confidence">
            <a:extLst>
              <a:ext uri="{FF2B5EF4-FFF2-40B4-BE49-F238E27FC236}">
                <a16:creationId xmlns:a16="http://schemas.microsoft.com/office/drawing/2014/main" id="{A6220A82-E4F7-A5AC-0766-F87C4A2C21E3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4437475" y="0"/>
            <a:ext cx="2301240" cy="1082040"/>
          </a:xfrm>
          <a:prstGeom prst="rect">
            <a:avLst/>
          </a:prstGeom>
        </p:spPr>
      </p:pic>
      <p:pic>
        <p:nvPicPr>
          <p:cNvPr id="15" name="Picture 14" descr="A diagram of a machine&#10;&#10;Description automatically generated">
            <a:extLst>
              <a:ext uri="{FF2B5EF4-FFF2-40B4-BE49-F238E27FC236}">
                <a16:creationId xmlns:a16="http://schemas.microsoft.com/office/drawing/2014/main" id="{5FC44234-7B7E-2C19-B986-297E145F8B1C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2136235" y="0"/>
            <a:ext cx="2301240" cy="1592580"/>
          </a:xfrm>
          <a:prstGeom prst="rect">
            <a:avLst/>
          </a:prstGeom>
        </p:spPr>
      </p:pic>
      <p:sp>
        <p:nvSpPr>
          <p:cNvPr id="16" name="Explosion 1 15">
            <a:extLst>
              <a:ext uri="{FF2B5EF4-FFF2-40B4-BE49-F238E27FC236}">
                <a16:creationId xmlns:a16="http://schemas.microsoft.com/office/drawing/2014/main" id="{7B30FB35-F88D-27F3-B591-8B6E9716138B}"/>
              </a:ext>
            </a:extLst>
          </p:cNvPr>
          <p:cNvSpPr/>
          <p:nvPr/>
        </p:nvSpPr>
        <p:spPr>
          <a:xfrm>
            <a:off x="4645958" y="2345518"/>
            <a:ext cx="248771" cy="211791"/>
          </a:xfrm>
          <a:prstGeom prst="irregularSeal1">
            <a:avLst/>
          </a:prstGeom>
          <a:ln>
            <a:solidFill>
              <a:srgbClr val="FF0000"/>
            </a:solidFill>
          </a:ln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KR"/>
          </a:p>
        </p:txBody>
      </p:sp>
    </p:spTree>
    <p:extLst>
      <p:ext uri="{BB962C8B-B14F-4D97-AF65-F5344CB8AC3E}">
        <p14:creationId xmlns:p14="http://schemas.microsoft.com/office/powerpoint/2010/main" val="164213605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F46E5A0-19FB-46E7-4856-72A4B63009D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KR" dirty="0"/>
              <a:t>Particle identification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9FEE7553-D35D-A163-E21C-BFB70D751FA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7</a:t>
            </a:fld>
            <a:endParaRPr lang="en-US"/>
          </a:p>
        </p:txBody>
      </p:sp>
      <p:pic>
        <p:nvPicPr>
          <p:cNvPr id="5" name="Picture 4" descr="A diagram of a machine&#10;&#10;Description automatically generated">
            <a:extLst>
              <a:ext uri="{FF2B5EF4-FFF2-40B4-BE49-F238E27FC236}">
                <a16:creationId xmlns:a16="http://schemas.microsoft.com/office/drawing/2014/main" id="{BE38D2EE-C94E-2015-4DB3-5FA64A60559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554942" y="735013"/>
            <a:ext cx="6521450" cy="3746500"/>
          </a:xfrm>
          <a:prstGeom prst="rect">
            <a:avLst/>
          </a:prstGeom>
        </p:spPr>
      </p:pic>
      <p:pic>
        <p:nvPicPr>
          <p:cNvPr id="9" name="Picture 8" descr="A diagram of a graph&#10;&#10;Description automatically generated with medium confidence">
            <a:extLst>
              <a:ext uri="{FF2B5EF4-FFF2-40B4-BE49-F238E27FC236}">
                <a16:creationId xmlns:a16="http://schemas.microsoft.com/office/drawing/2014/main" id="{80D77FD7-B612-163D-C067-DDA4726C3FC8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r="62747" b="17496"/>
          <a:stretch/>
        </p:blipFill>
        <p:spPr>
          <a:xfrm>
            <a:off x="67608" y="1186703"/>
            <a:ext cx="2188621" cy="2862068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0EA1CBC2-A7B6-94C5-E8DA-83CE4EB2C55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39008" y="4039553"/>
            <a:ext cx="845820" cy="441960"/>
          </a:xfrm>
          <a:prstGeom prst="rect">
            <a:avLst/>
          </a:prstGeom>
        </p:spPr>
      </p:pic>
      <p:cxnSp>
        <p:nvCxnSpPr>
          <p:cNvPr id="6" name="Straight Arrow Connector 5">
            <a:extLst>
              <a:ext uri="{FF2B5EF4-FFF2-40B4-BE49-F238E27FC236}">
                <a16:creationId xmlns:a16="http://schemas.microsoft.com/office/drawing/2014/main" id="{996EE23B-4B37-9A07-74B8-E8C3BE9FC823}"/>
              </a:ext>
            </a:extLst>
          </p:cNvPr>
          <p:cNvCxnSpPr/>
          <p:nvPr/>
        </p:nvCxnSpPr>
        <p:spPr>
          <a:xfrm flipV="1">
            <a:off x="4753534" y="1532971"/>
            <a:ext cx="208430" cy="927847"/>
          </a:xfrm>
          <a:prstGeom prst="straightConnector1">
            <a:avLst/>
          </a:prstGeom>
          <a:ln w="19050"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7" name="Straight Arrow Connector 6">
            <a:extLst>
              <a:ext uri="{FF2B5EF4-FFF2-40B4-BE49-F238E27FC236}">
                <a16:creationId xmlns:a16="http://schemas.microsoft.com/office/drawing/2014/main" id="{4FE03B61-73ED-3ECE-0DC1-E7D4D45DCF0E}"/>
              </a:ext>
            </a:extLst>
          </p:cNvPr>
          <p:cNvCxnSpPr>
            <a:cxnSpLocks/>
          </p:cNvCxnSpPr>
          <p:nvPr/>
        </p:nvCxnSpPr>
        <p:spPr>
          <a:xfrm flipV="1">
            <a:off x="4753534" y="1532971"/>
            <a:ext cx="443753" cy="927847"/>
          </a:xfrm>
          <a:prstGeom prst="straightConnector1">
            <a:avLst/>
          </a:prstGeom>
          <a:ln w="19050"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2" name="Straight Arrow Connector 11">
            <a:extLst>
              <a:ext uri="{FF2B5EF4-FFF2-40B4-BE49-F238E27FC236}">
                <a16:creationId xmlns:a16="http://schemas.microsoft.com/office/drawing/2014/main" id="{3477547A-C56C-4EF3-5027-E1470F77F288}"/>
              </a:ext>
            </a:extLst>
          </p:cNvPr>
          <p:cNvCxnSpPr>
            <a:cxnSpLocks/>
          </p:cNvCxnSpPr>
          <p:nvPr/>
        </p:nvCxnSpPr>
        <p:spPr>
          <a:xfrm flipV="1">
            <a:off x="4753534" y="1532971"/>
            <a:ext cx="0" cy="927847"/>
          </a:xfrm>
          <a:prstGeom prst="straightConnector1">
            <a:avLst/>
          </a:prstGeom>
          <a:ln w="19050"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5" name="Straight Arrow Connector 14">
            <a:extLst>
              <a:ext uri="{FF2B5EF4-FFF2-40B4-BE49-F238E27FC236}">
                <a16:creationId xmlns:a16="http://schemas.microsoft.com/office/drawing/2014/main" id="{19F5C8C7-3B54-65F1-8BED-288E21A26BA3}"/>
              </a:ext>
            </a:extLst>
          </p:cNvPr>
          <p:cNvCxnSpPr>
            <a:cxnSpLocks/>
          </p:cNvCxnSpPr>
          <p:nvPr/>
        </p:nvCxnSpPr>
        <p:spPr>
          <a:xfrm flipH="1">
            <a:off x="4316505" y="2453006"/>
            <a:ext cx="437029" cy="718358"/>
          </a:xfrm>
          <a:prstGeom prst="straightConnector1">
            <a:avLst/>
          </a:prstGeom>
          <a:ln w="19050"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9" name="Straight Arrow Connector 18">
            <a:extLst>
              <a:ext uri="{FF2B5EF4-FFF2-40B4-BE49-F238E27FC236}">
                <a16:creationId xmlns:a16="http://schemas.microsoft.com/office/drawing/2014/main" id="{CAC73AB4-6E10-9956-A02F-B48EB313AB36}"/>
              </a:ext>
            </a:extLst>
          </p:cNvPr>
          <p:cNvCxnSpPr>
            <a:cxnSpLocks/>
          </p:cNvCxnSpPr>
          <p:nvPr/>
        </p:nvCxnSpPr>
        <p:spPr>
          <a:xfrm flipH="1">
            <a:off x="4699747" y="2460818"/>
            <a:ext cx="53787" cy="826988"/>
          </a:xfrm>
          <a:prstGeom prst="straightConnector1">
            <a:avLst/>
          </a:prstGeom>
          <a:ln w="19050"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pic>
        <p:nvPicPr>
          <p:cNvPr id="25" name="Picture 24" descr="A diagram of a function&#10;&#10;Description automatically generated with medium confidence">
            <a:extLst>
              <a:ext uri="{FF2B5EF4-FFF2-40B4-BE49-F238E27FC236}">
                <a16:creationId xmlns:a16="http://schemas.microsoft.com/office/drawing/2014/main" id="{E8612E93-A492-2447-043D-7EADE3D6F221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921375" y="382658"/>
            <a:ext cx="3222625" cy="4733925"/>
          </a:xfrm>
          <a:prstGeom prst="rect">
            <a:avLst/>
          </a:prstGeom>
        </p:spPr>
      </p:pic>
      <p:sp>
        <p:nvSpPr>
          <p:cNvPr id="31" name="Rectangle 30">
            <a:extLst>
              <a:ext uri="{FF2B5EF4-FFF2-40B4-BE49-F238E27FC236}">
                <a16:creationId xmlns:a16="http://schemas.microsoft.com/office/drawing/2014/main" id="{11828A0A-FB2D-F3AB-948E-5F64E09C55CA}"/>
              </a:ext>
            </a:extLst>
          </p:cNvPr>
          <p:cNvSpPr/>
          <p:nvPr/>
        </p:nvSpPr>
        <p:spPr>
          <a:xfrm>
            <a:off x="2586655" y="2592580"/>
            <a:ext cx="764241" cy="114300"/>
          </a:xfrm>
          <a:prstGeom prst="rect">
            <a:avLst/>
          </a:prstGeom>
          <a:noFill/>
          <a:ln w="19050">
            <a:solidFill>
              <a:srgbClr val="FF0000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KR"/>
          </a:p>
        </p:txBody>
      </p:sp>
      <p:sp>
        <p:nvSpPr>
          <p:cNvPr id="32" name="Rectangle 31">
            <a:extLst>
              <a:ext uri="{FF2B5EF4-FFF2-40B4-BE49-F238E27FC236}">
                <a16:creationId xmlns:a16="http://schemas.microsoft.com/office/drawing/2014/main" id="{5FB9A330-2023-60B1-84B8-855C2A25E82A}"/>
              </a:ext>
            </a:extLst>
          </p:cNvPr>
          <p:cNvSpPr/>
          <p:nvPr/>
        </p:nvSpPr>
        <p:spPr>
          <a:xfrm>
            <a:off x="2586655" y="2818629"/>
            <a:ext cx="764241" cy="206959"/>
          </a:xfrm>
          <a:prstGeom prst="rect">
            <a:avLst/>
          </a:prstGeom>
          <a:noFill/>
          <a:ln w="19050">
            <a:solidFill>
              <a:srgbClr val="FF0000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KR"/>
          </a:p>
        </p:txBody>
      </p:sp>
      <p:pic>
        <p:nvPicPr>
          <p:cNvPr id="35" name="Picture 34" descr="A diagram of a graph&#10;&#10;Description automatically generated with medium confidence">
            <a:extLst>
              <a:ext uri="{FF2B5EF4-FFF2-40B4-BE49-F238E27FC236}">
                <a16:creationId xmlns:a16="http://schemas.microsoft.com/office/drawing/2014/main" id="{77B28C90-37CA-99FA-A9C3-AEAD908A7973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3523615" y="3343663"/>
            <a:ext cx="2397760" cy="1772920"/>
          </a:xfrm>
          <a:prstGeom prst="rect">
            <a:avLst/>
          </a:prstGeom>
        </p:spPr>
      </p:pic>
      <p:sp>
        <p:nvSpPr>
          <p:cNvPr id="36" name="Rectangle 35">
            <a:extLst>
              <a:ext uri="{FF2B5EF4-FFF2-40B4-BE49-F238E27FC236}">
                <a16:creationId xmlns:a16="http://schemas.microsoft.com/office/drawing/2014/main" id="{D9992731-8246-3E21-3EF5-3987EEF64825}"/>
              </a:ext>
            </a:extLst>
          </p:cNvPr>
          <p:cNvSpPr/>
          <p:nvPr/>
        </p:nvSpPr>
        <p:spPr>
          <a:xfrm>
            <a:off x="2586655" y="2379826"/>
            <a:ext cx="764241" cy="114300"/>
          </a:xfrm>
          <a:prstGeom prst="rect">
            <a:avLst/>
          </a:prstGeom>
          <a:noFill/>
          <a:ln w="19050">
            <a:solidFill>
              <a:srgbClr val="FF0000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KR"/>
          </a:p>
        </p:txBody>
      </p:sp>
    </p:spTree>
    <p:extLst>
      <p:ext uri="{BB962C8B-B14F-4D97-AF65-F5344CB8AC3E}">
        <p14:creationId xmlns:p14="http://schemas.microsoft.com/office/powerpoint/2010/main" val="46504687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F46E5A0-19FB-46E7-4856-72A4B63009D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KR" dirty="0"/>
              <a:t>Particle identification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9FEE7553-D35D-A163-E21C-BFB70D751FA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8</a:t>
            </a:fld>
            <a:endParaRPr lang="en-US"/>
          </a:p>
        </p:txBody>
      </p:sp>
      <p:pic>
        <p:nvPicPr>
          <p:cNvPr id="9" name="Picture 8" descr="A diagram of a graph&#10;&#10;Description automatically generated with medium confidence">
            <a:extLst>
              <a:ext uri="{FF2B5EF4-FFF2-40B4-BE49-F238E27FC236}">
                <a16:creationId xmlns:a16="http://schemas.microsoft.com/office/drawing/2014/main" id="{80D77FD7-B612-163D-C067-DDA4726C3FC8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r="62747" b="17496"/>
          <a:stretch/>
        </p:blipFill>
        <p:spPr>
          <a:xfrm>
            <a:off x="67608" y="1186703"/>
            <a:ext cx="2188621" cy="2862068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0EA1CBC2-A7B6-94C5-E8DA-83CE4EB2C55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39008" y="4039553"/>
            <a:ext cx="845820" cy="441960"/>
          </a:xfrm>
          <a:prstGeom prst="rect">
            <a:avLst/>
          </a:prstGeom>
        </p:spPr>
      </p:pic>
      <p:pic>
        <p:nvPicPr>
          <p:cNvPr id="27" name="Picture 26" descr="A text on a white background&#10;&#10;Description automatically generated">
            <a:extLst>
              <a:ext uri="{FF2B5EF4-FFF2-40B4-BE49-F238E27FC236}">
                <a16:creationId xmlns:a16="http://schemas.microsoft.com/office/drawing/2014/main" id="{C16AE8FA-CD03-3836-C5E0-559F20EED1C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354991" y="522294"/>
            <a:ext cx="3148965" cy="1485900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F084BA4E-9844-F93E-175A-47D6C171494F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l="424" r="297" b="-2659"/>
          <a:stretch/>
        </p:blipFill>
        <p:spPr>
          <a:xfrm>
            <a:off x="2354990" y="2008194"/>
            <a:ext cx="3148966" cy="310949"/>
          </a:xfrm>
          <a:prstGeom prst="rect">
            <a:avLst/>
          </a:prstGeom>
        </p:spPr>
      </p:pic>
      <p:pic>
        <p:nvPicPr>
          <p:cNvPr id="13" name="Picture 12" descr="A graph of a normal distribution&#10;&#10;Description automatically generated with medium confidence">
            <a:extLst>
              <a:ext uri="{FF2B5EF4-FFF2-40B4-BE49-F238E27FC236}">
                <a16:creationId xmlns:a16="http://schemas.microsoft.com/office/drawing/2014/main" id="{2475D120-4A81-516E-9B17-D7A51B29F04C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705497" y="697681"/>
            <a:ext cx="2157984" cy="1595628"/>
          </a:xfrm>
          <a:prstGeom prst="rect">
            <a:avLst/>
          </a:prstGeom>
        </p:spPr>
      </p:pic>
      <p:pic>
        <p:nvPicPr>
          <p:cNvPr id="16" name="Picture 15" descr="A graph of different colored lines&#10;&#10;Description automatically generated with medium confidence">
            <a:extLst>
              <a:ext uri="{FF2B5EF4-FFF2-40B4-BE49-F238E27FC236}">
                <a16:creationId xmlns:a16="http://schemas.microsoft.com/office/drawing/2014/main" id="{FAE05298-61FB-84A8-7B85-CF476218472B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5247029" y="2293309"/>
            <a:ext cx="3616452" cy="2729484"/>
          </a:xfrm>
          <a:prstGeom prst="rect">
            <a:avLst/>
          </a:prstGeom>
        </p:spPr>
      </p:pic>
      <p:pic>
        <p:nvPicPr>
          <p:cNvPr id="18" name="Picture 17" descr="A close up of text&#10;&#10;Description automatically generated">
            <a:extLst>
              <a:ext uri="{FF2B5EF4-FFF2-40B4-BE49-F238E27FC236}">
                <a16:creationId xmlns:a16="http://schemas.microsoft.com/office/drawing/2014/main" id="{A6DA3F5B-B2DD-C5D0-B566-42B7E39876F2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2023769" y="4218298"/>
            <a:ext cx="3223260" cy="8058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59687547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F46E5A0-19FB-46E7-4856-72A4B63009D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KR" dirty="0"/>
              <a:t>Thought experiment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9FEE7553-D35D-A163-E21C-BFB70D751FA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9</a:t>
            </a:fld>
            <a:endParaRPr lang="en-US"/>
          </a:p>
        </p:txBody>
      </p:sp>
      <p:pic>
        <p:nvPicPr>
          <p:cNvPr id="5" name="Picture 4" descr="A diagram of a machine&#10;&#10;Description automatically generated">
            <a:extLst>
              <a:ext uri="{FF2B5EF4-FFF2-40B4-BE49-F238E27FC236}">
                <a16:creationId xmlns:a16="http://schemas.microsoft.com/office/drawing/2014/main" id="{BE38D2EE-C94E-2015-4DB3-5FA64A60559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554942" y="735013"/>
            <a:ext cx="6521450" cy="3746500"/>
          </a:xfrm>
          <a:prstGeom prst="rect">
            <a:avLst/>
          </a:prstGeom>
        </p:spPr>
      </p:pic>
      <p:pic>
        <p:nvPicPr>
          <p:cNvPr id="9" name="Picture 8" descr="A diagram of a graph&#10;&#10;Description automatically generated with medium confidence">
            <a:extLst>
              <a:ext uri="{FF2B5EF4-FFF2-40B4-BE49-F238E27FC236}">
                <a16:creationId xmlns:a16="http://schemas.microsoft.com/office/drawing/2014/main" id="{80D77FD7-B612-163D-C067-DDA4726C3FC8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r="62747" b="17496"/>
          <a:stretch/>
        </p:blipFill>
        <p:spPr>
          <a:xfrm>
            <a:off x="67608" y="1186703"/>
            <a:ext cx="2188621" cy="2862068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0EA1CBC2-A7B6-94C5-E8DA-83CE4EB2C55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39008" y="4039553"/>
            <a:ext cx="845820" cy="441960"/>
          </a:xfrm>
          <a:prstGeom prst="rect">
            <a:avLst/>
          </a:prstGeom>
        </p:spPr>
      </p:pic>
      <p:sp>
        <p:nvSpPr>
          <p:cNvPr id="13" name="TextBox 12">
            <a:extLst>
              <a:ext uri="{FF2B5EF4-FFF2-40B4-BE49-F238E27FC236}">
                <a16:creationId xmlns:a16="http://schemas.microsoft.com/office/drawing/2014/main" id="{9790C86B-2301-20CB-BF80-B56614915867}"/>
              </a:ext>
            </a:extLst>
          </p:cNvPr>
          <p:cNvSpPr txBox="1"/>
          <p:nvPr/>
        </p:nvSpPr>
        <p:spPr>
          <a:xfrm>
            <a:off x="2038665" y="4589001"/>
            <a:ext cx="6935809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What if an inelastic pp event does not satisfy the MB trigger condition? </a:t>
            </a:r>
            <a:endParaRPr lang="en-KR" sz="1600" b="1" dirty="0"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  <p:sp>
        <p:nvSpPr>
          <p:cNvPr id="16" name="Explosion 1 15">
            <a:extLst>
              <a:ext uri="{FF2B5EF4-FFF2-40B4-BE49-F238E27FC236}">
                <a16:creationId xmlns:a16="http://schemas.microsoft.com/office/drawing/2014/main" id="{F3585A44-BB4B-F216-8737-8DFB2F7C9CC8}"/>
              </a:ext>
            </a:extLst>
          </p:cNvPr>
          <p:cNvSpPr/>
          <p:nvPr/>
        </p:nvSpPr>
        <p:spPr>
          <a:xfrm>
            <a:off x="4630951" y="2345516"/>
            <a:ext cx="248771" cy="211791"/>
          </a:xfrm>
          <a:prstGeom prst="irregularSeal1">
            <a:avLst/>
          </a:prstGeom>
          <a:ln>
            <a:solidFill>
              <a:srgbClr val="FF0000"/>
            </a:solidFill>
          </a:ln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KR"/>
          </a:p>
        </p:txBody>
      </p:sp>
      <p:cxnSp>
        <p:nvCxnSpPr>
          <p:cNvPr id="17" name="Straight Arrow Connector 16">
            <a:extLst>
              <a:ext uri="{FF2B5EF4-FFF2-40B4-BE49-F238E27FC236}">
                <a16:creationId xmlns:a16="http://schemas.microsoft.com/office/drawing/2014/main" id="{7EB35F56-38CC-E33A-E41C-0DA0C97FCAB0}"/>
              </a:ext>
            </a:extLst>
          </p:cNvPr>
          <p:cNvCxnSpPr>
            <a:cxnSpLocks/>
          </p:cNvCxnSpPr>
          <p:nvPr/>
        </p:nvCxnSpPr>
        <p:spPr>
          <a:xfrm flipV="1">
            <a:off x="4755336" y="1993161"/>
            <a:ext cx="897275" cy="461578"/>
          </a:xfrm>
          <a:prstGeom prst="straightConnector1">
            <a:avLst/>
          </a:prstGeom>
          <a:ln w="19050"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8" name="Straight Arrow Connector 17">
            <a:extLst>
              <a:ext uri="{FF2B5EF4-FFF2-40B4-BE49-F238E27FC236}">
                <a16:creationId xmlns:a16="http://schemas.microsoft.com/office/drawing/2014/main" id="{F14687EF-F929-5F27-3EA8-DE243D861238}"/>
              </a:ext>
            </a:extLst>
          </p:cNvPr>
          <p:cNvCxnSpPr>
            <a:cxnSpLocks/>
          </p:cNvCxnSpPr>
          <p:nvPr/>
        </p:nvCxnSpPr>
        <p:spPr>
          <a:xfrm flipV="1">
            <a:off x="4755336" y="2111771"/>
            <a:ext cx="798287" cy="355967"/>
          </a:xfrm>
          <a:prstGeom prst="straightConnector1">
            <a:avLst/>
          </a:prstGeom>
          <a:ln w="19050"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9" name="Straight Arrow Connector 18">
            <a:extLst>
              <a:ext uri="{FF2B5EF4-FFF2-40B4-BE49-F238E27FC236}">
                <a16:creationId xmlns:a16="http://schemas.microsoft.com/office/drawing/2014/main" id="{E9767C53-2E5A-62FC-809B-C040D0BF79DC}"/>
              </a:ext>
            </a:extLst>
          </p:cNvPr>
          <p:cNvCxnSpPr>
            <a:cxnSpLocks/>
          </p:cNvCxnSpPr>
          <p:nvPr/>
        </p:nvCxnSpPr>
        <p:spPr>
          <a:xfrm>
            <a:off x="4755336" y="2446577"/>
            <a:ext cx="711201" cy="650960"/>
          </a:xfrm>
          <a:prstGeom prst="straightConnector1">
            <a:avLst/>
          </a:prstGeom>
          <a:ln w="19050"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20" name="Straight Arrow Connector 19">
            <a:extLst>
              <a:ext uri="{FF2B5EF4-FFF2-40B4-BE49-F238E27FC236}">
                <a16:creationId xmlns:a16="http://schemas.microsoft.com/office/drawing/2014/main" id="{DB6286DB-1ED6-479B-ABA2-9BB31A4EB1F4}"/>
              </a:ext>
            </a:extLst>
          </p:cNvPr>
          <p:cNvCxnSpPr>
            <a:cxnSpLocks/>
          </p:cNvCxnSpPr>
          <p:nvPr/>
        </p:nvCxnSpPr>
        <p:spPr>
          <a:xfrm>
            <a:off x="4755335" y="2438785"/>
            <a:ext cx="659069" cy="755144"/>
          </a:xfrm>
          <a:prstGeom prst="straightConnector1">
            <a:avLst/>
          </a:prstGeom>
          <a:ln w="19050"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94992483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F46E5A0-19FB-46E7-4856-72A4B63009D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KR" dirty="0"/>
              <a:t>Thought experiment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9FEE7553-D35D-A163-E21C-BFB70D751FA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10</a:t>
            </a:fld>
            <a:endParaRPr lang="en-US"/>
          </a:p>
        </p:txBody>
      </p:sp>
      <p:pic>
        <p:nvPicPr>
          <p:cNvPr id="5" name="Picture 4" descr="A diagram of a machine&#10;&#10;Description automatically generated">
            <a:extLst>
              <a:ext uri="{FF2B5EF4-FFF2-40B4-BE49-F238E27FC236}">
                <a16:creationId xmlns:a16="http://schemas.microsoft.com/office/drawing/2014/main" id="{BE38D2EE-C94E-2015-4DB3-5FA64A605593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r="50153"/>
          <a:stretch/>
        </p:blipFill>
        <p:spPr>
          <a:xfrm>
            <a:off x="2554942" y="735013"/>
            <a:ext cx="3250772" cy="3746500"/>
          </a:xfrm>
          <a:prstGeom prst="rect">
            <a:avLst/>
          </a:prstGeom>
        </p:spPr>
      </p:pic>
      <p:pic>
        <p:nvPicPr>
          <p:cNvPr id="9" name="Picture 8" descr="A diagram of a graph&#10;&#10;Description automatically generated with medium confidence">
            <a:extLst>
              <a:ext uri="{FF2B5EF4-FFF2-40B4-BE49-F238E27FC236}">
                <a16:creationId xmlns:a16="http://schemas.microsoft.com/office/drawing/2014/main" id="{80D77FD7-B612-163D-C067-DDA4726C3FC8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r="62747" b="17496"/>
          <a:stretch/>
        </p:blipFill>
        <p:spPr>
          <a:xfrm>
            <a:off x="67608" y="1186703"/>
            <a:ext cx="2188621" cy="2862068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0EA1CBC2-A7B6-94C5-E8DA-83CE4EB2C55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39008" y="4039553"/>
            <a:ext cx="845820" cy="441960"/>
          </a:xfrm>
          <a:prstGeom prst="rect">
            <a:avLst/>
          </a:prstGeom>
        </p:spPr>
      </p:pic>
      <p:cxnSp>
        <p:nvCxnSpPr>
          <p:cNvPr id="4" name="Straight Arrow Connector 3">
            <a:extLst>
              <a:ext uri="{FF2B5EF4-FFF2-40B4-BE49-F238E27FC236}">
                <a16:creationId xmlns:a16="http://schemas.microsoft.com/office/drawing/2014/main" id="{9BE18580-93A5-1721-3952-2FFD8B958119}"/>
              </a:ext>
            </a:extLst>
          </p:cNvPr>
          <p:cNvCxnSpPr/>
          <p:nvPr/>
        </p:nvCxnSpPr>
        <p:spPr>
          <a:xfrm flipV="1">
            <a:off x="4753534" y="1532971"/>
            <a:ext cx="208430" cy="927847"/>
          </a:xfrm>
          <a:prstGeom prst="straightConnector1">
            <a:avLst/>
          </a:prstGeom>
          <a:ln w="19050"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6" name="Straight Arrow Connector 5">
            <a:extLst>
              <a:ext uri="{FF2B5EF4-FFF2-40B4-BE49-F238E27FC236}">
                <a16:creationId xmlns:a16="http://schemas.microsoft.com/office/drawing/2014/main" id="{E1732FE6-9B15-77D5-4794-5015D5ADA5E2}"/>
              </a:ext>
            </a:extLst>
          </p:cNvPr>
          <p:cNvCxnSpPr>
            <a:cxnSpLocks/>
          </p:cNvCxnSpPr>
          <p:nvPr/>
        </p:nvCxnSpPr>
        <p:spPr>
          <a:xfrm flipV="1">
            <a:off x="4753534" y="1532971"/>
            <a:ext cx="443753" cy="927847"/>
          </a:xfrm>
          <a:prstGeom prst="straightConnector1">
            <a:avLst/>
          </a:prstGeom>
          <a:ln w="19050"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7" name="Straight Arrow Connector 6">
            <a:extLst>
              <a:ext uri="{FF2B5EF4-FFF2-40B4-BE49-F238E27FC236}">
                <a16:creationId xmlns:a16="http://schemas.microsoft.com/office/drawing/2014/main" id="{E14F5549-87EF-0C87-695B-E51A9ED010F6}"/>
              </a:ext>
            </a:extLst>
          </p:cNvPr>
          <p:cNvCxnSpPr>
            <a:cxnSpLocks/>
          </p:cNvCxnSpPr>
          <p:nvPr/>
        </p:nvCxnSpPr>
        <p:spPr>
          <a:xfrm flipV="1">
            <a:off x="4753534" y="1532971"/>
            <a:ext cx="0" cy="927847"/>
          </a:xfrm>
          <a:prstGeom prst="straightConnector1">
            <a:avLst/>
          </a:prstGeom>
          <a:ln w="19050"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F9C140CA-902D-969C-BC41-54D7C66FDBBD}"/>
              </a:ext>
            </a:extLst>
          </p:cNvPr>
          <p:cNvCxnSpPr>
            <a:cxnSpLocks/>
          </p:cNvCxnSpPr>
          <p:nvPr/>
        </p:nvCxnSpPr>
        <p:spPr>
          <a:xfrm flipH="1">
            <a:off x="4316505" y="2453006"/>
            <a:ext cx="437029" cy="718358"/>
          </a:xfrm>
          <a:prstGeom prst="straightConnector1">
            <a:avLst/>
          </a:prstGeom>
          <a:ln w="19050"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1" name="Straight Arrow Connector 10">
            <a:extLst>
              <a:ext uri="{FF2B5EF4-FFF2-40B4-BE49-F238E27FC236}">
                <a16:creationId xmlns:a16="http://schemas.microsoft.com/office/drawing/2014/main" id="{DE7277BB-3DAD-DB31-B583-58E68BE522B9}"/>
              </a:ext>
            </a:extLst>
          </p:cNvPr>
          <p:cNvCxnSpPr>
            <a:cxnSpLocks/>
          </p:cNvCxnSpPr>
          <p:nvPr/>
        </p:nvCxnSpPr>
        <p:spPr>
          <a:xfrm flipH="1">
            <a:off x="4699747" y="2460818"/>
            <a:ext cx="53787" cy="826988"/>
          </a:xfrm>
          <a:prstGeom prst="straightConnector1">
            <a:avLst/>
          </a:prstGeom>
          <a:ln w="19050"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12" name="Explosion 1 11">
            <a:extLst>
              <a:ext uri="{FF2B5EF4-FFF2-40B4-BE49-F238E27FC236}">
                <a16:creationId xmlns:a16="http://schemas.microsoft.com/office/drawing/2014/main" id="{EF11AC3E-F9DC-0CC5-377F-9ACF723E7311}"/>
              </a:ext>
            </a:extLst>
          </p:cNvPr>
          <p:cNvSpPr/>
          <p:nvPr/>
        </p:nvSpPr>
        <p:spPr>
          <a:xfrm>
            <a:off x="4645958" y="2345518"/>
            <a:ext cx="248771" cy="211791"/>
          </a:xfrm>
          <a:prstGeom prst="irregularSeal1">
            <a:avLst/>
          </a:prstGeom>
          <a:ln>
            <a:solidFill>
              <a:srgbClr val="FF0000"/>
            </a:solidFill>
          </a:ln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KR"/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9790C86B-2301-20CB-BF80-B56614915867}"/>
              </a:ext>
            </a:extLst>
          </p:cNvPr>
          <p:cNvSpPr txBox="1"/>
          <p:nvPr/>
        </p:nvSpPr>
        <p:spPr>
          <a:xfrm>
            <a:off x="3461803" y="4570535"/>
            <a:ext cx="4687822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Do we need the same correction for both cases?</a:t>
            </a:r>
            <a:endParaRPr lang="en-KR" sz="1600" b="1" dirty="0"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  <p:pic>
        <p:nvPicPr>
          <p:cNvPr id="14" name="Picture 13" descr="A diagram of a machine&#10;&#10;Description automatically generated">
            <a:extLst>
              <a:ext uri="{FF2B5EF4-FFF2-40B4-BE49-F238E27FC236}">
                <a16:creationId xmlns:a16="http://schemas.microsoft.com/office/drawing/2014/main" id="{68F5577F-7174-1EE8-6204-6F278DDFDC84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r="50153"/>
          <a:stretch/>
        </p:blipFill>
        <p:spPr>
          <a:xfrm>
            <a:off x="5859501" y="735013"/>
            <a:ext cx="3250772" cy="3746500"/>
          </a:xfrm>
          <a:prstGeom prst="rect">
            <a:avLst/>
          </a:prstGeom>
        </p:spPr>
      </p:pic>
      <p:sp>
        <p:nvSpPr>
          <p:cNvPr id="15" name="Explosion 1 14">
            <a:extLst>
              <a:ext uri="{FF2B5EF4-FFF2-40B4-BE49-F238E27FC236}">
                <a16:creationId xmlns:a16="http://schemas.microsoft.com/office/drawing/2014/main" id="{B4538A30-8D3F-972E-FFB9-5C695087CAC8}"/>
              </a:ext>
            </a:extLst>
          </p:cNvPr>
          <p:cNvSpPr/>
          <p:nvPr/>
        </p:nvSpPr>
        <p:spPr>
          <a:xfrm>
            <a:off x="7952814" y="2345518"/>
            <a:ext cx="248771" cy="211791"/>
          </a:xfrm>
          <a:prstGeom prst="irregularSeal1">
            <a:avLst/>
          </a:prstGeom>
          <a:ln>
            <a:solidFill>
              <a:srgbClr val="FF0000"/>
            </a:solidFill>
          </a:ln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KR"/>
          </a:p>
        </p:txBody>
      </p:sp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64AAA8E8-D865-0423-6310-106EDA32187D}"/>
              </a:ext>
            </a:extLst>
          </p:cNvPr>
          <p:cNvCxnSpPr>
            <a:cxnSpLocks/>
          </p:cNvCxnSpPr>
          <p:nvPr/>
        </p:nvCxnSpPr>
        <p:spPr>
          <a:xfrm flipV="1">
            <a:off x="8077199" y="1993163"/>
            <a:ext cx="897275" cy="461578"/>
          </a:xfrm>
          <a:prstGeom prst="straightConnector1">
            <a:avLst/>
          </a:prstGeom>
          <a:ln w="19050"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9" name="Straight Arrow Connector 18">
            <a:extLst>
              <a:ext uri="{FF2B5EF4-FFF2-40B4-BE49-F238E27FC236}">
                <a16:creationId xmlns:a16="http://schemas.microsoft.com/office/drawing/2014/main" id="{7E2EC7F7-FF4B-C343-9C7C-D6257B1F5507}"/>
              </a:ext>
            </a:extLst>
          </p:cNvPr>
          <p:cNvCxnSpPr>
            <a:cxnSpLocks/>
          </p:cNvCxnSpPr>
          <p:nvPr/>
        </p:nvCxnSpPr>
        <p:spPr>
          <a:xfrm flipV="1">
            <a:off x="8077199" y="2111773"/>
            <a:ext cx="798287" cy="355967"/>
          </a:xfrm>
          <a:prstGeom prst="straightConnector1">
            <a:avLst/>
          </a:prstGeom>
          <a:ln w="19050"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23" name="Straight Arrow Connector 22">
            <a:extLst>
              <a:ext uri="{FF2B5EF4-FFF2-40B4-BE49-F238E27FC236}">
                <a16:creationId xmlns:a16="http://schemas.microsoft.com/office/drawing/2014/main" id="{3F835B51-E231-796C-BBF7-37DB27FB53E8}"/>
              </a:ext>
            </a:extLst>
          </p:cNvPr>
          <p:cNvCxnSpPr>
            <a:cxnSpLocks/>
          </p:cNvCxnSpPr>
          <p:nvPr/>
        </p:nvCxnSpPr>
        <p:spPr>
          <a:xfrm>
            <a:off x="8077199" y="2446579"/>
            <a:ext cx="711201" cy="650960"/>
          </a:xfrm>
          <a:prstGeom prst="straightConnector1">
            <a:avLst/>
          </a:prstGeom>
          <a:ln w="19050"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26" name="Straight Arrow Connector 25">
            <a:extLst>
              <a:ext uri="{FF2B5EF4-FFF2-40B4-BE49-F238E27FC236}">
                <a16:creationId xmlns:a16="http://schemas.microsoft.com/office/drawing/2014/main" id="{D0EBC4B2-A17D-7C4F-2C2E-1CB01594E3BD}"/>
              </a:ext>
            </a:extLst>
          </p:cNvPr>
          <p:cNvCxnSpPr>
            <a:cxnSpLocks/>
          </p:cNvCxnSpPr>
          <p:nvPr/>
        </p:nvCxnSpPr>
        <p:spPr>
          <a:xfrm>
            <a:off x="8077198" y="2438787"/>
            <a:ext cx="659069" cy="755144"/>
          </a:xfrm>
          <a:prstGeom prst="straightConnector1">
            <a:avLst/>
          </a:prstGeom>
          <a:ln w="19050"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768056677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F46E5A0-19FB-46E7-4856-72A4B63009D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KR" dirty="0"/>
              <a:t>Thought experiment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9FEE7553-D35D-A163-E21C-BFB70D751FA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11</a:t>
            </a:fld>
            <a:endParaRPr lang="en-US"/>
          </a:p>
        </p:txBody>
      </p:sp>
      <p:pic>
        <p:nvPicPr>
          <p:cNvPr id="5" name="Picture 4" descr="A diagram of a machine&#10;&#10;Description automatically generated">
            <a:extLst>
              <a:ext uri="{FF2B5EF4-FFF2-40B4-BE49-F238E27FC236}">
                <a16:creationId xmlns:a16="http://schemas.microsoft.com/office/drawing/2014/main" id="{BE38D2EE-C94E-2015-4DB3-5FA64A60559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554942" y="735013"/>
            <a:ext cx="6521450" cy="3746500"/>
          </a:xfrm>
          <a:prstGeom prst="rect">
            <a:avLst/>
          </a:prstGeom>
        </p:spPr>
      </p:pic>
      <p:pic>
        <p:nvPicPr>
          <p:cNvPr id="9" name="Picture 8" descr="A diagram of a graph&#10;&#10;Description automatically generated with medium confidence">
            <a:extLst>
              <a:ext uri="{FF2B5EF4-FFF2-40B4-BE49-F238E27FC236}">
                <a16:creationId xmlns:a16="http://schemas.microsoft.com/office/drawing/2014/main" id="{80D77FD7-B612-163D-C067-DDA4726C3FC8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r="62747" b="17496"/>
          <a:stretch/>
        </p:blipFill>
        <p:spPr>
          <a:xfrm>
            <a:off x="67608" y="1186703"/>
            <a:ext cx="2188621" cy="2862068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0EA1CBC2-A7B6-94C5-E8DA-83CE4EB2C55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39008" y="4039553"/>
            <a:ext cx="845820" cy="441960"/>
          </a:xfrm>
          <a:prstGeom prst="rect">
            <a:avLst/>
          </a:prstGeom>
        </p:spPr>
      </p:pic>
      <p:pic>
        <p:nvPicPr>
          <p:cNvPr id="15" name="Picture 14" descr="A close-up of a text&#10;&#10;Description automatically generated">
            <a:extLst>
              <a:ext uri="{FF2B5EF4-FFF2-40B4-BE49-F238E27FC236}">
                <a16:creationId xmlns:a16="http://schemas.microsoft.com/office/drawing/2014/main" id="{EFD32AD2-BB5D-79C2-F087-A02C9A96C65C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478466" y="3556328"/>
            <a:ext cx="3492500" cy="984885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12D8FDB1-C112-0444-5354-AAC9A574A79C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188396" y="4573486"/>
            <a:ext cx="2072640" cy="426720"/>
          </a:xfrm>
          <a:prstGeom prst="rect">
            <a:avLst/>
          </a:prstGeom>
        </p:spPr>
      </p:pic>
      <p:sp>
        <p:nvSpPr>
          <p:cNvPr id="18" name="Explosion 1 17">
            <a:extLst>
              <a:ext uri="{FF2B5EF4-FFF2-40B4-BE49-F238E27FC236}">
                <a16:creationId xmlns:a16="http://schemas.microsoft.com/office/drawing/2014/main" id="{767946E7-BA78-F636-3E86-26CF95775D5B}"/>
              </a:ext>
            </a:extLst>
          </p:cNvPr>
          <p:cNvSpPr/>
          <p:nvPr/>
        </p:nvSpPr>
        <p:spPr>
          <a:xfrm>
            <a:off x="4630951" y="2345516"/>
            <a:ext cx="248771" cy="211791"/>
          </a:xfrm>
          <a:prstGeom prst="irregularSeal1">
            <a:avLst/>
          </a:prstGeom>
          <a:ln>
            <a:solidFill>
              <a:srgbClr val="FF0000"/>
            </a:solidFill>
          </a:ln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KR"/>
          </a:p>
        </p:txBody>
      </p:sp>
      <p:cxnSp>
        <p:nvCxnSpPr>
          <p:cNvPr id="19" name="Straight Arrow Connector 18">
            <a:extLst>
              <a:ext uri="{FF2B5EF4-FFF2-40B4-BE49-F238E27FC236}">
                <a16:creationId xmlns:a16="http://schemas.microsoft.com/office/drawing/2014/main" id="{4869CE35-1E76-A266-F213-2E2DD0D10256}"/>
              </a:ext>
            </a:extLst>
          </p:cNvPr>
          <p:cNvCxnSpPr>
            <a:cxnSpLocks/>
          </p:cNvCxnSpPr>
          <p:nvPr/>
        </p:nvCxnSpPr>
        <p:spPr>
          <a:xfrm flipV="1">
            <a:off x="4755336" y="1993161"/>
            <a:ext cx="897275" cy="461578"/>
          </a:xfrm>
          <a:prstGeom prst="straightConnector1">
            <a:avLst/>
          </a:prstGeom>
          <a:ln w="19050"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20" name="Straight Arrow Connector 19">
            <a:extLst>
              <a:ext uri="{FF2B5EF4-FFF2-40B4-BE49-F238E27FC236}">
                <a16:creationId xmlns:a16="http://schemas.microsoft.com/office/drawing/2014/main" id="{EE74C691-ADBF-897C-90C0-64CEBA9940C6}"/>
              </a:ext>
            </a:extLst>
          </p:cNvPr>
          <p:cNvCxnSpPr>
            <a:cxnSpLocks/>
          </p:cNvCxnSpPr>
          <p:nvPr/>
        </p:nvCxnSpPr>
        <p:spPr>
          <a:xfrm flipV="1">
            <a:off x="4755336" y="2111771"/>
            <a:ext cx="798287" cy="355967"/>
          </a:xfrm>
          <a:prstGeom prst="straightConnector1">
            <a:avLst/>
          </a:prstGeom>
          <a:ln w="19050"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21" name="Straight Arrow Connector 20">
            <a:extLst>
              <a:ext uri="{FF2B5EF4-FFF2-40B4-BE49-F238E27FC236}">
                <a16:creationId xmlns:a16="http://schemas.microsoft.com/office/drawing/2014/main" id="{44B18F8C-7707-7769-23C1-28D59E6B6FB3}"/>
              </a:ext>
            </a:extLst>
          </p:cNvPr>
          <p:cNvCxnSpPr>
            <a:cxnSpLocks/>
          </p:cNvCxnSpPr>
          <p:nvPr/>
        </p:nvCxnSpPr>
        <p:spPr>
          <a:xfrm>
            <a:off x="4755336" y="2446577"/>
            <a:ext cx="711201" cy="650960"/>
          </a:xfrm>
          <a:prstGeom prst="straightConnector1">
            <a:avLst/>
          </a:prstGeom>
          <a:ln w="19050"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22" name="Straight Arrow Connector 21">
            <a:extLst>
              <a:ext uri="{FF2B5EF4-FFF2-40B4-BE49-F238E27FC236}">
                <a16:creationId xmlns:a16="http://schemas.microsoft.com/office/drawing/2014/main" id="{647CECC4-6BB4-25EC-5514-11902E6DC6DD}"/>
              </a:ext>
            </a:extLst>
          </p:cNvPr>
          <p:cNvCxnSpPr>
            <a:cxnSpLocks/>
          </p:cNvCxnSpPr>
          <p:nvPr/>
        </p:nvCxnSpPr>
        <p:spPr>
          <a:xfrm>
            <a:off x="4755335" y="2438785"/>
            <a:ext cx="659069" cy="755144"/>
          </a:xfrm>
          <a:prstGeom prst="straightConnector1">
            <a:avLst/>
          </a:prstGeom>
          <a:ln w="19050"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pic>
        <p:nvPicPr>
          <p:cNvPr id="24" name="Picture 23" descr="A text on a white paper&#10;&#10;Description automatically generated">
            <a:extLst>
              <a:ext uri="{FF2B5EF4-FFF2-40B4-BE49-F238E27FC236}">
                <a16:creationId xmlns:a16="http://schemas.microsoft.com/office/drawing/2014/main" id="{66F29E20-4DC6-1372-6183-8E9067A5A7B7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t="10869"/>
          <a:stretch/>
        </p:blipFill>
        <p:spPr>
          <a:xfrm>
            <a:off x="5643912" y="413565"/>
            <a:ext cx="3492500" cy="1743229"/>
          </a:xfrm>
          <a:prstGeom prst="rect">
            <a:avLst/>
          </a:prstGeom>
        </p:spPr>
      </p:pic>
      <p:pic>
        <p:nvPicPr>
          <p:cNvPr id="26" name="Picture 25" descr="A diagram of a radio station&#10;&#10;Description automatically generated">
            <a:extLst>
              <a:ext uri="{FF2B5EF4-FFF2-40B4-BE49-F238E27FC236}">
                <a16:creationId xmlns:a16="http://schemas.microsoft.com/office/drawing/2014/main" id="{49C56DC2-A1CF-99C4-2933-362638DBF463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2844721" y="413979"/>
            <a:ext cx="2801287" cy="1742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9720457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3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0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DA0F448-4E77-1FE8-4642-4B0664FE6E2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Experimental measurements</a:t>
            </a:r>
            <a:endParaRPr lang="en-KR" dirty="0"/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E196F566-EDE9-BC30-4BED-5A2F8943ABF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12</a:t>
            </a:fld>
            <a:endParaRPr lang="en-US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60DF7A2E-25A4-5F2F-39C8-A7D45465D199}"/>
              </a:ext>
            </a:extLst>
          </p:cNvPr>
          <p:cNvSpPr txBox="1"/>
          <p:nvPr/>
        </p:nvSpPr>
        <p:spPr>
          <a:xfrm>
            <a:off x="3194940" y="383043"/>
            <a:ext cx="1720903" cy="253916"/>
          </a:xfrm>
          <a:prstGeom prst="rect">
            <a:avLst/>
          </a:prstGeom>
          <a:noFill/>
        </p:spPr>
        <p:txBody>
          <a:bodyPr wrap="square" anchor="ctr">
            <a:spAutoFit/>
          </a:bodyPr>
          <a:lstStyle/>
          <a:p>
            <a:pPr algn="ctr"/>
            <a:r>
              <a:rPr lang="en-US" sz="1000" i="1" dirty="0"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PRC 101, 044907 (2020)</a:t>
            </a:r>
            <a:endParaRPr lang="en-US" sz="1000" dirty="0">
              <a:effectLst/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  <p:pic>
        <p:nvPicPr>
          <p:cNvPr id="15" name="Picture 14" descr="A graph of a graph of a graph&#10;&#10;Description automatically generated with medium confidence">
            <a:extLst>
              <a:ext uri="{FF2B5EF4-FFF2-40B4-BE49-F238E27FC236}">
                <a16:creationId xmlns:a16="http://schemas.microsoft.com/office/drawing/2014/main" id="{0E6E757E-C722-4A67-159C-DF1D79A68F9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74159" y="636959"/>
            <a:ext cx="2560320" cy="3042920"/>
          </a:xfrm>
          <a:prstGeom prst="rect">
            <a:avLst/>
          </a:prstGeom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1A08589F-59BD-37CF-74B6-5520BD63EB98}"/>
              </a:ext>
            </a:extLst>
          </p:cNvPr>
          <p:cNvSpPr txBox="1"/>
          <p:nvPr/>
        </p:nvSpPr>
        <p:spPr>
          <a:xfrm>
            <a:off x="793868" y="383043"/>
            <a:ext cx="1720903" cy="253916"/>
          </a:xfrm>
          <a:prstGeom prst="rect">
            <a:avLst/>
          </a:prstGeom>
          <a:noFill/>
        </p:spPr>
        <p:txBody>
          <a:bodyPr wrap="square" anchor="ctr">
            <a:spAutoFit/>
          </a:bodyPr>
          <a:lstStyle/>
          <a:p>
            <a:pPr algn="ctr"/>
            <a:r>
              <a:rPr lang="en-US" sz="1000" i="1" dirty="0"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PRC 101, 044907 (2020)</a:t>
            </a:r>
            <a:endParaRPr lang="en-US" sz="1000" dirty="0">
              <a:effectLst/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  <p:pic>
        <p:nvPicPr>
          <p:cNvPr id="23" name="Picture 22" descr="A text on a piece of paper&#10;&#10;Description automatically generated">
            <a:extLst>
              <a:ext uri="{FF2B5EF4-FFF2-40B4-BE49-F238E27FC236}">
                <a16:creationId xmlns:a16="http://schemas.microsoft.com/office/drawing/2014/main" id="{E6262278-125F-AA80-D3F8-8FD48D143FC6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31715"/>
          <a:stretch/>
        </p:blipFill>
        <p:spPr>
          <a:xfrm>
            <a:off x="379239" y="3776677"/>
            <a:ext cx="2550160" cy="1297363"/>
          </a:xfrm>
          <a:prstGeom prst="rect">
            <a:avLst/>
          </a:prstGeom>
        </p:spPr>
      </p:pic>
      <p:pic>
        <p:nvPicPr>
          <p:cNvPr id="4" name="Picture 3" descr="A diagram of a graph&#10;&#10;Description automatically generated with medium confidence">
            <a:extLst>
              <a:ext uri="{FF2B5EF4-FFF2-40B4-BE49-F238E27FC236}">
                <a16:creationId xmlns:a16="http://schemas.microsoft.com/office/drawing/2014/main" id="{FAAAD0E5-6D3C-3F48-8351-6AD6434E0CED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r="62747" b="17496"/>
          <a:stretch/>
        </p:blipFill>
        <p:spPr>
          <a:xfrm>
            <a:off x="2961082" y="636959"/>
            <a:ext cx="2188621" cy="2862068"/>
          </a:xfrm>
          <a:prstGeom prst="rect">
            <a:avLst/>
          </a:prstGeom>
        </p:spPr>
      </p:pic>
      <p:pic>
        <p:nvPicPr>
          <p:cNvPr id="6" name="Picture 5" descr="A black and white text with black text&#10;&#10;Description automatically generated">
            <a:extLst>
              <a:ext uri="{FF2B5EF4-FFF2-40B4-BE49-F238E27FC236}">
                <a16:creationId xmlns:a16="http://schemas.microsoft.com/office/drawing/2014/main" id="{02040269-1FB7-A303-3D88-54C107556EC0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b="30298"/>
          <a:stretch/>
        </p:blipFill>
        <p:spPr>
          <a:xfrm>
            <a:off x="2961082" y="3499027"/>
            <a:ext cx="2550160" cy="1083504"/>
          </a:xfrm>
          <a:prstGeom prst="rect">
            <a:avLst/>
          </a:prstGeom>
        </p:spPr>
      </p:pic>
      <p:pic>
        <p:nvPicPr>
          <p:cNvPr id="7" name="Picture 6" descr="A black and white text with black text&#10;&#10;Description automatically generated">
            <a:extLst>
              <a:ext uri="{FF2B5EF4-FFF2-40B4-BE49-F238E27FC236}">
                <a16:creationId xmlns:a16="http://schemas.microsoft.com/office/drawing/2014/main" id="{2A7B62D9-F278-6575-3A0B-354FEB45AD18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t="69764"/>
          <a:stretch/>
        </p:blipFill>
        <p:spPr>
          <a:xfrm>
            <a:off x="2961082" y="4621031"/>
            <a:ext cx="2550160" cy="470016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CFF3C766-2CE2-FE35-A09E-4543636AD248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5829872" y="642039"/>
            <a:ext cx="2697480" cy="1516380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15ED69CD-8553-A415-07D2-FF0A62CA8484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5829872" y="2418800"/>
            <a:ext cx="2270760" cy="1455420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779C7C7E-6999-043D-1D56-6BEEEFF0F93A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6355652" y="4159409"/>
            <a:ext cx="1219200" cy="2209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71030278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01C3A67-0FB6-4992-5C1C-65A7C397230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Experimental measurements</a:t>
            </a:r>
            <a:endParaRPr lang="en-KR" dirty="0"/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666F8FC1-862A-E6D7-8E5A-27B9239D13F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13</a:t>
            </a:fld>
            <a:endParaRPr lang="en-US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2E85FD97-3E3B-1869-ED86-279C9C9B969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829872" y="642039"/>
            <a:ext cx="2697480" cy="151638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B1F513DB-9D39-1B5A-901C-F7C8BE68E07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829872" y="2418800"/>
            <a:ext cx="2270760" cy="1455420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40F21F08-6BBB-29E6-D960-E60122F4FDC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355652" y="4159409"/>
            <a:ext cx="1219200" cy="220980"/>
          </a:xfrm>
          <a:prstGeom prst="rect">
            <a:avLst/>
          </a:prstGeom>
        </p:spPr>
      </p:pic>
      <p:pic>
        <p:nvPicPr>
          <p:cNvPr id="11" name="Picture 10" descr="A graph of a graph of a graph&#10;&#10;Description automatically generated with medium confidence">
            <a:extLst>
              <a:ext uri="{FF2B5EF4-FFF2-40B4-BE49-F238E27FC236}">
                <a16:creationId xmlns:a16="http://schemas.microsoft.com/office/drawing/2014/main" id="{6DEDF000-E0FA-683D-C1D6-02E85D105E4D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74159" y="636959"/>
            <a:ext cx="2560320" cy="3042920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C846795F-3373-EF37-6D5D-A47AE68C15EA}"/>
              </a:ext>
            </a:extLst>
          </p:cNvPr>
          <p:cNvSpPr txBox="1"/>
          <p:nvPr/>
        </p:nvSpPr>
        <p:spPr>
          <a:xfrm>
            <a:off x="793868" y="383043"/>
            <a:ext cx="1720903" cy="253916"/>
          </a:xfrm>
          <a:prstGeom prst="rect">
            <a:avLst/>
          </a:prstGeom>
          <a:noFill/>
        </p:spPr>
        <p:txBody>
          <a:bodyPr wrap="square" anchor="ctr">
            <a:spAutoFit/>
          </a:bodyPr>
          <a:lstStyle/>
          <a:p>
            <a:pPr algn="ctr"/>
            <a:r>
              <a:rPr lang="en-US" sz="1000" i="1" dirty="0"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PRC 101, 044907 (2020)</a:t>
            </a:r>
            <a:endParaRPr lang="en-US" sz="1000" dirty="0">
              <a:effectLst/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  <p:pic>
        <p:nvPicPr>
          <p:cNvPr id="13" name="Picture 12" descr="A text on a piece of paper&#10;&#10;Description automatically generated">
            <a:extLst>
              <a:ext uri="{FF2B5EF4-FFF2-40B4-BE49-F238E27FC236}">
                <a16:creationId xmlns:a16="http://schemas.microsoft.com/office/drawing/2014/main" id="{067BF969-909E-E68B-01D2-51C392F891FF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t="31715"/>
          <a:stretch/>
        </p:blipFill>
        <p:spPr>
          <a:xfrm>
            <a:off x="379239" y="3776677"/>
            <a:ext cx="2550160" cy="1297363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9D16E057-DC46-376E-2DC6-5455CDD6A5B8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6340412" y="4621031"/>
            <a:ext cx="1249680" cy="220980"/>
          </a:xfrm>
          <a:prstGeom prst="rect">
            <a:avLst/>
          </a:prstGeom>
        </p:spPr>
      </p:pic>
      <p:pic>
        <p:nvPicPr>
          <p:cNvPr id="16" name="Picture 15" descr="A text on a page&#10;&#10;Description automatically generated">
            <a:extLst>
              <a:ext uri="{FF2B5EF4-FFF2-40B4-BE49-F238E27FC236}">
                <a16:creationId xmlns:a16="http://schemas.microsoft.com/office/drawing/2014/main" id="{33A08E9B-884C-08E2-8303-D86D4FD9EEA6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3109636" y="1195070"/>
            <a:ext cx="2540000" cy="1376680"/>
          </a:xfrm>
          <a:prstGeom prst="rect">
            <a:avLst/>
          </a:prstGeom>
        </p:spPr>
      </p:pic>
      <p:sp>
        <p:nvSpPr>
          <p:cNvPr id="19" name="Rectangle 18">
            <a:extLst>
              <a:ext uri="{FF2B5EF4-FFF2-40B4-BE49-F238E27FC236}">
                <a16:creationId xmlns:a16="http://schemas.microsoft.com/office/drawing/2014/main" id="{EC159655-E60F-FD22-69BE-B29C194FE611}"/>
              </a:ext>
            </a:extLst>
          </p:cNvPr>
          <p:cNvSpPr/>
          <p:nvPr/>
        </p:nvSpPr>
        <p:spPr>
          <a:xfrm>
            <a:off x="3243943" y="2293257"/>
            <a:ext cx="435428" cy="125543"/>
          </a:xfrm>
          <a:prstGeom prst="rect">
            <a:avLst/>
          </a:prstGeom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KR"/>
          </a:p>
        </p:txBody>
      </p:sp>
      <p:sp>
        <p:nvSpPr>
          <p:cNvPr id="20" name="Right Arrow 19">
            <a:extLst>
              <a:ext uri="{FF2B5EF4-FFF2-40B4-BE49-F238E27FC236}">
                <a16:creationId xmlns:a16="http://schemas.microsoft.com/office/drawing/2014/main" id="{BE90299A-1FC0-0692-69A2-81CC9259075C}"/>
              </a:ext>
            </a:extLst>
          </p:cNvPr>
          <p:cNvSpPr/>
          <p:nvPr/>
        </p:nvSpPr>
        <p:spPr>
          <a:xfrm rot="16200000">
            <a:off x="3207657" y="2780024"/>
            <a:ext cx="508000" cy="224972"/>
          </a:xfrm>
          <a:prstGeom prst="rightArrow">
            <a:avLst/>
          </a:prstGeom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KR"/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775A7C1D-A6BB-65EE-BB4C-3C91196FA9ED}"/>
              </a:ext>
            </a:extLst>
          </p:cNvPr>
          <p:cNvSpPr txBox="1"/>
          <p:nvPr/>
        </p:nvSpPr>
        <p:spPr>
          <a:xfrm>
            <a:off x="3243943" y="3214885"/>
            <a:ext cx="1991123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How many events?</a:t>
            </a:r>
            <a:endParaRPr lang="en-KR" sz="1600" b="1" dirty="0"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</p:spTree>
    <p:extLst>
      <p:ext uri="{BB962C8B-B14F-4D97-AF65-F5344CB8AC3E}">
        <p14:creationId xmlns:p14="http://schemas.microsoft.com/office/powerpoint/2010/main" val="1963923329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7C04558-856F-E68D-28F6-DB279332EA2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Remaining questions</a:t>
            </a:r>
            <a:endParaRPr lang="en-KR" dirty="0"/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28FA4B75-37BF-3814-3993-A9F280B0658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14</a:t>
            </a:fld>
            <a:endParaRPr lang="en-US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C94A0478-2B32-EA51-EB69-2C35D4F0BDD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530600" y="1364343"/>
            <a:ext cx="2082800" cy="368300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51E67CB0-38DC-815A-61C5-8423CCB2E94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90257" y="2098222"/>
            <a:ext cx="1930400" cy="27940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1FFE6694-0BA8-8AE5-3F38-5D8021591913}"/>
              </a:ext>
            </a:extLst>
          </p:cNvPr>
          <p:cNvSpPr txBox="1"/>
          <p:nvPr/>
        </p:nvSpPr>
        <p:spPr>
          <a:xfrm>
            <a:off x="2504671" y="2859286"/>
            <a:ext cx="4134658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Where do these two numbers come from?</a:t>
            </a:r>
            <a:endParaRPr lang="en-KR" sz="1600" b="1" dirty="0"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</p:spTree>
    <p:extLst>
      <p:ext uri="{BB962C8B-B14F-4D97-AF65-F5344CB8AC3E}">
        <p14:creationId xmlns:p14="http://schemas.microsoft.com/office/powerpoint/2010/main" val="999914432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C6D8DCC-02F7-2D73-7312-72E11EE93E4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KR" dirty="0"/>
              <a:t>A few facts about the LHC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2DDB0078-2145-C4FA-EB3D-98A62D769D7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15</a:t>
            </a:fld>
            <a:endParaRPr lang="en-US"/>
          </a:p>
        </p:txBody>
      </p:sp>
      <p:pic>
        <p:nvPicPr>
          <p:cNvPr id="1026" name="Picture 2">
            <a:extLst>
              <a:ext uri="{FF2B5EF4-FFF2-40B4-BE49-F238E27FC236}">
                <a16:creationId xmlns:a16="http://schemas.microsoft.com/office/drawing/2014/main" id="{EF0620E7-0A26-99FE-985C-67F2D87B0E1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8796" y="382658"/>
            <a:ext cx="7326407" cy="476084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Oval 3">
            <a:extLst>
              <a:ext uri="{FF2B5EF4-FFF2-40B4-BE49-F238E27FC236}">
                <a16:creationId xmlns:a16="http://schemas.microsoft.com/office/drawing/2014/main" id="{BEB4CB14-CC3C-9F17-FF57-6863AED1A5C9}"/>
              </a:ext>
            </a:extLst>
          </p:cNvPr>
          <p:cNvSpPr/>
          <p:nvPr/>
        </p:nvSpPr>
        <p:spPr>
          <a:xfrm rot="1431296">
            <a:off x="1449561" y="2211416"/>
            <a:ext cx="2109926" cy="764949"/>
          </a:xfrm>
          <a:prstGeom prst="ellipse">
            <a:avLst/>
          </a:prstGeom>
          <a:noFill/>
          <a:ln w="28575">
            <a:solidFill>
              <a:srgbClr val="FF0000"/>
            </a:solidFill>
          </a:ln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KR"/>
          </a:p>
        </p:txBody>
      </p:sp>
    </p:spTree>
    <p:extLst>
      <p:ext uri="{BB962C8B-B14F-4D97-AF65-F5344CB8AC3E}">
        <p14:creationId xmlns:p14="http://schemas.microsoft.com/office/powerpoint/2010/main" val="3722065905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CA673E9-2B1A-E33D-7D6F-5B784D0704D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KR" dirty="0"/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145F22A1-7824-BAF0-2F03-6B646836C64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16</a:t>
            </a:fld>
            <a:endParaRPr lang="en-US"/>
          </a:p>
        </p:txBody>
      </p:sp>
      <p:pic>
        <p:nvPicPr>
          <p:cNvPr id="7" name="Picture 6" descr="A symbol of a mathematical equation&#10;&#10;Description automatically generated with medium confidence">
            <a:extLst>
              <a:ext uri="{FF2B5EF4-FFF2-40B4-BE49-F238E27FC236}">
                <a16:creationId xmlns:a16="http://schemas.microsoft.com/office/drawing/2014/main" id="{50C3EB54-FE78-63B7-949C-CA2F3917177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720975" y="2009775"/>
            <a:ext cx="3702050" cy="1123950"/>
          </a:xfrm>
          <a:prstGeom prst="rect">
            <a:avLst/>
          </a:prstGeom>
        </p:spPr>
      </p:pic>
      <p:sp>
        <p:nvSpPr>
          <p:cNvPr id="9" name="Rectangular Callout 8">
            <a:extLst>
              <a:ext uri="{FF2B5EF4-FFF2-40B4-BE49-F238E27FC236}">
                <a16:creationId xmlns:a16="http://schemas.microsoft.com/office/drawing/2014/main" id="{6AFD3156-4B7C-FFC8-A2B0-EA8F465E4478}"/>
              </a:ext>
            </a:extLst>
          </p:cNvPr>
          <p:cNvSpPr/>
          <p:nvPr/>
        </p:nvSpPr>
        <p:spPr>
          <a:xfrm>
            <a:off x="5268686" y="792710"/>
            <a:ext cx="3802743" cy="648000"/>
          </a:xfrm>
          <a:prstGeom prst="wedgeRectCallout">
            <a:avLst>
              <a:gd name="adj1" fmla="val -29271"/>
              <a:gd name="adj2" fmla="val 145094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A measure of how many experiments we perform per unit of time</a:t>
            </a:r>
          </a:p>
        </p:txBody>
      </p:sp>
      <p:sp>
        <p:nvSpPr>
          <p:cNvPr id="10" name="Rectangular Callout 9">
            <a:extLst>
              <a:ext uri="{FF2B5EF4-FFF2-40B4-BE49-F238E27FC236}">
                <a16:creationId xmlns:a16="http://schemas.microsoft.com/office/drawing/2014/main" id="{F6564349-4525-7D4A-B1CB-5501D618EBF9}"/>
              </a:ext>
            </a:extLst>
          </p:cNvPr>
          <p:cNvSpPr/>
          <p:nvPr/>
        </p:nvSpPr>
        <p:spPr>
          <a:xfrm>
            <a:off x="72572" y="792710"/>
            <a:ext cx="3802743" cy="648000"/>
          </a:xfrm>
          <a:prstGeom prst="wedgeRectCallout">
            <a:avLst>
              <a:gd name="adj1" fmla="val 33324"/>
              <a:gd name="adj2" fmla="val 146892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Rate of events of a given process </a:t>
            </a:r>
            <a:r>
              <a:rPr lang="en-US" sz="1600" b="1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p</a:t>
            </a:r>
            <a:r>
              <a:rPr lang="en-US" sz="16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 </a:t>
            </a:r>
            <a:br>
              <a:rPr lang="en-US" sz="16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</a:br>
            <a:r>
              <a:rPr lang="en-US" sz="16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we measure in the set of collisions </a:t>
            </a:r>
          </a:p>
        </p:txBody>
      </p:sp>
      <p:sp>
        <p:nvSpPr>
          <p:cNvPr id="12" name="Rectangular Callout 11">
            <a:extLst>
              <a:ext uri="{FF2B5EF4-FFF2-40B4-BE49-F238E27FC236}">
                <a16:creationId xmlns:a16="http://schemas.microsoft.com/office/drawing/2014/main" id="{41192250-9E57-BB21-D27D-2E41F3AF159E}"/>
              </a:ext>
            </a:extLst>
          </p:cNvPr>
          <p:cNvSpPr/>
          <p:nvPr/>
        </p:nvSpPr>
        <p:spPr>
          <a:xfrm>
            <a:off x="3541486" y="3507160"/>
            <a:ext cx="3802743" cy="352800"/>
          </a:xfrm>
          <a:prstGeom prst="wedgeRectCallout">
            <a:avLst>
              <a:gd name="adj1" fmla="val -9233"/>
              <a:gd name="adj2" fmla="val -229823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Cross section of the process </a:t>
            </a:r>
            <a:r>
              <a:rPr lang="en-US" sz="1600" b="1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p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8FC7B462-6257-A5F7-503F-E34FAC9564CF}"/>
              </a:ext>
            </a:extLst>
          </p:cNvPr>
          <p:cNvSpPr txBox="1"/>
          <p:nvPr/>
        </p:nvSpPr>
        <p:spPr>
          <a:xfrm>
            <a:off x="2483992" y="4233395"/>
            <a:ext cx="4176015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Luminosity is independent of the process </a:t>
            </a:r>
            <a:r>
              <a:rPr lang="en-US" sz="1600" b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p</a:t>
            </a:r>
            <a:endParaRPr lang="en-KR" sz="1600" b="1" dirty="0"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9B6AD889-F50B-2B31-C74F-CDB7E32A81F6}"/>
              </a:ext>
            </a:extLst>
          </p:cNvPr>
          <p:cNvSpPr txBox="1"/>
          <p:nvPr/>
        </p:nvSpPr>
        <p:spPr>
          <a:xfrm>
            <a:off x="0" y="4891428"/>
            <a:ext cx="2801257" cy="246221"/>
          </a:xfrm>
          <a:prstGeom prst="rect">
            <a:avLst/>
          </a:prstGeom>
          <a:noFill/>
        </p:spPr>
        <p:txBody>
          <a:bodyPr wrap="square" anchor="ctr">
            <a:spAutoFit/>
          </a:bodyPr>
          <a:lstStyle/>
          <a:p>
            <a:r>
              <a:rPr lang="en-US" sz="1000" i="1" dirty="0"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Reference from Guillermo Contreras's slides </a:t>
            </a:r>
            <a:endParaRPr lang="en-US" sz="1000" dirty="0">
              <a:effectLst/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</p:spTree>
    <p:extLst>
      <p:ext uri="{BB962C8B-B14F-4D97-AF65-F5344CB8AC3E}">
        <p14:creationId xmlns:p14="http://schemas.microsoft.com/office/powerpoint/2010/main" val="46162140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7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2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10" grpId="0" animBg="1"/>
      <p:bldP spid="12" grpId="0" animBg="1"/>
      <p:bldP spid="13" grpId="0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CA673E9-2B1A-E33D-7D6F-5B784D0704D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KR" dirty="0"/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145F22A1-7824-BAF0-2F03-6B646836C64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17</a:t>
            </a:fld>
            <a:endParaRPr lang="en-US"/>
          </a:p>
        </p:txBody>
      </p:sp>
      <p:pic>
        <p:nvPicPr>
          <p:cNvPr id="5" name="Picture 4" descr="A math equation with equal sign&#10;&#10;Description automatically generated with medium confidence">
            <a:extLst>
              <a:ext uri="{FF2B5EF4-FFF2-40B4-BE49-F238E27FC236}">
                <a16:creationId xmlns:a16="http://schemas.microsoft.com/office/drawing/2014/main" id="{2F0F66DB-8184-34BF-D2A8-3A17F1D8796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152774" y="1933575"/>
            <a:ext cx="2838450" cy="1276350"/>
          </a:xfrm>
          <a:prstGeom prst="rect">
            <a:avLst/>
          </a:prstGeom>
        </p:spPr>
      </p:pic>
      <p:sp>
        <p:nvSpPr>
          <p:cNvPr id="6" name="Rectangular Callout 5">
            <a:extLst>
              <a:ext uri="{FF2B5EF4-FFF2-40B4-BE49-F238E27FC236}">
                <a16:creationId xmlns:a16="http://schemas.microsoft.com/office/drawing/2014/main" id="{9A7C30C3-4F68-487D-7BD3-10406C2671CF}"/>
              </a:ext>
            </a:extLst>
          </p:cNvPr>
          <p:cNvSpPr/>
          <p:nvPr/>
        </p:nvSpPr>
        <p:spPr>
          <a:xfrm>
            <a:off x="0" y="471714"/>
            <a:ext cx="4572000" cy="864000"/>
          </a:xfrm>
          <a:prstGeom prst="wedgeRectCallout">
            <a:avLst>
              <a:gd name="adj1" fmla="val 28245"/>
              <a:gd name="adj2" fmla="val 146557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During physics runs, the luminosity is determined by counting the events of a reference process </a:t>
            </a:r>
            <a:br>
              <a:rPr lang="en-US" sz="14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</a:br>
            <a:r>
              <a:rPr lang="en-US" sz="14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with a known cross-section</a:t>
            </a:r>
          </a:p>
        </p:txBody>
      </p:sp>
      <p:sp>
        <p:nvSpPr>
          <p:cNvPr id="8" name="Rectangular Callout 7">
            <a:extLst>
              <a:ext uri="{FF2B5EF4-FFF2-40B4-BE49-F238E27FC236}">
                <a16:creationId xmlns:a16="http://schemas.microsoft.com/office/drawing/2014/main" id="{242D1486-CDDD-98B7-EA92-A5E330ECDA96}"/>
              </a:ext>
            </a:extLst>
          </p:cNvPr>
          <p:cNvSpPr/>
          <p:nvPr/>
        </p:nvSpPr>
        <p:spPr>
          <a:xfrm>
            <a:off x="3621313" y="3616017"/>
            <a:ext cx="5225143" cy="864000"/>
          </a:xfrm>
          <a:prstGeom prst="wedgeRectCallout">
            <a:avLst>
              <a:gd name="adj1" fmla="val -20761"/>
              <a:gd name="adj2" fmla="val -112230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At the LHC, the cross-section of the reference process </a:t>
            </a:r>
            <a:br>
              <a:rPr lang="en-US" sz="14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</a:br>
            <a:r>
              <a:rPr lang="en-US" sz="14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is measured in special runs called van der Meer scans (</a:t>
            </a:r>
            <a:r>
              <a:rPr lang="en-US" sz="1400" dirty="0" err="1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vdM</a:t>
            </a:r>
            <a:r>
              <a:rPr lang="en-US" sz="14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)</a:t>
            </a:r>
            <a:endParaRPr lang="en-US" sz="1400" b="1" dirty="0">
              <a:solidFill>
                <a:schemeClr val="tx1"/>
              </a:solidFill>
              <a:effectLst/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  <p:sp>
        <p:nvSpPr>
          <p:cNvPr id="11" name="Rectangular Callout 10">
            <a:extLst>
              <a:ext uri="{FF2B5EF4-FFF2-40B4-BE49-F238E27FC236}">
                <a16:creationId xmlns:a16="http://schemas.microsoft.com/office/drawing/2014/main" id="{704CE0F3-2011-9B83-F6E5-D98643E090BD}"/>
              </a:ext>
            </a:extLst>
          </p:cNvPr>
          <p:cNvSpPr/>
          <p:nvPr/>
        </p:nvSpPr>
        <p:spPr>
          <a:xfrm>
            <a:off x="4695371" y="471714"/>
            <a:ext cx="4376059" cy="864000"/>
          </a:xfrm>
          <a:prstGeom prst="wedgeRectCallout">
            <a:avLst>
              <a:gd name="adj1" fmla="val -38060"/>
              <a:gd name="adj2" fmla="val 145934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The reference processes in </a:t>
            </a:r>
            <a:r>
              <a:rPr lang="en-US" sz="1400" dirty="0" err="1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vdM</a:t>
            </a:r>
            <a:r>
              <a:rPr lang="en-US" sz="14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 scans are</a:t>
            </a:r>
          </a:p>
          <a:p>
            <a:pPr algn="ctr"/>
            <a:r>
              <a:rPr lang="en-US" sz="14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visible cross-sections measured </a:t>
            </a:r>
            <a:br>
              <a:rPr lang="en-US" sz="14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</a:br>
            <a:r>
              <a:rPr lang="en-US" sz="14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with a specific set of detectors called luminometers</a:t>
            </a:r>
          </a:p>
        </p:txBody>
      </p:sp>
    </p:spTree>
    <p:extLst>
      <p:ext uri="{BB962C8B-B14F-4D97-AF65-F5344CB8AC3E}">
        <p14:creationId xmlns:p14="http://schemas.microsoft.com/office/powerpoint/2010/main" val="126674255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8" grpId="0" animBg="1"/>
      <p:bldP spid="11" grpId="0" animBg="1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4D8186A-1339-E726-EA62-BED565D1ECC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KR" dirty="0"/>
              <a:t>Reference processes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21695A32-F96F-8AFF-FE1B-7128B2DF40C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18</a:t>
            </a:fld>
            <a:endParaRPr lang="en-US"/>
          </a:p>
        </p:txBody>
      </p:sp>
      <p:pic>
        <p:nvPicPr>
          <p:cNvPr id="4" name="Picture 3" descr="A diagram of a machine&#10;&#10;Description automatically generated">
            <a:extLst>
              <a:ext uri="{FF2B5EF4-FFF2-40B4-BE49-F238E27FC236}">
                <a16:creationId xmlns:a16="http://schemas.microsoft.com/office/drawing/2014/main" id="{643FFD07-AEAA-6CEF-FF8C-FF56E23312C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622550" y="382658"/>
            <a:ext cx="6521450" cy="3746500"/>
          </a:xfrm>
          <a:prstGeom prst="rect">
            <a:avLst/>
          </a:prstGeom>
        </p:spPr>
      </p:pic>
      <p:pic>
        <p:nvPicPr>
          <p:cNvPr id="5" name="Picture 2">
            <a:extLst>
              <a:ext uri="{FF2B5EF4-FFF2-40B4-BE49-F238E27FC236}">
                <a16:creationId xmlns:a16="http://schemas.microsoft.com/office/drawing/2014/main" id="{91FAC0DE-5F29-7D42-1432-68E6A5CAF6A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297828"/>
            <a:ext cx="2622550" cy="25478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794D2161-3611-89C3-2807-71F1E352DE17}"/>
              </a:ext>
            </a:extLst>
          </p:cNvPr>
          <p:cNvSpPr txBox="1"/>
          <p:nvPr/>
        </p:nvSpPr>
        <p:spPr>
          <a:xfrm>
            <a:off x="1311275" y="4233327"/>
            <a:ext cx="6521449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US" sz="1600" b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T0: at least one hit on each side plus a vertex requirement</a:t>
            </a:r>
            <a:br>
              <a:rPr lang="en-US" sz="1600" b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</a:br>
            <a:r>
              <a:rPr lang="en-US" sz="1600" b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V0: at least one hit on each side</a:t>
            </a:r>
            <a:endParaRPr lang="en-KR" sz="1600" b="1" dirty="0"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</p:spTree>
    <p:extLst>
      <p:ext uri="{BB962C8B-B14F-4D97-AF65-F5344CB8AC3E}">
        <p14:creationId xmlns:p14="http://schemas.microsoft.com/office/powerpoint/2010/main" val="3715133997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1A3FF06-B9DB-D5B7-A1AC-B65272F9E8E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Luminosity from beam parameters</a:t>
            </a:r>
            <a:endParaRPr lang="en-KR" dirty="0"/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2A2F1362-5932-E36E-DF94-86D0E8FF442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19</a:t>
            </a:fld>
            <a:endParaRPr lang="en-US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5750DD8E-56C3-7490-0F3C-C78E5EDB070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54000" y="2130425"/>
            <a:ext cx="8636000" cy="882650"/>
          </a:xfrm>
          <a:prstGeom prst="rect">
            <a:avLst/>
          </a:prstGeom>
        </p:spPr>
      </p:pic>
      <p:sp>
        <p:nvSpPr>
          <p:cNvPr id="6" name="Rectangular Callout 5">
            <a:extLst>
              <a:ext uri="{FF2B5EF4-FFF2-40B4-BE49-F238E27FC236}">
                <a16:creationId xmlns:a16="http://schemas.microsoft.com/office/drawing/2014/main" id="{6E457505-89F0-708D-F388-1FD1447C7399}"/>
              </a:ext>
            </a:extLst>
          </p:cNvPr>
          <p:cNvSpPr/>
          <p:nvPr/>
        </p:nvSpPr>
        <p:spPr>
          <a:xfrm>
            <a:off x="79829" y="3463617"/>
            <a:ext cx="2416630" cy="360000"/>
          </a:xfrm>
          <a:prstGeom prst="wedgeRectCallout">
            <a:avLst>
              <a:gd name="adj1" fmla="val -28568"/>
              <a:gd name="adj2" fmla="val -236710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Luminosity per bunch pair</a:t>
            </a:r>
          </a:p>
        </p:txBody>
      </p:sp>
      <p:sp>
        <p:nvSpPr>
          <p:cNvPr id="7" name="Rectangular Callout 6">
            <a:extLst>
              <a:ext uri="{FF2B5EF4-FFF2-40B4-BE49-F238E27FC236}">
                <a16:creationId xmlns:a16="http://schemas.microsoft.com/office/drawing/2014/main" id="{11E245DE-CAAB-1F71-9588-6B9BFEF0F6CB}"/>
              </a:ext>
            </a:extLst>
          </p:cNvPr>
          <p:cNvSpPr/>
          <p:nvPr/>
        </p:nvSpPr>
        <p:spPr>
          <a:xfrm>
            <a:off x="762000" y="1535883"/>
            <a:ext cx="1531257" cy="360000"/>
          </a:xfrm>
          <a:prstGeom prst="wedgeRectCallout">
            <a:avLst>
              <a:gd name="adj1" fmla="val 18580"/>
              <a:gd name="adj2" fmla="val 189142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LHC frequency</a:t>
            </a:r>
          </a:p>
        </p:txBody>
      </p:sp>
      <p:sp>
        <p:nvSpPr>
          <p:cNvPr id="8" name="Rectangular Callout 7">
            <a:extLst>
              <a:ext uri="{FF2B5EF4-FFF2-40B4-BE49-F238E27FC236}">
                <a16:creationId xmlns:a16="http://schemas.microsoft.com/office/drawing/2014/main" id="{8E8F8EE9-8BDF-81D7-96AC-1799FE68D4B8}"/>
              </a:ext>
            </a:extLst>
          </p:cNvPr>
          <p:cNvSpPr/>
          <p:nvPr/>
        </p:nvSpPr>
        <p:spPr>
          <a:xfrm>
            <a:off x="1836057" y="3935632"/>
            <a:ext cx="4064000" cy="360000"/>
          </a:xfrm>
          <a:prstGeom prst="wedgeRectCallout">
            <a:avLst>
              <a:gd name="adj1" fmla="val -16491"/>
              <a:gd name="adj2" fmla="val -332968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Intensity of colliding bunches in beam 1 and 2</a:t>
            </a:r>
          </a:p>
        </p:txBody>
      </p:sp>
      <p:sp>
        <p:nvSpPr>
          <p:cNvPr id="10" name="Rectangular Callout 9">
            <a:extLst>
              <a:ext uri="{FF2B5EF4-FFF2-40B4-BE49-F238E27FC236}">
                <a16:creationId xmlns:a16="http://schemas.microsoft.com/office/drawing/2014/main" id="{85E828F0-0AA1-15F8-0732-07980BAF3511}"/>
              </a:ext>
            </a:extLst>
          </p:cNvPr>
          <p:cNvSpPr/>
          <p:nvPr/>
        </p:nvSpPr>
        <p:spPr>
          <a:xfrm>
            <a:off x="4978400" y="4472842"/>
            <a:ext cx="4064000" cy="360000"/>
          </a:xfrm>
          <a:prstGeom prst="wedgeRectCallout">
            <a:avLst>
              <a:gd name="adj1" fmla="val 30473"/>
              <a:gd name="adj2" fmla="val -487182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Intensity of colliding bunches in beam 1 and 2</a:t>
            </a:r>
          </a:p>
        </p:txBody>
      </p:sp>
      <p:sp>
        <p:nvSpPr>
          <p:cNvPr id="11" name="Rectangular Callout 10">
            <a:extLst>
              <a:ext uri="{FF2B5EF4-FFF2-40B4-BE49-F238E27FC236}">
                <a16:creationId xmlns:a16="http://schemas.microsoft.com/office/drawing/2014/main" id="{A42150BB-CEB2-D7F9-3F35-E0B325EA5B33}"/>
              </a:ext>
            </a:extLst>
          </p:cNvPr>
          <p:cNvSpPr/>
          <p:nvPr/>
        </p:nvSpPr>
        <p:spPr>
          <a:xfrm>
            <a:off x="4572000" y="1076541"/>
            <a:ext cx="4318000" cy="576000"/>
          </a:xfrm>
          <a:prstGeom prst="wedgeRectCallout">
            <a:avLst>
              <a:gd name="adj1" fmla="val -18395"/>
              <a:gd name="adj2" fmla="val 147565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Probability density distributions of each bunch </a:t>
            </a:r>
            <a:br>
              <a:rPr lang="en-US" sz="14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</a:br>
            <a:r>
              <a:rPr lang="en-US" sz="14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in the transverse plane</a:t>
            </a:r>
          </a:p>
        </p:txBody>
      </p:sp>
    </p:spTree>
    <p:extLst>
      <p:ext uri="{BB962C8B-B14F-4D97-AF65-F5344CB8AC3E}">
        <p14:creationId xmlns:p14="http://schemas.microsoft.com/office/powerpoint/2010/main" val="413718772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2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  <p:bldP spid="8" grpId="0" animBg="1"/>
      <p:bldP spid="10" grpId="0" animBg="1"/>
      <p:bldP spid="11" grpId="0" animBg="1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AC7DB6D-4FAE-B3A0-9FD2-90261C7E070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KR" dirty="0"/>
              <a:t>Factoriza</a:t>
            </a:r>
            <a:r>
              <a:rPr lang="en-US" dirty="0" err="1"/>
              <a:t>ti</a:t>
            </a:r>
            <a:r>
              <a:rPr lang="en-KR" dirty="0"/>
              <a:t>on assumpt</a:t>
            </a:r>
            <a:r>
              <a:rPr lang="en-US" dirty="0"/>
              <a:t>ion</a:t>
            </a:r>
            <a:endParaRPr lang="en-KR" dirty="0"/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FF98AE1A-0F7E-B7D8-960A-E716F463B5C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20</a:t>
            </a:fld>
            <a:endParaRPr lang="en-US"/>
          </a:p>
        </p:txBody>
      </p:sp>
      <p:pic>
        <p:nvPicPr>
          <p:cNvPr id="5" name="Picture 4" descr="A black text on a white background&#10;&#10;Description automatically generated">
            <a:extLst>
              <a:ext uri="{FF2B5EF4-FFF2-40B4-BE49-F238E27FC236}">
                <a16:creationId xmlns:a16="http://schemas.microsoft.com/office/drawing/2014/main" id="{80F2C307-DB81-2A12-25B7-115D3D4B559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17725" y="518081"/>
            <a:ext cx="4908550" cy="755650"/>
          </a:xfrm>
          <a:prstGeom prst="rect">
            <a:avLst/>
          </a:prstGeom>
        </p:spPr>
      </p:pic>
      <p:pic>
        <p:nvPicPr>
          <p:cNvPr id="7" name="Picture 6" descr="A close-up of a math symbol&#10;&#10;Description automatically generated">
            <a:extLst>
              <a:ext uri="{FF2B5EF4-FFF2-40B4-BE49-F238E27FC236}">
                <a16:creationId xmlns:a16="http://schemas.microsoft.com/office/drawing/2014/main" id="{5398E7D2-06D4-6DE2-B297-1A6C61D1ED6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079750" y="1624524"/>
            <a:ext cx="2984500" cy="93345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1E03E60A-E531-0756-CE80-EC9D5BE76E6C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85800" y="3598115"/>
            <a:ext cx="7772400" cy="770294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78A26AA8-2F15-E66E-E911-6CE6D8987AC5}"/>
              </a:ext>
            </a:extLst>
          </p:cNvPr>
          <p:cNvSpPr txBox="1"/>
          <p:nvPr/>
        </p:nvSpPr>
        <p:spPr>
          <a:xfrm>
            <a:off x="2812608" y="3119224"/>
            <a:ext cx="3518784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with the effective widths defined by</a:t>
            </a:r>
            <a:endParaRPr lang="en-KR" sz="1600" b="1" dirty="0"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</p:spTree>
    <p:extLst>
      <p:ext uri="{BB962C8B-B14F-4D97-AF65-F5344CB8AC3E}">
        <p14:creationId xmlns:p14="http://schemas.microsoft.com/office/powerpoint/2010/main" val="388369658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0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3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3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748853A-3676-3A8D-9E19-0E3C7DBB4D0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KR" dirty="0"/>
              <a:t>van der Meer scans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70469C8D-1AD6-F7CE-B7B9-8C48F5701CE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21</a:t>
            </a:fld>
            <a:endParaRPr lang="en-US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EAB15D99-F4E0-70EE-6F94-1ABCF621F57C}"/>
              </a:ext>
            </a:extLst>
          </p:cNvPr>
          <p:cNvSpPr txBox="1"/>
          <p:nvPr/>
        </p:nvSpPr>
        <p:spPr>
          <a:xfrm>
            <a:off x="108858" y="382658"/>
            <a:ext cx="8926285" cy="132343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US" sz="1600" b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In </a:t>
            </a:r>
            <a:r>
              <a:rPr lang="en-US" sz="1600" b="1" dirty="0" err="1">
                <a:latin typeface="NanumBarunGothic" panose="020B0603020101020101" pitchFamily="34" charset="-127"/>
                <a:ea typeface="NanumBarunGothic" panose="020B0603020101020101" pitchFamily="34" charset="-127"/>
              </a:rPr>
              <a:t>vdM</a:t>
            </a:r>
            <a:r>
              <a:rPr lang="en-US" sz="1600" b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 scans the beams are moved in the transverse direction in discrete steps</a:t>
            </a:r>
          </a:p>
          <a:p>
            <a:pPr algn="ctr"/>
            <a:endParaRPr lang="en-US" sz="1600" b="1" dirty="0"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  <a:p>
            <a:pPr algn="ctr"/>
            <a:r>
              <a:rPr lang="en-US" sz="1600" b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At each step, the rate of a reference process is measured</a:t>
            </a:r>
            <a:br>
              <a:rPr lang="en-US" sz="1600" b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</a:br>
            <a:endParaRPr lang="en-US" sz="1600" b="1" dirty="0"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  <a:p>
            <a:pPr algn="ctr"/>
            <a:r>
              <a:rPr lang="en-US" sz="1600" b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One scan has two parts: first, the beams are moved in one direction and then in the other</a:t>
            </a:r>
            <a:endParaRPr lang="en-KR" sz="1600" b="1" dirty="0"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  <p:pic>
        <p:nvPicPr>
          <p:cNvPr id="7" name="Picture 6" descr="A graph of a diagram&#10;&#10;Description automatically generated with medium confidence">
            <a:extLst>
              <a:ext uri="{FF2B5EF4-FFF2-40B4-BE49-F238E27FC236}">
                <a16:creationId xmlns:a16="http://schemas.microsoft.com/office/drawing/2014/main" id="{6F7676EB-FD39-BC44-3E53-87DC0D28102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49630" y="2149774"/>
            <a:ext cx="7444740" cy="2575560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E5079A1B-CA26-46D6-ED3B-ACCC6F6EC303}"/>
              </a:ext>
            </a:extLst>
          </p:cNvPr>
          <p:cNvSpPr txBox="1"/>
          <p:nvPr/>
        </p:nvSpPr>
        <p:spPr>
          <a:xfrm>
            <a:off x="1444172" y="2268003"/>
            <a:ext cx="431528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KR" sz="1600" b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T0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0A6F874B-B513-C1B6-A22C-012433A726A7}"/>
              </a:ext>
            </a:extLst>
          </p:cNvPr>
          <p:cNvSpPr txBox="1"/>
          <p:nvPr/>
        </p:nvSpPr>
        <p:spPr>
          <a:xfrm>
            <a:off x="5326744" y="2268003"/>
            <a:ext cx="434734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KR" sz="1600" b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V0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7E9F7B30-4B22-40E5-D9B9-E895B6206097}"/>
              </a:ext>
            </a:extLst>
          </p:cNvPr>
          <p:cNvSpPr txBox="1"/>
          <p:nvPr/>
        </p:nvSpPr>
        <p:spPr>
          <a:xfrm>
            <a:off x="2276023" y="4051400"/>
            <a:ext cx="1736271" cy="2462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000" i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ALICE-PUBLIC-2021-005</a:t>
            </a:r>
            <a:endParaRPr lang="en-KR" sz="1000" i="1" dirty="0"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  <p:sp>
        <p:nvSpPr>
          <p:cNvPr id="13" name="Rectangular Callout 12">
            <a:extLst>
              <a:ext uri="{FF2B5EF4-FFF2-40B4-BE49-F238E27FC236}">
                <a16:creationId xmlns:a16="http://schemas.microsoft.com/office/drawing/2014/main" id="{9833B280-F666-6398-19FE-FA36C5CFF4B1}"/>
              </a:ext>
            </a:extLst>
          </p:cNvPr>
          <p:cNvSpPr/>
          <p:nvPr/>
        </p:nvSpPr>
        <p:spPr>
          <a:xfrm>
            <a:off x="451620" y="4662794"/>
            <a:ext cx="3017293" cy="360000"/>
          </a:xfrm>
          <a:prstGeom prst="wedgeRectCallout">
            <a:avLst>
              <a:gd name="adj1" fmla="val -11224"/>
              <a:gd name="adj2" fmla="val -226630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Each step takes about 30 seconds</a:t>
            </a:r>
          </a:p>
        </p:txBody>
      </p:sp>
    </p:spTree>
    <p:extLst>
      <p:ext uri="{BB962C8B-B14F-4D97-AF65-F5344CB8AC3E}">
        <p14:creationId xmlns:p14="http://schemas.microsoft.com/office/powerpoint/2010/main" val="382338338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0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3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/>
      <p:bldP spid="13" grpId="0" animBg="1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748853A-3676-3A8D-9E19-0E3C7DBB4D0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KR" dirty="0"/>
              <a:t>van der Meer scans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70469C8D-1AD6-F7CE-B7B9-8C48F5701CE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22</a:t>
            </a:fld>
            <a:endParaRPr lang="en-US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EAB15D99-F4E0-70EE-6F94-1ABCF621F57C}"/>
              </a:ext>
            </a:extLst>
          </p:cNvPr>
          <p:cNvSpPr txBox="1"/>
          <p:nvPr/>
        </p:nvSpPr>
        <p:spPr>
          <a:xfrm>
            <a:off x="108858" y="382658"/>
            <a:ext cx="8926285" cy="132343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US" sz="1600" b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In </a:t>
            </a:r>
            <a:r>
              <a:rPr lang="en-US" sz="1600" b="1" dirty="0" err="1">
                <a:latin typeface="NanumBarunGothic" panose="020B0603020101020101" pitchFamily="34" charset="-127"/>
                <a:ea typeface="NanumBarunGothic" panose="020B0603020101020101" pitchFamily="34" charset="-127"/>
              </a:rPr>
              <a:t>vdM</a:t>
            </a:r>
            <a:r>
              <a:rPr lang="en-US" sz="1600" b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 scans the beams are moved in the transverse direction in discrete steps</a:t>
            </a:r>
          </a:p>
          <a:p>
            <a:pPr algn="ctr"/>
            <a:endParaRPr lang="en-US" sz="1600" b="1" dirty="0"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  <a:p>
            <a:pPr algn="ctr"/>
            <a:r>
              <a:rPr lang="en-US" sz="1600" b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At each step, the rate of a reference process is measured</a:t>
            </a:r>
            <a:br>
              <a:rPr lang="en-US" sz="1600" b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</a:br>
            <a:endParaRPr lang="en-US" sz="1600" b="1" dirty="0"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  <a:p>
            <a:pPr algn="ctr"/>
            <a:r>
              <a:rPr lang="en-US" sz="1600" b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One scan has two parts: first, the beams are moved in one direction and then in the other</a:t>
            </a:r>
            <a:endParaRPr lang="en-KR" sz="1600" b="1" dirty="0"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  <p:pic>
        <p:nvPicPr>
          <p:cNvPr id="7" name="Picture 6" descr="A graph of a diagram&#10;&#10;Description automatically generated with medium confidence">
            <a:extLst>
              <a:ext uri="{FF2B5EF4-FFF2-40B4-BE49-F238E27FC236}">
                <a16:creationId xmlns:a16="http://schemas.microsoft.com/office/drawing/2014/main" id="{6F7676EB-FD39-BC44-3E53-87DC0D28102E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r="50000"/>
          <a:stretch/>
        </p:blipFill>
        <p:spPr>
          <a:xfrm>
            <a:off x="849630" y="2149774"/>
            <a:ext cx="3722370" cy="2575560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E5079A1B-CA26-46D6-ED3B-ACCC6F6EC303}"/>
              </a:ext>
            </a:extLst>
          </p:cNvPr>
          <p:cNvSpPr txBox="1"/>
          <p:nvPr/>
        </p:nvSpPr>
        <p:spPr>
          <a:xfrm>
            <a:off x="1444172" y="2268003"/>
            <a:ext cx="431528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KR" sz="1600" b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T0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7E9F7B30-4B22-40E5-D9B9-E895B6206097}"/>
              </a:ext>
            </a:extLst>
          </p:cNvPr>
          <p:cNvSpPr txBox="1"/>
          <p:nvPr/>
        </p:nvSpPr>
        <p:spPr>
          <a:xfrm>
            <a:off x="2276023" y="4051400"/>
            <a:ext cx="1736271" cy="2462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000" i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ALICE-PUBLIC-2021-005</a:t>
            </a:r>
            <a:endParaRPr lang="en-KR" sz="1000" i="1" dirty="0"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  <p:sp>
        <p:nvSpPr>
          <p:cNvPr id="4" name="Rectangular Callout 3">
            <a:extLst>
              <a:ext uri="{FF2B5EF4-FFF2-40B4-BE49-F238E27FC236}">
                <a16:creationId xmlns:a16="http://schemas.microsoft.com/office/drawing/2014/main" id="{8412B8C1-4641-60C8-0A74-1F2BAB1A3B1A}"/>
              </a:ext>
            </a:extLst>
          </p:cNvPr>
          <p:cNvSpPr/>
          <p:nvPr/>
        </p:nvSpPr>
        <p:spPr>
          <a:xfrm>
            <a:off x="2148114" y="1737050"/>
            <a:ext cx="1741713" cy="360000"/>
          </a:xfrm>
          <a:prstGeom prst="wedgeRectCallout">
            <a:avLst>
              <a:gd name="adj1" fmla="val -10039"/>
              <a:gd name="adj2" fmla="val 118084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Head-on collisions</a:t>
            </a:r>
          </a:p>
        </p:txBody>
      </p:sp>
      <p:pic>
        <p:nvPicPr>
          <p:cNvPr id="6" name="Picture 5" descr="A close-up of a math equation&#10;&#10;Description automatically generated">
            <a:extLst>
              <a:ext uri="{FF2B5EF4-FFF2-40B4-BE49-F238E27FC236}">
                <a16:creationId xmlns:a16="http://schemas.microsoft.com/office/drawing/2014/main" id="{4EE28A20-A646-48AD-9F90-088D31B32EC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166542" y="1833314"/>
            <a:ext cx="3397250" cy="819150"/>
          </a:xfrm>
          <a:prstGeom prst="rect">
            <a:avLst/>
          </a:prstGeom>
        </p:spPr>
      </p:pic>
      <p:pic>
        <p:nvPicPr>
          <p:cNvPr id="11" name="Picture 10" descr="A close-up of a sign&#10;&#10;Description automatically generated">
            <a:extLst>
              <a:ext uri="{FF2B5EF4-FFF2-40B4-BE49-F238E27FC236}">
                <a16:creationId xmlns:a16="http://schemas.microsoft.com/office/drawing/2014/main" id="{9925D9EE-E1D0-786D-0C5D-5134BB70A5E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855392" y="3779184"/>
            <a:ext cx="4019550" cy="946150"/>
          </a:xfrm>
          <a:prstGeom prst="rect">
            <a:avLst/>
          </a:prstGeom>
        </p:spPr>
      </p:pic>
      <p:sp>
        <p:nvSpPr>
          <p:cNvPr id="15" name="TextBox 14">
            <a:extLst>
              <a:ext uri="{FF2B5EF4-FFF2-40B4-BE49-F238E27FC236}">
                <a16:creationId xmlns:a16="http://schemas.microsoft.com/office/drawing/2014/main" id="{05737310-F843-F39C-D414-4FAA74A15571}"/>
              </a:ext>
            </a:extLst>
          </p:cNvPr>
          <p:cNvSpPr txBox="1"/>
          <p:nvPr/>
        </p:nvSpPr>
        <p:spPr>
          <a:xfrm>
            <a:off x="3641271" y="2652721"/>
            <a:ext cx="3722370" cy="33855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600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Effective width for head-on collisions</a:t>
            </a:r>
            <a:endParaRPr lang="en-KR" sz="1600" dirty="0"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  <p:sp>
        <p:nvSpPr>
          <p:cNvPr id="18" name="Right Arrow 17">
            <a:extLst>
              <a:ext uri="{FF2B5EF4-FFF2-40B4-BE49-F238E27FC236}">
                <a16:creationId xmlns:a16="http://schemas.microsoft.com/office/drawing/2014/main" id="{BFB3145A-1D58-ABCE-F038-4A0952F3DE4F}"/>
              </a:ext>
            </a:extLst>
          </p:cNvPr>
          <p:cNvSpPr/>
          <p:nvPr/>
        </p:nvSpPr>
        <p:spPr>
          <a:xfrm>
            <a:off x="3726724" y="2287020"/>
            <a:ext cx="1353276" cy="303747"/>
          </a:xfrm>
          <a:prstGeom prst="rightArrow">
            <a:avLst/>
          </a:prstGeom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KR"/>
          </a:p>
        </p:txBody>
      </p:sp>
      <p:sp>
        <p:nvSpPr>
          <p:cNvPr id="19" name="Right Arrow 18">
            <a:extLst>
              <a:ext uri="{FF2B5EF4-FFF2-40B4-BE49-F238E27FC236}">
                <a16:creationId xmlns:a16="http://schemas.microsoft.com/office/drawing/2014/main" id="{99D1D696-B6B0-9B7F-D8AD-8202B1AC80C1}"/>
              </a:ext>
            </a:extLst>
          </p:cNvPr>
          <p:cNvSpPr/>
          <p:nvPr/>
        </p:nvSpPr>
        <p:spPr>
          <a:xfrm rot="5400000">
            <a:off x="7295373" y="3060253"/>
            <a:ext cx="1007067" cy="303747"/>
          </a:xfrm>
          <a:prstGeom prst="rightArrow">
            <a:avLst/>
          </a:prstGeom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KR"/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A6A84D7E-3ADF-E2BC-624D-A63341C93EE1}"/>
              </a:ext>
            </a:extLst>
          </p:cNvPr>
          <p:cNvSpPr txBox="1"/>
          <p:nvPr/>
        </p:nvSpPr>
        <p:spPr>
          <a:xfrm>
            <a:off x="4855392" y="3436812"/>
            <a:ext cx="2476500" cy="33855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600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Reference cross-section</a:t>
            </a:r>
            <a:endParaRPr lang="en-KR" sz="1600" dirty="0"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</p:spTree>
    <p:extLst>
      <p:ext uri="{BB962C8B-B14F-4D97-AF65-F5344CB8AC3E}">
        <p14:creationId xmlns:p14="http://schemas.microsoft.com/office/powerpoint/2010/main" val="91720532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0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3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3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9" grpId="0" animBg="1"/>
      <p:bldP spid="21" grpId="0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D9AF666-8F18-0694-ADA9-34DFA200860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KR" dirty="0"/>
              <a:t>van der Meer scans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015FC675-8DA5-BD97-98EB-22F952E624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23</a:t>
            </a:fld>
            <a:endParaRPr lang="en-US"/>
          </a:p>
        </p:txBody>
      </p:sp>
      <p:pic>
        <p:nvPicPr>
          <p:cNvPr id="5" name="Picture 4" descr="A close-up of a sign&#10;&#10;Description automatically generated">
            <a:extLst>
              <a:ext uri="{FF2B5EF4-FFF2-40B4-BE49-F238E27FC236}">
                <a16:creationId xmlns:a16="http://schemas.microsoft.com/office/drawing/2014/main" id="{936B5070-8361-8457-828C-9C309F2F5C5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562225" y="2571750"/>
            <a:ext cx="4019550" cy="946150"/>
          </a:xfrm>
          <a:prstGeom prst="rect">
            <a:avLst/>
          </a:prstGeom>
        </p:spPr>
      </p:pic>
      <p:sp>
        <p:nvSpPr>
          <p:cNvPr id="7" name="Rectangular Callout 6">
            <a:extLst>
              <a:ext uri="{FF2B5EF4-FFF2-40B4-BE49-F238E27FC236}">
                <a16:creationId xmlns:a16="http://schemas.microsoft.com/office/drawing/2014/main" id="{B60FE45F-D2DB-54C6-9093-BB1BE9B7057E}"/>
              </a:ext>
            </a:extLst>
          </p:cNvPr>
          <p:cNvSpPr/>
          <p:nvPr/>
        </p:nvSpPr>
        <p:spPr>
          <a:xfrm>
            <a:off x="62139" y="3763006"/>
            <a:ext cx="5000172" cy="576000"/>
          </a:xfrm>
          <a:prstGeom prst="wedgeRectCallout">
            <a:avLst>
              <a:gd name="adj1" fmla="val 32826"/>
              <a:gd name="adj2" fmla="val -163635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2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Rates from interaction records</a:t>
            </a:r>
          </a:p>
          <a:p>
            <a:pPr algn="ctr"/>
            <a:r>
              <a:rPr lang="en-US" sz="12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They have to be corrected for pile-up, satellites, beam-beam effects</a:t>
            </a:r>
          </a:p>
        </p:txBody>
      </p:sp>
      <p:pic>
        <p:nvPicPr>
          <p:cNvPr id="8" name="Picture 7" descr="A graph of a graph&#10;&#10;Description automatically generated">
            <a:extLst>
              <a:ext uri="{FF2B5EF4-FFF2-40B4-BE49-F238E27FC236}">
                <a16:creationId xmlns:a16="http://schemas.microsoft.com/office/drawing/2014/main" id="{3087FEF3-AC96-601F-FA3E-3201B2FE94A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382658"/>
            <a:ext cx="2392680" cy="2570480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2918C38F-A598-8297-C1B6-8E009E0F6790}"/>
              </a:ext>
            </a:extLst>
          </p:cNvPr>
          <p:cNvSpPr txBox="1"/>
          <p:nvPr/>
        </p:nvSpPr>
        <p:spPr>
          <a:xfrm>
            <a:off x="371746" y="829222"/>
            <a:ext cx="1736271" cy="2462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000" i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ALICE-PUBLIC-2021-005</a:t>
            </a:r>
            <a:endParaRPr lang="en-KR" sz="1000" i="1" dirty="0"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CD74C999-688E-C563-3217-B1E4BD0F5234}"/>
              </a:ext>
            </a:extLst>
          </p:cNvPr>
          <p:cNvSpPr txBox="1"/>
          <p:nvPr/>
        </p:nvSpPr>
        <p:spPr>
          <a:xfrm>
            <a:off x="2562225" y="385204"/>
            <a:ext cx="6581775" cy="73866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400" dirty="0"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BB: contamination by beam-satellite and beam–gas interactions</a:t>
            </a:r>
            <a:br>
              <a:rPr lang="en-US" sz="1400" dirty="0"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</a:br>
            <a:r>
              <a:rPr lang="en-US" sz="1400" dirty="0"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PU: probability of multiple interactions in the same bunch crossing</a:t>
            </a:r>
            <a:br>
              <a:rPr lang="en-US" sz="1400" dirty="0"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</a:br>
            <a:r>
              <a:rPr lang="en-US" sz="1400" dirty="0"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DC: correction is performed to account for the bunch intensity decay over time </a:t>
            </a:r>
            <a:endParaRPr lang="en-US" sz="1400" dirty="0"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  <p:pic>
        <p:nvPicPr>
          <p:cNvPr id="13" name="Picture 12" descr="A close-up of a graph&#10;&#10;Description automatically generated">
            <a:extLst>
              <a:ext uri="{FF2B5EF4-FFF2-40B4-BE49-F238E27FC236}">
                <a16:creationId xmlns:a16="http://schemas.microsoft.com/office/drawing/2014/main" id="{409F71AB-DF6B-EF18-CA0D-BA0538D7FE41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r="47642"/>
          <a:stretch/>
        </p:blipFill>
        <p:spPr>
          <a:xfrm>
            <a:off x="6751320" y="1475617"/>
            <a:ext cx="2067984" cy="1797050"/>
          </a:xfrm>
          <a:prstGeom prst="rect">
            <a:avLst/>
          </a:prstGeom>
        </p:spPr>
      </p:pic>
      <p:pic>
        <p:nvPicPr>
          <p:cNvPr id="16" name="Picture 15" descr="A close-up of a graph&#10;&#10;Description automatically generated">
            <a:extLst>
              <a:ext uri="{FF2B5EF4-FFF2-40B4-BE49-F238E27FC236}">
                <a16:creationId xmlns:a16="http://schemas.microsoft.com/office/drawing/2014/main" id="{E3B75216-AD0A-3B8F-A586-DE18F08591DE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53369" r="145"/>
          <a:stretch/>
        </p:blipFill>
        <p:spPr>
          <a:xfrm>
            <a:off x="6780349" y="3272667"/>
            <a:ext cx="1836058" cy="1797050"/>
          </a:xfrm>
          <a:prstGeom prst="rect">
            <a:avLst/>
          </a:prstGeom>
        </p:spPr>
      </p:pic>
      <p:sp>
        <p:nvSpPr>
          <p:cNvPr id="17" name="TextBox 16">
            <a:extLst>
              <a:ext uri="{FF2B5EF4-FFF2-40B4-BE49-F238E27FC236}">
                <a16:creationId xmlns:a16="http://schemas.microsoft.com/office/drawing/2014/main" id="{8352D698-AE29-B4A8-A909-DED29C19EA8B}"/>
              </a:ext>
            </a:extLst>
          </p:cNvPr>
          <p:cNvSpPr txBox="1"/>
          <p:nvPr/>
        </p:nvSpPr>
        <p:spPr>
          <a:xfrm>
            <a:off x="6960719" y="1304418"/>
            <a:ext cx="1649186" cy="2462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000" i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JINST 19 (2024) P02039</a:t>
            </a:r>
            <a:endParaRPr lang="en-KR" sz="1000" i="1" dirty="0"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</p:spTree>
    <p:extLst>
      <p:ext uri="{BB962C8B-B14F-4D97-AF65-F5344CB8AC3E}">
        <p14:creationId xmlns:p14="http://schemas.microsoft.com/office/powerpoint/2010/main" val="659734113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D9AF666-8F18-0694-ADA9-34DFA200860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KR" dirty="0"/>
              <a:t>van der Meer scans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015FC675-8DA5-BD97-98EB-22F952E624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24</a:t>
            </a:fld>
            <a:endParaRPr lang="en-US"/>
          </a:p>
        </p:txBody>
      </p:sp>
      <p:pic>
        <p:nvPicPr>
          <p:cNvPr id="5" name="Picture 4" descr="A close-up of a sign&#10;&#10;Description automatically generated">
            <a:extLst>
              <a:ext uri="{FF2B5EF4-FFF2-40B4-BE49-F238E27FC236}">
                <a16:creationId xmlns:a16="http://schemas.microsoft.com/office/drawing/2014/main" id="{936B5070-8361-8457-828C-9C309F2F5C5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562225" y="2571750"/>
            <a:ext cx="4019550" cy="946150"/>
          </a:xfrm>
          <a:prstGeom prst="rect">
            <a:avLst/>
          </a:prstGeom>
        </p:spPr>
      </p:pic>
      <p:sp>
        <p:nvSpPr>
          <p:cNvPr id="7" name="Rectangular Callout 6">
            <a:extLst>
              <a:ext uri="{FF2B5EF4-FFF2-40B4-BE49-F238E27FC236}">
                <a16:creationId xmlns:a16="http://schemas.microsoft.com/office/drawing/2014/main" id="{B60FE45F-D2DB-54C6-9093-BB1BE9B7057E}"/>
              </a:ext>
            </a:extLst>
          </p:cNvPr>
          <p:cNvSpPr/>
          <p:nvPr/>
        </p:nvSpPr>
        <p:spPr>
          <a:xfrm>
            <a:off x="62139" y="3763006"/>
            <a:ext cx="5000172" cy="576000"/>
          </a:xfrm>
          <a:prstGeom prst="wedgeRectCallout">
            <a:avLst>
              <a:gd name="adj1" fmla="val 32826"/>
              <a:gd name="adj2" fmla="val -163635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2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Rates from interaction records</a:t>
            </a:r>
          </a:p>
          <a:p>
            <a:pPr algn="ctr"/>
            <a:r>
              <a:rPr lang="en-US" sz="12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They have to be corrected for pile-up, satellites, beam-beam effects</a:t>
            </a:r>
          </a:p>
        </p:txBody>
      </p:sp>
      <p:sp>
        <p:nvSpPr>
          <p:cNvPr id="9" name="Rectangular Callout 8">
            <a:extLst>
              <a:ext uri="{FF2B5EF4-FFF2-40B4-BE49-F238E27FC236}">
                <a16:creationId xmlns:a16="http://schemas.microsoft.com/office/drawing/2014/main" id="{ED2BA952-4CC8-4DFC-BA08-7DFEED83C143}"/>
              </a:ext>
            </a:extLst>
          </p:cNvPr>
          <p:cNvSpPr/>
          <p:nvPr/>
        </p:nvSpPr>
        <p:spPr>
          <a:xfrm>
            <a:off x="3072945" y="4402485"/>
            <a:ext cx="5000172" cy="576000"/>
          </a:xfrm>
          <a:prstGeom prst="wedgeRectCallout">
            <a:avLst>
              <a:gd name="adj1" fmla="val 1476"/>
              <a:gd name="adj2" fmla="val -220332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2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Intensities measured by the LHC</a:t>
            </a:r>
          </a:p>
          <a:p>
            <a:pPr algn="ctr"/>
            <a:r>
              <a:rPr lang="en-US" sz="12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They have to be corrected for parasitic charges (ghosts, satellites)</a:t>
            </a:r>
          </a:p>
        </p:txBody>
      </p:sp>
      <p:pic>
        <p:nvPicPr>
          <p:cNvPr id="11" name="Picture 10" descr="A graph of a graph&#10;&#10;Description automatically generated with medium confidence">
            <a:extLst>
              <a:ext uri="{FF2B5EF4-FFF2-40B4-BE49-F238E27FC236}">
                <a16:creationId xmlns:a16="http://schemas.microsoft.com/office/drawing/2014/main" id="{E83FACA7-5FC8-1D2C-2EEC-D901079B30C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682875" y="446137"/>
            <a:ext cx="3778250" cy="1866900"/>
          </a:xfrm>
          <a:prstGeom prst="rect">
            <a:avLst/>
          </a:prstGeom>
        </p:spPr>
      </p:pic>
      <p:sp>
        <p:nvSpPr>
          <p:cNvPr id="13" name="TextBox 12">
            <a:extLst>
              <a:ext uri="{FF2B5EF4-FFF2-40B4-BE49-F238E27FC236}">
                <a16:creationId xmlns:a16="http://schemas.microsoft.com/office/drawing/2014/main" id="{8D1DB634-4C20-B5CF-AD8B-00F63A66D28F}"/>
              </a:ext>
            </a:extLst>
          </p:cNvPr>
          <p:cNvSpPr txBox="1"/>
          <p:nvPr/>
        </p:nvSpPr>
        <p:spPr>
          <a:xfrm>
            <a:off x="3435350" y="2257668"/>
            <a:ext cx="2273300" cy="2462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000" i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CERN-ATS-Note-2013-034 TECH</a:t>
            </a:r>
            <a:endParaRPr lang="en-KR" sz="1000" i="1" dirty="0"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</p:spTree>
    <p:extLst>
      <p:ext uri="{BB962C8B-B14F-4D97-AF65-F5344CB8AC3E}">
        <p14:creationId xmlns:p14="http://schemas.microsoft.com/office/powerpoint/2010/main" val="17163925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D9AF666-8F18-0694-ADA9-34DFA200860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KR" dirty="0"/>
              <a:t>van der Meer scans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015FC675-8DA5-BD97-98EB-22F952E624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25</a:t>
            </a:fld>
            <a:endParaRPr lang="en-US"/>
          </a:p>
        </p:txBody>
      </p:sp>
      <p:pic>
        <p:nvPicPr>
          <p:cNvPr id="4" name="Picture 3" descr="A close-up of a math equation&#10;&#10;Description automatically generated">
            <a:extLst>
              <a:ext uri="{FF2B5EF4-FFF2-40B4-BE49-F238E27FC236}">
                <a16:creationId xmlns:a16="http://schemas.microsoft.com/office/drawing/2014/main" id="{6699A76C-9D8D-274F-9D5F-8096F074B44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873375" y="1507494"/>
            <a:ext cx="3397250" cy="819150"/>
          </a:xfrm>
          <a:prstGeom prst="rect">
            <a:avLst/>
          </a:prstGeom>
        </p:spPr>
      </p:pic>
      <p:pic>
        <p:nvPicPr>
          <p:cNvPr id="5" name="Picture 4" descr="A close-up of a sign&#10;&#10;Description automatically generated">
            <a:extLst>
              <a:ext uri="{FF2B5EF4-FFF2-40B4-BE49-F238E27FC236}">
                <a16:creationId xmlns:a16="http://schemas.microsoft.com/office/drawing/2014/main" id="{936B5070-8361-8457-828C-9C309F2F5C5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562225" y="2571750"/>
            <a:ext cx="4019550" cy="946150"/>
          </a:xfrm>
          <a:prstGeom prst="rect">
            <a:avLst/>
          </a:prstGeom>
        </p:spPr>
      </p:pic>
      <p:sp>
        <p:nvSpPr>
          <p:cNvPr id="7" name="Rectangular Callout 6">
            <a:extLst>
              <a:ext uri="{FF2B5EF4-FFF2-40B4-BE49-F238E27FC236}">
                <a16:creationId xmlns:a16="http://schemas.microsoft.com/office/drawing/2014/main" id="{B60FE45F-D2DB-54C6-9093-BB1BE9B7057E}"/>
              </a:ext>
            </a:extLst>
          </p:cNvPr>
          <p:cNvSpPr/>
          <p:nvPr/>
        </p:nvSpPr>
        <p:spPr>
          <a:xfrm>
            <a:off x="62139" y="3763006"/>
            <a:ext cx="5000172" cy="576000"/>
          </a:xfrm>
          <a:prstGeom prst="wedgeRectCallout">
            <a:avLst>
              <a:gd name="adj1" fmla="val 32826"/>
              <a:gd name="adj2" fmla="val -163635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2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Rates from interaction records</a:t>
            </a:r>
          </a:p>
          <a:p>
            <a:pPr algn="ctr"/>
            <a:r>
              <a:rPr lang="en-US" sz="12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They have to be corrected for pile-up, satellites, beam-beam effects</a:t>
            </a:r>
          </a:p>
        </p:txBody>
      </p:sp>
      <p:sp>
        <p:nvSpPr>
          <p:cNvPr id="9" name="Rectangular Callout 8">
            <a:extLst>
              <a:ext uri="{FF2B5EF4-FFF2-40B4-BE49-F238E27FC236}">
                <a16:creationId xmlns:a16="http://schemas.microsoft.com/office/drawing/2014/main" id="{ED2BA952-4CC8-4DFC-BA08-7DFEED83C143}"/>
              </a:ext>
            </a:extLst>
          </p:cNvPr>
          <p:cNvSpPr/>
          <p:nvPr/>
        </p:nvSpPr>
        <p:spPr>
          <a:xfrm>
            <a:off x="3072945" y="4402485"/>
            <a:ext cx="5000172" cy="576000"/>
          </a:xfrm>
          <a:prstGeom prst="wedgeRectCallout">
            <a:avLst>
              <a:gd name="adj1" fmla="val 1476"/>
              <a:gd name="adj2" fmla="val -220332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2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Intensities measured by the LHC</a:t>
            </a:r>
          </a:p>
          <a:p>
            <a:pPr algn="ctr"/>
            <a:r>
              <a:rPr lang="en-US" sz="12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They have to be corrected for parasitic charges (ghosts, satellites)</a:t>
            </a:r>
          </a:p>
        </p:txBody>
      </p:sp>
      <p:sp>
        <p:nvSpPr>
          <p:cNvPr id="6" name="Rectangular Callout 5">
            <a:extLst>
              <a:ext uri="{FF2B5EF4-FFF2-40B4-BE49-F238E27FC236}">
                <a16:creationId xmlns:a16="http://schemas.microsoft.com/office/drawing/2014/main" id="{8DB93945-61A0-290D-F0B8-48B351E54B2D}"/>
              </a:ext>
            </a:extLst>
          </p:cNvPr>
          <p:cNvSpPr/>
          <p:nvPr/>
        </p:nvSpPr>
        <p:spPr>
          <a:xfrm>
            <a:off x="4010025" y="446137"/>
            <a:ext cx="5000172" cy="576000"/>
          </a:xfrm>
          <a:prstGeom prst="wedgeRectCallout">
            <a:avLst>
              <a:gd name="adj1" fmla="val -26826"/>
              <a:gd name="adj2" fmla="val 147565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2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Nominal separations from the LHC</a:t>
            </a:r>
          </a:p>
          <a:p>
            <a:pPr algn="ctr"/>
            <a:r>
              <a:rPr lang="en-US" sz="12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They have to be corrected for beam-beam interactions, orbit drift,</a:t>
            </a:r>
            <a:br>
              <a:rPr lang="en-US" sz="12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</a:br>
            <a:r>
              <a:rPr lang="en-US" sz="12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hysteresis effects, absolute scale calibration</a:t>
            </a:r>
          </a:p>
        </p:txBody>
      </p:sp>
      <p:sp>
        <p:nvSpPr>
          <p:cNvPr id="8" name="Rectangular Callout 7">
            <a:extLst>
              <a:ext uri="{FF2B5EF4-FFF2-40B4-BE49-F238E27FC236}">
                <a16:creationId xmlns:a16="http://schemas.microsoft.com/office/drawing/2014/main" id="{41726C3C-15EF-22AF-F9A8-AF85BEF6A370}"/>
              </a:ext>
            </a:extLst>
          </p:cNvPr>
          <p:cNvSpPr/>
          <p:nvPr/>
        </p:nvSpPr>
        <p:spPr>
          <a:xfrm>
            <a:off x="512083" y="734137"/>
            <a:ext cx="3312432" cy="576000"/>
          </a:xfrm>
          <a:prstGeom prst="wedgeRectCallout">
            <a:avLst>
              <a:gd name="adj1" fmla="val 56995"/>
              <a:gd name="adj2" fmla="val 119983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2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Models of the rate distribution </a:t>
            </a:r>
            <a:br>
              <a:rPr lang="en-US" sz="12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</a:br>
            <a:r>
              <a:rPr lang="en-US" sz="12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to perform the integration</a:t>
            </a:r>
          </a:p>
        </p:txBody>
      </p:sp>
      <p:sp>
        <p:nvSpPr>
          <p:cNvPr id="10" name="Rectangular Callout 9">
            <a:extLst>
              <a:ext uri="{FF2B5EF4-FFF2-40B4-BE49-F238E27FC236}">
                <a16:creationId xmlns:a16="http://schemas.microsoft.com/office/drawing/2014/main" id="{075470B1-EEBF-8CAD-13A6-EE26809BAFAA}"/>
              </a:ext>
            </a:extLst>
          </p:cNvPr>
          <p:cNvSpPr/>
          <p:nvPr/>
        </p:nvSpPr>
        <p:spPr>
          <a:xfrm>
            <a:off x="6125030" y="1665395"/>
            <a:ext cx="3018970" cy="432000"/>
          </a:xfrm>
          <a:prstGeom prst="wedgeRectCallout">
            <a:avLst>
              <a:gd name="adj1" fmla="val -19614"/>
              <a:gd name="adj2" fmla="val -193453"/>
            </a:avLst>
          </a:prstGeom>
          <a:noFill/>
          <a:ln>
            <a:solidFill>
              <a:srgbClr val="1B2FFF"/>
            </a:solidFill>
          </a:ln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1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Measured in special length-scale calibration</a:t>
            </a:r>
          </a:p>
          <a:p>
            <a:pPr algn="ctr"/>
            <a:r>
              <a:rPr lang="en-US" sz="11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runs performed in the same fill as </a:t>
            </a:r>
            <a:r>
              <a:rPr lang="en-US" sz="1100" dirty="0" err="1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vdM</a:t>
            </a:r>
            <a:r>
              <a:rPr lang="en-US" sz="11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 scans</a:t>
            </a:r>
          </a:p>
        </p:txBody>
      </p:sp>
      <p:sp>
        <p:nvSpPr>
          <p:cNvPr id="12" name="Rectangular Callout 11">
            <a:extLst>
              <a:ext uri="{FF2B5EF4-FFF2-40B4-BE49-F238E27FC236}">
                <a16:creationId xmlns:a16="http://schemas.microsoft.com/office/drawing/2014/main" id="{9A3853B6-3D32-9E88-3B3E-68442A4CFC2B}"/>
              </a:ext>
            </a:extLst>
          </p:cNvPr>
          <p:cNvSpPr/>
          <p:nvPr/>
        </p:nvSpPr>
        <p:spPr>
          <a:xfrm>
            <a:off x="7006317" y="2817940"/>
            <a:ext cx="2133600" cy="432000"/>
          </a:xfrm>
          <a:prstGeom prst="wedgeRectCallout">
            <a:avLst>
              <a:gd name="adj1" fmla="val -77777"/>
              <a:gd name="adj2" fmla="val -35543"/>
            </a:avLst>
          </a:prstGeom>
          <a:noFill/>
          <a:ln>
            <a:solidFill>
              <a:srgbClr val="1B2FFF"/>
            </a:solidFill>
          </a:ln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1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Factorization assumption</a:t>
            </a:r>
          </a:p>
          <a:p>
            <a:pPr algn="ctr"/>
            <a:r>
              <a:rPr lang="en-US" sz="1100" dirty="0">
                <a:solidFill>
                  <a:schemeClr val="tx1"/>
                </a:solidFill>
                <a:effectLst/>
                <a:latin typeface="NanumBarunGothic" panose="020B0603020101020101" pitchFamily="34" charset="-127"/>
                <a:ea typeface="NanumBarunGothic" panose="020B0603020101020101" pitchFamily="34" charset="-127"/>
              </a:rPr>
              <a:t>It has to be checked</a:t>
            </a:r>
          </a:p>
        </p:txBody>
      </p:sp>
    </p:spTree>
    <p:extLst>
      <p:ext uri="{BB962C8B-B14F-4D97-AF65-F5344CB8AC3E}">
        <p14:creationId xmlns:p14="http://schemas.microsoft.com/office/powerpoint/2010/main" val="291238560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0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  <p:bldP spid="12" grpId="0" animBg="1"/>
    </p:bld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4649E0D-9142-BDED-902B-8E8040F416D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KR" dirty="0"/>
              <a:t>Length-scale calibration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011BC009-12B9-CA5A-D59F-079B3AD6A4E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26</a:t>
            </a:fld>
            <a:endParaRPr lang="en-US"/>
          </a:p>
        </p:txBody>
      </p:sp>
      <p:pic>
        <p:nvPicPr>
          <p:cNvPr id="4" name="Picture 3" descr="A comparison of a graph&#10;&#10;Description automatically generated with medium confidence">
            <a:extLst>
              <a:ext uri="{FF2B5EF4-FFF2-40B4-BE49-F238E27FC236}">
                <a16:creationId xmlns:a16="http://schemas.microsoft.com/office/drawing/2014/main" id="{785F78FA-74C5-B81E-3224-2282E6ADC02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87730" y="849630"/>
            <a:ext cx="7368540" cy="3444240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F2EF6F6B-B699-E7EE-1212-473A0C7E5324}"/>
              </a:ext>
            </a:extLst>
          </p:cNvPr>
          <p:cNvSpPr txBox="1"/>
          <p:nvPr/>
        </p:nvSpPr>
        <p:spPr>
          <a:xfrm>
            <a:off x="2556146" y="3268911"/>
            <a:ext cx="1736271" cy="2462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000" i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ALICE-PUBLIC-2021-005</a:t>
            </a:r>
            <a:endParaRPr lang="en-KR" sz="1000" i="1" dirty="0"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  <p:pic>
        <p:nvPicPr>
          <p:cNvPr id="9" name="Picture 8" descr="A table with numbers and numbers&#10;&#10;Description automatically generated">
            <a:extLst>
              <a:ext uri="{FF2B5EF4-FFF2-40B4-BE49-F238E27FC236}">
                <a16:creationId xmlns:a16="http://schemas.microsoft.com/office/drawing/2014/main" id="{3341B7B4-385B-A728-53EC-350B6A0E41B6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b="87797"/>
          <a:stretch/>
        </p:blipFill>
        <p:spPr>
          <a:xfrm>
            <a:off x="1228725" y="4339400"/>
            <a:ext cx="6686550" cy="222389"/>
          </a:xfrm>
          <a:prstGeom prst="rect">
            <a:avLst/>
          </a:prstGeom>
        </p:spPr>
      </p:pic>
      <p:pic>
        <p:nvPicPr>
          <p:cNvPr id="10" name="Picture 9" descr="A table with numbers and numbers&#10;&#10;Description automatically generated">
            <a:extLst>
              <a:ext uri="{FF2B5EF4-FFF2-40B4-BE49-F238E27FC236}">
                <a16:creationId xmlns:a16="http://schemas.microsoft.com/office/drawing/2014/main" id="{F31650B8-D928-22DD-4E2E-5BD6A477B99E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66789" b="10626"/>
          <a:stretch/>
        </p:blipFill>
        <p:spPr>
          <a:xfrm>
            <a:off x="1228725" y="4547790"/>
            <a:ext cx="6686550" cy="4115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08286545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4B47D6B-B1DA-BD72-F9F5-1B262759224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KR" dirty="0"/>
              <a:t>Non-factorization correction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9656055C-1B2A-42A8-DD97-1C2CE09C4FB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27</a:t>
            </a:fld>
            <a:endParaRPr lang="en-US"/>
          </a:p>
        </p:txBody>
      </p:sp>
      <p:pic>
        <p:nvPicPr>
          <p:cNvPr id="5" name="Picture 4" descr="A row of purple ovals with black circles&#10;&#10;Description automatically generated">
            <a:extLst>
              <a:ext uri="{FF2B5EF4-FFF2-40B4-BE49-F238E27FC236}">
                <a16:creationId xmlns:a16="http://schemas.microsoft.com/office/drawing/2014/main" id="{B87E4EBB-D83E-2DDD-02B2-C300E65D566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46866" y="397173"/>
            <a:ext cx="3164840" cy="1366520"/>
          </a:xfrm>
          <a:prstGeom prst="rect">
            <a:avLst/>
          </a:prstGeom>
        </p:spPr>
      </p:pic>
      <p:pic>
        <p:nvPicPr>
          <p:cNvPr id="7" name="Picture 6" descr="A diagram of a number of objects&#10;&#10;Description automatically generated with medium confidence">
            <a:extLst>
              <a:ext uri="{FF2B5EF4-FFF2-40B4-BE49-F238E27FC236}">
                <a16:creationId xmlns:a16="http://schemas.microsoft.com/office/drawing/2014/main" id="{5C641335-FD9C-614F-139C-9873EFC1FD3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46866" y="1763693"/>
            <a:ext cx="3164840" cy="1366520"/>
          </a:xfrm>
          <a:prstGeom prst="rect">
            <a:avLst/>
          </a:prstGeom>
        </p:spPr>
      </p:pic>
      <p:pic>
        <p:nvPicPr>
          <p:cNvPr id="9" name="Picture 8" descr="A row of graphs showing different colored lines&#10;&#10;Description automatically generated with medium confidence">
            <a:extLst>
              <a:ext uri="{FF2B5EF4-FFF2-40B4-BE49-F238E27FC236}">
                <a16:creationId xmlns:a16="http://schemas.microsoft.com/office/drawing/2014/main" id="{223BE6E9-4407-E23A-6022-28B54F848B1C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572000" y="382658"/>
            <a:ext cx="4387850" cy="2717800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871DEB08-F14D-6349-E86F-58377C7B1ABD}"/>
              </a:ext>
            </a:extLst>
          </p:cNvPr>
          <p:cNvSpPr txBox="1"/>
          <p:nvPr/>
        </p:nvSpPr>
        <p:spPr>
          <a:xfrm>
            <a:off x="846866" y="3284590"/>
            <a:ext cx="8112984" cy="156966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200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Step 1: three-dimensional vertex distribution is measured for each separation step and used </a:t>
            </a:r>
            <a:br>
              <a:rPr lang="en-US" sz="1200" dirty="0">
                <a:latin typeface="NanumBarunGothic" panose="020B0603020101020101" pitchFamily="34" charset="-127"/>
                <a:ea typeface="NanumBarunGothic" panose="020B0603020101020101" pitchFamily="34" charset="-127"/>
              </a:rPr>
            </a:br>
            <a:r>
              <a:rPr lang="en-US" sz="1200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to determine the luminous region parameters</a:t>
            </a:r>
          </a:p>
          <a:p>
            <a:br>
              <a:rPr lang="en-US" sz="1200" dirty="0">
                <a:latin typeface="NanumBarunGothic" panose="020B0603020101020101" pitchFamily="34" charset="-127"/>
                <a:ea typeface="NanumBarunGothic" panose="020B0603020101020101" pitchFamily="34" charset="-127"/>
              </a:rPr>
            </a:br>
            <a:r>
              <a:rPr lang="en-US" sz="1200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Step 2: perform a simultaneous fit according to a model assuming that the probability density function</a:t>
            </a:r>
            <a:br>
              <a:rPr lang="en-US" sz="1200" dirty="0">
                <a:latin typeface="NanumBarunGothic" panose="020B0603020101020101" pitchFamily="34" charset="-127"/>
                <a:ea typeface="NanumBarunGothic" panose="020B0603020101020101" pitchFamily="34" charset="-127"/>
              </a:rPr>
            </a:br>
            <a:r>
              <a:rPr lang="en-US" sz="1200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of particles in a bunch is a three-dimensional non-factorizable double Gaussian</a:t>
            </a:r>
            <a:br>
              <a:rPr lang="en-US" sz="1200" dirty="0">
                <a:latin typeface="NanumBarunGothic" panose="020B0603020101020101" pitchFamily="34" charset="-127"/>
                <a:ea typeface="NanumBarunGothic" panose="020B0603020101020101" pitchFamily="34" charset="-127"/>
              </a:rPr>
            </a:br>
            <a:br>
              <a:rPr lang="en-US" sz="1200" dirty="0">
                <a:latin typeface="NanumBarunGothic" panose="020B0603020101020101" pitchFamily="34" charset="-127"/>
                <a:ea typeface="NanumBarunGothic" panose="020B0603020101020101" pitchFamily="34" charset="-127"/>
              </a:rPr>
            </a:br>
            <a:r>
              <a:rPr lang="en-US" sz="1200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Step 3: obtained fit parameters are used to compute the luminosity for head-on beams, </a:t>
            </a:r>
            <a:br>
              <a:rPr lang="en-US" sz="1200" dirty="0">
                <a:latin typeface="NanumBarunGothic" panose="020B0603020101020101" pitchFamily="34" charset="-127"/>
                <a:ea typeface="NanumBarunGothic" panose="020B0603020101020101" pitchFamily="34" charset="-127"/>
              </a:rPr>
            </a:br>
            <a:r>
              <a:rPr lang="en-US" sz="1200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which is then compared to that obtained with the factorization assumption</a:t>
            </a:r>
            <a:endParaRPr lang="en-KR" sz="1200" dirty="0"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</p:spTree>
    <p:extLst>
      <p:ext uri="{BB962C8B-B14F-4D97-AF65-F5344CB8AC3E}">
        <p14:creationId xmlns:p14="http://schemas.microsoft.com/office/powerpoint/2010/main" val="1011129712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AE7A3F7-B29B-80CE-3F76-3962C3A83B3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KR" dirty="0"/>
              <a:t>Non-factorization correction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BC0CEA7A-92CE-814F-3B4F-38E5D1A6422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28</a:t>
            </a:fld>
            <a:endParaRPr lang="en-US"/>
          </a:p>
        </p:txBody>
      </p:sp>
      <p:pic>
        <p:nvPicPr>
          <p:cNvPr id="5" name="Picture 4" descr="A collage of graphs&#10;&#10;Description automatically generated">
            <a:extLst>
              <a:ext uri="{FF2B5EF4-FFF2-40B4-BE49-F238E27FC236}">
                <a16:creationId xmlns:a16="http://schemas.microsoft.com/office/drawing/2014/main" id="{8EDE0792-2C4D-CA37-1B66-E9F26DF89A0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69593" y="382658"/>
            <a:ext cx="6004814" cy="4058920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F30993F1-22DB-9201-8FCF-BEFE07677799}"/>
              </a:ext>
            </a:extLst>
          </p:cNvPr>
          <p:cNvSpPr txBox="1"/>
          <p:nvPr/>
        </p:nvSpPr>
        <p:spPr>
          <a:xfrm>
            <a:off x="5769311" y="3296652"/>
            <a:ext cx="1736271" cy="2462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000" i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ALICE-PUBLIC-2021-005</a:t>
            </a:r>
            <a:endParaRPr lang="en-KR" sz="1000" i="1" dirty="0"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  <p:pic>
        <p:nvPicPr>
          <p:cNvPr id="10" name="Picture 9" descr="A table with numbers and numbers&#10;&#10;Description automatically generated">
            <a:extLst>
              <a:ext uri="{FF2B5EF4-FFF2-40B4-BE49-F238E27FC236}">
                <a16:creationId xmlns:a16="http://schemas.microsoft.com/office/drawing/2014/main" id="{13B9C00C-B403-3BC0-391F-8703EC070622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b="87797"/>
          <a:stretch/>
        </p:blipFill>
        <p:spPr>
          <a:xfrm>
            <a:off x="1228725" y="4542898"/>
            <a:ext cx="6686550" cy="222389"/>
          </a:xfrm>
          <a:prstGeom prst="rect">
            <a:avLst/>
          </a:prstGeom>
        </p:spPr>
      </p:pic>
      <p:pic>
        <p:nvPicPr>
          <p:cNvPr id="11" name="Picture 10" descr="A table with numbers and numbers&#10;&#10;Description automatically generated">
            <a:extLst>
              <a:ext uri="{FF2B5EF4-FFF2-40B4-BE49-F238E27FC236}">
                <a16:creationId xmlns:a16="http://schemas.microsoft.com/office/drawing/2014/main" id="{BBF974C0-449C-6CCB-AEE8-2DA9CC37EFFF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86551" b="53"/>
          <a:stretch/>
        </p:blipFill>
        <p:spPr>
          <a:xfrm>
            <a:off x="1228725" y="4739071"/>
            <a:ext cx="6686550" cy="24413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00981259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8B0912EB-D690-FDD4-FA9A-4956A76BF58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29</a:t>
            </a:fld>
            <a:endParaRPr lang="en-US"/>
          </a:p>
        </p:txBody>
      </p:sp>
      <p:pic>
        <p:nvPicPr>
          <p:cNvPr id="5" name="Picture 4" descr="A poster of scientific diagrams&#10;&#10;Description automatically generated with medium confidence">
            <a:extLst>
              <a:ext uri="{FF2B5EF4-FFF2-40B4-BE49-F238E27FC236}">
                <a16:creationId xmlns:a16="http://schemas.microsoft.com/office/drawing/2014/main" id="{781DD06B-E8C1-F195-3666-22BCB4A613F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0571"/>
            <a:ext cx="3648183" cy="5143500"/>
          </a:xfrm>
          <a:prstGeom prst="rect">
            <a:avLst/>
          </a:prstGeom>
        </p:spPr>
      </p:pic>
      <p:sp>
        <p:nvSpPr>
          <p:cNvPr id="7" name="Title 6">
            <a:extLst>
              <a:ext uri="{FF2B5EF4-FFF2-40B4-BE49-F238E27FC236}">
                <a16:creationId xmlns:a16="http://schemas.microsoft.com/office/drawing/2014/main" id="{2B2DD341-90A2-4CCD-89F5-798BCB33091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KR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3FA89D8F-B1C8-1DA0-87B1-730309E9F6EF}"/>
              </a:ext>
            </a:extLst>
          </p:cNvPr>
          <p:cNvSpPr txBox="1"/>
          <p:nvPr/>
        </p:nvSpPr>
        <p:spPr>
          <a:xfrm>
            <a:off x="3648183" y="1756142"/>
            <a:ext cx="5495817" cy="163121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US" sz="2000" b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If you have questions...</a:t>
            </a:r>
          </a:p>
          <a:p>
            <a:pPr algn="ctr"/>
            <a:endParaRPr lang="en-US" sz="2000" b="1" dirty="0"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  <a:p>
            <a:pPr algn="ctr"/>
            <a:r>
              <a:rPr lang="en-US" sz="2000" b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Please wait until the poster session tomorrow</a:t>
            </a:r>
            <a:br>
              <a:rPr lang="en-US" sz="2000" b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</a:br>
            <a:br>
              <a:rPr lang="en-US" sz="2000" b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</a:br>
            <a:r>
              <a:rPr lang="en-US" sz="2000" b="1" dirty="0" err="1">
                <a:latin typeface="NanumBarunGothic" panose="020B0603020101020101" pitchFamily="34" charset="-127"/>
                <a:ea typeface="NanumBarunGothic" panose="020B0603020101020101" pitchFamily="34" charset="-127"/>
              </a:rPr>
              <a:t>Minjae</a:t>
            </a:r>
            <a:r>
              <a:rPr lang="en-US" sz="2000" b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 Kim will take care of that</a:t>
            </a:r>
            <a:endParaRPr lang="en-KR" sz="2000" b="1" dirty="0"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</p:spTree>
    <p:extLst>
      <p:ext uri="{BB962C8B-B14F-4D97-AF65-F5344CB8AC3E}">
        <p14:creationId xmlns:p14="http://schemas.microsoft.com/office/powerpoint/2010/main" val="837581326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8BE4BA1-9B00-AF0B-4AFF-28060123336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KR" dirty="0"/>
              <a:t>Visible cross-section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F2F0257C-A9BD-2B26-D2AA-EC5E84FA163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30</a:t>
            </a:fld>
            <a:endParaRPr lang="en-US"/>
          </a:p>
        </p:txBody>
      </p:sp>
      <p:pic>
        <p:nvPicPr>
          <p:cNvPr id="5" name="Picture 4" descr="A graph of a graph&#10;&#10;Description automatically generated with medium confidence">
            <a:extLst>
              <a:ext uri="{FF2B5EF4-FFF2-40B4-BE49-F238E27FC236}">
                <a16:creationId xmlns:a16="http://schemas.microsoft.com/office/drawing/2014/main" id="{34111447-0C02-0130-6BB4-04C4FA6FFDC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0791" y="522514"/>
            <a:ext cx="4312920" cy="2697480"/>
          </a:xfrm>
          <a:prstGeom prst="rect">
            <a:avLst/>
          </a:prstGeom>
        </p:spPr>
      </p:pic>
      <p:pic>
        <p:nvPicPr>
          <p:cNvPr id="7" name="Picture 6" descr="A graph of a graph&#10;&#10;Description automatically generated with medium confidence">
            <a:extLst>
              <a:ext uri="{FF2B5EF4-FFF2-40B4-BE49-F238E27FC236}">
                <a16:creationId xmlns:a16="http://schemas.microsoft.com/office/drawing/2014/main" id="{8047C1C4-87C0-F962-5944-967F2A0444A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690291" y="522514"/>
            <a:ext cx="4312920" cy="269748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36376EA3-B03F-5997-E118-AA143A31A27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087880" y="3674892"/>
            <a:ext cx="4968240" cy="396240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47348F57-6706-C51B-6C29-1E722F468FA4}"/>
              </a:ext>
            </a:extLst>
          </p:cNvPr>
          <p:cNvSpPr txBox="1"/>
          <p:nvPr/>
        </p:nvSpPr>
        <p:spPr>
          <a:xfrm>
            <a:off x="6444226" y="2700643"/>
            <a:ext cx="1736271" cy="2462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000" i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ALICE-PUBLIC-2016-005</a:t>
            </a:r>
            <a:endParaRPr lang="en-KR" sz="1000" i="1" dirty="0"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</p:spTree>
    <p:extLst>
      <p:ext uri="{BB962C8B-B14F-4D97-AF65-F5344CB8AC3E}">
        <p14:creationId xmlns:p14="http://schemas.microsoft.com/office/powerpoint/2010/main" val="3557529029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7C04558-856F-E68D-28F6-DB279332EA2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Remaining questions</a:t>
            </a:r>
            <a:endParaRPr lang="en-KR" dirty="0"/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28FA4B75-37BF-3814-3993-A9F280B0658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31</a:t>
            </a:fld>
            <a:endParaRPr lang="en-US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C94A0478-2B32-EA51-EB69-2C35D4F0BDD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530600" y="1364343"/>
            <a:ext cx="2082800" cy="368300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51E67CB0-38DC-815A-61C5-8423CCB2E94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90257" y="2098222"/>
            <a:ext cx="1930400" cy="27940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1FFE6694-0BA8-8AE5-3F38-5D8021591913}"/>
              </a:ext>
            </a:extLst>
          </p:cNvPr>
          <p:cNvSpPr txBox="1"/>
          <p:nvPr/>
        </p:nvSpPr>
        <p:spPr>
          <a:xfrm>
            <a:off x="2504671" y="2859286"/>
            <a:ext cx="4134658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Where do these two numbers come from?</a:t>
            </a:r>
            <a:endParaRPr lang="en-KR" sz="1600" b="1" dirty="0"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  <p:pic>
        <p:nvPicPr>
          <p:cNvPr id="7170" name="Picture 2" descr="Cleared Miscellaneous Symbol Rectangular Vector, Miscellaneous, Symbol,  Rectangular PNG and Vector with Transparent Background for Free Download">
            <a:extLst>
              <a:ext uri="{FF2B5EF4-FFF2-40B4-BE49-F238E27FC236}">
                <a16:creationId xmlns:a16="http://schemas.microsoft.com/office/drawing/2014/main" id="{466FAAF8-643D-362D-0A8E-0DC8299584D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68058" y="1794387"/>
            <a:ext cx="1411964" cy="8765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482760707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8A6A218-14F3-4921-DE62-C5B7303F47E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KR"/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A9E00187-9DEA-6FC0-9DDA-03AB6900F06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32</a:t>
            </a:fld>
            <a:endParaRPr lang="en-US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1E0BFD43-CCB3-547A-7AEF-7311453C045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556000" y="633264"/>
            <a:ext cx="2032000" cy="279400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4DCAF66F-DC0C-C3E9-BDC3-5CE3022F8E11}"/>
                  </a:ext>
                </a:extLst>
              </p:cNvPr>
              <p:cNvSpPr txBox="1"/>
              <p:nvPr/>
            </p:nvSpPr>
            <p:spPr>
              <a:xfrm>
                <a:off x="2359279" y="1163270"/>
                <a:ext cx="4285981" cy="338554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14:m>
                  <m:oMath xmlns:m="http://schemas.openxmlformats.org/officeDocument/2006/math">
                    <m:r>
                      <a:rPr lang="en-US" sz="1600" i="1" dirty="0" smtClean="0">
                        <a:latin typeface="Cambria Math" panose="02040503050406030204" pitchFamily="18" charset="0"/>
                        <a:ea typeface="NanumBarunGothic" panose="020B0603020101020101" pitchFamily="34" charset="-127"/>
                      </a:rPr>
                      <m:t>𝐴</m:t>
                    </m:r>
                  </m:oMath>
                </a14:m>
                <a:r>
                  <a:rPr lang="en-US" sz="16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 is MB</a:t>
                </a:r>
                <a:r>
                  <a:rPr lang="en-US" sz="1600" baseline="-250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AND</a:t>
                </a:r>
                <a:r>
                  <a:rPr lang="en-US" sz="16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 trigger acceptance and efficiency</a:t>
                </a:r>
                <a:endParaRPr lang="en-KR" sz="1600" b="1" dirty="0">
                  <a:latin typeface="NanumBarunGothic" panose="020B0603020101020101" pitchFamily="34" charset="-127"/>
                  <a:ea typeface="NanumBarunGothic" panose="020B0603020101020101" pitchFamily="34" charset="-127"/>
                </a:endParaRPr>
              </a:p>
            </p:txBody>
          </p:sp>
        </mc:Choice>
        <mc:Fallback xmlns="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4DCAF66F-DC0C-C3E9-BDC3-5CE3022F8E1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359279" y="1163270"/>
                <a:ext cx="4285981" cy="338554"/>
              </a:xfrm>
              <a:prstGeom prst="rect">
                <a:avLst/>
              </a:prstGeom>
              <a:blipFill>
                <a:blip r:embed="rId3"/>
                <a:stretch>
                  <a:fillRect t="-3571" b="-17857"/>
                </a:stretch>
              </a:blipFill>
            </p:spPr>
            <p:txBody>
              <a:bodyPr/>
              <a:lstStyle/>
              <a:p>
                <a:r>
                  <a:rPr lang="en-KR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7" name="Picture 6">
            <a:extLst>
              <a:ext uri="{FF2B5EF4-FFF2-40B4-BE49-F238E27FC236}">
                <a16:creationId xmlns:a16="http://schemas.microsoft.com/office/drawing/2014/main" id="{411BAC3E-6F63-0736-6E7F-0740743A476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032510" y="1752430"/>
            <a:ext cx="7078980" cy="1181100"/>
          </a:xfrm>
          <a:prstGeom prst="rect">
            <a:avLst/>
          </a:prstGeom>
        </p:spPr>
      </p:pic>
      <p:pic>
        <p:nvPicPr>
          <p:cNvPr id="11" name="Picture 10" descr="A white box with black text&#10;&#10;Description automatically generated">
            <a:extLst>
              <a:ext uri="{FF2B5EF4-FFF2-40B4-BE49-F238E27FC236}">
                <a16:creationId xmlns:a16="http://schemas.microsoft.com/office/drawing/2014/main" id="{A6586745-2490-7278-DB6C-A5F2E6D1E7EB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962150" y="3184136"/>
            <a:ext cx="5219700" cy="1196340"/>
          </a:xfrm>
          <a:prstGeom prst="rect">
            <a:avLst/>
          </a:prstGeom>
        </p:spPr>
      </p:pic>
      <p:sp>
        <p:nvSpPr>
          <p:cNvPr id="18" name="TextBox 17">
            <a:extLst>
              <a:ext uri="{FF2B5EF4-FFF2-40B4-BE49-F238E27FC236}">
                <a16:creationId xmlns:a16="http://schemas.microsoft.com/office/drawing/2014/main" id="{6D2A003F-07C1-3087-BB71-6F19472FC3C4}"/>
              </a:ext>
            </a:extLst>
          </p:cNvPr>
          <p:cNvSpPr txBox="1"/>
          <p:nvPr/>
        </p:nvSpPr>
        <p:spPr>
          <a:xfrm>
            <a:off x="3556000" y="4510236"/>
            <a:ext cx="2057399" cy="2462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000" i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Eur. Phys. J. C (2013) 73:2456</a:t>
            </a:r>
            <a:endParaRPr lang="en-KR" sz="1000" i="1" dirty="0"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166E42A5-1F1D-7EC3-7118-6ED5BABDCC53}"/>
                  </a:ext>
                </a:extLst>
              </p:cNvPr>
              <p:cNvSpPr txBox="1"/>
              <p:nvPr/>
            </p:nvSpPr>
            <p:spPr>
              <a:xfrm>
                <a:off x="962106" y="3252083"/>
                <a:ext cx="907428" cy="217752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ad>
                        <m:radPr>
                          <m:degHide m:val="on"/>
                          <m:ctrlPr>
                            <a:rPr lang="en-KR" sz="1400" i="1" smtClean="0">
                              <a:latin typeface="Cambria Math" panose="02040503050406030204" pitchFamily="18" charset="0"/>
                            </a:rPr>
                          </m:ctrlPr>
                        </m:radPr>
                        <m:deg/>
                        <m:e>
                          <m:r>
                            <a:rPr lang="en-US" sz="1400" b="0" i="1" smtClean="0">
                              <a:latin typeface="Cambria Math" panose="02040503050406030204" pitchFamily="18" charset="0"/>
                            </a:rPr>
                            <m:t>𝑠</m:t>
                          </m:r>
                        </m:e>
                      </m:rad>
                      <m:r>
                        <a:rPr lang="en-US" sz="1400" b="0" i="1" smtClean="0">
                          <a:latin typeface="Cambria Math" panose="02040503050406030204" pitchFamily="18" charset="0"/>
                        </a:rPr>
                        <m:t>=7 </m:t>
                      </m:r>
                      <m:r>
                        <m:rPr>
                          <m:sty m:val="p"/>
                        </m:rPr>
                        <a:rPr lang="en-US" sz="1400" b="0" i="0" smtClean="0">
                          <a:latin typeface="Cambria Math" panose="02040503050406030204" pitchFamily="18" charset="0"/>
                        </a:rPr>
                        <m:t>TeV</m:t>
                      </m:r>
                    </m:oMath>
                  </m:oMathPara>
                </a14:m>
                <a:endParaRPr lang="en-KR" dirty="0"/>
              </a:p>
            </p:txBody>
          </p:sp>
        </mc:Choice>
        <mc:Fallback xmlns=""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166E42A5-1F1D-7EC3-7118-6ED5BABDCC5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62106" y="3252083"/>
                <a:ext cx="907428" cy="217752"/>
              </a:xfrm>
              <a:prstGeom prst="rect">
                <a:avLst/>
              </a:prstGeom>
              <a:blipFill>
                <a:blip r:embed="rId6"/>
                <a:stretch>
                  <a:fillRect t="-5263" r="-4110" b="-31579"/>
                </a:stretch>
              </a:blipFill>
            </p:spPr>
            <p:txBody>
              <a:bodyPr/>
              <a:lstStyle/>
              <a:p>
                <a:r>
                  <a:rPr lang="en-KR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502384425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D59B8FA-799C-4F79-E3C0-1E49F1F4DA0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KR" dirty="0"/>
              <a:t>Processes of proton-proton collisions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10DB1EB1-F34B-6245-E11F-D3D4FBB0C45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33</a:t>
            </a:fld>
            <a:endParaRPr lang="en-US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705E04BC-F2EB-5911-EA6E-EE54F53BA1E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037080" y="382658"/>
            <a:ext cx="5069840" cy="2255520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CE23A3CA-937D-D51E-9256-7195C18A460C}"/>
                  </a:ext>
                </a:extLst>
              </p:cNvPr>
              <p:cNvSpPr txBox="1"/>
              <p:nvPr/>
            </p:nvSpPr>
            <p:spPr>
              <a:xfrm>
                <a:off x="1" y="2638178"/>
                <a:ext cx="9143999" cy="246785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lnSpc>
                    <a:spcPct val="110000"/>
                  </a:lnSpc>
                  <a:buFont typeface="Arial" panose="020B0604020202020204" pitchFamily="34" charset="0"/>
                  <a:buChar char="•"/>
                </a:pPr>
                <a:r>
                  <a:rPr lang="en-US" sz="14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In SD processes, a rapidity gap between the out-going proton and the other particles </a:t>
                </a:r>
                <a:br>
                  <a:rPr lang="en-US" sz="14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</a:br>
                <a:r>
                  <a:rPr lang="en-US" sz="14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produced in the fragmentation of the diffractive system of mass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 smtClean="0">
                            <a:latin typeface="Cambria Math" panose="02040503050406030204" pitchFamily="18" charset="0"/>
                            <a:ea typeface="NanumBarunGothic" panose="020B0603020101020101" pitchFamily="34" charset="-127"/>
                          </a:rPr>
                        </m:ctrlPr>
                      </m:sSubPr>
                      <m:e>
                        <m:r>
                          <a:rPr lang="en-US" sz="1400" b="0" i="1" smtClean="0">
                            <a:latin typeface="Cambria Math" panose="02040503050406030204" pitchFamily="18" charset="0"/>
                            <a:ea typeface="NanumBarunGothic" panose="020B0603020101020101" pitchFamily="34" charset="-127"/>
                          </a:rPr>
                          <m:t>𝑀</m:t>
                        </m:r>
                      </m:e>
                      <m:sub>
                        <m:r>
                          <a:rPr lang="en-US" sz="1400" b="0" i="1" smtClean="0">
                            <a:latin typeface="Cambria Math" panose="02040503050406030204" pitchFamily="18" charset="0"/>
                            <a:ea typeface="NanumBarunGothic" panose="020B0603020101020101" pitchFamily="34" charset="-127"/>
                          </a:rPr>
                          <m:t>𝑋</m:t>
                        </m:r>
                      </m:sub>
                    </m:sSub>
                  </m:oMath>
                </a14:m>
                <a:r>
                  <a:rPr lang="en-KR" sz="14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 </a:t>
                </a:r>
                <a:br>
                  <a:rPr lang="en-KR" sz="14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</a:br>
                <a:r>
                  <a:rPr lang="en-US" sz="14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For high masses, the average gap width is </a:t>
                </a:r>
                <a14:m>
                  <m:oMath xmlns:m="http://schemas.openxmlformats.org/officeDocument/2006/math">
                    <m:r>
                      <a:rPr lang="en-US" sz="140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∆</m:t>
                    </m:r>
                    <m:r>
                      <a:rPr lang="en-US" sz="140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𝜂</m:t>
                    </m:r>
                    <m:r>
                      <a:rPr lang="en-US" sz="140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⋍∆</m:t>
                    </m:r>
                    <m:r>
                      <a:rPr lang="en-US" sz="14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𝑦</m:t>
                    </m:r>
                    <m:r>
                      <a:rPr lang="en-US" sz="14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</m:t>
                    </m:r>
                    <m:func>
                      <m:funcPr>
                        <m:ctrlPr>
                          <a:rPr lang="en-US" sz="14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funcPr>
                      <m:fName>
                        <m:r>
                          <m:rPr>
                            <m:sty m:val="p"/>
                          </m:rPr>
                          <a:rPr lang="en-US" sz="1400" b="0" i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ln</m:t>
                        </m:r>
                      </m:fName>
                      <m:e>
                        <m:r>
                          <a:rPr lang="en-US" sz="14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(</m:t>
                        </m:r>
                        <m:f>
                          <m:fPr>
                            <m:type m:val="lin"/>
                            <m:ctrlPr>
                              <a:rPr lang="en-US" sz="1400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</m:ctrlPr>
                          </m:fPr>
                          <m:num>
                            <m:r>
                              <a:rPr lang="en-US" sz="1400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𝑠</m:t>
                            </m:r>
                          </m:num>
                          <m:den>
                            <m:sSubSup>
                              <m:sSubSupPr>
                                <m:ctrlPr>
                                  <a:rPr lang="en-US" sz="14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</m:ctrlPr>
                              </m:sSubSupPr>
                              <m:e>
                                <m:r>
                                  <a:rPr lang="en-US" sz="14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𝑀</m:t>
                                </m:r>
                              </m:e>
                              <m:sub>
                                <m:r>
                                  <a:rPr lang="en-US" sz="14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𝑋</m:t>
                                </m:r>
                              </m:sub>
                              <m:sup>
                                <m:r>
                                  <a:rPr lang="en-US" sz="14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2</m:t>
                                </m:r>
                              </m:sup>
                            </m:sSubSup>
                            <m:r>
                              <a:rPr lang="en-US" sz="1400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)</m:t>
                            </m:r>
                          </m:den>
                        </m:f>
                      </m:e>
                    </m:func>
                    <m:r>
                      <a:rPr lang="en-US" sz="14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=−</m:t>
                    </m:r>
                    <m:func>
                      <m:funcPr>
                        <m:ctrlPr>
                          <a:rPr lang="en-US" sz="14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funcPr>
                      <m:fName>
                        <m:r>
                          <m:rPr>
                            <m:sty m:val="p"/>
                          </m:rPr>
                          <a:rPr lang="en-US" sz="1400" b="0" i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ln</m:t>
                        </m:r>
                      </m:fName>
                      <m:e>
                        <m:r>
                          <a:rPr lang="en-US" sz="14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𝜉</m:t>
                        </m:r>
                      </m:e>
                    </m:func>
                  </m:oMath>
                </a14:m>
                <a:r>
                  <a:rPr lang="en-KR" sz="14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 </a:t>
                </a:r>
                <a:br>
                  <a:rPr lang="en-KR" sz="14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</a:br>
                <a:r>
                  <a:rPr lang="en-KR" sz="14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At </a:t>
                </a:r>
                <a14:m>
                  <m:oMath xmlns:m="http://schemas.openxmlformats.org/officeDocument/2006/math">
                    <m:rad>
                      <m:radPr>
                        <m:degHide m:val="on"/>
                        <m:ctrlPr>
                          <a:rPr lang="en-KR" sz="1400" i="1" smtClean="0">
                            <a:latin typeface="Cambria Math" panose="02040503050406030204" pitchFamily="18" charset="0"/>
                            <a:ea typeface="NanumBarunGothic" panose="020B0603020101020101" pitchFamily="34" charset="-127"/>
                          </a:rPr>
                        </m:ctrlPr>
                      </m:radPr>
                      <m:deg/>
                      <m:e>
                        <m:r>
                          <a:rPr lang="en-US" sz="1400" b="0" i="1" smtClean="0">
                            <a:latin typeface="Cambria Math" panose="02040503050406030204" pitchFamily="18" charset="0"/>
                            <a:ea typeface="NanumBarunGothic" panose="020B0603020101020101" pitchFamily="34" charset="-127"/>
                          </a:rPr>
                          <m:t>𝑠</m:t>
                        </m:r>
                      </m:e>
                    </m:rad>
                    <m:r>
                      <a:rPr lang="en-US" sz="1400" b="0" i="1" smtClean="0">
                        <a:latin typeface="Cambria Math" panose="02040503050406030204" pitchFamily="18" charset="0"/>
                        <a:ea typeface="NanumBarunGothic" panose="020B0603020101020101" pitchFamily="34" charset="-127"/>
                      </a:rPr>
                      <m:t>=7 </m:t>
                    </m:r>
                    <m:r>
                      <m:rPr>
                        <m:sty m:val="p"/>
                      </m:rPr>
                      <a:rPr lang="en-US" sz="1400" b="0" i="0" smtClean="0">
                        <a:latin typeface="Cambria Math" panose="02040503050406030204" pitchFamily="18" charset="0"/>
                        <a:ea typeface="NanumBarunGothic" panose="020B0603020101020101" pitchFamily="34" charset="-127"/>
                      </a:rPr>
                      <m:t>TeV</m:t>
                    </m:r>
                  </m:oMath>
                </a14:m>
                <a:r>
                  <a:rPr lang="en-KR" sz="14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, </a:t>
                </a:r>
                <a14:m>
                  <m:oMath xmlns:m="http://schemas.openxmlformats.org/officeDocument/2006/math">
                    <m:r>
                      <a:rPr lang="en-US" sz="14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∆</m:t>
                    </m:r>
                    <m:r>
                      <a:rPr lang="en-US" sz="14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𝜂</m:t>
                    </m:r>
                  </m:oMath>
                </a14:m>
                <a:r>
                  <a:rPr lang="en-KR" sz="14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 varies from 13 to 7 for from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  <a:ea typeface="NanumBarunGothic" panose="020B0603020101020101" pitchFamily="34" charset="-127"/>
                          </a:rPr>
                        </m:ctrlPr>
                      </m:sSubPr>
                      <m:e>
                        <m:r>
                          <a:rPr lang="en-US" sz="1400" i="1">
                            <a:latin typeface="Cambria Math" panose="02040503050406030204" pitchFamily="18" charset="0"/>
                            <a:ea typeface="NanumBarunGothic" panose="020B0603020101020101" pitchFamily="34" charset="-127"/>
                          </a:rPr>
                          <m:t>𝑀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  <a:ea typeface="NanumBarunGothic" panose="020B0603020101020101" pitchFamily="34" charset="-127"/>
                          </a:rPr>
                          <m:t>𝑋</m:t>
                        </m:r>
                      </m:sub>
                    </m:sSub>
                  </m:oMath>
                </a14:m>
                <a:r>
                  <a:rPr lang="en-KR" sz="14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 10 to 200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KR" sz="1400" i="0" dirty="0" smtClean="0">
                        <a:latin typeface="Cambria Math" panose="02040503050406030204" pitchFamily="18" charset="0"/>
                        <a:ea typeface="NanumBarunGothic" panose="020B0603020101020101" pitchFamily="34" charset="-127"/>
                      </a:rPr>
                      <m:t>GeV</m:t>
                    </m:r>
                    <m:r>
                      <a:rPr lang="en-KR" sz="1400" i="1" dirty="0" smtClean="0">
                        <a:latin typeface="Cambria Math" panose="02040503050406030204" pitchFamily="18" charset="0"/>
                        <a:ea typeface="NanumBarunGothic" panose="020B0603020101020101" pitchFamily="34" charset="-127"/>
                      </a:rPr>
                      <m:t>/</m:t>
                    </m:r>
                    <m:r>
                      <a:rPr lang="en-KR" sz="1400" i="1" dirty="0" smtClean="0">
                        <a:latin typeface="Cambria Math" panose="02040503050406030204" pitchFamily="18" charset="0"/>
                        <a:ea typeface="NanumBarunGothic" panose="020B0603020101020101" pitchFamily="34" charset="-127"/>
                      </a:rPr>
                      <m:t>𝑐</m:t>
                    </m:r>
                  </m:oMath>
                </a14:m>
                <a:r>
                  <a:rPr lang="en-KR" sz="14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 </a:t>
                </a:r>
                <a:br>
                  <a:rPr lang="en-KR" sz="14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</a:br>
                <a:r>
                  <a:rPr lang="en-KR" sz="1400" dirty="0">
                    <a:latin typeface="NanumBarunGothic" panose="020B0603020101020101" pitchFamily="34" charset="-127"/>
                    <a:ea typeface="NanumBarunGothic" panose="020B0603020101020101" pitchFamily="34" charset="-127"/>
                    <a:sym typeface="Wingdings" pitchFamily="2" charset="2"/>
                  </a:rPr>
                  <a:t>rapidity gap </a:t>
                </a:r>
                <a:r>
                  <a:rPr lang="en-US" sz="1400" dirty="0">
                    <a:latin typeface="NanumBarunGothic" panose="020B0603020101020101" pitchFamily="34" charset="-127"/>
                    <a:ea typeface="NanumBarunGothic" panose="020B0603020101020101" pitchFamily="34" charset="-127"/>
                    <a:sym typeface="Wingdings" pitchFamily="2" charset="2"/>
                  </a:rPr>
                  <a:t>from the leading proton limited by the value of the diffractive mass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  <a:ea typeface="NanumBarunGothic" panose="020B0603020101020101" pitchFamily="34" charset="-127"/>
                          </a:rPr>
                        </m:ctrlPr>
                      </m:sSubPr>
                      <m:e>
                        <m:r>
                          <a:rPr lang="en-US" sz="1400" i="1">
                            <a:latin typeface="Cambria Math" panose="02040503050406030204" pitchFamily="18" charset="0"/>
                            <a:ea typeface="NanumBarunGothic" panose="020B0603020101020101" pitchFamily="34" charset="-127"/>
                          </a:rPr>
                          <m:t>𝑀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  <a:ea typeface="NanumBarunGothic" panose="020B0603020101020101" pitchFamily="34" charset="-127"/>
                          </a:rPr>
                          <m:t>𝑋</m:t>
                        </m:r>
                      </m:sub>
                    </m:sSub>
                    <m:r>
                      <a:rPr lang="en-US" sz="1400" b="0" i="0" smtClean="0">
                        <a:latin typeface="Cambria Math" panose="02040503050406030204" pitchFamily="18" charset="0"/>
                        <a:ea typeface="NanumBarunGothic" panose="020B0603020101020101" pitchFamily="34" charset="-127"/>
                      </a:rPr>
                      <m:t>&lt;200 </m:t>
                    </m:r>
                    <m:r>
                      <m:rPr>
                        <m:sty m:val="p"/>
                      </m:rPr>
                      <a:rPr lang="en-US" sz="1400" b="0" i="0" smtClean="0">
                        <a:latin typeface="Cambria Math" panose="02040503050406030204" pitchFamily="18" charset="0"/>
                        <a:ea typeface="NanumBarunGothic" panose="020B0603020101020101" pitchFamily="34" charset="-127"/>
                      </a:rPr>
                      <m:t>GeV</m:t>
                    </m:r>
                    <m:r>
                      <a:rPr lang="en-US" sz="1400" b="0" i="0" smtClean="0">
                        <a:latin typeface="Cambria Math" panose="02040503050406030204" pitchFamily="18" charset="0"/>
                        <a:ea typeface="NanumBarunGothic" panose="020B0603020101020101" pitchFamily="34" charset="-127"/>
                      </a:rPr>
                      <m:t>/</m:t>
                    </m:r>
                    <m:sSup>
                      <m:sSupPr>
                        <m:ctrlPr>
                          <a:rPr lang="en-US" sz="1400" b="0" i="1" smtClean="0">
                            <a:latin typeface="Cambria Math" panose="02040503050406030204" pitchFamily="18" charset="0"/>
                            <a:ea typeface="NanumBarunGothic" panose="020B0603020101020101" pitchFamily="34" charset="-127"/>
                          </a:rPr>
                        </m:ctrlPr>
                      </m:sSupPr>
                      <m:e>
                        <m:r>
                          <a:rPr lang="en-US" sz="1400" b="0" i="1" smtClean="0">
                            <a:latin typeface="Cambria Math" panose="02040503050406030204" pitchFamily="18" charset="0"/>
                            <a:ea typeface="NanumBarunGothic" panose="020B0603020101020101" pitchFamily="34" charset="-127"/>
                          </a:rPr>
                          <m:t>𝑐</m:t>
                        </m:r>
                      </m:e>
                      <m:sup>
                        <m:r>
                          <a:rPr lang="en-US" sz="1400" b="0" i="1" smtClean="0">
                            <a:latin typeface="Cambria Math" panose="02040503050406030204" pitchFamily="18" charset="0"/>
                            <a:ea typeface="NanumBarunGothic" panose="020B0603020101020101" pitchFamily="34" charset="-127"/>
                          </a:rPr>
                          <m:t>2</m:t>
                        </m:r>
                      </m:sup>
                    </m:sSup>
                  </m:oMath>
                </a14:m>
                <a:r>
                  <a:rPr lang="en-KR" sz="14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 </a:t>
                </a:r>
              </a:p>
              <a:p>
                <a:pPr>
                  <a:lnSpc>
                    <a:spcPct val="110000"/>
                  </a:lnSpc>
                </a:pPr>
                <a:endParaRPr lang="en-KR" sz="1400" dirty="0">
                  <a:latin typeface="NanumBarunGothic" panose="020B0603020101020101" pitchFamily="34" charset="-127"/>
                  <a:ea typeface="NanumBarunGothic" panose="020B0603020101020101" pitchFamily="34" charset="-127"/>
                </a:endParaRPr>
              </a:p>
              <a:p>
                <a:pPr marL="285750" indent="-285750">
                  <a:lnSpc>
                    <a:spcPct val="110000"/>
                  </a:lnSpc>
                  <a:buFont typeface="Arial" panose="020B0604020202020204" pitchFamily="34" charset="0"/>
                  <a:buChar char="•"/>
                </a:pPr>
                <a:r>
                  <a:rPr lang="en-US" sz="14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In DD processes, there is a rapidity gap between the two diffractive systems</a:t>
                </a:r>
                <a:br>
                  <a:rPr lang="en-US" sz="14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</a:br>
                <a:r>
                  <a:rPr lang="en-US" sz="14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the average gap width is </a:t>
                </a:r>
                <a14:m>
                  <m:oMath xmlns:m="http://schemas.openxmlformats.org/officeDocument/2006/math">
                    <m:r>
                      <a:rPr lang="en-US" sz="14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∆</m:t>
                    </m:r>
                    <m:r>
                      <a:rPr lang="en-US" sz="14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𝜂</m:t>
                    </m:r>
                    <m:r>
                      <a:rPr lang="en-US" sz="14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⋍∆</m:t>
                    </m:r>
                    <m:r>
                      <a:rPr lang="en-US" sz="14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𝑦</m:t>
                    </m:r>
                    <m:r>
                      <a:rPr lang="en-US" sz="14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</m:t>
                    </m:r>
                    <m:func>
                      <m:funcPr>
                        <m:ctrlP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funcPr>
                      <m:fName>
                        <m:r>
                          <m:rPr>
                            <m:sty m:val="p"/>
                          </m:rPr>
                          <a:rPr lang="en-US" sz="140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ln</m:t>
                        </m:r>
                      </m:fName>
                      <m:e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(</m:t>
                        </m:r>
                        <m:f>
                          <m:fPr>
                            <m:type m:val="lin"/>
                            <m:ctrlPr>
                              <a:rPr lang="en-US" sz="1400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</m:ctrlPr>
                          </m:fPr>
                          <m:num>
                            <m:r>
                              <a:rPr lang="en-US" sz="1400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𝑠</m:t>
                            </m:r>
                            <m:sSub>
                              <m:sSubPr>
                                <m:ctrlPr>
                                  <a:rPr lang="en-US" sz="140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en-US" sz="14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𝑠</m:t>
                                </m:r>
                              </m:e>
                              <m:sub>
                                <m:r>
                                  <a:rPr lang="en-US" sz="14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0</m:t>
                                </m:r>
                              </m:sub>
                            </m:sSub>
                          </m:num>
                          <m:den>
                            <m:sSubSup>
                              <m:sSubSupPr>
                                <m:ctrlPr>
                                  <a:rPr lang="en-US" sz="1400" i="1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</m:ctrlPr>
                              </m:sSubSupPr>
                              <m:e>
                                <m:r>
                                  <a:rPr lang="en-US" sz="1400" i="1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𝑀</m:t>
                                </m:r>
                              </m:e>
                              <m:sub>
                                <m:r>
                                  <a:rPr lang="en-US" sz="1400" i="1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𝑋</m:t>
                                </m:r>
                                <m:r>
                                  <a:rPr lang="en-US" sz="14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1</m:t>
                                </m:r>
                              </m:sub>
                              <m:sup>
                                <m:r>
                                  <a:rPr lang="en-US" sz="1400" i="1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2</m:t>
                                </m:r>
                              </m:sup>
                            </m:sSubSup>
                            <m:sSubSup>
                              <m:sSubSupPr>
                                <m:ctrlPr>
                                  <a:rPr lang="en-US" sz="1400" i="1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</m:ctrlPr>
                              </m:sSubSupPr>
                              <m:e>
                                <m:r>
                                  <a:rPr lang="en-US" sz="1400" i="1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𝑀</m:t>
                                </m:r>
                              </m:e>
                              <m:sub>
                                <m:r>
                                  <a:rPr lang="en-US" sz="1400" i="1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𝑋</m:t>
                                </m:r>
                                <m:r>
                                  <a:rPr lang="en-US" sz="1400" b="0" i="1" smtClean="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2</m:t>
                                </m:r>
                              </m:sub>
                              <m:sup>
                                <m:r>
                                  <a:rPr lang="en-US" sz="1400" i="1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2</m:t>
                                </m:r>
                              </m:sup>
                            </m:sSubSup>
                            <m:r>
                              <a:rPr lang="en-US" sz="1400" i="1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)</m:t>
                            </m:r>
                          </m:den>
                        </m:f>
                      </m:e>
                    </m:func>
                  </m:oMath>
                </a14:m>
                <a:r>
                  <a:rPr lang="en-US" sz="14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,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𝑠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0</m:t>
                        </m:r>
                      </m:sub>
                    </m:sSub>
                    <m:r>
                      <a:rPr lang="en-US" sz="14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=1 </m:t>
                    </m:r>
                    <m:sSup>
                      <m:sSupPr>
                        <m:ctrlPr>
                          <a:rPr lang="en-US" sz="14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400" b="0" i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GeV</m:t>
                        </m:r>
                      </m:e>
                      <m:sup>
                        <m:r>
                          <a:rPr lang="en-US" sz="14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</m:sup>
                    </m:sSup>
                  </m:oMath>
                </a14:m>
                <a:r>
                  <a:rPr lang="en-US" sz="14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 </a:t>
                </a:r>
                <a:br>
                  <a:rPr lang="en-US" sz="14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</a:br>
                <a14:m>
                  <m:oMath xmlns:m="http://schemas.openxmlformats.org/officeDocument/2006/math">
                    <m:r>
                      <a:rPr lang="en-US" sz="14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∆</m:t>
                    </m:r>
                    <m:r>
                      <a:rPr lang="en-US" sz="14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𝜂</m:t>
                    </m:r>
                    <m:r>
                      <a:rPr lang="en-US" sz="14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⋍8.5</m:t>
                    </m:r>
                  </m:oMath>
                </a14:m>
                <a:r>
                  <a:rPr lang="en-KR" sz="14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 for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𝑀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𝑋</m:t>
                        </m:r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1</m:t>
                        </m:r>
                      </m:sub>
                      <m:sup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</m:sup>
                    </m:sSubSup>
                    <m:r>
                      <a:rPr lang="en-US" sz="14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</m:t>
                    </m:r>
                    <m:sSubSup>
                      <m:sSubSupPr>
                        <m:ctrlP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𝑀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𝑋</m:t>
                        </m:r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</m:sub>
                      <m:sup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</m:sup>
                    </m:sSubSup>
                    <m:r>
                      <a:rPr lang="en-US" sz="14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=10 </m:t>
                    </m:r>
                    <m:r>
                      <m:rPr>
                        <m:sty m:val="p"/>
                      </m:rPr>
                      <a:rPr lang="en-US" sz="1400" b="0" i="0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GeV</m:t>
                    </m:r>
                    <m:r>
                      <a:rPr lang="en-US" sz="14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/</m:t>
                    </m:r>
                    <m:sSup>
                      <m:sSupPr>
                        <m:ctrlPr>
                          <a:rPr lang="en-US" sz="14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14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𝑐</m:t>
                        </m:r>
                      </m:e>
                      <m:sup>
                        <m:r>
                          <a:rPr lang="en-US" sz="14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</m:sup>
                    </m:sSup>
                  </m:oMath>
                </a14:m>
                <a:r>
                  <a:rPr lang="en-KR" sz="14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 </a:t>
                </a:r>
                <a:br>
                  <a:rPr lang="en-KR" sz="14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</a:br>
                <a:r>
                  <a:rPr lang="en-KR" sz="1400" dirty="0">
                    <a:latin typeface="NanumBarunGothic" panose="020B0603020101020101" pitchFamily="34" charset="-127"/>
                    <a:ea typeface="NanumBarunGothic" panose="020B0603020101020101" pitchFamily="34" charset="-127"/>
                    <a:sym typeface="Wingdings" pitchFamily="2" charset="2"/>
                  </a:rPr>
                  <a:t></a:t>
                </a:r>
                <a:r>
                  <a:rPr lang="en-US" sz="1400" dirty="0">
                    <a:latin typeface="NanumBarunGothic" panose="020B0603020101020101" pitchFamily="34" charset="-127"/>
                    <a:ea typeface="NanumBarunGothic" panose="020B0603020101020101" pitchFamily="34" charset="-127"/>
                    <a:sym typeface="Wingdings" pitchFamily="2" charset="2"/>
                  </a:rPr>
                  <a:t>NSD events with a pseudo-rapidity gap </a:t>
                </a:r>
                <a14:m>
                  <m:oMath xmlns:m="http://schemas.openxmlformats.org/officeDocument/2006/math">
                    <m:r>
                      <a:rPr lang="en-US" sz="14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∆</m:t>
                    </m:r>
                    <m:r>
                      <a:rPr lang="en-US" sz="14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𝜂</m:t>
                    </m:r>
                    <m:r>
                      <a:rPr lang="en-US" sz="14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&gt;3</m:t>
                    </m:r>
                  </m:oMath>
                </a14:m>
                <a:r>
                  <a:rPr lang="en-US" sz="1400" dirty="0">
                    <a:latin typeface="NanumBarunGothic" panose="020B0603020101020101" pitchFamily="34" charset="-127"/>
                    <a:ea typeface="NanumBarunGothic" panose="020B0603020101020101" pitchFamily="34" charset="-127"/>
                    <a:sym typeface="Wingdings" pitchFamily="2" charset="2"/>
                  </a:rPr>
                  <a:t> for charged particles</a:t>
                </a:r>
                <a:endParaRPr lang="en-KR" sz="1400" dirty="0">
                  <a:latin typeface="NanumBarunGothic" panose="020B0603020101020101" pitchFamily="34" charset="-127"/>
                  <a:ea typeface="NanumBarunGothic" panose="020B0603020101020101" pitchFamily="34" charset="-127"/>
                </a:endParaRPr>
              </a:p>
            </p:txBody>
          </p:sp>
        </mc:Choice>
        <mc:Fallback xmlns="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CE23A3CA-937D-D51E-9256-7195C18A460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" y="2638178"/>
                <a:ext cx="9143999" cy="2467855"/>
              </a:xfrm>
              <a:prstGeom prst="rect">
                <a:avLst/>
              </a:prstGeom>
              <a:blipFill>
                <a:blip r:embed="rId3"/>
                <a:stretch>
                  <a:fillRect l="-139" b="-1531"/>
                </a:stretch>
              </a:blipFill>
            </p:spPr>
            <p:txBody>
              <a:bodyPr/>
              <a:lstStyle/>
              <a:p>
                <a:r>
                  <a:rPr lang="en-KR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0" name="Picture 9" descr="A diagram of a barcode and a barcode&#10;&#10;Description automatically generated">
            <a:extLst>
              <a:ext uri="{FF2B5EF4-FFF2-40B4-BE49-F238E27FC236}">
                <a16:creationId xmlns:a16="http://schemas.microsoft.com/office/drawing/2014/main" id="{5DB013FB-1A7A-4817-4F0C-5A834C714818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r="51437"/>
          <a:stretch/>
        </p:blipFill>
        <p:spPr>
          <a:xfrm>
            <a:off x="7423785" y="531330"/>
            <a:ext cx="1677560" cy="850900"/>
          </a:xfrm>
          <a:prstGeom prst="rect">
            <a:avLst/>
          </a:prstGeom>
        </p:spPr>
      </p:pic>
      <p:pic>
        <p:nvPicPr>
          <p:cNvPr id="11" name="Picture 10" descr="A diagram of a barcode and a barcode&#10;&#10;Description automatically generated">
            <a:extLst>
              <a:ext uri="{FF2B5EF4-FFF2-40B4-BE49-F238E27FC236}">
                <a16:creationId xmlns:a16="http://schemas.microsoft.com/office/drawing/2014/main" id="{998E1E4A-3023-F453-DD36-156466F52257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51437"/>
          <a:stretch/>
        </p:blipFill>
        <p:spPr>
          <a:xfrm>
            <a:off x="7423783" y="1402197"/>
            <a:ext cx="1677561" cy="8509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22119177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AD07CBB-2354-0971-36FE-163E9322818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KR" dirty="0"/>
              <a:t>Processes of proton-proton collisions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F516D2C5-2B8B-A1C2-050A-EBABC6FBDE3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34</a:t>
            </a:fld>
            <a:endParaRPr lang="en-US"/>
          </a:p>
        </p:txBody>
      </p:sp>
      <p:pic>
        <p:nvPicPr>
          <p:cNvPr id="4" name="Picture 3" descr="A graph of a function&#10;&#10;Description automatically generated with medium confidence">
            <a:extLst>
              <a:ext uri="{FF2B5EF4-FFF2-40B4-BE49-F238E27FC236}">
                <a16:creationId xmlns:a16="http://schemas.microsoft.com/office/drawing/2014/main" id="{B969965C-AC4C-8071-7887-636F46F24DD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27467" y="521805"/>
            <a:ext cx="6489065" cy="3583305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C7C7F715-DA42-5636-3164-7C942518178F}"/>
                  </a:ext>
                </a:extLst>
              </p:cNvPr>
              <p:cNvSpPr txBox="1"/>
              <p:nvPr/>
            </p:nvSpPr>
            <p:spPr>
              <a:xfrm>
                <a:off x="1077401" y="4252080"/>
                <a:ext cx="6989196" cy="523220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 algn="ctr"/>
                <a:r>
                  <a:rPr lang="en-US" sz="14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The modification of PYTHIA6 and PHOJET to reproduce the model's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 dirty="0" smtClean="0">
                            <a:latin typeface="Cambria Math" panose="02040503050406030204" pitchFamily="18" charset="0"/>
                            <a:ea typeface="NanumBarunGothic" panose="020B0603020101020101" pitchFamily="34" charset="-127"/>
                          </a:rPr>
                        </m:ctrlPr>
                      </m:sSubPr>
                      <m:e>
                        <m:r>
                          <a:rPr lang="en-US" sz="1400" b="0" i="1" dirty="0" smtClean="0">
                            <a:latin typeface="Cambria Math" panose="02040503050406030204" pitchFamily="18" charset="0"/>
                            <a:ea typeface="NanumBarunGothic" panose="020B0603020101020101" pitchFamily="34" charset="-127"/>
                          </a:rPr>
                          <m:t>𝑀</m:t>
                        </m:r>
                      </m:e>
                      <m:sub>
                        <m:r>
                          <a:rPr lang="en-US" sz="1400" b="0" i="1" dirty="0" smtClean="0">
                            <a:latin typeface="Cambria Math" panose="02040503050406030204" pitchFamily="18" charset="0"/>
                            <a:ea typeface="NanumBarunGothic" panose="020B0603020101020101" pitchFamily="34" charset="-127"/>
                          </a:rPr>
                          <m:t>𝑋</m:t>
                        </m:r>
                      </m:sub>
                    </m:sSub>
                  </m:oMath>
                </a14:m>
                <a:r>
                  <a:rPr lang="en-US" sz="14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 distribution and the fractions of diffractive processes measured in the data</a:t>
                </a:r>
                <a:endParaRPr lang="en-KR" sz="1400" dirty="0">
                  <a:latin typeface="NanumBarunGothic" panose="020B0603020101020101" pitchFamily="34" charset="-127"/>
                  <a:ea typeface="NanumBarunGothic" panose="020B0603020101020101" pitchFamily="34" charset="-127"/>
                </a:endParaRPr>
              </a:p>
            </p:txBody>
          </p:sp>
        </mc:Choice>
        <mc:Fallback xmlns="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C7C7F715-DA42-5636-3164-7C942518178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77401" y="4252080"/>
                <a:ext cx="6989196" cy="523220"/>
              </a:xfrm>
              <a:prstGeom prst="rect">
                <a:avLst/>
              </a:prstGeom>
              <a:blipFill>
                <a:blip r:embed="rId3"/>
                <a:stretch>
                  <a:fillRect b="-12195"/>
                </a:stretch>
              </a:blipFill>
            </p:spPr>
            <p:txBody>
              <a:bodyPr/>
              <a:lstStyle/>
              <a:p>
                <a:r>
                  <a:rPr lang="en-KR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7" name="TextBox 6">
            <a:extLst>
              <a:ext uri="{FF2B5EF4-FFF2-40B4-BE49-F238E27FC236}">
                <a16:creationId xmlns:a16="http://schemas.microsoft.com/office/drawing/2014/main" id="{B6E4C8D1-4C3A-E4F8-1DA0-00CB8EA512B9}"/>
              </a:ext>
            </a:extLst>
          </p:cNvPr>
          <p:cNvSpPr txBox="1"/>
          <p:nvPr/>
        </p:nvSpPr>
        <p:spPr>
          <a:xfrm>
            <a:off x="2514601" y="1979841"/>
            <a:ext cx="2057399" cy="2462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000" i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Eur. Phys. J. C (2013) 73:2456</a:t>
            </a:r>
            <a:endParaRPr lang="en-KR" sz="1000" i="1" dirty="0"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</p:spTree>
    <p:extLst>
      <p:ext uri="{BB962C8B-B14F-4D97-AF65-F5344CB8AC3E}">
        <p14:creationId xmlns:p14="http://schemas.microsoft.com/office/powerpoint/2010/main" val="853776458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537FB27-10BF-8152-CE9F-AB0E730A78A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KR" dirty="0"/>
              <a:t>Study in ALICE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DA2FA7E8-5804-F51B-1840-83F9795C1B1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35</a:t>
            </a:fld>
            <a:endParaRPr lang="en-US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1CEDB45B-D1C2-2B86-5394-1AF8B088C9B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339203" y="2997642"/>
            <a:ext cx="2622551" cy="1338036"/>
          </a:xfrm>
          <a:prstGeom prst="rect">
            <a:avLst/>
          </a:prstGeom>
        </p:spPr>
      </p:pic>
      <p:pic>
        <p:nvPicPr>
          <p:cNvPr id="6" name="Picture 2">
            <a:extLst>
              <a:ext uri="{FF2B5EF4-FFF2-40B4-BE49-F238E27FC236}">
                <a16:creationId xmlns:a16="http://schemas.microsoft.com/office/drawing/2014/main" id="{153D2888-CC0E-24DE-A8F2-AAA623B2FC1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39204" y="416228"/>
            <a:ext cx="2622550" cy="25478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F1F16726-F76A-81A8-CFD3-E2DAABBD0F76}"/>
                  </a:ext>
                </a:extLst>
              </p:cNvPr>
              <p:cNvSpPr txBox="1"/>
              <p:nvPr/>
            </p:nvSpPr>
            <p:spPr>
              <a:xfrm>
                <a:off x="-1" y="416228"/>
                <a:ext cx="6456460" cy="232217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lnSpc>
                    <a:spcPct val="110000"/>
                  </a:lnSpc>
                  <a:buFont typeface="Arial" panose="020B0604020202020204" pitchFamily="34" charset="0"/>
                  <a:buChar char="•"/>
                </a:pPr>
                <a:r>
                  <a:rPr lang="en-US" sz="12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Minimum bias triggered data for the diffractive study (MB</a:t>
                </a:r>
                <a:r>
                  <a:rPr lang="en-US" sz="1200" baseline="-250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OR</a:t>
                </a:r>
                <a:r>
                  <a:rPr lang="en-US" sz="12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)</a:t>
                </a:r>
                <a:br>
                  <a:rPr lang="en-US" sz="12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</a:br>
                <a:r>
                  <a:rPr lang="en-US" sz="12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At least one hit in the SPD or either of the V0 arrays</a:t>
                </a:r>
              </a:p>
              <a:p>
                <a:pPr marL="285750" indent="-285750">
                  <a:lnSpc>
                    <a:spcPct val="110000"/>
                  </a:lnSpc>
                  <a:buFont typeface="Arial" panose="020B0604020202020204" pitchFamily="34" charset="0"/>
                  <a:buChar char="•"/>
                </a:pPr>
                <a:endParaRPr lang="en-US" sz="1200" dirty="0">
                  <a:latin typeface="NanumBarunGothic" panose="020B0603020101020101" pitchFamily="34" charset="-127"/>
                  <a:ea typeface="NanumBarunGothic" panose="020B0603020101020101" pitchFamily="34" charset="-127"/>
                </a:endParaRPr>
              </a:p>
              <a:p>
                <a:pPr marL="285750" indent="-285750">
                  <a:lnSpc>
                    <a:spcPct val="110000"/>
                  </a:lnSpc>
                  <a:buFont typeface="Arial" panose="020B0604020202020204" pitchFamily="34" charset="0"/>
                  <a:buChar char="•"/>
                </a:pPr>
                <a:r>
                  <a:rPr lang="en-US" sz="12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Three event classes: "1-arm-L", "1-arm-R", "2-arm"</a:t>
                </a:r>
                <a:br>
                  <a:rPr lang="en-US" sz="12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</a:br>
                <a:r>
                  <a:rPr lang="en-US" sz="12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"1-arm-L" and "1-arm-R" have an enriched single-diffractive component</a:t>
                </a:r>
                <a:br>
                  <a:rPr lang="en-US" sz="12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</a:br>
                <a:r>
                  <a:rPr lang="en-US" sz="12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Subset of the "2-arm" category can be linked to double diffraction</a:t>
                </a:r>
              </a:p>
              <a:p>
                <a:pPr marL="285750" indent="-285750">
                  <a:lnSpc>
                    <a:spcPct val="110000"/>
                  </a:lnSpc>
                  <a:buFont typeface="Arial" panose="020B0604020202020204" pitchFamily="34" charset="0"/>
                  <a:buChar char="•"/>
                </a:pPr>
                <a:endParaRPr lang="en-US" sz="1200" dirty="0">
                  <a:latin typeface="NanumBarunGothic" panose="020B0603020101020101" pitchFamily="34" charset="-127"/>
                  <a:ea typeface="NanumBarunGothic" panose="020B0603020101020101" pitchFamily="34" charset="-127"/>
                </a:endParaRPr>
              </a:p>
              <a:p>
                <a:pPr marL="285750" indent="-285750">
                  <a:lnSpc>
                    <a:spcPct val="110000"/>
                  </a:lnSpc>
                  <a:buFont typeface="Arial" panose="020B0604020202020204" pitchFamily="34" charset="0"/>
                  <a:buChar char="•"/>
                </a:pPr>
                <a14:m>
                  <m:oMath xmlns:m="http://schemas.openxmlformats.org/officeDocument/2006/math">
                    <m:r>
                      <a:rPr lang="en-US" sz="120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∆</m:t>
                    </m:r>
                    <m:r>
                      <a:rPr lang="en-US" sz="120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𝜂</m:t>
                    </m:r>
                  </m:oMath>
                </a14:m>
                <a:r>
                  <a:rPr lang="en-US" sz="12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: the largest gap between adjacent tracks </a:t>
                </a:r>
                <a:br>
                  <a:rPr lang="en-US" sz="12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</a:br>
                <a:r>
                  <a:rPr lang="en-US" sz="12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Better described by MC with DD events</a:t>
                </a:r>
                <a:br>
                  <a:rPr lang="en-US" sz="12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</a:br>
                <a:r>
                  <a:rPr lang="en-US" sz="1200" dirty="0">
                    <a:latin typeface="NanumBarunGothic" panose="020B0603020101020101" pitchFamily="34" charset="-127"/>
                    <a:ea typeface="NanumBarunGothic" panose="020B0603020101020101" pitchFamily="34" charset="-127"/>
                  </a:rPr>
                  <a:t>Additional adjustment is performed to match the data</a:t>
                </a:r>
              </a:p>
              <a:p>
                <a:pPr marL="285750" indent="-285750">
                  <a:lnSpc>
                    <a:spcPct val="110000"/>
                  </a:lnSpc>
                  <a:buFont typeface="Arial" panose="020B0604020202020204" pitchFamily="34" charset="0"/>
                  <a:buChar char="•"/>
                </a:pPr>
                <a:endParaRPr lang="en-KR" sz="1200" dirty="0">
                  <a:latin typeface="NanumBarunGothic" panose="020B0603020101020101" pitchFamily="34" charset="-127"/>
                  <a:ea typeface="NanumBarunGothic" panose="020B0603020101020101" pitchFamily="34" charset="-127"/>
                </a:endParaRPr>
              </a:p>
            </p:txBody>
          </p:sp>
        </mc:Choice>
        <mc:Fallback xmlns=""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F1F16726-F76A-81A8-CFD3-E2DAABBD0F7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-1" y="416228"/>
                <a:ext cx="6456460" cy="2322174"/>
              </a:xfrm>
              <a:prstGeom prst="rect">
                <a:avLst/>
              </a:prstGeom>
              <a:blipFill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KR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1" name="Picture 10">
            <a:extLst>
              <a:ext uri="{FF2B5EF4-FFF2-40B4-BE49-F238E27FC236}">
                <a16:creationId xmlns:a16="http://schemas.microsoft.com/office/drawing/2014/main" id="{6F0C2027-7B1D-12D2-B783-8851684969D2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27186" y="2571750"/>
            <a:ext cx="5084830" cy="2453086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3464EC2A-BBE1-8CDC-5AA9-318F4160AA62}"/>
              </a:ext>
            </a:extLst>
          </p:cNvPr>
          <p:cNvSpPr txBox="1"/>
          <p:nvPr/>
        </p:nvSpPr>
        <p:spPr>
          <a:xfrm>
            <a:off x="627186" y="4877094"/>
            <a:ext cx="2057399" cy="2462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000" i="1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Eur. Phys. J. C (2013) 73:2456</a:t>
            </a:r>
            <a:endParaRPr lang="en-KR" sz="1000" i="1" dirty="0">
              <a:latin typeface="NanumBarunGothic" panose="020B0603020101020101" pitchFamily="34" charset="-127"/>
              <a:ea typeface="NanumBarunGothic" panose="020B0603020101020101" pitchFamily="34" charset="-127"/>
            </a:endParaRPr>
          </a:p>
        </p:txBody>
      </p:sp>
    </p:spTree>
    <p:extLst>
      <p:ext uri="{BB962C8B-B14F-4D97-AF65-F5344CB8AC3E}">
        <p14:creationId xmlns:p14="http://schemas.microsoft.com/office/powerpoint/2010/main" val="2945208516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D0ACF842-24D9-9FF1-4039-448DD8093BF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36</a:t>
            </a:fld>
            <a:endParaRPr lang="en-US"/>
          </a:p>
        </p:txBody>
      </p:sp>
      <p:pic>
        <p:nvPicPr>
          <p:cNvPr id="9" name="Picture 8" descr="A logo with text and a city skyline&#10;&#10;Description automatically generated">
            <a:extLst>
              <a:ext uri="{FF2B5EF4-FFF2-40B4-BE49-F238E27FC236}">
                <a16:creationId xmlns:a16="http://schemas.microsoft.com/office/drawing/2014/main" id="{B99FD6BA-3303-3653-4A5B-75DACF71F3D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74687" y="1214366"/>
            <a:ext cx="6594626" cy="3707905"/>
          </a:xfrm>
          <a:prstGeom prst="rect">
            <a:avLst/>
          </a:prstGeom>
        </p:spPr>
      </p:pic>
      <p:sp>
        <p:nvSpPr>
          <p:cNvPr id="11" name="Title 10">
            <a:extLst>
              <a:ext uri="{FF2B5EF4-FFF2-40B4-BE49-F238E27FC236}">
                <a16:creationId xmlns:a16="http://schemas.microsoft.com/office/drawing/2014/main" id="{E2A7D20F-8510-5CE2-2F14-EFF02847C04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KR" dirty="0"/>
              <a:t>Challenge!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274296A6-676F-9CFD-FBC6-4BF61553BC42}"/>
              </a:ext>
            </a:extLst>
          </p:cNvPr>
          <p:cNvSpPr txBox="1"/>
          <p:nvPr/>
        </p:nvSpPr>
        <p:spPr>
          <a:xfrm>
            <a:off x="1504121" y="383369"/>
            <a:ext cx="6135757" cy="83099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600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For students who will participate in the QM2025: </a:t>
            </a:r>
            <a:br>
              <a:rPr lang="en-US" sz="1600" dirty="0">
                <a:latin typeface="NanumBarunGothic" panose="020B0603020101020101" pitchFamily="34" charset="-127"/>
                <a:ea typeface="NanumBarunGothic" panose="020B0603020101020101" pitchFamily="34" charset="-127"/>
              </a:rPr>
            </a:br>
            <a:r>
              <a:rPr lang="en-US" sz="1600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If you make one (or more) new cross-section measurements, </a:t>
            </a:r>
            <a:br>
              <a:rPr lang="en-US" sz="1600" dirty="0">
                <a:latin typeface="NanumBarunGothic" panose="020B0603020101020101" pitchFamily="34" charset="-127"/>
                <a:ea typeface="NanumBarunGothic" panose="020B0603020101020101" pitchFamily="34" charset="-127"/>
              </a:rPr>
            </a:br>
            <a:r>
              <a:rPr lang="en-US" sz="1600" dirty="0">
                <a:latin typeface="NanumBarunGothic" panose="020B0603020101020101" pitchFamily="34" charset="-127"/>
                <a:ea typeface="NanumBarunGothic" panose="020B0603020101020101" pitchFamily="34" charset="-127"/>
              </a:rPr>
              <a:t>I'll treat you to a nice dinner.</a:t>
            </a:r>
          </a:p>
        </p:txBody>
      </p:sp>
    </p:spTree>
    <p:extLst>
      <p:ext uri="{BB962C8B-B14F-4D97-AF65-F5344CB8AC3E}">
        <p14:creationId xmlns:p14="http://schemas.microsoft.com/office/powerpoint/2010/main" val="547270796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8A52B08-69DB-038B-F719-0EB3180F77C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KR" dirty="0"/>
              <a:t>backup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B2109CA-1571-93C9-3F34-17BAEE42ACBA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KR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A80BB12-E200-1B9F-1CA7-8CE2C5815CD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E40ACB-8336-1645-A197-970C811DB191}" type="slidenum">
              <a:rPr lang="en-US" smtClean="0"/>
              <a:t>37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14496669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63776</TotalTime>
  <Words>1131</Words>
  <Application>Microsoft Macintosh PowerPoint</Application>
  <PresentationFormat>On-screen Show (16:9)</PresentationFormat>
  <Paragraphs>162</Paragraphs>
  <Slides>37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37</vt:i4>
      </vt:variant>
    </vt:vector>
  </HeadingPairs>
  <TitlesOfParts>
    <vt:vector size="42" baseType="lpstr">
      <vt:lpstr>Cambria Math</vt:lpstr>
      <vt:lpstr>Calibri</vt:lpstr>
      <vt:lpstr>Arial</vt:lpstr>
      <vt:lpstr>NanumBarunGothic</vt:lpstr>
      <vt:lpstr>Office Theme</vt:lpstr>
      <vt:lpstr>PowerPoint Presentation</vt:lpstr>
      <vt:lpstr>PowerPoint Presentation</vt:lpstr>
      <vt:lpstr>Experimental measurements</vt:lpstr>
      <vt:lpstr>Processes of proton-proton collisions</vt:lpstr>
      <vt:lpstr>Thought experiment</vt:lpstr>
      <vt:lpstr>Minimum Bias Trigger</vt:lpstr>
      <vt:lpstr>Particle identification</vt:lpstr>
      <vt:lpstr>Particle identification</vt:lpstr>
      <vt:lpstr>Thought experiment</vt:lpstr>
      <vt:lpstr>Thought experiment</vt:lpstr>
      <vt:lpstr>Thought experiment</vt:lpstr>
      <vt:lpstr>Experimental measurements</vt:lpstr>
      <vt:lpstr>Experimental measurements</vt:lpstr>
      <vt:lpstr>Remaining questions</vt:lpstr>
      <vt:lpstr>A few facts about the LHC</vt:lpstr>
      <vt:lpstr>PowerPoint Presentation</vt:lpstr>
      <vt:lpstr>PowerPoint Presentation</vt:lpstr>
      <vt:lpstr>Reference processes</vt:lpstr>
      <vt:lpstr>Luminosity from beam parameters</vt:lpstr>
      <vt:lpstr>Factorization assumption</vt:lpstr>
      <vt:lpstr>van der Meer scans</vt:lpstr>
      <vt:lpstr>van der Meer scans</vt:lpstr>
      <vt:lpstr>van der Meer scans</vt:lpstr>
      <vt:lpstr>van der Meer scans</vt:lpstr>
      <vt:lpstr>van der Meer scans</vt:lpstr>
      <vt:lpstr>Length-scale calibration</vt:lpstr>
      <vt:lpstr>Non-factorization correction</vt:lpstr>
      <vt:lpstr>Non-factorization correction</vt:lpstr>
      <vt:lpstr>PowerPoint Presentation</vt:lpstr>
      <vt:lpstr>Visible cross-section</vt:lpstr>
      <vt:lpstr>Remaining questions</vt:lpstr>
      <vt:lpstr>PowerPoint Presentation</vt:lpstr>
      <vt:lpstr>Processes of proton-proton collisions</vt:lpstr>
      <vt:lpstr>Processes of proton-proton collisions</vt:lpstr>
      <vt:lpstr>Study in ALICE</vt:lpstr>
      <vt:lpstr>Challenge!</vt:lpstr>
      <vt:lpstr>backup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Run10AuAu62GeV Logbook</dc:title>
  <dc:creator>Sanghoon Lim</dc:creator>
  <cp:lastModifiedBy>Sanghoon Lim</cp:lastModifiedBy>
  <cp:revision>1106</cp:revision>
  <cp:lastPrinted>2019-05-31T05:57:58Z</cp:lastPrinted>
  <dcterms:created xsi:type="dcterms:W3CDTF">2014-06-03T01:06:28Z</dcterms:created>
  <dcterms:modified xsi:type="dcterms:W3CDTF">2024-07-02T05:15:36Z</dcterms:modified>
</cp:coreProperties>
</file>