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72" r:id="rId1"/>
  </p:sldMasterIdLst>
  <p:notesMasterIdLst>
    <p:notesMasterId r:id="rId48"/>
  </p:notesMasterIdLst>
  <p:sldIdLst>
    <p:sldId id="1288" r:id="rId2"/>
    <p:sldId id="1330" r:id="rId3"/>
    <p:sldId id="1332" r:id="rId4"/>
    <p:sldId id="1319" r:id="rId5"/>
    <p:sldId id="1047" r:id="rId6"/>
    <p:sldId id="1318" r:id="rId7"/>
    <p:sldId id="1325" r:id="rId8"/>
    <p:sldId id="1143" r:id="rId9"/>
    <p:sldId id="1148" r:id="rId10"/>
    <p:sldId id="1320" r:id="rId11"/>
    <p:sldId id="1151" r:id="rId12"/>
    <p:sldId id="1144" r:id="rId13"/>
    <p:sldId id="1145" r:id="rId14"/>
    <p:sldId id="1146" r:id="rId15"/>
    <p:sldId id="1162" r:id="rId16"/>
    <p:sldId id="1167" r:id="rId17"/>
    <p:sldId id="1153" r:id="rId18"/>
    <p:sldId id="1152" r:id="rId19"/>
    <p:sldId id="1154" r:id="rId20"/>
    <p:sldId id="1139" r:id="rId21"/>
    <p:sldId id="1327" r:id="rId22"/>
    <p:sldId id="1150" r:id="rId23"/>
    <p:sldId id="1149" r:id="rId24"/>
    <p:sldId id="1158" r:id="rId25"/>
    <p:sldId id="1160" r:id="rId26"/>
    <p:sldId id="1166" r:id="rId27"/>
    <p:sldId id="1329" r:id="rId28"/>
    <p:sldId id="1290" r:id="rId29"/>
    <p:sldId id="1324" r:id="rId30"/>
    <p:sldId id="1292" r:id="rId31"/>
    <p:sldId id="1293" r:id="rId32"/>
    <p:sldId id="1294" r:id="rId33"/>
    <p:sldId id="1295" r:id="rId34"/>
    <p:sldId id="1297" r:id="rId35"/>
    <p:sldId id="1301" r:id="rId36"/>
    <p:sldId id="1303" r:id="rId37"/>
    <p:sldId id="1304" r:id="rId38"/>
    <p:sldId id="1310" r:id="rId39"/>
    <p:sldId id="1311" r:id="rId40"/>
    <p:sldId id="1308" r:id="rId41"/>
    <p:sldId id="1156" r:id="rId42"/>
    <p:sldId id="1313" r:id="rId43"/>
    <p:sldId id="1317" r:id="rId44"/>
    <p:sldId id="1312" r:id="rId45"/>
    <p:sldId id="1316" r:id="rId46"/>
    <p:sldId id="1314" r:id="rId47"/>
  </p:sldIdLst>
  <p:sldSz cx="12192000" cy="6858000"/>
  <p:notesSz cx="6797675" cy="9872663"/>
  <p:embeddedFontLst>
    <p:embeddedFont>
      <p:font typeface="HY신명조" panose="02030600000101010101" pitchFamily="18" charset="-127"/>
      <p:regular r:id="rId49"/>
    </p:embeddedFont>
    <p:embeddedFont>
      <p:font typeface="ＭＳ Ｐゴシック" panose="020B0600070205080204" pitchFamily="34" charset="-128"/>
      <p:regular r:id="rId50"/>
    </p:embeddedFont>
    <p:embeddedFont>
      <p:font typeface="맑은 고딕" panose="020B0503020000020004" pitchFamily="50" charset="-127"/>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2A2A2"/>
    <a:srgbClr val="00B050"/>
    <a:srgbClr val="0055A0"/>
    <a:srgbClr val="7030A0"/>
    <a:srgbClr val="FF9300"/>
    <a:srgbClr val="2D9DFF"/>
    <a:srgbClr val="92D050"/>
    <a:srgbClr val="080808"/>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6807" autoAdjust="0"/>
  </p:normalViewPr>
  <p:slideViewPr>
    <p:cSldViewPr snapToGrid="0" snapToObjects="1">
      <p:cViewPr>
        <p:scale>
          <a:sx n="100" d="100"/>
          <a:sy n="100" d="100"/>
        </p:scale>
        <p:origin x="1014" y="3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ECF414A-6FF5-B24E-88F4-A129A684B35B}" type="datetimeFigureOut">
              <a:rPr lang="en-GB" smtClean="0"/>
              <a:t>02/07/2024</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6342A065-E8FF-5049-AC1E-627C8B2249E9}" type="slidenum">
              <a:rPr lang="en-GB" smtClean="0"/>
              <a:t>‹#›</a:t>
            </a:fld>
            <a:endParaRPr lang="en-GB"/>
          </a:p>
        </p:txBody>
      </p:sp>
    </p:spTree>
    <p:extLst>
      <p:ext uri="{BB962C8B-B14F-4D97-AF65-F5344CB8AC3E}">
        <p14:creationId xmlns:p14="http://schemas.microsoft.com/office/powerpoint/2010/main" val="346571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lvl1pPr>
              <a:defRPr/>
            </a:lvl1pPr>
          </a:lstStyle>
          <a:p>
            <a:r>
              <a:rPr lang="en-GB" altLang="ko-KR" dirty="0">
                <a:solidFill>
                  <a:srgbClr val="0055A0">
                    <a:tint val="75000"/>
                  </a:srgbClr>
                </a:solidFill>
              </a:rPr>
              <a:t>20240704 | NUCLEAR PHYSICS SCHOOL 2024</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9132523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srgbClr val="0055A0">
                  <a:tint val="75000"/>
                </a:srgbClr>
              </a:solidFill>
            </a:endParaRPr>
          </a:p>
        </p:txBody>
      </p:sp>
      <p:sp>
        <p:nvSpPr>
          <p:cNvPr id="6" name="Footer Placeholder 5"/>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7" name="Slide Number Placeholder 6"/>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35077806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srgbClr val="0055A0">
                  <a:tint val="75000"/>
                </a:srgbClr>
              </a:solidFill>
            </a:endParaRPr>
          </a:p>
        </p:txBody>
      </p:sp>
      <p:sp>
        <p:nvSpPr>
          <p:cNvPr id="6" name="Footer Placeholder 5"/>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7" name="Slide Number Placeholder 6"/>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26849305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360793152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365541065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5A0"/>
                </a:solidFill>
              </a:defRPr>
            </a:lvl1pPr>
          </a:lstStyle>
          <a:p>
            <a:r>
              <a:rPr lang="en-US"/>
              <a:t>Click to edit Master title style</a:t>
            </a:r>
            <a:endParaRPr lang="en-GB" dirty="0"/>
          </a:p>
        </p:txBody>
      </p:sp>
      <p:sp>
        <p:nvSpPr>
          <p:cNvPr id="3" name="Content Placeholder 2"/>
          <p:cNvSpPr>
            <a:spLocks noGrp="1"/>
          </p:cNvSpPr>
          <p:nvPr>
            <p:ph idx="1"/>
          </p:nvPr>
        </p:nvSpPr>
        <p:spPr>
          <a:xfrm>
            <a:off x="623392" y="1268760"/>
            <a:ext cx="10972800" cy="5112568"/>
          </a:xfrm>
        </p:spPr>
        <p:txBody>
          <a:bodyPr/>
          <a:lstStyle>
            <a:lvl1pPr>
              <a:defRPr sz="2400">
                <a:solidFill>
                  <a:srgbClr val="0055A0"/>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227428899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5A0"/>
                </a:solidFill>
              </a:defRPr>
            </a:lvl1pPr>
          </a:lstStyle>
          <a:p>
            <a:r>
              <a:rPr lang="en-US"/>
              <a:t>Click to edit Master title style</a:t>
            </a:r>
            <a:endParaRPr lang="en-GB" dirty="0"/>
          </a:p>
        </p:txBody>
      </p:sp>
      <p:sp>
        <p:nvSpPr>
          <p:cNvPr id="3" name="Content Placeholder 2"/>
          <p:cNvSpPr>
            <a:spLocks noGrp="1"/>
          </p:cNvSpPr>
          <p:nvPr>
            <p:ph idx="1"/>
          </p:nvPr>
        </p:nvSpPr>
        <p:spPr>
          <a:xfrm>
            <a:off x="623392" y="1268760"/>
            <a:ext cx="10972800" cy="5112568"/>
          </a:xfrm>
        </p:spPr>
        <p:txBody>
          <a:bodyPr/>
          <a:lstStyle>
            <a:lvl1pPr marL="0" indent="0">
              <a:buNone/>
              <a:defRPr>
                <a:solidFill>
                  <a:srgbClr val="0055A0"/>
                </a:solidFill>
              </a:defRPr>
            </a:lvl1pPr>
            <a:lvl2pPr marL="457200" indent="0">
              <a:buNone/>
              <a:defRPr sz="2000"/>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10459701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srgbClr val="0055A0">
                  <a:tint val="75000"/>
                </a:srgbClr>
              </a:solidFill>
            </a:endParaRPr>
          </a:p>
        </p:txBody>
      </p:sp>
      <p:sp>
        <p:nvSpPr>
          <p:cNvPr id="5" name="Footer Placeholder 4"/>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6" name="Slide Number Placeholder 5"/>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21977284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68760"/>
            <a:ext cx="5384800" cy="5112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68761"/>
            <a:ext cx="5384800" cy="51125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solidFill>
                <a:srgbClr val="0055A0">
                  <a:tint val="75000"/>
                </a:srgbClr>
              </a:solidFill>
            </a:endParaRPr>
          </a:p>
        </p:txBody>
      </p:sp>
      <p:sp>
        <p:nvSpPr>
          <p:cNvPr id="6" name="Footer Placeholder 5"/>
          <p:cNvSpPr>
            <a:spLocks noGrp="1"/>
          </p:cNvSpPr>
          <p:nvPr>
            <p:ph type="ftr" sz="quarter" idx="11"/>
          </p:nvPr>
        </p:nvSpPr>
        <p:spPr/>
        <p:txBody>
          <a:bodyPr/>
          <a:lstStyle/>
          <a:p>
            <a:r>
              <a:rPr lang="en-GB" dirty="0">
                <a:solidFill>
                  <a:srgbClr val="0055A0">
                    <a:tint val="75000"/>
                  </a:srgbClr>
                </a:solidFill>
              </a:rPr>
              <a:t>PIXEL2022</a:t>
            </a:r>
          </a:p>
        </p:txBody>
      </p:sp>
      <p:sp>
        <p:nvSpPr>
          <p:cNvPr id="7" name="Slide Number Placeholder 6"/>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35941413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268761"/>
            <a:ext cx="10972800" cy="24504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solidFill>
                <a:srgbClr val="0055A0">
                  <a:tint val="75000"/>
                </a:srgbClr>
              </a:solidFill>
            </a:endParaRPr>
          </a:p>
        </p:txBody>
      </p:sp>
      <p:sp>
        <p:nvSpPr>
          <p:cNvPr id="6" name="Footer Placeholder 5"/>
          <p:cNvSpPr>
            <a:spLocks noGrp="1"/>
          </p:cNvSpPr>
          <p:nvPr>
            <p:ph type="ftr" sz="quarter" idx="11"/>
          </p:nvPr>
        </p:nvSpPr>
        <p:spPr/>
        <p:txBody>
          <a:bodyPr/>
          <a:lstStyle>
            <a:lvl1pPr>
              <a:defRPr/>
            </a:lvl1pPr>
          </a:lstStyle>
          <a:p>
            <a:r>
              <a:rPr lang="en-GB" dirty="0">
                <a:solidFill>
                  <a:srgbClr val="0055A0">
                    <a:tint val="75000"/>
                  </a:srgbClr>
                </a:solidFill>
              </a:rPr>
              <a:t>PIXEL2022</a:t>
            </a:r>
          </a:p>
        </p:txBody>
      </p:sp>
      <p:sp>
        <p:nvSpPr>
          <p:cNvPr id="7" name="Slide Number Placeholder 6"/>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
        <p:nvSpPr>
          <p:cNvPr id="8" name="Content Placeholder 2"/>
          <p:cNvSpPr>
            <a:spLocks noGrp="1"/>
          </p:cNvSpPr>
          <p:nvPr>
            <p:ph sz="half" idx="13"/>
          </p:nvPr>
        </p:nvSpPr>
        <p:spPr>
          <a:xfrm>
            <a:off x="609600" y="3929765"/>
            <a:ext cx="10972800" cy="24504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838672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solidFill>
                <a:srgbClr val="0055A0">
                  <a:tint val="75000"/>
                </a:srgbClr>
              </a:solidFill>
            </a:endParaRPr>
          </a:p>
        </p:txBody>
      </p:sp>
      <p:sp>
        <p:nvSpPr>
          <p:cNvPr id="8" name="Footer Placeholder 7"/>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9" name="Slide Number Placeholder 8"/>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19323589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0055A0">
                  <a:tint val="75000"/>
                </a:srgbClr>
              </a:solidFill>
            </a:endParaRPr>
          </a:p>
        </p:txBody>
      </p:sp>
      <p:sp>
        <p:nvSpPr>
          <p:cNvPr id="4" name="Footer Placeholder 3"/>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5" name="Slide Number Placeholder 4"/>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323581916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55A0">
                  <a:tint val="75000"/>
                </a:srgbClr>
              </a:solidFill>
            </a:endParaRPr>
          </a:p>
        </p:txBody>
      </p:sp>
      <p:sp>
        <p:nvSpPr>
          <p:cNvPr id="3" name="Footer Placeholder 2"/>
          <p:cNvSpPr>
            <a:spLocks noGrp="1"/>
          </p:cNvSpPr>
          <p:nvPr>
            <p:ph type="ftr" sz="quarter" idx="11"/>
          </p:nvPr>
        </p:nvSpPr>
        <p:spPr/>
        <p:txBody>
          <a:bodyPr/>
          <a:lstStyle/>
          <a:p>
            <a:r>
              <a:rPr lang="en-GB">
                <a:solidFill>
                  <a:srgbClr val="0055A0">
                    <a:tint val="75000"/>
                  </a:srgbClr>
                </a:solidFill>
              </a:rPr>
              <a:t>PM2021 - Solid State Detectors - Stitched MAPS towards ALICE ITS3</a:t>
            </a:r>
          </a:p>
        </p:txBody>
      </p:sp>
      <p:sp>
        <p:nvSpPr>
          <p:cNvPr id="4" name="Slide Number Placeholder 3"/>
          <p:cNvSpPr>
            <a:spLocks noGrp="1"/>
          </p:cNvSpPr>
          <p:nvPr>
            <p:ph type="sldNum" sz="quarter" idx="12"/>
          </p:nvPr>
        </p:nvSpPr>
        <p:spPr/>
        <p:txBody>
          <a:body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spTree>
    <p:extLst>
      <p:ext uri="{BB962C8B-B14F-4D97-AF65-F5344CB8AC3E}">
        <p14:creationId xmlns:p14="http://schemas.microsoft.com/office/powerpoint/2010/main" val="41238818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4397"/>
            <a:ext cx="10972800" cy="66714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3392" y="1268760"/>
            <a:ext cx="10972800" cy="5112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545586"/>
            <a:ext cx="2030016" cy="27432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solidFill>
                <a:srgbClr val="0055A0">
                  <a:tint val="75000"/>
                </a:srgbClr>
              </a:solidFill>
            </a:endParaRPr>
          </a:p>
        </p:txBody>
      </p:sp>
      <p:sp>
        <p:nvSpPr>
          <p:cNvPr id="5" name="Footer Placeholder 4"/>
          <p:cNvSpPr>
            <a:spLocks noGrp="1"/>
          </p:cNvSpPr>
          <p:nvPr>
            <p:ph type="ftr" sz="quarter" idx="3"/>
          </p:nvPr>
        </p:nvSpPr>
        <p:spPr>
          <a:xfrm>
            <a:off x="2676179" y="6545586"/>
            <a:ext cx="6839643" cy="27432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ltLang="ko-KR" dirty="0">
                <a:solidFill>
                  <a:srgbClr val="0055A0">
                    <a:tint val="75000"/>
                  </a:srgbClr>
                </a:solidFill>
              </a:rPr>
              <a:t>20230622 | KCMS Seminar</a:t>
            </a:r>
          </a:p>
        </p:txBody>
      </p:sp>
      <p:sp>
        <p:nvSpPr>
          <p:cNvPr id="6" name="Slide Number Placeholder 5"/>
          <p:cNvSpPr>
            <a:spLocks noGrp="1"/>
          </p:cNvSpPr>
          <p:nvPr>
            <p:ph type="sldNum" sz="quarter" idx="4"/>
          </p:nvPr>
        </p:nvSpPr>
        <p:spPr>
          <a:xfrm>
            <a:off x="10758363" y="6545586"/>
            <a:ext cx="824037" cy="274324"/>
          </a:xfrm>
          <a:prstGeom prst="rect">
            <a:avLst/>
          </a:prstGeom>
        </p:spPr>
        <p:txBody>
          <a:bodyPr vert="horz" lIns="91440" tIns="45720" rIns="91440" bIns="45720" rtlCol="0" anchor="ctr"/>
          <a:lstStyle>
            <a:lvl1pPr algn="r">
              <a:defRPr sz="1200">
                <a:solidFill>
                  <a:schemeClr val="tx1">
                    <a:tint val="75000"/>
                  </a:schemeClr>
                </a:solidFill>
              </a:defRPr>
            </a:lvl1pPr>
          </a:lstStyle>
          <a:p>
            <a:fld id="{80DDECE7-1F46-4EE3-8281-CA3ECF044EE9}" type="slidenum">
              <a:rPr lang="en-GB" smtClean="0">
                <a:solidFill>
                  <a:srgbClr val="0055A0">
                    <a:tint val="75000"/>
                  </a:srgbClr>
                </a:solidFill>
              </a:rPr>
              <a:pPr/>
              <a:t>‹#›</a:t>
            </a:fld>
            <a:endParaRPr lang="en-GB">
              <a:solidFill>
                <a:srgbClr val="0055A0">
                  <a:tint val="75000"/>
                </a:srgbClr>
              </a:solidFill>
            </a:endParaRPr>
          </a:p>
        </p:txBody>
      </p:sp>
      <p:pic>
        <p:nvPicPr>
          <p:cNvPr id="12" name="Picture 11">
            <a:extLst>
              <a:ext uri="{FF2B5EF4-FFF2-40B4-BE49-F238E27FC236}">
                <a16:creationId xmlns:a16="http://schemas.microsoft.com/office/drawing/2014/main" id="{37536939-0412-D442-0BDF-E951CB5B761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03560" y="228328"/>
            <a:ext cx="475855" cy="643211"/>
          </a:xfrm>
          <a:prstGeom prst="rect">
            <a:avLst/>
          </a:prstGeom>
        </p:spPr>
      </p:pic>
      <p:pic>
        <p:nvPicPr>
          <p:cNvPr id="13" name="그림 8">
            <a:extLst>
              <a:ext uri="{FF2B5EF4-FFF2-40B4-BE49-F238E27FC236}">
                <a16:creationId xmlns:a16="http://schemas.microsoft.com/office/drawing/2014/main" id="{FEE21EC9-1CFB-63A5-FE4E-BDF7C4167A5F}"/>
              </a:ext>
            </a:extLst>
          </p:cNvPr>
          <p:cNvPicPr>
            <a:picLocks noChangeAspect="1"/>
          </p:cNvPicPr>
          <p:nvPr userDrawn="1"/>
        </p:nvPicPr>
        <p:blipFill>
          <a:blip r:embed="rId16"/>
          <a:stretch>
            <a:fillRect/>
          </a:stretch>
        </p:blipFill>
        <p:spPr>
          <a:xfrm>
            <a:off x="11060851" y="204396"/>
            <a:ext cx="653411" cy="702859"/>
          </a:xfrm>
          <a:prstGeom prst="rect">
            <a:avLst/>
          </a:prstGeom>
        </p:spPr>
      </p:pic>
    </p:spTree>
    <p:extLst>
      <p:ext uri="{BB962C8B-B14F-4D97-AF65-F5344CB8AC3E}">
        <p14:creationId xmlns:p14="http://schemas.microsoft.com/office/powerpoint/2010/main" val="20275676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fade/>
  </p:transition>
  <p:hf hdr="0" dt="0"/>
  <p:txStyles>
    <p:titleStyle>
      <a:lvl1pPr algn="l" defTabSz="914400" rtl="0" eaLnBrk="1" latinLnBrk="0" hangingPunct="1">
        <a:spcBef>
          <a:spcPct val="0"/>
        </a:spcBef>
        <a:buNone/>
        <a:defRPr sz="4000" b="0" kern="1200">
          <a:solidFill>
            <a:schemeClr val="tx1"/>
          </a:solidFill>
          <a:latin typeface="+mj-lt"/>
          <a:ea typeface="+mj-ea"/>
          <a:cs typeface="+mj-cs"/>
        </a:defRPr>
      </a:lvl1pPr>
    </p:titleStyle>
    <p:body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ds.cern.ch/record/2703140/files/LHCC-I-034.pdf" TargetMode="External"/><Relationship Id="rId2" Type="http://schemas.openxmlformats.org/officeDocument/2006/relationships/hyperlink" Target="https://indico.cern.ch/event/1071914"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927CF0-90C8-AFF2-C405-4E4F8A322F3F}"/>
              </a:ext>
            </a:extLst>
          </p:cNvPr>
          <p:cNvSpPr>
            <a:spLocks noGrp="1"/>
          </p:cNvSpPr>
          <p:nvPr>
            <p:ph type="ctrTitle"/>
          </p:nvPr>
        </p:nvSpPr>
        <p:spPr>
          <a:xfrm>
            <a:off x="914400" y="1765300"/>
            <a:ext cx="10363200" cy="1470025"/>
          </a:xfrm>
        </p:spPr>
        <p:txBody>
          <a:bodyPr>
            <a:normAutofit/>
          </a:bodyPr>
          <a:lstStyle/>
          <a:p>
            <a:pPr algn="ctr"/>
            <a:r>
              <a:rPr lang="en-US" dirty="0"/>
              <a:t>Principles of CMOS-based Semiconductor Detectors for High Energy Physics</a:t>
            </a:r>
          </a:p>
        </p:txBody>
      </p:sp>
      <p:sp>
        <p:nvSpPr>
          <p:cNvPr id="4" name="Footer Placeholder 3">
            <a:extLst>
              <a:ext uri="{FF2B5EF4-FFF2-40B4-BE49-F238E27FC236}">
                <a16:creationId xmlns:a16="http://schemas.microsoft.com/office/drawing/2014/main" id="{F1B13562-8014-8422-751B-FAB563016ED1}"/>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1BF43CE-EE41-3A5F-7EE9-A9F880A68AF7}"/>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a:t>
            </a:fld>
            <a:endParaRPr lang="en-GB">
              <a:solidFill>
                <a:srgbClr val="0055A0">
                  <a:tint val="75000"/>
                </a:srgbClr>
              </a:solidFill>
            </a:endParaRPr>
          </a:p>
        </p:txBody>
      </p:sp>
      <p:sp>
        <p:nvSpPr>
          <p:cNvPr id="11" name="Subtitle 6">
            <a:extLst>
              <a:ext uri="{FF2B5EF4-FFF2-40B4-BE49-F238E27FC236}">
                <a16:creationId xmlns:a16="http://schemas.microsoft.com/office/drawing/2014/main" id="{E679FA20-DE05-2423-B480-D82ABEC3E82F}"/>
              </a:ext>
            </a:extLst>
          </p:cNvPr>
          <p:cNvSpPr>
            <a:spLocks noGrp="1"/>
          </p:cNvSpPr>
          <p:nvPr>
            <p:ph type="subTitle" idx="1"/>
          </p:nvPr>
        </p:nvSpPr>
        <p:spPr>
          <a:xfrm>
            <a:off x="1257631" y="3600451"/>
            <a:ext cx="9676738" cy="1752600"/>
          </a:xfrm>
        </p:spPr>
        <p:txBody>
          <a:bodyPr/>
          <a:lstStyle/>
          <a:p>
            <a:pPr>
              <a:lnSpc>
                <a:spcPts val="2400"/>
              </a:lnSpc>
            </a:pPr>
            <a:r>
              <a:rPr lang="en-GB" b="1" dirty="0"/>
              <a:t>Geunhee Hong</a:t>
            </a:r>
          </a:p>
          <a:p>
            <a:pPr>
              <a:lnSpc>
                <a:spcPts val="2400"/>
              </a:lnSpc>
            </a:pPr>
            <a:r>
              <a:rPr lang="en-US" dirty="0"/>
              <a:t>Qualitas</a:t>
            </a:r>
            <a:r>
              <a:rPr lang="ko-KR" altLang="en-US" dirty="0"/>
              <a:t> </a:t>
            </a:r>
            <a:r>
              <a:rPr lang="en-US" altLang="ko-KR" dirty="0"/>
              <a:t>Semiconductor</a:t>
            </a:r>
            <a:endParaRPr lang="en-GB" dirty="0"/>
          </a:p>
        </p:txBody>
      </p:sp>
      <p:pic>
        <p:nvPicPr>
          <p:cNvPr id="12" name="Picture 11">
            <a:extLst>
              <a:ext uri="{FF2B5EF4-FFF2-40B4-BE49-F238E27FC236}">
                <a16:creationId xmlns:a16="http://schemas.microsoft.com/office/drawing/2014/main" id="{B29BB6C5-B787-B78C-79AE-5864F8FF7A3E}"/>
              </a:ext>
            </a:extLst>
          </p:cNvPr>
          <p:cNvPicPr>
            <a:picLocks noChangeAspect="1"/>
          </p:cNvPicPr>
          <p:nvPr/>
        </p:nvPicPr>
        <p:blipFill rotWithShape="1">
          <a:blip r:embed="rId2"/>
          <a:srcRect l="-220" t="52423" r="220" b="-1168"/>
          <a:stretch/>
        </p:blipFill>
        <p:spPr>
          <a:xfrm>
            <a:off x="3596058" y="4968093"/>
            <a:ext cx="4999884" cy="1370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227603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A78A930-647F-927E-7CBC-4634F39AEB1A}"/>
              </a:ext>
            </a:extLst>
          </p:cNvPr>
          <p:cNvSpPr>
            <a:spLocks noGrp="1"/>
          </p:cNvSpPr>
          <p:nvPr>
            <p:ph type="title"/>
          </p:nvPr>
        </p:nvSpPr>
        <p:spPr/>
        <p:txBody>
          <a:bodyPr>
            <a:normAutofit fontScale="90000"/>
          </a:bodyPr>
          <a:lstStyle/>
          <a:p>
            <a:r>
              <a:rPr lang="en-US" altLang="ko-KR" dirty="0"/>
              <a:t>Potential energy band diagram of a PN junction</a:t>
            </a:r>
            <a:endParaRPr lang="ko-KR" altLang="en-US" dirty="0"/>
          </a:p>
        </p:txBody>
      </p:sp>
      <p:sp>
        <p:nvSpPr>
          <p:cNvPr id="4" name="바닥글 개체 틀 3">
            <a:extLst>
              <a:ext uri="{FF2B5EF4-FFF2-40B4-BE49-F238E27FC236}">
                <a16:creationId xmlns:a16="http://schemas.microsoft.com/office/drawing/2014/main" id="{D9278789-67A5-044B-DF71-F7B49174A72F}"/>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DAE736CA-33C1-7241-72A8-5DDD6B897870}"/>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10</a:t>
            </a:fld>
            <a:endParaRPr lang="en-GB">
              <a:solidFill>
                <a:srgbClr val="0055A0">
                  <a:tint val="75000"/>
                </a:srgbClr>
              </a:solidFill>
            </a:endParaRPr>
          </a:p>
        </p:txBody>
      </p:sp>
      <p:sp>
        <p:nvSpPr>
          <p:cNvPr id="11" name="TextBox 10">
            <a:extLst>
              <a:ext uri="{FF2B5EF4-FFF2-40B4-BE49-F238E27FC236}">
                <a16:creationId xmlns:a16="http://schemas.microsoft.com/office/drawing/2014/main" id="{D98D533C-940B-3BA5-6443-C2F06296A5FD}"/>
              </a:ext>
            </a:extLst>
          </p:cNvPr>
          <p:cNvSpPr txBox="1"/>
          <p:nvPr/>
        </p:nvSpPr>
        <p:spPr>
          <a:xfrm>
            <a:off x="387350" y="6277040"/>
            <a:ext cx="11607800" cy="276999"/>
          </a:xfrm>
          <a:prstGeom prst="rect">
            <a:avLst/>
          </a:prstGeom>
          <a:noFill/>
        </p:spPr>
        <p:txBody>
          <a:bodyPr wrap="square">
            <a:spAutoFit/>
          </a:bodyPr>
          <a:lstStyle/>
          <a:p>
            <a:pPr marL="285750" indent="-285750">
              <a:buFont typeface="Wingdings" panose="05000000000000000000" pitchFamily="2" charset="2"/>
              <a:buChar char="§"/>
            </a:pPr>
            <a:r>
              <a:rPr lang="en-US" altLang="ko-KR" sz="1200" dirty="0" err="1">
                <a:solidFill>
                  <a:srgbClr val="000000"/>
                </a:solidFill>
              </a:rPr>
              <a:t>Dervos</a:t>
            </a:r>
            <a:r>
              <a:rPr lang="en-US" altLang="ko-KR" sz="1200" dirty="0">
                <a:solidFill>
                  <a:srgbClr val="000000"/>
                </a:solidFill>
              </a:rPr>
              <a:t>, Constantine T., et al. "</a:t>
            </a:r>
            <a:r>
              <a:rPr lang="en-US" altLang="ko-KR" sz="1200" dirty="0" err="1">
                <a:solidFill>
                  <a:srgbClr val="000000"/>
                </a:solidFill>
              </a:rPr>
              <a:t>pn</a:t>
            </a:r>
            <a:r>
              <a:rPr lang="en-US" altLang="ko-KR" sz="1200" dirty="0">
                <a:solidFill>
                  <a:srgbClr val="000000"/>
                </a:solidFill>
              </a:rPr>
              <a:t> junction photocurrent modelling evaluation under optical and electrical excitation." Sensors 4.5 (2004): 58-70.</a:t>
            </a:r>
            <a:endParaRPr lang="ko-KR" altLang="en-US" sz="1200" dirty="0">
              <a:solidFill>
                <a:srgbClr val="000000"/>
              </a:solidFill>
            </a:endParaRPr>
          </a:p>
        </p:txBody>
      </p:sp>
      <p:pic>
        <p:nvPicPr>
          <p:cNvPr id="13" name="그림 12">
            <a:extLst>
              <a:ext uri="{FF2B5EF4-FFF2-40B4-BE49-F238E27FC236}">
                <a16:creationId xmlns:a16="http://schemas.microsoft.com/office/drawing/2014/main" id="{E73241DE-5871-ED88-9CD6-57444691E7BE}"/>
              </a:ext>
            </a:extLst>
          </p:cNvPr>
          <p:cNvPicPr>
            <a:picLocks noChangeAspect="1"/>
          </p:cNvPicPr>
          <p:nvPr/>
        </p:nvPicPr>
        <p:blipFill>
          <a:blip r:embed="rId2"/>
          <a:stretch>
            <a:fillRect/>
          </a:stretch>
        </p:blipFill>
        <p:spPr>
          <a:xfrm>
            <a:off x="866775" y="1054725"/>
            <a:ext cx="10458450" cy="3559039"/>
          </a:xfrm>
          <a:prstGeom prst="rect">
            <a:avLst/>
          </a:prstGeom>
        </p:spPr>
      </p:pic>
      <p:sp>
        <p:nvSpPr>
          <p:cNvPr id="16" name="TextBox 15">
            <a:extLst>
              <a:ext uri="{FF2B5EF4-FFF2-40B4-BE49-F238E27FC236}">
                <a16:creationId xmlns:a16="http://schemas.microsoft.com/office/drawing/2014/main" id="{84CCBEF0-3D8A-F7C3-E3BE-EB7522CFE8ED}"/>
              </a:ext>
            </a:extLst>
          </p:cNvPr>
          <p:cNvSpPr txBox="1"/>
          <p:nvPr/>
        </p:nvSpPr>
        <p:spPr>
          <a:xfrm>
            <a:off x="1936750" y="3610050"/>
            <a:ext cx="2343150" cy="307777"/>
          </a:xfrm>
          <a:prstGeom prst="rect">
            <a:avLst/>
          </a:prstGeom>
          <a:noFill/>
        </p:spPr>
        <p:txBody>
          <a:bodyPr wrap="square">
            <a:spAutoFit/>
          </a:bodyPr>
          <a:lstStyle/>
          <a:p>
            <a:r>
              <a:rPr lang="en-US" altLang="ko-KR" sz="1400" b="1" dirty="0">
                <a:solidFill>
                  <a:srgbClr val="000000"/>
                </a:solidFill>
              </a:rPr>
              <a:t>W</a:t>
            </a:r>
            <a:r>
              <a:rPr lang="en-US" altLang="ko-KR" sz="1400" dirty="0">
                <a:solidFill>
                  <a:srgbClr val="000000"/>
                </a:solidFill>
              </a:rPr>
              <a:t>: Depletion region width</a:t>
            </a:r>
            <a:endParaRPr lang="ko-KR" altLang="en-US" sz="1400" dirty="0">
              <a:solidFill>
                <a:srgbClr val="000000"/>
              </a:solidFill>
            </a:endParaRPr>
          </a:p>
        </p:txBody>
      </p:sp>
      <p:sp>
        <p:nvSpPr>
          <p:cNvPr id="19" name="TextBox 18">
            <a:extLst>
              <a:ext uri="{FF2B5EF4-FFF2-40B4-BE49-F238E27FC236}">
                <a16:creationId xmlns:a16="http://schemas.microsoft.com/office/drawing/2014/main" id="{D0BC2182-310F-C8CD-BAFF-9291B622166F}"/>
              </a:ext>
            </a:extLst>
          </p:cNvPr>
          <p:cNvSpPr txBox="1"/>
          <p:nvPr/>
        </p:nvSpPr>
        <p:spPr>
          <a:xfrm>
            <a:off x="1987550" y="1829224"/>
            <a:ext cx="2241550" cy="307777"/>
          </a:xfrm>
          <a:prstGeom prst="rect">
            <a:avLst/>
          </a:prstGeom>
          <a:noFill/>
        </p:spPr>
        <p:txBody>
          <a:bodyPr wrap="square">
            <a:spAutoFit/>
          </a:bodyPr>
          <a:lstStyle/>
          <a:p>
            <a:r>
              <a:rPr lang="en-US" altLang="ko-KR" sz="1400" b="1" dirty="0">
                <a:solidFill>
                  <a:srgbClr val="000000"/>
                </a:solidFill>
              </a:rPr>
              <a:t>V</a:t>
            </a:r>
            <a:r>
              <a:rPr lang="en-US" altLang="ko-KR" sz="1400" b="1" baseline="-25000" dirty="0">
                <a:solidFill>
                  <a:srgbClr val="000000"/>
                </a:solidFill>
              </a:rPr>
              <a:t>D</a:t>
            </a:r>
            <a:r>
              <a:rPr lang="en-US" altLang="ko-KR" sz="1400" dirty="0">
                <a:solidFill>
                  <a:srgbClr val="000000"/>
                </a:solidFill>
              </a:rPr>
              <a:t>(</a:t>
            </a:r>
            <a:r>
              <a:rPr lang="en-US" altLang="ko-KR" sz="1400" dirty="0" err="1">
                <a:solidFill>
                  <a:srgbClr val="000000"/>
                </a:solidFill>
              </a:rPr>
              <a:t>V</a:t>
            </a:r>
            <a:r>
              <a:rPr lang="en-US" altLang="ko-KR" sz="1400" baseline="-25000" dirty="0" err="1">
                <a:solidFill>
                  <a:srgbClr val="000000"/>
                </a:solidFill>
              </a:rPr>
              <a:t>bi</a:t>
            </a:r>
            <a:r>
              <a:rPr lang="en-US" altLang="ko-KR" sz="1400" dirty="0">
                <a:solidFill>
                  <a:srgbClr val="000000"/>
                </a:solidFill>
              </a:rPr>
              <a:t>): built-in potential</a:t>
            </a:r>
            <a:endParaRPr lang="ko-KR" altLang="en-US" sz="1400" dirty="0">
              <a:solidFill>
                <a:srgbClr val="000000"/>
              </a:solidFill>
            </a:endParaRPr>
          </a:p>
        </p:txBody>
      </p:sp>
      <p:sp>
        <p:nvSpPr>
          <p:cNvPr id="20" name="TextBox 19">
            <a:extLst>
              <a:ext uri="{FF2B5EF4-FFF2-40B4-BE49-F238E27FC236}">
                <a16:creationId xmlns:a16="http://schemas.microsoft.com/office/drawing/2014/main" id="{6BDB23BD-4208-4D41-9D5A-0BC83BACFE35}"/>
              </a:ext>
            </a:extLst>
          </p:cNvPr>
          <p:cNvSpPr txBox="1"/>
          <p:nvPr/>
        </p:nvSpPr>
        <p:spPr>
          <a:xfrm>
            <a:off x="4660900" y="4306960"/>
            <a:ext cx="2241550" cy="338554"/>
          </a:xfrm>
          <a:prstGeom prst="rect">
            <a:avLst/>
          </a:prstGeom>
          <a:noFill/>
        </p:spPr>
        <p:txBody>
          <a:bodyPr wrap="square">
            <a:spAutoFit/>
          </a:bodyPr>
          <a:lstStyle/>
          <a:p>
            <a:r>
              <a:rPr lang="en-US" altLang="ko-KR" sz="1600" dirty="0">
                <a:solidFill>
                  <a:srgbClr val="000000"/>
                </a:solidFill>
              </a:rPr>
              <a:t>Forward bias</a:t>
            </a:r>
            <a:endParaRPr lang="ko-KR" altLang="en-US" sz="1600" dirty="0">
              <a:solidFill>
                <a:srgbClr val="000000"/>
              </a:solidFill>
            </a:endParaRPr>
          </a:p>
        </p:txBody>
      </p:sp>
      <p:sp>
        <p:nvSpPr>
          <p:cNvPr id="21" name="TextBox 20">
            <a:extLst>
              <a:ext uri="{FF2B5EF4-FFF2-40B4-BE49-F238E27FC236}">
                <a16:creationId xmlns:a16="http://schemas.microsoft.com/office/drawing/2014/main" id="{204563B3-C432-506F-52FD-211CEB05662E}"/>
              </a:ext>
            </a:extLst>
          </p:cNvPr>
          <p:cNvSpPr txBox="1"/>
          <p:nvPr/>
        </p:nvSpPr>
        <p:spPr>
          <a:xfrm>
            <a:off x="8350250" y="4306960"/>
            <a:ext cx="2241550" cy="338554"/>
          </a:xfrm>
          <a:prstGeom prst="rect">
            <a:avLst/>
          </a:prstGeom>
          <a:noFill/>
        </p:spPr>
        <p:txBody>
          <a:bodyPr wrap="square">
            <a:spAutoFit/>
          </a:bodyPr>
          <a:lstStyle/>
          <a:p>
            <a:r>
              <a:rPr lang="en-US" altLang="ko-KR" sz="1600" dirty="0">
                <a:solidFill>
                  <a:srgbClr val="FF0000"/>
                </a:solidFill>
              </a:rPr>
              <a:t>Reverse bias</a:t>
            </a:r>
            <a:endParaRPr lang="ko-KR" altLang="en-US" sz="1600" dirty="0">
              <a:solidFill>
                <a:srgbClr val="FF0000"/>
              </a:solidFill>
            </a:endParaRPr>
          </a:p>
        </p:txBody>
      </p:sp>
      <p:sp>
        <p:nvSpPr>
          <p:cNvPr id="22" name="TextBox 21">
            <a:extLst>
              <a:ext uri="{FF2B5EF4-FFF2-40B4-BE49-F238E27FC236}">
                <a16:creationId xmlns:a16="http://schemas.microsoft.com/office/drawing/2014/main" id="{9D616BBC-4874-01FA-5252-2110AF06D959}"/>
              </a:ext>
            </a:extLst>
          </p:cNvPr>
          <p:cNvSpPr txBox="1"/>
          <p:nvPr/>
        </p:nvSpPr>
        <p:spPr>
          <a:xfrm>
            <a:off x="4756150" y="1196233"/>
            <a:ext cx="3041650" cy="307777"/>
          </a:xfrm>
          <a:prstGeom prst="rect">
            <a:avLst/>
          </a:prstGeom>
          <a:noFill/>
        </p:spPr>
        <p:txBody>
          <a:bodyPr wrap="square">
            <a:spAutoFit/>
          </a:bodyPr>
          <a:lstStyle/>
          <a:p>
            <a:r>
              <a:rPr lang="en-US" altLang="ko-KR" sz="1400" b="1" dirty="0" err="1">
                <a:solidFill>
                  <a:srgbClr val="000000"/>
                </a:solidFill>
              </a:rPr>
              <a:t>L</a:t>
            </a:r>
            <a:r>
              <a:rPr lang="en-US" altLang="ko-KR" sz="1400" b="1" baseline="-25000" dirty="0" err="1">
                <a:solidFill>
                  <a:srgbClr val="000000"/>
                </a:solidFill>
              </a:rPr>
              <a:t>n,p</a:t>
            </a:r>
            <a:r>
              <a:rPr lang="en-US" altLang="ko-KR" sz="1400" dirty="0">
                <a:solidFill>
                  <a:srgbClr val="000000"/>
                </a:solidFill>
              </a:rPr>
              <a:t>: minority carrier </a:t>
            </a:r>
            <a:r>
              <a:rPr lang="en-US" altLang="ko-KR" sz="1400" dirty="0">
                <a:solidFill>
                  <a:srgbClr val="FF0000"/>
                </a:solidFill>
              </a:rPr>
              <a:t>diffusion length</a:t>
            </a:r>
            <a:endParaRPr lang="ko-KR" altLang="en-US" sz="1400" dirty="0">
              <a:solidFill>
                <a:srgbClr val="FF0000"/>
              </a:solidFill>
            </a:endParaRPr>
          </a:p>
        </p:txBody>
      </p:sp>
      <p:sp>
        <p:nvSpPr>
          <p:cNvPr id="23" name="TextBox 22">
            <a:extLst>
              <a:ext uri="{FF2B5EF4-FFF2-40B4-BE49-F238E27FC236}">
                <a16:creationId xmlns:a16="http://schemas.microsoft.com/office/drawing/2014/main" id="{5EB837D4-48B9-6711-58B9-95551CFEE1D6}"/>
              </a:ext>
            </a:extLst>
          </p:cNvPr>
          <p:cNvSpPr txBox="1"/>
          <p:nvPr/>
        </p:nvSpPr>
        <p:spPr>
          <a:xfrm>
            <a:off x="1422400" y="1173388"/>
            <a:ext cx="3130550" cy="338554"/>
          </a:xfrm>
          <a:prstGeom prst="rect">
            <a:avLst/>
          </a:prstGeom>
          <a:noFill/>
        </p:spPr>
        <p:txBody>
          <a:bodyPr wrap="square">
            <a:spAutoFit/>
          </a:bodyPr>
          <a:lstStyle/>
          <a:p>
            <a:r>
              <a:rPr lang="pt-BR" altLang="ko-KR" sz="1600" dirty="0">
                <a:solidFill>
                  <a:srgbClr val="000000"/>
                </a:solidFill>
              </a:rPr>
              <a:t>~ 80 electrons generated per um</a:t>
            </a:r>
            <a:endParaRPr lang="ko-KR" altLang="en-US" sz="1600" dirty="0">
              <a:solidFill>
                <a:srgbClr val="000000"/>
              </a:solidFill>
            </a:endParaRPr>
          </a:p>
        </p:txBody>
      </p:sp>
      <p:sp>
        <p:nvSpPr>
          <p:cNvPr id="26" name="TextBox 25">
            <a:extLst>
              <a:ext uri="{FF2B5EF4-FFF2-40B4-BE49-F238E27FC236}">
                <a16:creationId xmlns:a16="http://schemas.microsoft.com/office/drawing/2014/main" id="{F17C1AA0-6CA2-FBDA-BD29-63FED387A50B}"/>
              </a:ext>
            </a:extLst>
          </p:cNvPr>
          <p:cNvSpPr txBox="1"/>
          <p:nvPr/>
        </p:nvSpPr>
        <p:spPr>
          <a:xfrm>
            <a:off x="1739900" y="4306960"/>
            <a:ext cx="2241550" cy="338554"/>
          </a:xfrm>
          <a:prstGeom prst="rect">
            <a:avLst/>
          </a:prstGeom>
          <a:noFill/>
        </p:spPr>
        <p:txBody>
          <a:bodyPr wrap="square">
            <a:spAutoFit/>
          </a:bodyPr>
          <a:lstStyle/>
          <a:p>
            <a:r>
              <a:rPr lang="en-US" altLang="ko-KR" sz="1600" dirty="0">
                <a:solidFill>
                  <a:srgbClr val="000000"/>
                </a:solidFill>
              </a:rPr>
              <a:t>No bias</a:t>
            </a:r>
            <a:endParaRPr lang="ko-KR" altLang="en-US" sz="1600" dirty="0">
              <a:solidFill>
                <a:srgbClr val="000000"/>
              </a:solidFill>
            </a:endParaRPr>
          </a:p>
        </p:txBody>
      </p:sp>
      <p:sp>
        <p:nvSpPr>
          <p:cNvPr id="30" name="Content Placeholder 2">
            <a:extLst>
              <a:ext uri="{FF2B5EF4-FFF2-40B4-BE49-F238E27FC236}">
                <a16:creationId xmlns:a16="http://schemas.microsoft.com/office/drawing/2014/main" id="{0B7DD0AC-12E5-3F5B-7C51-6FAFE7B3105A}"/>
              </a:ext>
            </a:extLst>
          </p:cNvPr>
          <p:cNvSpPr>
            <a:spLocks noGrp="1"/>
          </p:cNvSpPr>
          <p:nvPr>
            <p:ph idx="1"/>
          </p:nvPr>
        </p:nvSpPr>
        <p:spPr>
          <a:xfrm>
            <a:off x="623392" y="4746077"/>
            <a:ext cx="10972800" cy="1636955"/>
          </a:xfrm>
        </p:spPr>
        <p:txBody>
          <a:bodyPr>
            <a:normAutofit/>
          </a:bodyPr>
          <a:lstStyle/>
          <a:p>
            <a:r>
              <a:rPr lang="en-US" sz="1800" dirty="0"/>
              <a:t>Charge transfer across the PN junction</a:t>
            </a:r>
          </a:p>
          <a:p>
            <a:pPr lvl="1"/>
            <a:r>
              <a:rPr lang="en-US" sz="1400" dirty="0"/>
              <a:t>Drift in W vs Diffusion in L</a:t>
            </a:r>
          </a:p>
          <a:p>
            <a:pPr lvl="1"/>
            <a:r>
              <a:rPr lang="en-US" altLang="ko-KR" sz="1400" dirty="0"/>
              <a:t>Radiation damage severely affects L</a:t>
            </a:r>
          </a:p>
          <a:p>
            <a:pPr lvl="1"/>
            <a:r>
              <a:rPr lang="en-US" sz="1400" dirty="0"/>
              <a:t>W increases with increasing reverse bias</a:t>
            </a:r>
          </a:p>
          <a:p>
            <a:pPr marL="457200" lvl="1" indent="0">
              <a:buNone/>
            </a:pPr>
            <a:endParaRPr lang="en-US" sz="1600" dirty="0"/>
          </a:p>
        </p:txBody>
      </p:sp>
    </p:spTree>
    <p:extLst>
      <p:ext uri="{BB962C8B-B14F-4D97-AF65-F5344CB8AC3E}">
        <p14:creationId xmlns:p14="http://schemas.microsoft.com/office/powerpoint/2010/main" val="5871081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8306D-DFC4-8203-CC7F-8505681C6F56}"/>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11</a:t>
            </a:fld>
            <a:endParaRPr lang="en-GB">
              <a:solidFill>
                <a:srgbClr val="0055A0">
                  <a:tint val="75000"/>
                </a:srgbClr>
              </a:solidFill>
            </a:endParaRPr>
          </a:p>
        </p:txBody>
      </p:sp>
      <p:sp>
        <p:nvSpPr>
          <p:cNvPr id="2" name="Title 1">
            <a:extLst>
              <a:ext uri="{FF2B5EF4-FFF2-40B4-BE49-F238E27FC236}">
                <a16:creationId xmlns:a16="http://schemas.microsoft.com/office/drawing/2014/main" id="{C26D3A35-9AC9-50A0-58DB-08E091262D43}"/>
              </a:ext>
            </a:extLst>
          </p:cNvPr>
          <p:cNvSpPr>
            <a:spLocks noGrp="1"/>
          </p:cNvSpPr>
          <p:nvPr>
            <p:ph type="title"/>
          </p:nvPr>
        </p:nvSpPr>
        <p:spPr>
          <a:xfrm>
            <a:off x="609600" y="204397"/>
            <a:ext cx="10972800" cy="667142"/>
          </a:xfrm>
        </p:spPr>
        <p:txBody>
          <a:bodyPr>
            <a:normAutofit fontScale="90000"/>
          </a:bodyPr>
          <a:lstStyle/>
          <a:p>
            <a:r>
              <a:rPr lang="en-US" dirty="0"/>
              <a:t>ALPIDE Technology</a:t>
            </a:r>
          </a:p>
        </p:txBody>
      </p:sp>
      <p:pic>
        <p:nvPicPr>
          <p:cNvPr id="3" name="Picture 8">
            <a:extLst>
              <a:ext uri="{FF2B5EF4-FFF2-40B4-BE49-F238E27FC236}">
                <a16:creationId xmlns:a16="http://schemas.microsoft.com/office/drawing/2014/main" id="{AEE990A8-C8BC-848E-F669-069CD48DD44A}"/>
              </a:ext>
            </a:extLst>
          </p:cNvPr>
          <p:cNvPicPr>
            <a:picLocks noChangeAspect="1"/>
          </p:cNvPicPr>
          <p:nvPr/>
        </p:nvPicPr>
        <p:blipFill rotWithShape="1">
          <a:blip r:embed="rId2"/>
          <a:srcRect t="15556"/>
          <a:stretch/>
        </p:blipFill>
        <p:spPr>
          <a:xfrm>
            <a:off x="1107971" y="901073"/>
            <a:ext cx="9976058" cy="5791200"/>
          </a:xfrm>
          <a:prstGeom prst="rect">
            <a:avLst/>
          </a:prstGeom>
        </p:spPr>
      </p:pic>
      <p:sp>
        <p:nvSpPr>
          <p:cNvPr id="6" name="바닥글 개체 틀 3">
            <a:extLst>
              <a:ext uri="{FF2B5EF4-FFF2-40B4-BE49-F238E27FC236}">
                <a16:creationId xmlns:a16="http://schemas.microsoft.com/office/drawing/2014/main" id="{C4441EE3-C1C0-3598-195D-C51F09F69EE6}"/>
              </a:ext>
            </a:extLst>
          </p:cNvPr>
          <p:cNvSpPr>
            <a:spLocks noGrp="1"/>
          </p:cNvSpPr>
          <p:nvPr>
            <p:ph type="ftr" sz="quarter" idx="11"/>
          </p:nvPr>
        </p:nvSpPr>
        <p:spPr>
          <a:xfrm>
            <a:off x="2676179" y="6545586"/>
            <a:ext cx="6839643" cy="274324"/>
          </a:xfrm>
        </p:spPr>
        <p:txBody>
          <a:bodyPr/>
          <a:lstStyle/>
          <a:p>
            <a:r>
              <a:rPr lang="en-GB" altLang="ko-KR" dirty="0">
                <a:solidFill>
                  <a:srgbClr val="0055A0">
                    <a:tint val="75000"/>
                  </a:srgbClr>
                </a:solidFill>
              </a:rPr>
              <a:t>20240704 | NUCLEAR PHYSICS SCHOOL 2024</a:t>
            </a:r>
          </a:p>
        </p:txBody>
      </p:sp>
    </p:spTree>
    <p:extLst>
      <p:ext uri="{BB962C8B-B14F-4D97-AF65-F5344CB8AC3E}">
        <p14:creationId xmlns:p14="http://schemas.microsoft.com/office/powerpoint/2010/main" val="41733645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C7BBD5-AA11-5D66-996B-11F48AFD4669}"/>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12</a:t>
            </a:fld>
            <a:endParaRPr lang="en-GB">
              <a:solidFill>
                <a:srgbClr val="0055A0">
                  <a:tint val="75000"/>
                </a:srgbClr>
              </a:solidFill>
            </a:endParaRPr>
          </a:p>
        </p:txBody>
      </p:sp>
      <p:pic>
        <p:nvPicPr>
          <p:cNvPr id="7" name="Picture 6">
            <a:extLst>
              <a:ext uri="{FF2B5EF4-FFF2-40B4-BE49-F238E27FC236}">
                <a16:creationId xmlns:a16="http://schemas.microsoft.com/office/drawing/2014/main" id="{8647B3DD-1764-A03F-D8DC-E1A5297B2377}"/>
              </a:ext>
            </a:extLst>
          </p:cNvPr>
          <p:cNvPicPr>
            <a:picLocks noChangeAspect="1"/>
          </p:cNvPicPr>
          <p:nvPr/>
        </p:nvPicPr>
        <p:blipFill rotWithShape="1">
          <a:blip r:embed="rId2"/>
          <a:srcRect t="9637"/>
          <a:stretch/>
        </p:blipFill>
        <p:spPr>
          <a:xfrm>
            <a:off x="1844254" y="833450"/>
            <a:ext cx="8503491" cy="5986460"/>
          </a:xfrm>
          <a:prstGeom prst="rect">
            <a:avLst/>
          </a:prstGeom>
        </p:spPr>
      </p:pic>
      <p:sp>
        <p:nvSpPr>
          <p:cNvPr id="2" name="Title 1">
            <a:extLst>
              <a:ext uri="{FF2B5EF4-FFF2-40B4-BE49-F238E27FC236}">
                <a16:creationId xmlns:a16="http://schemas.microsoft.com/office/drawing/2014/main" id="{D9B9C24F-4188-57D9-C5C6-18584CC7DCBE}"/>
              </a:ext>
            </a:extLst>
          </p:cNvPr>
          <p:cNvSpPr>
            <a:spLocks noGrp="1"/>
          </p:cNvSpPr>
          <p:nvPr>
            <p:ph type="title"/>
          </p:nvPr>
        </p:nvSpPr>
        <p:spPr>
          <a:xfrm>
            <a:off x="1990724" y="204397"/>
            <a:ext cx="8001001" cy="667142"/>
          </a:xfrm>
        </p:spPr>
        <p:txBody>
          <a:bodyPr>
            <a:normAutofit fontScale="90000"/>
          </a:bodyPr>
          <a:lstStyle/>
          <a:p>
            <a:r>
              <a:rPr lang="en-US" dirty="0"/>
              <a:t>Charge collection electrode and reset</a:t>
            </a:r>
          </a:p>
        </p:txBody>
      </p:sp>
      <p:sp>
        <p:nvSpPr>
          <p:cNvPr id="3" name="직사각형 2">
            <a:extLst>
              <a:ext uri="{FF2B5EF4-FFF2-40B4-BE49-F238E27FC236}">
                <a16:creationId xmlns:a16="http://schemas.microsoft.com/office/drawing/2014/main" id="{165364B1-C5DE-7D16-4B97-C6302CCB9EC5}"/>
              </a:ext>
            </a:extLst>
          </p:cNvPr>
          <p:cNvSpPr/>
          <p:nvPr/>
        </p:nvSpPr>
        <p:spPr>
          <a:xfrm>
            <a:off x="9582150" y="833450"/>
            <a:ext cx="695325"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42019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558FE-7A20-74A2-E359-0434AC3263B2}"/>
              </a:ext>
            </a:extLst>
          </p:cNvPr>
          <p:cNvSpPr>
            <a:spLocks noGrp="1"/>
          </p:cNvSpPr>
          <p:nvPr>
            <p:ph type="title"/>
          </p:nvPr>
        </p:nvSpPr>
        <p:spPr/>
        <p:txBody>
          <a:bodyPr>
            <a:normAutofit fontScale="90000"/>
          </a:bodyPr>
          <a:lstStyle/>
          <a:p>
            <a:r>
              <a:rPr lang="en-US" dirty="0"/>
              <a:t>Depletion region under </a:t>
            </a:r>
            <a:r>
              <a:rPr lang="en-US" dirty="0" err="1"/>
              <a:t>pwell</a:t>
            </a:r>
            <a:r>
              <a:rPr lang="en-US" dirty="0"/>
              <a:t>/deep </a:t>
            </a:r>
            <a:r>
              <a:rPr lang="en-US" dirty="0" err="1"/>
              <a:t>pwell</a:t>
            </a:r>
            <a:endParaRPr lang="en-US" dirty="0"/>
          </a:p>
        </p:txBody>
      </p:sp>
      <p:sp>
        <p:nvSpPr>
          <p:cNvPr id="4" name="Footer Placeholder 3">
            <a:extLst>
              <a:ext uri="{FF2B5EF4-FFF2-40B4-BE49-F238E27FC236}">
                <a16:creationId xmlns:a16="http://schemas.microsoft.com/office/drawing/2014/main" id="{B4DADB45-0414-8640-B65B-0267039B2361}"/>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8965229D-5A6B-F469-7647-85D909E0B8D4}"/>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13</a:t>
            </a:fld>
            <a:endParaRPr lang="en-GB">
              <a:solidFill>
                <a:srgbClr val="0055A0">
                  <a:tint val="75000"/>
                </a:srgbClr>
              </a:solidFill>
            </a:endParaRPr>
          </a:p>
        </p:txBody>
      </p:sp>
      <p:pic>
        <p:nvPicPr>
          <p:cNvPr id="7" name="Picture 6">
            <a:extLst>
              <a:ext uri="{FF2B5EF4-FFF2-40B4-BE49-F238E27FC236}">
                <a16:creationId xmlns:a16="http://schemas.microsoft.com/office/drawing/2014/main" id="{57C3BDDB-B410-E336-76F6-EF17CE84C45A}"/>
              </a:ext>
            </a:extLst>
          </p:cNvPr>
          <p:cNvPicPr>
            <a:picLocks noChangeAspect="1"/>
          </p:cNvPicPr>
          <p:nvPr/>
        </p:nvPicPr>
        <p:blipFill>
          <a:blip r:embed="rId2"/>
          <a:stretch>
            <a:fillRect/>
          </a:stretch>
        </p:blipFill>
        <p:spPr>
          <a:xfrm>
            <a:off x="440575" y="980729"/>
            <a:ext cx="5655425" cy="4204941"/>
          </a:xfrm>
          <a:prstGeom prst="rect">
            <a:avLst/>
          </a:prstGeom>
        </p:spPr>
      </p:pic>
      <p:pic>
        <p:nvPicPr>
          <p:cNvPr id="9" name="Picture 8">
            <a:extLst>
              <a:ext uri="{FF2B5EF4-FFF2-40B4-BE49-F238E27FC236}">
                <a16:creationId xmlns:a16="http://schemas.microsoft.com/office/drawing/2014/main" id="{3C5097E9-C980-415A-BDF5-DD4CD8013ACE}"/>
              </a:ext>
            </a:extLst>
          </p:cNvPr>
          <p:cNvPicPr>
            <a:picLocks noChangeAspect="1"/>
          </p:cNvPicPr>
          <p:nvPr/>
        </p:nvPicPr>
        <p:blipFill rotWithShape="1">
          <a:blip r:embed="rId3"/>
          <a:srcRect b="44756"/>
          <a:stretch/>
        </p:blipFill>
        <p:spPr>
          <a:xfrm>
            <a:off x="471273" y="4601485"/>
            <a:ext cx="5667174" cy="1970344"/>
          </a:xfrm>
          <a:prstGeom prst="rect">
            <a:avLst/>
          </a:prstGeom>
          <a:ln w="19050">
            <a:solidFill>
              <a:srgbClr val="FF0000"/>
            </a:solidFill>
          </a:ln>
        </p:spPr>
      </p:pic>
      <p:pic>
        <p:nvPicPr>
          <p:cNvPr id="12" name="그림 11">
            <a:extLst>
              <a:ext uri="{FF2B5EF4-FFF2-40B4-BE49-F238E27FC236}">
                <a16:creationId xmlns:a16="http://schemas.microsoft.com/office/drawing/2014/main" id="{7650DE97-21BB-B858-85B1-FD9AD8F75464}"/>
              </a:ext>
            </a:extLst>
          </p:cNvPr>
          <p:cNvPicPr>
            <a:picLocks noChangeAspect="1"/>
          </p:cNvPicPr>
          <p:nvPr/>
        </p:nvPicPr>
        <p:blipFill>
          <a:blip r:embed="rId4"/>
          <a:stretch>
            <a:fillRect/>
          </a:stretch>
        </p:blipFill>
        <p:spPr>
          <a:xfrm>
            <a:off x="7348963" y="1643822"/>
            <a:ext cx="2571750" cy="812453"/>
          </a:xfrm>
          <a:prstGeom prst="rect">
            <a:avLst/>
          </a:prstGeom>
        </p:spPr>
      </p:pic>
      <p:sp>
        <p:nvSpPr>
          <p:cNvPr id="13" name="TextBox 12">
            <a:extLst>
              <a:ext uri="{FF2B5EF4-FFF2-40B4-BE49-F238E27FC236}">
                <a16:creationId xmlns:a16="http://schemas.microsoft.com/office/drawing/2014/main" id="{6BD2EAD5-CEC2-A9C2-4AA6-D60444D55007}"/>
              </a:ext>
            </a:extLst>
          </p:cNvPr>
          <p:cNvSpPr txBox="1"/>
          <p:nvPr/>
        </p:nvSpPr>
        <p:spPr>
          <a:xfrm>
            <a:off x="6952656" y="1274490"/>
            <a:ext cx="4019434" cy="2308324"/>
          </a:xfrm>
          <a:prstGeom prst="rect">
            <a:avLst/>
          </a:prstGeom>
          <a:noFill/>
        </p:spPr>
        <p:txBody>
          <a:bodyPr wrap="none" rtlCol="0">
            <a:spAutoFit/>
          </a:bodyPr>
          <a:lstStyle/>
          <a:p>
            <a:pPr marL="285750" indent="-285750">
              <a:buFont typeface="Arial" panose="020B0604020202020204" pitchFamily="34" charset="0"/>
              <a:buChar char="•"/>
            </a:pPr>
            <a:r>
              <a:rPr lang="en-US" altLang="ko-KR" dirty="0">
                <a:solidFill>
                  <a:srgbClr val="080808"/>
                </a:solidFill>
              </a:rPr>
              <a:t>Depletion region thickness</a:t>
            </a:r>
          </a:p>
          <a:p>
            <a:pPr marL="285750" indent="-285750">
              <a:buFont typeface="Arial" panose="020B0604020202020204" pitchFamily="34" charset="0"/>
              <a:buChar char="•"/>
            </a:pPr>
            <a:endParaRPr lang="en-US" altLang="ko-KR" dirty="0">
              <a:solidFill>
                <a:srgbClr val="080808"/>
              </a:solidFill>
            </a:endParaRPr>
          </a:p>
          <a:p>
            <a:pPr marL="285750" indent="-285750">
              <a:buFont typeface="Arial" panose="020B0604020202020204" pitchFamily="34" charset="0"/>
              <a:buChar char="•"/>
            </a:pPr>
            <a:endParaRPr lang="en-US" altLang="ko-KR" dirty="0">
              <a:solidFill>
                <a:srgbClr val="080808"/>
              </a:solidFill>
            </a:endParaRPr>
          </a:p>
          <a:p>
            <a:pPr marL="285750" indent="-285750">
              <a:buFont typeface="Arial" panose="020B0604020202020204" pitchFamily="34" charset="0"/>
              <a:buChar char="•"/>
            </a:pPr>
            <a:endParaRPr lang="en-US" altLang="ko-KR" dirty="0">
              <a:solidFill>
                <a:srgbClr val="080808"/>
              </a:solidFill>
            </a:endParaRPr>
          </a:p>
          <a:p>
            <a:pPr marL="285750" indent="-285750">
              <a:buFont typeface="Arial" panose="020B0604020202020204" pitchFamily="34" charset="0"/>
              <a:buChar char="•"/>
            </a:pPr>
            <a:endParaRPr lang="en-US" altLang="ko-KR" dirty="0">
              <a:solidFill>
                <a:srgbClr val="080808"/>
              </a:solidFill>
            </a:endParaRPr>
          </a:p>
          <a:p>
            <a:pPr marL="285750" indent="-285750">
              <a:buFont typeface="Arial" panose="020B0604020202020204" pitchFamily="34" charset="0"/>
              <a:buChar char="•"/>
            </a:pPr>
            <a:r>
              <a:rPr lang="en-US" altLang="ko-KR" i="1" dirty="0" err="1">
                <a:solidFill>
                  <a:srgbClr val="080808"/>
                </a:solidFill>
                <a:latin typeface="Times New Roman" panose="02020603050405020304" pitchFamily="18" charset="0"/>
                <a:cs typeface="Times New Roman" panose="02020603050405020304" pitchFamily="18" charset="0"/>
              </a:rPr>
              <a:t>x</a:t>
            </a:r>
            <a:r>
              <a:rPr lang="en-US" altLang="ko-KR" i="1" baseline="-25000" dirty="0" err="1">
                <a:solidFill>
                  <a:srgbClr val="080808"/>
                </a:solidFill>
                <a:latin typeface="Times New Roman" panose="02020603050405020304" pitchFamily="18" charset="0"/>
                <a:cs typeface="Times New Roman" panose="02020603050405020304" pitchFamily="18" charset="0"/>
              </a:rPr>
              <a:t>d</a:t>
            </a:r>
            <a:r>
              <a:rPr lang="en-US" altLang="ko-KR" dirty="0">
                <a:solidFill>
                  <a:srgbClr val="080808"/>
                </a:solidFill>
              </a:rPr>
              <a:t> directly affects sensor performance</a:t>
            </a:r>
          </a:p>
          <a:p>
            <a:pPr marL="285750" indent="-285750">
              <a:buFont typeface="Arial" panose="020B0604020202020204" pitchFamily="34" charset="0"/>
              <a:buChar char="•"/>
            </a:pPr>
            <a:r>
              <a:rPr lang="en-US" altLang="ko-KR" i="1" dirty="0">
                <a:solidFill>
                  <a:srgbClr val="080808"/>
                </a:solidFill>
                <a:latin typeface="Times New Roman" panose="02020603050405020304" pitchFamily="18" charset="0"/>
                <a:cs typeface="Times New Roman" panose="02020603050405020304" pitchFamily="18" charset="0"/>
              </a:rPr>
              <a:t>N</a:t>
            </a:r>
            <a:r>
              <a:rPr lang="en-US" altLang="ko-KR" i="1" baseline="-25000" dirty="0">
                <a:solidFill>
                  <a:srgbClr val="080808"/>
                </a:solidFill>
                <a:latin typeface="Times New Roman" panose="02020603050405020304" pitchFamily="18" charset="0"/>
                <a:cs typeface="Times New Roman" panose="02020603050405020304" pitchFamily="18" charset="0"/>
              </a:rPr>
              <a:t>A </a:t>
            </a:r>
            <a:r>
              <a:rPr lang="en-US" altLang="ko-KR" i="1" dirty="0">
                <a:solidFill>
                  <a:srgbClr val="080808"/>
                </a:solidFill>
                <a:latin typeface="Times New Roman" panose="02020603050405020304" pitchFamily="18" charset="0"/>
                <a:cs typeface="Times New Roman" panose="02020603050405020304" pitchFamily="18" charset="0"/>
              </a:rPr>
              <a:t>, N</a:t>
            </a:r>
            <a:r>
              <a:rPr lang="en-US" altLang="ko-KR" i="1" baseline="-25000" dirty="0">
                <a:solidFill>
                  <a:srgbClr val="080808"/>
                </a:solidFill>
                <a:latin typeface="Times New Roman" panose="02020603050405020304" pitchFamily="18" charset="0"/>
                <a:cs typeface="Times New Roman" panose="02020603050405020304" pitchFamily="18" charset="0"/>
              </a:rPr>
              <a:t>D </a:t>
            </a:r>
            <a:r>
              <a:rPr lang="en-US" altLang="ko-KR" i="1" dirty="0">
                <a:solidFill>
                  <a:srgbClr val="080808"/>
                </a:solidFill>
                <a:latin typeface="Times New Roman" panose="02020603050405020304" pitchFamily="18" charset="0"/>
                <a:cs typeface="Times New Roman" panose="02020603050405020304" pitchFamily="18" charset="0"/>
              </a:rPr>
              <a:t>, </a:t>
            </a:r>
            <a:r>
              <a:rPr lang="en-US" altLang="ko-KR" i="1" dirty="0" err="1">
                <a:solidFill>
                  <a:srgbClr val="080808"/>
                </a:solidFill>
                <a:latin typeface="Times New Roman" panose="02020603050405020304" pitchFamily="18" charset="0"/>
                <a:cs typeface="Times New Roman" panose="02020603050405020304" pitchFamily="18" charset="0"/>
              </a:rPr>
              <a:t>V</a:t>
            </a:r>
            <a:r>
              <a:rPr lang="en-US" altLang="ko-KR" i="1" baseline="-25000" dirty="0" err="1">
                <a:solidFill>
                  <a:srgbClr val="080808"/>
                </a:solidFill>
                <a:latin typeface="Times New Roman" panose="02020603050405020304" pitchFamily="18" charset="0"/>
                <a:cs typeface="Times New Roman" panose="02020603050405020304" pitchFamily="18" charset="0"/>
              </a:rPr>
              <a:t>bi</a:t>
            </a:r>
            <a:r>
              <a:rPr lang="en-US" altLang="ko-KR" i="1" dirty="0">
                <a:solidFill>
                  <a:srgbClr val="080808"/>
                </a:solidFill>
              </a:rPr>
              <a:t> </a:t>
            </a:r>
            <a:r>
              <a:rPr lang="en-US" altLang="ko-KR" dirty="0">
                <a:solidFill>
                  <a:srgbClr val="080808"/>
                </a:solidFill>
                <a:sym typeface="Wingdings" panose="05000000000000000000" pitchFamily="2" charset="2"/>
              </a:rPr>
              <a:t></a:t>
            </a:r>
            <a:r>
              <a:rPr lang="en-US" altLang="ko-KR" dirty="0">
                <a:solidFill>
                  <a:srgbClr val="080808"/>
                </a:solidFill>
              </a:rPr>
              <a:t> Device designer</a:t>
            </a:r>
          </a:p>
          <a:p>
            <a:endParaRPr lang="ko-KR" altLang="en-US" dirty="0">
              <a:solidFill>
                <a:srgbClr val="080808"/>
              </a:solidFill>
            </a:endParaRPr>
          </a:p>
        </p:txBody>
      </p:sp>
      <p:sp>
        <p:nvSpPr>
          <p:cNvPr id="15" name="직사각형 14">
            <a:extLst>
              <a:ext uri="{FF2B5EF4-FFF2-40B4-BE49-F238E27FC236}">
                <a16:creationId xmlns:a16="http://schemas.microsoft.com/office/drawing/2014/main" id="{FA37A226-F969-EE33-8E2F-624DEF386FB1}"/>
              </a:ext>
            </a:extLst>
          </p:cNvPr>
          <p:cNvSpPr/>
          <p:nvPr/>
        </p:nvSpPr>
        <p:spPr>
          <a:xfrm>
            <a:off x="539750" y="2696294"/>
            <a:ext cx="1390650" cy="205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FECE0301-1E2E-7713-3E98-865780BF65E5}"/>
              </a:ext>
            </a:extLst>
          </p:cNvPr>
          <p:cNvSpPr/>
          <p:nvPr/>
        </p:nvSpPr>
        <p:spPr>
          <a:xfrm>
            <a:off x="539750" y="4194894"/>
            <a:ext cx="1390650" cy="205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04749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80BC-8AF2-7002-85B8-A31D35F659E7}"/>
              </a:ext>
            </a:extLst>
          </p:cNvPr>
          <p:cNvSpPr>
            <a:spLocks noGrp="1"/>
          </p:cNvSpPr>
          <p:nvPr>
            <p:ph type="title"/>
          </p:nvPr>
        </p:nvSpPr>
        <p:spPr/>
        <p:txBody>
          <a:bodyPr>
            <a:normAutofit fontScale="90000"/>
          </a:bodyPr>
          <a:lstStyle/>
          <a:p>
            <a:r>
              <a:rPr lang="en-US" dirty="0"/>
              <a:t>Sensor improvement for a faster charge collection</a:t>
            </a:r>
          </a:p>
        </p:txBody>
      </p:sp>
      <p:sp>
        <p:nvSpPr>
          <p:cNvPr id="4" name="Footer Placeholder 3">
            <a:extLst>
              <a:ext uri="{FF2B5EF4-FFF2-40B4-BE49-F238E27FC236}">
                <a16:creationId xmlns:a16="http://schemas.microsoft.com/office/drawing/2014/main" id="{BB5B0B64-DED0-BEAE-547C-60C8CE411E03}"/>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63C7ADBD-6B04-3B36-AD41-875A362CE756}"/>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14</a:t>
            </a:fld>
            <a:endParaRPr lang="en-GB">
              <a:solidFill>
                <a:srgbClr val="0055A0">
                  <a:tint val="75000"/>
                </a:srgbClr>
              </a:solidFill>
            </a:endParaRPr>
          </a:p>
        </p:txBody>
      </p:sp>
      <p:sp>
        <p:nvSpPr>
          <p:cNvPr id="7" name="TextBox 6">
            <a:extLst>
              <a:ext uri="{FF2B5EF4-FFF2-40B4-BE49-F238E27FC236}">
                <a16:creationId xmlns:a16="http://schemas.microsoft.com/office/drawing/2014/main" id="{FF2A66F2-4D40-3FDE-20DB-C9EC13CCFD18}"/>
              </a:ext>
            </a:extLst>
          </p:cNvPr>
          <p:cNvSpPr txBox="1"/>
          <p:nvPr/>
        </p:nvSpPr>
        <p:spPr>
          <a:xfrm>
            <a:off x="350262" y="6220773"/>
            <a:ext cx="10972799" cy="276999"/>
          </a:xfrm>
          <a:prstGeom prst="rect">
            <a:avLst/>
          </a:prstGeom>
          <a:noFill/>
        </p:spPr>
        <p:txBody>
          <a:bodyPr wrap="square">
            <a:spAutoFit/>
          </a:bodyPr>
          <a:lstStyle/>
          <a:p>
            <a:pPr marL="171450" indent="-171450">
              <a:buFont typeface="Wingdings" panose="05000000000000000000" pitchFamily="2" charset="2"/>
              <a:buChar char="§"/>
            </a:pPr>
            <a:r>
              <a:rPr lang="en-GB" sz="1200" dirty="0">
                <a:solidFill>
                  <a:srgbClr val="000000"/>
                </a:solidFill>
              </a:rPr>
              <a:t>Magdalena </a:t>
            </a:r>
            <a:r>
              <a:rPr lang="en-GB" sz="1200" dirty="0" err="1">
                <a:solidFill>
                  <a:srgbClr val="000000"/>
                </a:solidFill>
              </a:rPr>
              <a:t>Munker</a:t>
            </a:r>
            <a:r>
              <a:rPr lang="en-GB" sz="1200" dirty="0">
                <a:solidFill>
                  <a:srgbClr val="000000"/>
                </a:solidFill>
              </a:rPr>
              <a:t>, Simulations of CMOS pixel sensors with a small collection electrode, improved for a faster charge collection and increased radiation tolerance </a:t>
            </a:r>
            <a:endParaRPr lang="en-US" sz="1200" dirty="0">
              <a:solidFill>
                <a:srgbClr val="000000"/>
              </a:solidFill>
            </a:endParaRPr>
          </a:p>
        </p:txBody>
      </p:sp>
      <p:pic>
        <p:nvPicPr>
          <p:cNvPr id="11" name="Picture 10">
            <a:extLst>
              <a:ext uri="{FF2B5EF4-FFF2-40B4-BE49-F238E27FC236}">
                <a16:creationId xmlns:a16="http://schemas.microsoft.com/office/drawing/2014/main" id="{662E1E82-0597-0B97-E273-7D89D4432FEC}"/>
              </a:ext>
            </a:extLst>
          </p:cNvPr>
          <p:cNvPicPr>
            <a:picLocks noChangeAspect="1"/>
          </p:cNvPicPr>
          <p:nvPr/>
        </p:nvPicPr>
        <p:blipFill>
          <a:blip r:embed="rId2"/>
          <a:stretch>
            <a:fillRect/>
          </a:stretch>
        </p:blipFill>
        <p:spPr>
          <a:xfrm>
            <a:off x="6236362" y="3116895"/>
            <a:ext cx="5346039" cy="2712808"/>
          </a:xfrm>
          <a:prstGeom prst="rect">
            <a:avLst/>
          </a:prstGeom>
        </p:spPr>
      </p:pic>
      <p:pic>
        <p:nvPicPr>
          <p:cNvPr id="8" name="그림 7">
            <a:extLst>
              <a:ext uri="{FF2B5EF4-FFF2-40B4-BE49-F238E27FC236}">
                <a16:creationId xmlns:a16="http://schemas.microsoft.com/office/drawing/2014/main" id="{F560FC33-1DDE-AB23-1208-09A3FB1C2A09}"/>
              </a:ext>
            </a:extLst>
          </p:cNvPr>
          <p:cNvPicPr>
            <a:picLocks noChangeAspect="1"/>
          </p:cNvPicPr>
          <p:nvPr/>
        </p:nvPicPr>
        <p:blipFill>
          <a:blip r:embed="rId3"/>
          <a:stretch>
            <a:fillRect/>
          </a:stretch>
        </p:blipFill>
        <p:spPr>
          <a:xfrm>
            <a:off x="432812" y="1163820"/>
            <a:ext cx="5251450" cy="1989964"/>
          </a:xfrm>
          <a:prstGeom prst="rect">
            <a:avLst/>
          </a:prstGeom>
        </p:spPr>
      </p:pic>
      <p:pic>
        <p:nvPicPr>
          <p:cNvPr id="12" name="그림 11">
            <a:extLst>
              <a:ext uri="{FF2B5EF4-FFF2-40B4-BE49-F238E27FC236}">
                <a16:creationId xmlns:a16="http://schemas.microsoft.com/office/drawing/2014/main" id="{BC9947AE-8C14-C6C4-9586-757A3C43D068}"/>
              </a:ext>
            </a:extLst>
          </p:cNvPr>
          <p:cNvPicPr>
            <a:picLocks noChangeAspect="1"/>
          </p:cNvPicPr>
          <p:nvPr/>
        </p:nvPicPr>
        <p:blipFill>
          <a:blip r:embed="rId4"/>
          <a:stretch>
            <a:fillRect/>
          </a:stretch>
        </p:blipFill>
        <p:spPr>
          <a:xfrm>
            <a:off x="432812" y="3132792"/>
            <a:ext cx="5100364" cy="1973172"/>
          </a:xfrm>
          <a:prstGeom prst="rect">
            <a:avLst/>
          </a:prstGeom>
        </p:spPr>
      </p:pic>
      <p:pic>
        <p:nvPicPr>
          <p:cNvPr id="14" name="그림 13">
            <a:extLst>
              <a:ext uri="{FF2B5EF4-FFF2-40B4-BE49-F238E27FC236}">
                <a16:creationId xmlns:a16="http://schemas.microsoft.com/office/drawing/2014/main" id="{2374261A-9A57-81DC-DB19-A7C7D8E98FBA}"/>
              </a:ext>
            </a:extLst>
          </p:cNvPr>
          <p:cNvPicPr>
            <a:picLocks noChangeAspect="1"/>
          </p:cNvPicPr>
          <p:nvPr/>
        </p:nvPicPr>
        <p:blipFill>
          <a:blip r:embed="rId5"/>
          <a:stretch>
            <a:fillRect/>
          </a:stretch>
        </p:blipFill>
        <p:spPr>
          <a:xfrm>
            <a:off x="6236362" y="1174054"/>
            <a:ext cx="5398069" cy="1772425"/>
          </a:xfrm>
          <a:prstGeom prst="rect">
            <a:avLst/>
          </a:prstGeom>
        </p:spPr>
      </p:pic>
    </p:spTree>
    <p:extLst>
      <p:ext uri="{BB962C8B-B14F-4D97-AF65-F5344CB8AC3E}">
        <p14:creationId xmlns:p14="http://schemas.microsoft.com/office/powerpoint/2010/main" val="1193112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FE5925D1-50C1-19B0-A2E3-D5740E7AA69A}"/>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15</a:t>
            </a:fld>
            <a:endParaRPr lang="en-GB">
              <a:solidFill>
                <a:srgbClr val="0055A0">
                  <a:tint val="75000"/>
                </a:srgbClr>
              </a:solidFill>
            </a:endParaRPr>
          </a:p>
        </p:txBody>
      </p:sp>
      <p:pic>
        <p:nvPicPr>
          <p:cNvPr id="6" name="Picture 11">
            <a:extLst>
              <a:ext uri="{FF2B5EF4-FFF2-40B4-BE49-F238E27FC236}">
                <a16:creationId xmlns:a16="http://schemas.microsoft.com/office/drawing/2014/main" id="{1E984E1B-582E-B80F-B683-9C11FE67DC51}"/>
              </a:ext>
            </a:extLst>
          </p:cNvPr>
          <p:cNvPicPr>
            <a:picLocks noChangeAspect="1"/>
          </p:cNvPicPr>
          <p:nvPr/>
        </p:nvPicPr>
        <p:blipFill>
          <a:blip r:embed="rId2"/>
          <a:stretch>
            <a:fillRect/>
          </a:stretch>
        </p:blipFill>
        <p:spPr>
          <a:xfrm>
            <a:off x="501649" y="122460"/>
            <a:ext cx="8891608" cy="6697450"/>
          </a:xfrm>
          <a:prstGeom prst="rect">
            <a:avLst/>
          </a:prstGeom>
        </p:spPr>
      </p:pic>
      <p:pic>
        <p:nvPicPr>
          <p:cNvPr id="8" name="Picture 8">
            <a:extLst>
              <a:ext uri="{FF2B5EF4-FFF2-40B4-BE49-F238E27FC236}">
                <a16:creationId xmlns:a16="http://schemas.microsoft.com/office/drawing/2014/main" id="{DBBDB7F1-0B32-DA78-EFB9-D8B4127F340B}"/>
              </a:ext>
            </a:extLst>
          </p:cNvPr>
          <p:cNvPicPr>
            <a:picLocks noChangeAspect="1"/>
          </p:cNvPicPr>
          <p:nvPr/>
        </p:nvPicPr>
        <p:blipFill rotWithShape="1">
          <a:blip r:embed="rId3"/>
          <a:srcRect r="69134" b="53115"/>
          <a:stretch/>
        </p:blipFill>
        <p:spPr>
          <a:xfrm>
            <a:off x="8569524" y="4616451"/>
            <a:ext cx="2251851" cy="1799542"/>
          </a:xfrm>
          <a:prstGeom prst="rect">
            <a:avLst/>
          </a:prstGeom>
        </p:spPr>
      </p:pic>
      <p:sp>
        <p:nvSpPr>
          <p:cNvPr id="2" name="직사각형 1">
            <a:extLst>
              <a:ext uri="{FF2B5EF4-FFF2-40B4-BE49-F238E27FC236}">
                <a16:creationId xmlns:a16="http://schemas.microsoft.com/office/drawing/2014/main" id="{AD699111-9585-4610-0F20-4A4062E52E18}"/>
              </a:ext>
            </a:extLst>
          </p:cNvPr>
          <p:cNvSpPr/>
          <p:nvPr/>
        </p:nvSpPr>
        <p:spPr>
          <a:xfrm>
            <a:off x="8496300" y="226006"/>
            <a:ext cx="896957" cy="859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007819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a:extLst>
              <a:ext uri="{FF2B5EF4-FFF2-40B4-BE49-F238E27FC236}">
                <a16:creationId xmlns:a16="http://schemas.microsoft.com/office/drawing/2014/main" id="{ABFB6715-7F8B-53F6-E55C-5B6F6BDCC0C7}"/>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16</a:t>
            </a:fld>
            <a:endParaRPr lang="en-GB">
              <a:solidFill>
                <a:srgbClr val="0055A0">
                  <a:tint val="75000"/>
                </a:srgbClr>
              </a:solidFill>
            </a:endParaRPr>
          </a:p>
        </p:txBody>
      </p:sp>
      <p:pic>
        <p:nvPicPr>
          <p:cNvPr id="10" name="그림 9">
            <a:extLst>
              <a:ext uri="{FF2B5EF4-FFF2-40B4-BE49-F238E27FC236}">
                <a16:creationId xmlns:a16="http://schemas.microsoft.com/office/drawing/2014/main" id="{950B8FB7-D580-9276-2103-D9328495B47E}"/>
              </a:ext>
            </a:extLst>
          </p:cNvPr>
          <p:cNvPicPr>
            <a:picLocks noChangeAspect="1"/>
          </p:cNvPicPr>
          <p:nvPr/>
        </p:nvPicPr>
        <p:blipFill rotWithShape="1">
          <a:blip r:embed="rId2"/>
          <a:srcRect t="12639"/>
          <a:stretch/>
        </p:blipFill>
        <p:spPr>
          <a:xfrm>
            <a:off x="1468355" y="866774"/>
            <a:ext cx="9255289" cy="5991225"/>
          </a:xfrm>
          <a:prstGeom prst="rect">
            <a:avLst/>
          </a:prstGeom>
        </p:spPr>
      </p:pic>
      <p:sp>
        <p:nvSpPr>
          <p:cNvPr id="3" name="직사각형 2">
            <a:extLst>
              <a:ext uri="{FF2B5EF4-FFF2-40B4-BE49-F238E27FC236}">
                <a16:creationId xmlns:a16="http://schemas.microsoft.com/office/drawing/2014/main" id="{41E48AED-FEB9-4738-3AD4-A58B5A8424AD}"/>
              </a:ext>
            </a:extLst>
          </p:cNvPr>
          <p:cNvSpPr/>
          <p:nvPr/>
        </p:nvSpPr>
        <p:spPr>
          <a:xfrm>
            <a:off x="9698016" y="776299"/>
            <a:ext cx="695325"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itle 1">
            <a:extLst>
              <a:ext uri="{FF2B5EF4-FFF2-40B4-BE49-F238E27FC236}">
                <a16:creationId xmlns:a16="http://schemas.microsoft.com/office/drawing/2014/main" id="{27B935F8-DA3C-06A7-9100-1BE84FE00381}"/>
              </a:ext>
            </a:extLst>
          </p:cNvPr>
          <p:cNvSpPr>
            <a:spLocks noGrp="1"/>
          </p:cNvSpPr>
          <p:nvPr>
            <p:ph type="title"/>
          </p:nvPr>
        </p:nvSpPr>
        <p:spPr>
          <a:xfrm>
            <a:off x="1990724" y="204397"/>
            <a:ext cx="8001001" cy="667142"/>
          </a:xfrm>
        </p:spPr>
        <p:txBody>
          <a:bodyPr>
            <a:normAutofit fontScale="90000"/>
          </a:bodyPr>
          <a:lstStyle/>
          <a:p>
            <a:r>
              <a:rPr lang="en-US" dirty="0"/>
              <a:t>Pixel</a:t>
            </a:r>
          </a:p>
        </p:txBody>
      </p:sp>
    </p:spTree>
    <p:extLst>
      <p:ext uri="{BB962C8B-B14F-4D97-AF65-F5344CB8AC3E}">
        <p14:creationId xmlns:p14="http://schemas.microsoft.com/office/powerpoint/2010/main" val="10464369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8F44-3030-934F-C1A0-E88A9BF76A01}"/>
              </a:ext>
            </a:extLst>
          </p:cNvPr>
          <p:cNvSpPr>
            <a:spLocks noGrp="1"/>
          </p:cNvSpPr>
          <p:nvPr>
            <p:ph type="title"/>
          </p:nvPr>
        </p:nvSpPr>
        <p:spPr/>
        <p:txBody>
          <a:bodyPr>
            <a:normAutofit fontScale="90000"/>
          </a:bodyPr>
          <a:lstStyle/>
          <a:p>
            <a:r>
              <a:rPr lang="en-US" dirty="0"/>
              <a:t>Pixel Analog Front-end</a:t>
            </a:r>
          </a:p>
        </p:txBody>
      </p:sp>
      <p:sp>
        <p:nvSpPr>
          <p:cNvPr id="4" name="Footer Placeholder 3">
            <a:extLst>
              <a:ext uri="{FF2B5EF4-FFF2-40B4-BE49-F238E27FC236}">
                <a16:creationId xmlns:a16="http://schemas.microsoft.com/office/drawing/2014/main" id="{14A4F3CB-F51F-410A-62EB-B4B48C0C6DCB}"/>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0DD546A-A4AB-F4E2-B740-9B06C509EDB5}"/>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17</a:t>
            </a:fld>
            <a:endParaRPr lang="en-GB">
              <a:solidFill>
                <a:srgbClr val="0055A0">
                  <a:tint val="75000"/>
                </a:srgbClr>
              </a:solidFill>
            </a:endParaRPr>
          </a:p>
        </p:txBody>
      </p:sp>
      <p:pic>
        <p:nvPicPr>
          <p:cNvPr id="7" name="Picture 6">
            <a:extLst>
              <a:ext uri="{FF2B5EF4-FFF2-40B4-BE49-F238E27FC236}">
                <a16:creationId xmlns:a16="http://schemas.microsoft.com/office/drawing/2014/main" id="{A0B3B0AC-430A-01F3-5393-4B3BBA900DED}"/>
              </a:ext>
            </a:extLst>
          </p:cNvPr>
          <p:cNvPicPr>
            <a:picLocks noChangeAspect="1"/>
          </p:cNvPicPr>
          <p:nvPr/>
        </p:nvPicPr>
        <p:blipFill>
          <a:blip r:embed="rId2"/>
          <a:stretch>
            <a:fillRect/>
          </a:stretch>
        </p:blipFill>
        <p:spPr>
          <a:xfrm>
            <a:off x="595808" y="1015990"/>
            <a:ext cx="8941493" cy="2809054"/>
          </a:xfrm>
          <a:prstGeom prst="rect">
            <a:avLst/>
          </a:prstGeom>
          <a:ln>
            <a:solidFill>
              <a:schemeClr val="tx1"/>
            </a:solidFill>
          </a:ln>
        </p:spPr>
      </p:pic>
      <p:pic>
        <p:nvPicPr>
          <p:cNvPr id="9" name="Picture 8">
            <a:extLst>
              <a:ext uri="{FF2B5EF4-FFF2-40B4-BE49-F238E27FC236}">
                <a16:creationId xmlns:a16="http://schemas.microsoft.com/office/drawing/2014/main" id="{9F440895-4B6D-076C-1C0E-9975FF2AD8CB}"/>
              </a:ext>
            </a:extLst>
          </p:cNvPr>
          <p:cNvPicPr>
            <a:picLocks noChangeAspect="1"/>
          </p:cNvPicPr>
          <p:nvPr/>
        </p:nvPicPr>
        <p:blipFill>
          <a:blip r:embed="rId3"/>
          <a:stretch>
            <a:fillRect/>
          </a:stretch>
        </p:blipFill>
        <p:spPr>
          <a:xfrm>
            <a:off x="7875025" y="4058537"/>
            <a:ext cx="4066251" cy="2139256"/>
          </a:xfrm>
          <a:prstGeom prst="rect">
            <a:avLst/>
          </a:prstGeom>
        </p:spPr>
      </p:pic>
      <p:sp>
        <p:nvSpPr>
          <p:cNvPr id="6" name="TextBox 5">
            <a:extLst>
              <a:ext uri="{FF2B5EF4-FFF2-40B4-BE49-F238E27FC236}">
                <a16:creationId xmlns:a16="http://schemas.microsoft.com/office/drawing/2014/main" id="{B44AEC76-38B9-26B9-E3DA-0C628CD5FA5A}"/>
              </a:ext>
            </a:extLst>
          </p:cNvPr>
          <p:cNvSpPr txBox="1"/>
          <p:nvPr/>
        </p:nvSpPr>
        <p:spPr>
          <a:xfrm>
            <a:off x="679450" y="3985151"/>
            <a:ext cx="6959341" cy="2585323"/>
          </a:xfrm>
          <a:prstGeom prst="rect">
            <a:avLst/>
          </a:prstGeom>
          <a:noFill/>
        </p:spPr>
        <p:txBody>
          <a:bodyPr wrap="none" rtlCol="0">
            <a:spAutoFit/>
          </a:bodyPr>
          <a:lstStyle/>
          <a:p>
            <a:r>
              <a:rPr lang="en-US" altLang="ko-KR" dirty="0"/>
              <a:t>1) Source Follower (M1, M0)</a:t>
            </a:r>
          </a:p>
          <a:p>
            <a:r>
              <a:rPr lang="en-US" altLang="ko-KR" dirty="0"/>
              <a:t>2) Charge transfer and amplification (</a:t>
            </a:r>
            <a:r>
              <a:rPr lang="en-US" altLang="ko-KR" dirty="0" err="1"/>
              <a:t>C</a:t>
            </a:r>
            <a:r>
              <a:rPr lang="en-US" altLang="ko-KR" baseline="-25000" dirty="0" err="1"/>
              <a:t>source</a:t>
            </a:r>
            <a:r>
              <a:rPr lang="en-US" altLang="ko-KR" dirty="0"/>
              <a:t> </a:t>
            </a:r>
            <a:r>
              <a:rPr lang="en-US" altLang="ko-KR" i="1" dirty="0"/>
              <a:t>vs.</a:t>
            </a:r>
            <a:r>
              <a:rPr lang="en-US" altLang="ko-KR" dirty="0"/>
              <a:t> C</a:t>
            </a:r>
            <a:r>
              <a:rPr lang="en-US" altLang="ko-KR" baseline="-25000" dirty="0"/>
              <a:t>OUT_A</a:t>
            </a:r>
            <a:r>
              <a:rPr lang="en-US" altLang="ko-KR" dirty="0"/>
              <a:t>)</a:t>
            </a:r>
          </a:p>
          <a:p>
            <a:r>
              <a:rPr lang="en-US" altLang="ko-KR" dirty="0"/>
              <a:t>	Q = </a:t>
            </a:r>
            <a:r>
              <a:rPr lang="en-US" altLang="ko-KR" dirty="0" err="1"/>
              <a:t>C</a:t>
            </a:r>
            <a:r>
              <a:rPr lang="en-US" altLang="ko-KR" baseline="-25000" dirty="0" err="1"/>
              <a:t>source</a:t>
            </a:r>
            <a:r>
              <a:rPr lang="en-US" altLang="ko-KR" dirty="0"/>
              <a:t> ∙ </a:t>
            </a:r>
            <a:r>
              <a:rPr lang="en-US" altLang="ko-KR" dirty="0" err="1"/>
              <a:t>V</a:t>
            </a:r>
            <a:r>
              <a:rPr lang="en-US" altLang="ko-KR" baseline="-25000" dirty="0" err="1"/>
              <a:t>source</a:t>
            </a:r>
            <a:r>
              <a:rPr lang="en-US" altLang="ko-KR" dirty="0"/>
              <a:t>=C</a:t>
            </a:r>
            <a:r>
              <a:rPr lang="en-US" altLang="ko-KR" baseline="-25000" dirty="0"/>
              <a:t>OUT_A</a:t>
            </a:r>
            <a:r>
              <a:rPr lang="en-US" altLang="ko-KR" dirty="0"/>
              <a:t> ∙ V</a:t>
            </a:r>
            <a:r>
              <a:rPr lang="en-US" altLang="ko-KR" baseline="-25000" dirty="0"/>
              <a:t>OUT_A</a:t>
            </a:r>
          </a:p>
          <a:p>
            <a:r>
              <a:rPr lang="en-US" altLang="ko-KR" dirty="0"/>
              <a:t>3) Discriminator (M8, M7)</a:t>
            </a:r>
          </a:p>
          <a:p>
            <a:endParaRPr lang="en-US" altLang="ko-KR" dirty="0"/>
          </a:p>
          <a:p>
            <a:pPr marL="285750" indent="-285750">
              <a:buFont typeface="Wingdings" panose="05000000000000000000" pitchFamily="2" charset="2"/>
              <a:buChar char="ü"/>
            </a:pPr>
            <a:r>
              <a:rPr lang="en-US" altLang="ko-KR" dirty="0"/>
              <a:t>Discriminator threshold :</a:t>
            </a:r>
          </a:p>
          <a:p>
            <a:r>
              <a:rPr lang="en-US" altLang="ko-KR" dirty="0"/>
              <a:t>	Baseline value of OUT_A (M5, M4) vs. IDB current</a:t>
            </a:r>
          </a:p>
          <a:p>
            <a:pPr marL="285750" indent="-285750">
              <a:buFont typeface="Wingdings" panose="05000000000000000000" pitchFamily="2" charset="2"/>
              <a:buChar char="ü"/>
            </a:pPr>
            <a:r>
              <a:rPr lang="en-US" altLang="ko-KR" dirty="0"/>
              <a:t>Clipping mechanism to limit the pulse duration (Diode connected M6)</a:t>
            </a:r>
          </a:p>
          <a:p>
            <a:endParaRPr lang="en-US" altLang="ko-KR" dirty="0" err="1"/>
          </a:p>
        </p:txBody>
      </p:sp>
      <p:pic>
        <p:nvPicPr>
          <p:cNvPr id="10" name="그림 9">
            <a:extLst>
              <a:ext uri="{FF2B5EF4-FFF2-40B4-BE49-F238E27FC236}">
                <a16:creationId xmlns:a16="http://schemas.microsoft.com/office/drawing/2014/main" id="{9EBD4BBD-4123-1695-D07B-5346BCB7C3B9}"/>
              </a:ext>
            </a:extLst>
          </p:cNvPr>
          <p:cNvPicPr>
            <a:picLocks noChangeAspect="1"/>
          </p:cNvPicPr>
          <p:nvPr/>
        </p:nvPicPr>
        <p:blipFill>
          <a:blip r:embed="rId4"/>
          <a:stretch>
            <a:fillRect/>
          </a:stretch>
        </p:blipFill>
        <p:spPr>
          <a:xfrm>
            <a:off x="2452751" y="2197099"/>
            <a:ext cx="446857" cy="279429"/>
          </a:xfrm>
          <a:prstGeom prst="rect">
            <a:avLst/>
          </a:prstGeom>
        </p:spPr>
      </p:pic>
    </p:spTree>
    <p:extLst>
      <p:ext uri="{BB962C8B-B14F-4D97-AF65-F5344CB8AC3E}">
        <p14:creationId xmlns:p14="http://schemas.microsoft.com/office/powerpoint/2010/main" val="8333985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B317-0553-20BA-BC58-C19F01C8F195}"/>
              </a:ext>
            </a:extLst>
          </p:cNvPr>
          <p:cNvSpPr>
            <a:spLocks noGrp="1"/>
          </p:cNvSpPr>
          <p:nvPr>
            <p:ph type="title"/>
          </p:nvPr>
        </p:nvSpPr>
        <p:spPr/>
        <p:txBody>
          <a:bodyPr>
            <a:normAutofit fontScale="90000"/>
          </a:bodyPr>
          <a:lstStyle/>
          <a:p>
            <a:r>
              <a:rPr lang="en-US" altLang="ko-KR" dirty="0"/>
              <a:t>Pixel Analog Front-end</a:t>
            </a:r>
            <a:endParaRPr lang="en-US" dirty="0"/>
          </a:p>
        </p:txBody>
      </p:sp>
      <p:sp>
        <p:nvSpPr>
          <p:cNvPr id="5" name="Slide Number Placeholder 4">
            <a:extLst>
              <a:ext uri="{FF2B5EF4-FFF2-40B4-BE49-F238E27FC236}">
                <a16:creationId xmlns:a16="http://schemas.microsoft.com/office/drawing/2014/main" id="{016E35FC-18F2-84D7-499F-1368A5C0D703}"/>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18</a:t>
            </a:fld>
            <a:endParaRPr lang="en-GB">
              <a:solidFill>
                <a:srgbClr val="0055A0">
                  <a:tint val="75000"/>
                </a:srgbClr>
              </a:solidFill>
            </a:endParaRPr>
          </a:p>
        </p:txBody>
      </p:sp>
      <p:pic>
        <p:nvPicPr>
          <p:cNvPr id="7" name="Picture 6">
            <a:extLst>
              <a:ext uri="{FF2B5EF4-FFF2-40B4-BE49-F238E27FC236}">
                <a16:creationId xmlns:a16="http://schemas.microsoft.com/office/drawing/2014/main" id="{8EB97783-AF1F-81D0-82D3-8A36C95F6187}"/>
              </a:ext>
            </a:extLst>
          </p:cNvPr>
          <p:cNvPicPr>
            <a:picLocks noChangeAspect="1"/>
          </p:cNvPicPr>
          <p:nvPr/>
        </p:nvPicPr>
        <p:blipFill>
          <a:blip r:embed="rId2"/>
          <a:stretch>
            <a:fillRect/>
          </a:stretch>
        </p:blipFill>
        <p:spPr>
          <a:xfrm>
            <a:off x="895351" y="3860305"/>
            <a:ext cx="7397750" cy="2903488"/>
          </a:xfrm>
          <a:prstGeom prst="rect">
            <a:avLst/>
          </a:prstGeom>
        </p:spPr>
      </p:pic>
      <p:pic>
        <p:nvPicPr>
          <p:cNvPr id="8" name="Picture 6">
            <a:extLst>
              <a:ext uri="{FF2B5EF4-FFF2-40B4-BE49-F238E27FC236}">
                <a16:creationId xmlns:a16="http://schemas.microsoft.com/office/drawing/2014/main" id="{55A01F98-D0DB-2417-A49A-8476F3AEEB67}"/>
              </a:ext>
            </a:extLst>
          </p:cNvPr>
          <p:cNvPicPr>
            <a:picLocks noChangeAspect="1"/>
          </p:cNvPicPr>
          <p:nvPr/>
        </p:nvPicPr>
        <p:blipFill>
          <a:blip r:embed="rId3"/>
          <a:stretch>
            <a:fillRect/>
          </a:stretch>
        </p:blipFill>
        <p:spPr>
          <a:xfrm>
            <a:off x="595808" y="1015990"/>
            <a:ext cx="8941493" cy="2809054"/>
          </a:xfrm>
          <a:prstGeom prst="rect">
            <a:avLst/>
          </a:prstGeom>
          <a:ln>
            <a:solidFill>
              <a:schemeClr val="tx1"/>
            </a:solidFill>
          </a:ln>
        </p:spPr>
      </p:pic>
    </p:spTree>
    <p:extLst>
      <p:ext uri="{BB962C8B-B14F-4D97-AF65-F5344CB8AC3E}">
        <p14:creationId xmlns:p14="http://schemas.microsoft.com/office/powerpoint/2010/main" val="39298073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7800-780A-9954-43BB-12DCEF9E48BA}"/>
              </a:ext>
            </a:extLst>
          </p:cNvPr>
          <p:cNvSpPr>
            <a:spLocks noGrp="1"/>
          </p:cNvSpPr>
          <p:nvPr>
            <p:ph type="title"/>
          </p:nvPr>
        </p:nvSpPr>
        <p:spPr/>
        <p:txBody>
          <a:bodyPr>
            <a:normAutofit fontScale="90000"/>
          </a:bodyPr>
          <a:lstStyle/>
          <a:p>
            <a:r>
              <a:rPr lang="en-US" altLang="ko-KR" dirty="0"/>
              <a:t>Pixel Analog Front-end: Circuit schematic vs layout</a:t>
            </a:r>
            <a:endParaRPr lang="en-US" dirty="0"/>
          </a:p>
        </p:txBody>
      </p:sp>
      <p:sp>
        <p:nvSpPr>
          <p:cNvPr id="4" name="Footer Placeholder 3">
            <a:extLst>
              <a:ext uri="{FF2B5EF4-FFF2-40B4-BE49-F238E27FC236}">
                <a16:creationId xmlns:a16="http://schemas.microsoft.com/office/drawing/2014/main" id="{B264F0A5-C6B1-F44F-970A-5FCBB2BBFFC6}"/>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ADE2FA97-EA4C-D5AC-4ED3-D817B720F112}"/>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19</a:t>
            </a:fld>
            <a:endParaRPr lang="en-GB">
              <a:solidFill>
                <a:srgbClr val="0055A0">
                  <a:tint val="75000"/>
                </a:srgbClr>
              </a:solidFill>
            </a:endParaRPr>
          </a:p>
        </p:txBody>
      </p:sp>
      <p:pic>
        <p:nvPicPr>
          <p:cNvPr id="7" name="Picture 6">
            <a:extLst>
              <a:ext uri="{FF2B5EF4-FFF2-40B4-BE49-F238E27FC236}">
                <a16:creationId xmlns:a16="http://schemas.microsoft.com/office/drawing/2014/main" id="{E3EC7288-B86A-0E0D-6479-ACF9A8724C17}"/>
              </a:ext>
            </a:extLst>
          </p:cNvPr>
          <p:cNvPicPr>
            <a:picLocks noChangeAspect="1"/>
          </p:cNvPicPr>
          <p:nvPr/>
        </p:nvPicPr>
        <p:blipFill>
          <a:blip r:embed="rId2"/>
          <a:stretch>
            <a:fillRect/>
          </a:stretch>
        </p:blipFill>
        <p:spPr>
          <a:xfrm>
            <a:off x="761255" y="1347497"/>
            <a:ext cx="10669489" cy="4163006"/>
          </a:xfrm>
          <a:prstGeom prst="rect">
            <a:avLst/>
          </a:prstGeom>
        </p:spPr>
      </p:pic>
    </p:spTree>
    <p:extLst>
      <p:ext uri="{BB962C8B-B14F-4D97-AF65-F5344CB8AC3E}">
        <p14:creationId xmlns:p14="http://schemas.microsoft.com/office/powerpoint/2010/main" val="41935799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0517B2-5C94-F0E1-AB77-3277808D42A9}"/>
              </a:ext>
            </a:extLst>
          </p:cNvPr>
          <p:cNvSpPr>
            <a:spLocks noGrp="1"/>
          </p:cNvSpPr>
          <p:nvPr>
            <p:ph type="title"/>
          </p:nvPr>
        </p:nvSpPr>
        <p:spPr/>
        <p:txBody>
          <a:bodyPr>
            <a:normAutofit fontScale="90000"/>
          </a:bodyPr>
          <a:lstStyle/>
          <a:p>
            <a:r>
              <a:rPr lang="en-US" altLang="ko-KR" dirty="0"/>
              <a:t>Semiconductor device and circuit design</a:t>
            </a:r>
            <a:endParaRPr lang="ko-KR" altLang="en-US" dirty="0"/>
          </a:p>
        </p:txBody>
      </p:sp>
      <p:sp>
        <p:nvSpPr>
          <p:cNvPr id="4" name="바닥글 개체 틀 3">
            <a:extLst>
              <a:ext uri="{FF2B5EF4-FFF2-40B4-BE49-F238E27FC236}">
                <a16:creationId xmlns:a16="http://schemas.microsoft.com/office/drawing/2014/main" id="{9EBBD6F4-3688-4BBE-239E-6C00E67CBA7D}"/>
              </a:ext>
            </a:extLst>
          </p:cNvPr>
          <p:cNvSpPr>
            <a:spLocks noGrp="1"/>
          </p:cNvSpPr>
          <p:nvPr>
            <p:ph type="ftr" sz="quarter" idx="11"/>
          </p:nvPr>
        </p:nvSpPr>
        <p:spPr/>
        <p:txBody>
          <a:bodyPr/>
          <a:lstStyle/>
          <a:p>
            <a:r>
              <a:rPr lang="en-GB" altLang="ko-KR">
                <a:solidFill>
                  <a:srgbClr val="0055A0">
                    <a:tint val="75000"/>
                  </a:srgbClr>
                </a:solidFill>
              </a:rPr>
              <a:t>20240704 | NUCLEAR PHYSICS SCHOOL 2024</a:t>
            </a:r>
            <a:endParaRPr lang="en-GB" altLang="ko-KR" dirty="0">
              <a:solidFill>
                <a:srgbClr val="0055A0">
                  <a:tint val="75000"/>
                </a:srgbClr>
              </a:solidFill>
            </a:endParaRPr>
          </a:p>
        </p:txBody>
      </p:sp>
      <p:sp>
        <p:nvSpPr>
          <p:cNvPr id="5" name="슬라이드 번호 개체 틀 4">
            <a:extLst>
              <a:ext uri="{FF2B5EF4-FFF2-40B4-BE49-F238E27FC236}">
                <a16:creationId xmlns:a16="http://schemas.microsoft.com/office/drawing/2014/main" id="{3833E386-40C8-F0B0-6929-6B0D5E1969FE}"/>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a:t>
            </a:fld>
            <a:endParaRPr lang="en-GB">
              <a:solidFill>
                <a:srgbClr val="0055A0">
                  <a:tint val="75000"/>
                </a:srgbClr>
              </a:solidFill>
            </a:endParaRPr>
          </a:p>
        </p:txBody>
      </p:sp>
      <p:pic>
        <p:nvPicPr>
          <p:cNvPr id="6" name="Picture 4" descr="관련 이미지">
            <a:extLst>
              <a:ext uri="{FF2B5EF4-FFF2-40B4-BE49-F238E27FC236}">
                <a16:creationId xmlns:a16="http://schemas.microsoft.com/office/drawing/2014/main" id="{B42D3CF3-A915-3F87-5CAF-5ACB265EE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44" y="3345991"/>
            <a:ext cx="2909528" cy="2563352"/>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a:extLst>
              <a:ext uri="{FF2B5EF4-FFF2-40B4-BE49-F238E27FC236}">
                <a16:creationId xmlns:a16="http://schemas.microsoft.com/office/drawing/2014/main" id="{B0E9AF57-02ED-E42C-5936-E100C8BFF1B5}"/>
              </a:ext>
            </a:extLst>
          </p:cNvPr>
          <p:cNvPicPr>
            <a:picLocks noChangeAspect="1"/>
          </p:cNvPicPr>
          <p:nvPr/>
        </p:nvPicPr>
        <p:blipFill>
          <a:blip r:embed="rId3"/>
          <a:stretch>
            <a:fillRect/>
          </a:stretch>
        </p:blipFill>
        <p:spPr>
          <a:xfrm>
            <a:off x="4011280" y="2700556"/>
            <a:ext cx="3916079" cy="3364150"/>
          </a:xfrm>
          <a:prstGeom prst="rect">
            <a:avLst/>
          </a:prstGeom>
        </p:spPr>
      </p:pic>
      <p:sp>
        <p:nvSpPr>
          <p:cNvPr id="9" name="TextBox 8">
            <a:extLst>
              <a:ext uri="{FF2B5EF4-FFF2-40B4-BE49-F238E27FC236}">
                <a16:creationId xmlns:a16="http://schemas.microsoft.com/office/drawing/2014/main" id="{CC3A5EB2-D408-3BE7-DF3A-E7D95B117817}"/>
              </a:ext>
            </a:extLst>
          </p:cNvPr>
          <p:cNvSpPr txBox="1"/>
          <p:nvPr/>
        </p:nvSpPr>
        <p:spPr>
          <a:xfrm>
            <a:off x="4192877" y="5888308"/>
            <a:ext cx="3252719" cy="586865"/>
          </a:xfrm>
          <a:prstGeom prst="rect">
            <a:avLst/>
          </a:prstGeom>
        </p:spPr>
        <p:txBody>
          <a:bodyPr vert="horz" wrap="square" lIns="91440" tIns="45720" rIns="91440" bIns="45720" rtlCol="0" anchor="ctr">
            <a:noAutofit/>
          </a:bodyPr>
          <a:lstStyle/>
          <a:p>
            <a:pPr algn="ctr" fontAlgn="auto">
              <a:spcAft>
                <a:spcPts val="0"/>
              </a:spcAft>
            </a:pPr>
            <a:endParaRPr kumimoji="0" lang="en-US" altLang="ko-KR" dirty="0">
              <a:ea typeface="HY신명조" pitchFamily="18" charset="-127"/>
              <a:cs typeface="Times New Roman" pitchFamily="18" charset="0"/>
            </a:endParaRPr>
          </a:p>
        </p:txBody>
      </p:sp>
      <p:sp>
        <p:nvSpPr>
          <p:cNvPr id="11" name="TextBox 10">
            <a:extLst>
              <a:ext uri="{FF2B5EF4-FFF2-40B4-BE49-F238E27FC236}">
                <a16:creationId xmlns:a16="http://schemas.microsoft.com/office/drawing/2014/main" id="{C25D6267-4564-DC83-3FE3-8D63AB07B033}"/>
              </a:ext>
            </a:extLst>
          </p:cNvPr>
          <p:cNvSpPr txBox="1"/>
          <p:nvPr/>
        </p:nvSpPr>
        <p:spPr>
          <a:xfrm>
            <a:off x="8507170" y="5888308"/>
            <a:ext cx="3252719" cy="586865"/>
          </a:xfrm>
          <a:prstGeom prst="rect">
            <a:avLst/>
          </a:prstGeom>
        </p:spPr>
        <p:txBody>
          <a:bodyPr vert="horz" wrap="square" lIns="91440" tIns="45720" rIns="91440" bIns="45720" rtlCol="0" anchor="ctr">
            <a:noAutofit/>
          </a:bodyPr>
          <a:lstStyle/>
          <a:p>
            <a:pPr algn="ctr" fontAlgn="auto">
              <a:spcAft>
                <a:spcPts val="0"/>
              </a:spcAft>
            </a:pPr>
            <a:endParaRPr kumimoji="0" lang="en-US" altLang="ko-KR" dirty="0">
              <a:ea typeface="HY신명조" pitchFamily="18" charset="-127"/>
              <a:cs typeface="Times New Roman" pitchFamily="18" charset="0"/>
            </a:endParaRPr>
          </a:p>
        </p:txBody>
      </p:sp>
      <p:pic>
        <p:nvPicPr>
          <p:cNvPr id="13" name="그림 12">
            <a:extLst>
              <a:ext uri="{FF2B5EF4-FFF2-40B4-BE49-F238E27FC236}">
                <a16:creationId xmlns:a16="http://schemas.microsoft.com/office/drawing/2014/main" id="{BC16DEAD-779A-E4FE-CD1B-9B92ADD85AD9}"/>
              </a:ext>
            </a:extLst>
          </p:cNvPr>
          <p:cNvPicPr>
            <a:picLocks noChangeAspect="1"/>
          </p:cNvPicPr>
          <p:nvPr/>
        </p:nvPicPr>
        <p:blipFill>
          <a:blip r:embed="rId4"/>
          <a:stretch>
            <a:fillRect/>
          </a:stretch>
        </p:blipFill>
        <p:spPr>
          <a:xfrm>
            <a:off x="8613304" y="3880929"/>
            <a:ext cx="3014545" cy="1898047"/>
          </a:xfrm>
          <a:prstGeom prst="rect">
            <a:avLst/>
          </a:prstGeom>
        </p:spPr>
      </p:pic>
      <p:pic>
        <p:nvPicPr>
          <p:cNvPr id="1028" name="Picture 4" descr="주)퀄리타스반도체 2024년 기업정보 | 직원수, 근무환경, 복리후생 등 - 사람인">
            <a:extLst>
              <a:ext uri="{FF2B5EF4-FFF2-40B4-BE49-F238E27FC236}">
                <a16:creationId xmlns:a16="http://schemas.microsoft.com/office/drawing/2014/main" id="{D6DA8811-69FA-06A5-E7D2-C5A6DA3E1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3304" y="3400048"/>
            <a:ext cx="1782482" cy="584877"/>
          </a:xfrm>
          <a:prstGeom prst="rect">
            <a:avLst/>
          </a:prstGeom>
          <a:noFill/>
          <a:extLst>
            <a:ext uri="{909E8E84-426E-40DD-AFC4-6F175D3DCCD1}">
              <a14:hiddenFill xmlns:a14="http://schemas.microsoft.com/office/drawing/2010/main">
                <a:solidFill>
                  <a:srgbClr val="FFFFFF"/>
                </a:solidFill>
              </a14:hiddenFill>
            </a:ext>
          </a:extLst>
        </p:spPr>
      </p:pic>
      <p:sp>
        <p:nvSpPr>
          <p:cNvPr id="17" name="내용 개체 틀 2">
            <a:extLst>
              <a:ext uri="{FF2B5EF4-FFF2-40B4-BE49-F238E27FC236}">
                <a16:creationId xmlns:a16="http://schemas.microsoft.com/office/drawing/2014/main" id="{C4DA7ED3-6F1C-AC95-9D9F-C38AC887E571}"/>
              </a:ext>
            </a:extLst>
          </p:cNvPr>
          <p:cNvSpPr>
            <a:spLocks noGrp="1"/>
          </p:cNvSpPr>
          <p:nvPr>
            <p:ph idx="1"/>
          </p:nvPr>
        </p:nvSpPr>
        <p:spPr>
          <a:xfrm>
            <a:off x="623392" y="1268760"/>
            <a:ext cx="10972800" cy="5112568"/>
          </a:xfrm>
        </p:spPr>
        <p:txBody>
          <a:bodyPr/>
          <a:lstStyle/>
          <a:p>
            <a:r>
              <a:rPr lang="en-US" altLang="ko-KR" dirty="0">
                <a:solidFill>
                  <a:srgbClr val="000000"/>
                </a:solidFill>
              </a:rPr>
              <a:t>Yonsei university (2011.09 – 2020)</a:t>
            </a:r>
          </a:p>
          <a:p>
            <a:r>
              <a:rPr lang="en-US" altLang="ko-KR" dirty="0">
                <a:solidFill>
                  <a:srgbClr val="000000"/>
                </a:solidFill>
              </a:rPr>
              <a:t>CERN (2020.01 – 2023.08)</a:t>
            </a:r>
          </a:p>
          <a:p>
            <a:r>
              <a:rPr lang="en-US" altLang="ko-KR" dirty="0">
                <a:solidFill>
                  <a:srgbClr val="000000"/>
                </a:solidFill>
              </a:rPr>
              <a:t>Qualitas Semiconductor (2023.10 – )</a:t>
            </a:r>
          </a:p>
        </p:txBody>
      </p:sp>
      <p:sp>
        <p:nvSpPr>
          <p:cNvPr id="3" name="Rectangle 8">
            <a:extLst>
              <a:ext uri="{FF2B5EF4-FFF2-40B4-BE49-F238E27FC236}">
                <a16:creationId xmlns:a16="http://schemas.microsoft.com/office/drawing/2014/main" id="{F106E71F-F00E-F210-C162-AA240CD11025}"/>
              </a:ext>
            </a:extLst>
          </p:cNvPr>
          <p:cNvSpPr/>
          <p:nvPr/>
        </p:nvSpPr>
        <p:spPr>
          <a:xfrm>
            <a:off x="376576" y="6048964"/>
            <a:ext cx="2837064" cy="360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Aft>
                <a:spcPts val="0"/>
              </a:spcAft>
            </a:pPr>
            <a:r>
              <a:rPr lang="en-US" altLang="ko-KR" dirty="0">
                <a:ea typeface="HY신명조" pitchFamily="18" charset="-127"/>
                <a:cs typeface="Times New Roman" pitchFamily="18" charset="0"/>
              </a:rPr>
              <a:t>Retinal prosthesis</a:t>
            </a:r>
            <a:endParaRPr kumimoji="0" lang="en-US" altLang="ko-KR" dirty="0">
              <a:ea typeface="HY신명조" pitchFamily="18" charset="-127"/>
              <a:cs typeface="Times New Roman" pitchFamily="18" charset="0"/>
            </a:endParaRPr>
          </a:p>
        </p:txBody>
      </p:sp>
      <p:sp>
        <p:nvSpPr>
          <p:cNvPr id="10" name="Rectangle 8">
            <a:extLst>
              <a:ext uri="{FF2B5EF4-FFF2-40B4-BE49-F238E27FC236}">
                <a16:creationId xmlns:a16="http://schemas.microsoft.com/office/drawing/2014/main" id="{6FE46BA7-7380-A147-39AD-392DED3F8E2B}"/>
              </a:ext>
            </a:extLst>
          </p:cNvPr>
          <p:cNvSpPr/>
          <p:nvPr/>
        </p:nvSpPr>
        <p:spPr>
          <a:xfrm>
            <a:off x="4400704" y="6048964"/>
            <a:ext cx="2837064" cy="360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Aft>
                <a:spcPts val="0"/>
              </a:spcAft>
            </a:pPr>
            <a:r>
              <a:rPr lang="en-US" altLang="ko-KR" dirty="0">
                <a:ea typeface="HY신명조" pitchFamily="18" charset="-127"/>
                <a:cs typeface="Times New Roman" pitchFamily="18" charset="0"/>
              </a:rPr>
              <a:t>Particle detector</a:t>
            </a:r>
            <a:endParaRPr kumimoji="0" lang="en-US" altLang="ko-KR" dirty="0">
              <a:ea typeface="HY신명조" pitchFamily="18" charset="-127"/>
              <a:cs typeface="Times New Roman" pitchFamily="18" charset="0"/>
            </a:endParaRPr>
          </a:p>
        </p:txBody>
      </p:sp>
      <p:sp>
        <p:nvSpPr>
          <p:cNvPr id="12" name="Rectangle 8">
            <a:extLst>
              <a:ext uri="{FF2B5EF4-FFF2-40B4-BE49-F238E27FC236}">
                <a16:creationId xmlns:a16="http://schemas.microsoft.com/office/drawing/2014/main" id="{32C4C39A-3745-0116-EC64-5092E62AF71C}"/>
              </a:ext>
            </a:extLst>
          </p:cNvPr>
          <p:cNvSpPr/>
          <p:nvPr/>
        </p:nvSpPr>
        <p:spPr>
          <a:xfrm>
            <a:off x="8659780" y="6048964"/>
            <a:ext cx="2837064" cy="360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Aft>
                <a:spcPts val="0"/>
              </a:spcAft>
            </a:pPr>
            <a:r>
              <a:rPr kumimoji="0" lang="en-US" altLang="ko-KR" dirty="0">
                <a:ea typeface="HY신명조" pitchFamily="18" charset="-127"/>
                <a:cs typeface="Times New Roman" pitchFamily="18" charset="0"/>
              </a:rPr>
              <a:t>High-speed interface</a:t>
            </a:r>
          </a:p>
        </p:txBody>
      </p:sp>
    </p:spTree>
    <p:extLst>
      <p:ext uri="{BB962C8B-B14F-4D97-AF65-F5344CB8AC3E}">
        <p14:creationId xmlns:p14="http://schemas.microsoft.com/office/powerpoint/2010/main" val="33691301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144B01-5DC2-73CE-5F67-9B3565E2E8C3}"/>
              </a:ext>
            </a:extLst>
          </p:cNvPr>
          <p:cNvSpPr>
            <a:spLocks noGrp="1"/>
          </p:cNvSpPr>
          <p:nvPr>
            <p:ph type="title"/>
          </p:nvPr>
        </p:nvSpPr>
        <p:spPr/>
        <p:txBody>
          <a:bodyPr>
            <a:normAutofit fontScale="90000"/>
          </a:bodyPr>
          <a:lstStyle/>
          <a:p>
            <a:r>
              <a:rPr lang="en-US" altLang="ko-KR" dirty="0"/>
              <a:t>Pixel Digital Logic</a:t>
            </a:r>
            <a:endParaRPr lang="ko-KR" altLang="en-US" dirty="0"/>
          </a:p>
        </p:txBody>
      </p:sp>
      <p:sp>
        <p:nvSpPr>
          <p:cNvPr id="4" name="바닥글 개체 틀 3">
            <a:extLst>
              <a:ext uri="{FF2B5EF4-FFF2-40B4-BE49-F238E27FC236}">
                <a16:creationId xmlns:a16="http://schemas.microsoft.com/office/drawing/2014/main" id="{65478A8E-3D0A-1303-8F77-8A892C638AF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9557E71C-8181-9CF3-94BE-19F9FDE15885}"/>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20</a:t>
            </a:fld>
            <a:endParaRPr lang="en-GB">
              <a:solidFill>
                <a:srgbClr val="0055A0">
                  <a:tint val="75000"/>
                </a:srgbClr>
              </a:solidFill>
            </a:endParaRPr>
          </a:p>
        </p:txBody>
      </p:sp>
      <p:pic>
        <p:nvPicPr>
          <p:cNvPr id="6" name="그림 5">
            <a:extLst>
              <a:ext uri="{FF2B5EF4-FFF2-40B4-BE49-F238E27FC236}">
                <a16:creationId xmlns:a16="http://schemas.microsoft.com/office/drawing/2014/main" id="{4CAD1F77-CD12-6432-99E1-54518B08AB6C}"/>
              </a:ext>
            </a:extLst>
          </p:cNvPr>
          <p:cNvPicPr>
            <a:picLocks noChangeAspect="1"/>
          </p:cNvPicPr>
          <p:nvPr/>
        </p:nvPicPr>
        <p:blipFill>
          <a:blip r:embed="rId2"/>
          <a:stretch>
            <a:fillRect/>
          </a:stretch>
        </p:blipFill>
        <p:spPr>
          <a:xfrm>
            <a:off x="735416" y="945777"/>
            <a:ext cx="4744634" cy="3011986"/>
          </a:xfrm>
          <a:prstGeom prst="rect">
            <a:avLst/>
          </a:prstGeom>
          <a:ln>
            <a:solidFill>
              <a:schemeClr val="tx1"/>
            </a:solidFill>
          </a:ln>
        </p:spPr>
      </p:pic>
      <p:pic>
        <p:nvPicPr>
          <p:cNvPr id="7" name="Picture 7">
            <a:extLst>
              <a:ext uri="{FF2B5EF4-FFF2-40B4-BE49-F238E27FC236}">
                <a16:creationId xmlns:a16="http://schemas.microsoft.com/office/drawing/2014/main" id="{73EA5CA7-9CC4-1FDC-B176-C6471E683CDC}"/>
              </a:ext>
            </a:extLst>
          </p:cNvPr>
          <p:cNvPicPr>
            <a:picLocks noChangeAspect="1"/>
          </p:cNvPicPr>
          <p:nvPr/>
        </p:nvPicPr>
        <p:blipFill>
          <a:blip r:embed="rId3"/>
          <a:stretch>
            <a:fillRect/>
          </a:stretch>
        </p:blipFill>
        <p:spPr>
          <a:xfrm>
            <a:off x="5786148" y="914996"/>
            <a:ext cx="4223359" cy="3042767"/>
          </a:xfrm>
          <a:prstGeom prst="rect">
            <a:avLst/>
          </a:prstGeom>
        </p:spPr>
      </p:pic>
      <p:pic>
        <p:nvPicPr>
          <p:cNvPr id="10" name="Picture 8">
            <a:extLst>
              <a:ext uri="{FF2B5EF4-FFF2-40B4-BE49-F238E27FC236}">
                <a16:creationId xmlns:a16="http://schemas.microsoft.com/office/drawing/2014/main" id="{9A9989D8-5E70-5B15-1D98-C5225C862B5E}"/>
              </a:ext>
            </a:extLst>
          </p:cNvPr>
          <p:cNvPicPr>
            <a:picLocks noChangeAspect="1"/>
          </p:cNvPicPr>
          <p:nvPr/>
        </p:nvPicPr>
        <p:blipFill>
          <a:blip r:embed="rId4"/>
          <a:stretch>
            <a:fillRect/>
          </a:stretch>
        </p:blipFill>
        <p:spPr>
          <a:xfrm>
            <a:off x="8229600" y="4058537"/>
            <a:ext cx="3962400" cy="2084620"/>
          </a:xfrm>
          <a:prstGeom prst="rect">
            <a:avLst/>
          </a:prstGeom>
        </p:spPr>
      </p:pic>
      <p:sp>
        <p:nvSpPr>
          <p:cNvPr id="14" name="TextBox 13">
            <a:extLst>
              <a:ext uri="{FF2B5EF4-FFF2-40B4-BE49-F238E27FC236}">
                <a16:creationId xmlns:a16="http://schemas.microsoft.com/office/drawing/2014/main" id="{50953A43-0E4F-BC53-7C05-6D5B19DE1093}"/>
              </a:ext>
            </a:extLst>
          </p:cNvPr>
          <p:cNvSpPr txBox="1"/>
          <p:nvPr/>
        </p:nvSpPr>
        <p:spPr>
          <a:xfrm>
            <a:off x="679450" y="3985151"/>
            <a:ext cx="7808741" cy="2585323"/>
          </a:xfrm>
          <a:prstGeom prst="rect">
            <a:avLst/>
          </a:prstGeom>
          <a:noFill/>
        </p:spPr>
        <p:txBody>
          <a:bodyPr wrap="none" rtlCol="0">
            <a:spAutoFit/>
          </a:bodyPr>
          <a:lstStyle/>
          <a:p>
            <a:pPr marL="285750" indent="-285750">
              <a:buFont typeface="Wingdings" panose="05000000000000000000" pitchFamily="2" charset="2"/>
              <a:buChar char="ü"/>
            </a:pPr>
            <a:r>
              <a:rPr lang="en-US" altLang="ko-KR" dirty="0"/>
              <a:t>3 state registers (</a:t>
            </a:r>
            <a:r>
              <a:rPr lang="en-US" altLang="ko-KR" dirty="0" err="1"/>
              <a:t>SetReset</a:t>
            </a:r>
            <a:r>
              <a:rPr lang="en-US" altLang="ko-KR" dirty="0"/>
              <a:t> Latch) :</a:t>
            </a:r>
          </a:p>
          <a:p>
            <a:pPr marL="800100" lvl="1" indent="-342900">
              <a:buAutoNum type="arabicParenR"/>
            </a:pPr>
            <a:r>
              <a:rPr lang="en-US" altLang="ko-KR" dirty="0"/>
              <a:t>set by FE output or DPULSE (Testability) if the corresponding STROBE_B</a:t>
            </a:r>
          </a:p>
          <a:p>
            <a:pPr lvl="2"/>
            <a:r>
              <a:rPr lang="en-US" altLang="ko-KR" dirty="0"/>
              <a:t>is asserted simultaneously: </a:t>
            </a:r>
          </a:p>
          <a:p>
            <a:pPr lvl="1"/>
            <a:r>
              <a:rPr lang="en-US" altLang="ko-KR" dirty="0"/>
              <a:t>	STATE REGISTER &lt;0&gt; </a:t>
            </a:r>
            <a:r>
              <a:rPr lang="en-US" altLang="ko-KR" dirty="0">
                <a:sym typeface="Wingdings" panose="05000000000000000000" pitchFamily="2" charset="2"/>
              </a:rPr>
              <a:t> </a:t>
            </a:r>
            <a:r>
              <a:rPr lang="en-US" altLang="ko-KR" dirty="0"/>
              <a:t>STROBE_B&lt;0&gt;, etc.</a:t>
            </a:r>
          </a:p>
          <a:p>
            <a:pPr marL="800100" lvl="1" indent="-342900">
              <a:buFont typeface="+mj-lt"/>
              <a:buAutoNum type="arabicParenR" startAt="2"/>
            </a:pPr>
            <a:r>
              <a:rPr lang="en-US" altLang="ko-KR" dirty="0"/>
              <a:t>reset either by a PIX_RESET(</a:t>
            </a:r>
            <a:r>
              <a:rPr lang="en-US" altLang="ko-KR" u="sng" dirty="0"/>
              <a:t>at falling edge</a:t>
            </a:r>
            <a:r>
              <a:rPr lang="en-US" altLang="ko-KR" dirty="0"/>
              <a:t>) or by a global FLUSH_B signal</a:t>
            </a:r>
          </a:p>
          <a:p>
            <a:pPr lvl="1"/>
            <a:endParaRPr lang="en-US" altLang="ko-KR" dirty="0"/>
          </a:p>
          <a:p>
            <a:pPr marL="285750" indent="-285750">
              <a:buFont typeface="Wingdings" panose="05000000000000000000" pitchFamily="2" charset="2"/>
              <a:buChar char="ü"/>
            </a:pPr>
            <a:r>
              <a:rPr lang="en-US" altLang="ko-KR" dirty="0"/>
              <a:t>STATE is the input of the first hierarchical block of the Priority Encoder </a:t>
            </a:r>
          </a:p>
          <a:p>
            <a:pPr marL="285750" indent="-285750">
              <a:buFont typeface="Wingdings" panose="05000000000000000000" pitchFamily="2" charset="2"/>
              <a:buChar char="ü"/>
            </a:pPr>
            <a:r>
              <a:rPr lang="en-US" altLang="ko-KR" dirty="0"/>
              <a:t>Two D-latches for analog/digital pulsing and pixel masking functionality :</a:t>
            </a:r>
          </a:p>
          <a:p>
            <a:pPr lvl="1"/>
            <a:r>
              <a:rPr lang="en-US" altLang="ko-KR" dirty="0"/>
              <a:t>set by PULSE_EN and MASK_EN configuration bits</a:t>
            </a:r>
          </a:p>
        </p:txBody>
      </p:sp>
    </p:spTree>
    <p:extLst>
      <p:ext uri="{BB962C8B-B14F-4D97-AF65-F5344CB8AC3E}">
        <p14:creationId xmlns:p14="http://schemas.microsoft.com/office/powerpoint/2010/main" val="14774187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C0DC-6222-DB1C-163C-DE881B4E2E8F}"/>
              </a:ext>
            </a:extLst>
          </p:cNvPr>
          <p:cNvSpPr>
            <a:spLocks noGrp="1"/>
          </p:cNvSpPr>
          <p:nvPr>
            <p:ph type="title"/>
          </p:nvPr>
        </p:nvSpPr>
        <p:spPr/>
        <p:txBody>
          <a:bodyPr>
            <a:normAutofit fontScale="90000"/>
          </a:bodyPr>
          <a:lstStyle/>
          <a:p>
            <a:r>
              <a:rPr lang="en-US" altLang="ko-KR" dirty="0"/>
              <a:t>Priority Encoder</a:t>
            </a:r>
            <a:endParaRPr lang="en-US" dirty="0"/>
          </a:p>
        </p:txBody>
      </p:sp>
      <p:sp>
        <p:nvSpPr>
          <p:cNvPr id="4" name="Footer Placeholder 3">
            <a:extLst>
              <a:ext uri="{FF2B5EF4-FFF2-40B4-BE49-F238E27FC236}">
                <a16:creationId xmlns:a16="http://schemas.microsoft.com/office/drawing/2014/main" id="{A0855374-D405-E0F6-90C4-315EF4E70403}"/>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2048B06D-A3CC-16F3-7610-192307227672}"/>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21</a:t>
            </a:fld>
            <a:endParaRPr lang="en-GB">
              <a:solidFill>
                <a:srgbClr val="0055A0">
                  <a:tint val="75000"/>
                </a:srgbClr>
              </a:solidFill>
            </a:endParaRPr>
          </a:p>
        </p:txBody>
      </p:sp>
      <p:pic>
        <p:nvPicPr>
          <p:cNvPr id="14" name="Picture 10">
            <a:extLst>
              <a:ext uri="{FF2B5EF4-FFF2-40B4-BE49-F238E27FC236}">
                <a16:creationId xmlns:a16="http://schemas.microsoft.com/office/drawing/2014/main" id="{6CD26269-0CF6-AD34-FA31-36B9C44D7B22}"/>
              </a:ext>
            </a:extLst>
          </p:cNvPr>
          <p:cNvPicPr>
            <a:picLocks noChangeAspect="1"/>
          </p:cNvPicPr>
          <p:nvPr/>
        </p:nvPicPr>
        <p:blipFill>
          <a:blip r:embed="rId2"/>
          <a:stretch>
            <a:fillRect/>
          </a:stretch>
        </p:blipFill>
        <p:spPr>
          <a:xfrm>
            <a:off x="463862" y="1132320"/>
            <a:ext cx="4424635" cy="5089308"/>
          </a:xfrm>
          <a:prstGeom prst="rect">
            <a:avLst/>
          </a:prstGeom>
        </p:spPr>
      </p:pic>
      <p:pic>
        <p:nvPicPr>
          <p:cNvPr id="3" name="Picture 6">
            <a:extLst>
              <a:ext uri="{FF2B5EF4-FFF2-40B4-BE49-F238E27FC236}">
                <a16:creationId xmlns:a16="http://schemas.microsoft.com/office/drawing/2014/main" id="{06BCDEC2-158B-6A65-8482-A6194C9C5F5C}"/>
              </a:ext>
            </a:extLst>
          </p:cNvPr>
          <p:cNvPicPr>
            <a:picLocks noChangeAspect="1"/>
          </p:cNvPicPr>
          <p:nvPr/>
        </p:nvPicPr>
        <p:blipFill>
          <a:blip r:embed="rId3"/>
          <a:stretch>
            <a:fillRect/>
          </a:stretch>
        </p:blipFill>
        <p:spPr>
          <a:xfrm>
            <a:off x="5878495" y="1568947"/>
            <a:ext cx="5993557" cy="4652681"/>
          </a:xfrm>
          <a:prstGeom prst="rect">
            <a:avLst/>
          </a:prstGeom>
          <a:ln>
            <a:noFill/>
          </a:ln>
          <a:effectLst>
            <a:outerShdw blurRad="292100" dist="139700" dir="2700000" algn="tl" rotWithShape="0">
              <a:srgbClr val="333333">
                <a:alpha val="65000"/>
              </a:srgbClr>
            </a:outerShdw>
          </a:effectLst>
        </p:spPr>
      </p:pic>
      <p:cxnSp>
        <p:nvCxnSpPr>
          <p:cNvPr id="6" name="직선 연결선 5">
            <a:extLst>
              <a:ext uri="{FF2B5EF4-FFF2-40B4-BE49-F238E27FC236}">
                <a16:creationId xmlns:a16="http://schemas.microsoft.com/office/drawing/2014/main" id="{977FFEE4-A160-9389-A831-D1912498DE01}"/>
              </a:ext>
            </a:extLst>
          </p:cNvPr>
          <p:cNvCxnSpPr/>
          <p:nvPr/>
        </p:nvCxnSpPr>
        <p:spPr>
          <a:xfrm>
            <a:off x="6499188" y="5735332"/>
            <a:ext cx="252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직사각형 6">
            <a:extLst>
              <a:ext uri="{FF2B5EF4-FFF2-40B4-BE49-F238E27FC236}">
                <a16:creationId xmlns:a16="http://schemas.microsoft.com/office/drawing/2014/main" id="{26671AB2-D192-3E9D-66B1-C04893A6F0D7}"/>
              </a:ext>
            </a:extLst>
          </p:cNvPr>
          <p:cNvSpPr/>
          <p:nvPr/>
        </p:nvSpPr>
        <p:spPr>
          <a:xfrm>
            <a:off x="7096088" y="2532400"/>
            <a:ext cx="158750" cy="1825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6972022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1B9E-CB05-7804-C4D6-1DB7D8D6B174}"/>
              </a:ext>
            </a:extLst>
          </p:cNvPr>
          <p:cNvSpPr>
            <a:spLocks noGrp="1"/>
          </p:cNvSpPr>
          <p:nvPr>
            <p:ph type="title"/>
          </p:nvPr>
        </p:nvSpPr>
        <p:spPr/>
        <p:txBody>
          <a:bodyPr>
            <a:normAutofit fontScale="90000"/>
          </a:bodyPr>
          <a:lstStyle/>
          <a:p>
            <a:r>
              <a:rPr lang="en-US" dirty="0"/>
              <a:t>Priority Encoder</a:t>
            </a:r>
          </a:p>
        </p:txBody>
      </p:sp>
      <p:sp>
        <p:nvSpPr>
          <p:cNvPr id="4" name="Footer Placeholder 3">
            <a:extLst>
              <a:ext uri="{FF2B5EF4-FFF2-40B4-BE49-F238E27FC236}">
                <a16:creationId xmlns:a16="http://schemas.microsoft.com/office/drawing/2014/main" id="{4AAE3FB0-C4F2-2631-4699-16A53D0D6FB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E6F473BA-2640-F101-ABD6-BAC2F0AFC0E2}"/>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22</a:t>
            </a:fld>
            <a:endParaRPr lang="en-GB">
              <a:solidFill>
                <a:srgbClr val="0055A0">
                  <a:tint val="75000"/>
                </a:srgbClr>
              </a:solidFill>
            </a:endParaRPr>
          </a:p>
        </p:txBody>
      </p:sp>
      <p:pic>
        <p:nvPicPr>
          <p:cNvPr id="8" name="Picture 7">
            <a:extLst>
              <a:ext uri="{FF2B5EF4-FFF2-40B4-BE49-F238E27FC236}">
                <a16:creationId xmlns:a16="http://schemas.microsoft.com/office/drawing/2014/main" id="{36D9930E-6BAB-3DC9-C53F-BD276492AD28}"/>
              </a:ext>
            </a:extLst>
          </p:cNvPr>
          <p:cNvPicPr>
            <a:picLocks noChangeAspect="1"/>
          </p:cNvPicPr>
          <p:nvPr/>
        </p:nvPicPr>
        <p:blipFill>
          <a:blip r:embed="rId2"/>
          <a:stretch>
            <a:fillRect/>
          </a:stretch>
        </p:blipFill>
        <p:spPr>
          <a:xfrm>
            <a:off x="5851689" y="1573560"/>
            <a:ext cx="5978938" cy="4652681"/>
          </a:xfrm>
          <a:prstGeom prst="rect">
            <a:avLst/>
          </a:prstGeom>
          <a:ln>
            <a:noFill/>
          </a:ln>
          <a:effectLst>
            <a:outerShdw blurRad="292100" dist="139700" dir="2700000" algn="tl" rotWithShape="0">
              <a:srgbClr val="333333">
                <a:alpha val="65000"/>
              </a:srgbClr>
            </a:outerShdw>
          </a:effectLst>
        </p:spPr>
      </p:pic>
      <p:sp>
        <p:nvSpPr>
          <p:cNvPr id="10" name="직사각형 9">
            <a:extLst>
              <a:ext uri="{FF2B5EF4-FFF2-40B4-BE49-F238E27FC236}">
                <a16:creationId xmlns:a16="http://schemas.microsoft.com/office/drawing/2014/main" id="{1FF79745-1B6E-A04A-9AF5-83D25914CDCE}"/>
              </a:ext>
            </a:extLst>
          </p:cNvPr>
          <p:cNvSpPr/>
          <p:nvPr/>
        </p:nvSpPr>
        <p:spPr>
          <a:xfrm>
            <a:off x="7454900" y="2120900"/>
            <a:ext cx="177800" cy="1651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rgbClr val="080808"/>
                </a:solidFill>
              </a:rPr>
              <a:t>1</a:t>
            </a:r>
            <a:endParaRPr lang="ko-KR" altLang="en-US" sz="1100" dirty="0">
              <a:solidFill>
                <a:srgbClr val="080808"/>
              </a:solidFill>
            </a:endParaRPr>
          </a:p>
        </p:txBody>
      </p:sp>
      <p:sp>
        <p:nvSpPr>
          <p:cNvPr id="11" name="직사각형 10">
            <a:extLst>
              <a:ext uri="{FF2B5EF4-FFF2-40B4-BE49-F238E27FC236}">
                <a16:creationId xmlns:a16="http://schemas.microsoft.com/office/drawing/2014/main" id="{75562D06-F0AB-6F82-8D21-D608EC9F731E}"/>
              </a:ext>
            </a:extLst>
          </p:cNvPr>
          <p:cNvSpPr/>
          <p:nvPr/>
        </p:nvSpPr>
        <p:spPr>
          <a:xfrm>
            <a:off x="8413750" y="3086100"/>
            <a:ext cx="177800" cy="1651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a:solidFill>
                  <a:srgbClr val="080808"/>
                </a:solidFill>
              </a:rPr>
              <a:t>1</a:t>
            </a:r>
            <a:endParaRPr lang="ko-KR" altLang="en-US" sz="1100" dirty="0">
              <a:solidFill>
                <a:srgbClr val="080808"/>
              </a:solidFill>
            </a:endParaRPr>
          </a:p>
        </p:txBody>
      </p:sp>
      <p:pic>
        <p:nvPicPr>
          <p:cNvPr id="15" name="Picture 6">
            <a:extLst>
              <a:ext uri="{FF2B5EF4-FFF2-40B4-BE49-F238E27FC236}">
                <a16:creationId xmlns:a16="http://schemas.microsoft.com/office/drawing/2014/main" id="{F1CDFC5B-C445-1082-A640-79E8604546CD}"/>
              </a:ext>
            </a:extLst>
          </p:cNvPr>
          <p:cNvPicPr>
            <a:picLocks noChangeAspect="1"/>
          </p:cNvPicPr>
          <p:nvPr/>
        </p:nvPicPr>
        <p:blipFill>
          <a:blip r:embed="rId3"/>
          <a:stretch>
            <a:fillRect/>
          </a:stretch>
        </p:blipFill>
        <p:spPr>
          <a:xfrm>
            <a:off x="528982" y="1144987"/>
            <a:ext cx="4772691" cy="5249008"/>
          </a:xfrm>
          <a:prstGeom prst="rect">
            <a:avLst/>
          </a:prstGeom>
        </p:spPr>
      </p:pic>
    </p:spTree>
    <p:extLst>
      <p:ext uri="{BB962C8B-B14F-4D97-AF65-F5344CB8AC3E}">
        <p14:creationId xmlns:p14="http://schemas.microsoft.com/office/powerpoint/2010/main" val="36711424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75CD-2E38-2E70-96B6-697632D9B383}"/>
              </a:ext>
            </a:extLst>
          </p:cNvPr>
          <p:cNvSpPr>
            <a:spLocks noGrp="1"/>
          </p:cNvSpPr>
          <p:nvPr>
            <p:ph type="title"/>
          </p:nvPr>
        </p:nvSpPr>
        <p:spPr/>
        <p:txBody>
          <a:bodyPr>
            <a:normAutofit fontScale="90000"/>
          </a:bodyPr>
          <a:lstStyle/>
          <a:p>
            <a:r>
              <a:rPr lang="en-US" altLang="ko-KR" dirty="0"/>
              <a:t>Priority Encoder</a:t>
            </a:r>
            <a:endParaRPr lang="en-US" dirty="0"/>
          </a:p>
        </p:txBody>
      </p:sp>
      <p:sp>
        <p:nvSpPr>
          <p:cNvPr id="4" name="Footer Placeholder 3">
            <a:extLst>
              <a:ext uri="{FF2B5EF4-FFF2-40B4-BE49-F238E27FC236}">
                <a16:creationId xmlns:a16="http://schemas.microsoft.com/office/drawing/2014/main" id="{713D8E2A-E046-BBF1-649E-2124387AD566}"/>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9468A0B6-2D30-3A05-5490-708BF8C607B3}"/>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23</a:t>
            </a:fld>
            <a:endParaRPr lang="en-GB">
              <a:solidFill>
                <a:srgbClr val="0055A0">
                  <a:tint val="75000"/>
                </a:srgbClr>
              </a:solidFill>
            </a:endParaRPr>
          </a:p>
        </p:txBody>
      </p:sp>
      <p:pic>
        <p:nvPicPr>
          <p:cNvPr id="11" name="Picture 10">
            <a:extLst>
              <a:ext uri="{FF2B5EF4-FFF2-40B4-BE49-F238E27FC236}">
                <a16:creationId xmlns:a16="http://schemas.microsoft.com/office/drawing/2014/main" id="{6B674E61-4D28-7BA5-33B2-286CF359EBB7}"/>
              </a:ext>
            </a:extLst>
          </p:cNvPr>
          <p:cNvPicPr>
            <a:picLocks noChangeAspect="1"/>
          </p:cNvPicPr>
          <p:nvPr/>
        </p:nvPicPr>
        <p:blipFill>
          <a:blip r:embed="rId2"/>
          <a:stretch>
            <a:fillRect/>
          </a:stretch>
        </p:blipFill>
        <p:spPr>
          <a:xfrm>
            <a:off x="7489129" y="1376411"/>
            <a:ext cx="4424635" cy="5089308"/>
          </a:xfrm>
          <a:prstGeom prst="rect">
            <a:avLst/>
          </a:prstGeom>
        </p:spPr>
      </p:pic>
      <p:pic>
        <p:nvPicPr>
          <p:cNvPr id="9" name="그림 8">
            <a:extLst>
              <a:ext uri="{FF2B5EF4-FFF2-40B4-BE49-F238E27FC236}">
                <a16:creationId xmlns:a16="http://schemas.microsoft.com/office/drawing/2014/main" id="{30DB0ABE-9B02-567B-5E9C-8F2FCDB26487}"/>
              </a:ext>
            </a:extLst>
          </p:cNvPr>
          <p:cNvPicPr>
            <a:picLocks noChangeAspect="1"/>
          </p:cNvPicPr>
          <p:nvPr/>
        </p:nvPicPr>
        <p:blipFill>
          <a:blip r:embed="rId3"/>
          <a:stretch>
            <a:fillRect/>
          </a:stretch>
        </p:blipFill>
        <p:spPr>
          <a:xfrm>
            <a:off x="251164" y="3785350"/>
            <a:ext cx="7008782" cy="2760236"/>
          </a:xfrm>
          <a:prstGeom prst="rect">
            <a:avLst/>
          </a:prstGeom>
        </p:spPr>
      </p:pic>
      <p:pic>
        <p:nvPicPr>
          <p:cNvPr id="12" name="그림 11">
            <a:extLst>
              <a:ext uri="{FF2B5EF4-FFF2-40B4-BE49-F238E27FC236}">
                <a16:creationId xmlns:a16="http://schemas.microsoft.com/office/drawing/2014/main" id="{42F638D0-7B41-BA8C-331A-8F5059681883}"/>
              </a:ext>
            </a:extLst>
          </p:cNvPr>
          <p:cNvPicPr>
            <a:picLocks noChangeAspect="1"/>
          </p:cNvPicPr>
          <p:nvPr/>
        </p:nvPicPr>
        <p:blipFill>
          <a:blip r:embed="rId4"/>
          <a:stretch>
            <a:fillRect/>
          </a:stretch>
        </p:blipFill>
        <p:spPr>
          <a:xfrm>
            <a:off x="5797808" y="101480"/>
            <a:ext cx="4960556" cy="1274931"/>
          </a:xfrm>
          <a:prstGeom prst="rect">
            <a:avLst/>
          </a:prstGeom>
        </p:spPr>
      </p:pic>
      <p:sp>
        <p:nvSpPr>
          <p:cNvPr id="13" name="TextBox 12">
            <a:extLst>
              <a:ext uri="{FF2B5EF4-FFF2-40B4-BE49-F238E27FC236}">
                <a16:creationId xmlns:a16="http://schemas.microsoft.com/office/drawing/2014/main" id="{DFE874AE-F7CB-9968-1561-19AD66D2978C}"/>
              </a:ext>
            </a:extLst>
          </p:cNvPr>
          <p:cNvSpPr txBox="1"/>
          <p:nvPr/>
        </p:nvSpPr>
        <p:spPr>
          <a:xfrm>
            <a:off x="3297860" y="4095236"/>
            <a:ext cx="643125" cy="230832"/>
          </a:xfrm>
          <a:prstGeom prst="rect">
            <a:avLst/>
          </a:prstGeom>
          <a:noFill/>
        </p:spPr>
        <p:txBody>
          <a:bodyPr wrap="none" rtlCol="0">
            <a:spAutoFit/>
          </a:bodyPr>
          <a:lstStyle/>
          <a:p>
            <a:r>
              <a:rPr lang="en-US" altLang="ko-KR" sz="900" dirty="0">
                <a:solidFill>
                  <a:srgbClr val="FF0000"/>
                </a:solidFill>
              </a:rPr>
              <a:t>ADDR_EN</a:t>
            </a:r>
            <a:endParaRPr lang="ko-KR" altLang="en-US" sz="900" dirty="0">
              <a:solidFill>
                <a:srgbClr val="FF0000"/>
              </a:solidFill>
            </a:endParaRPr>
          </a:p>
        </p:txBody>
      </p:sp>
      <p:cxnSp>
        <p:nvCxnSpPr>
          <p:cNvPr id="16" name="직선 화살표 연결선 15">
            <a:extLst>
              <a:ext uri="{FF2B5EF4-FFF2-40B4-BE49-F238E27FC236}">
                <a16:creationId xmlns:a16="http://schemas.microsoft.com/office/drawing/2014/main" id="{042212CD-3A83-F223-B5F8-34B0F64AD22D}"/>
              </a:ext>
            </a:extLst>
          </p:cNvPr>
          <p:cNvCxnSpPr/>
          <p:nvPr/>
        </p:nvCxnSpPr>
        <p:spPr>
          <a:xfrm>
            <a:off x="3739210" y="4290123"/>
            <a:ext cx="60795" cy="1679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그룹 18">
            <a:extLst>
              <a:ext uri="{FF2B5EF4-FFF2-40B4-BE49-F238E27FC236}">
                <a16:creationId xmlns:a16="http://schemas.microsoft.com/office/drawing/2014/main" id="{1249E322-1F37-DE4F-CED7-0D4D6C3E1FD0}"/>
              </a:ext>
            </a:extLst>
          </p:cNvPr>
          <p:cNvGrpSpPr/>
          <p:nvPr/>
        </p:nvGrpSpPr>
        <p:grpSpPr>
          <a:xfrm>
            <a:off x="200364" y="980729"/>
            <a:ext cx="4107749" cy="2804621"/>
            <a:chOff x="143556" y="980729"/>
            <a:chExt cx="4107749" cy="2804621"/>
          </a:xfrm>
        </p:grpSpPr>
        <p:pic>
          <p:nvPicPr>
            <p:cNvPr id="7" name="Picture 16">
              <a:extLst>
                <a:ext uri="{FF2B5EF4-FFF2-40B4-BE49-F238E27FC236}">
                  <a16:creationId xmlns:a16="http://schemas.microsoft.com/office/drawing/2014/main" id="{586BA92D-2B06-C9A5-0F14-E684F78C91BE}"/>
                </a:ext>
              </a:extLst>
            </p:cNvPr>
            <p:cNvPicPr>
              <a:picLocks noChangeAspect="1"/>
            </p:cNvPicPr>
            <p:nvPr/>
          </p:nvPicPr>
          <p:blipFill>
            <a:blip r:embed="rId5"/>
            <a:stretch>
              <a:fillRect/>
            </a:stretch>
          </p:blipFill>
          <p:spPr>
            <a:xfrm>
              <a:off x="480347" y="980729"/>
              <a:ext cx="3733688" cy="2804621"/>
            </a:xfrm>
            <a:prstGeom prst="rect">
              <a:avLst/>
            </a:prstGeom>
          </p:spPr>
        </p:pic>
        <p:sp>
          <p:nvSpPr>
            <p:cNvPr id="18" name="TextBox 17">
              <a:extLst>
                <a:ext uri="{FF2B5EF4-FFF2-40B4-BE49-F238E27FC236}">
                  <a16:creationId xmlns:a16="http://schemas.microsoft.com/office/drawing/2014/main" id="{500D8EE0-DE53-93D2-1578-AE86041FEA15}"/>
                </a:ext>
              </a:extLst>
            </p:cNvPr>
            <p:cNvSpPr txBox="1"/>
            <p:nvPr/>
          </p:nvSpPr>
          <p:spPr>
            <a:xfrm>
              <a:off x="143556" y="2362905"/>
              <a:ext cx="673582" cy="230832"/>
            </a:xfrm>
            <a:prstGeom prst="rect">
              <a:avLst/>
            </a:prstGeom>
            <a:noFill/>
          </p:spPr>
          <p:txBody>
            <a:bodyPr wrap="none" rtlCol="0">
              <a:spAutoFit/>
            </a:bodyPr>
            <a:lstStyle/>
            <a:p>
              <a:r>
                <a:rPr lang="en-US" altLang="ko-KR" sz="900" dirty="0">
                  <a:solidFill>
                    <a:srgbClr val="FF0000"/>
                  </a:solidFill>
                </a:rPr>
                <a:t>PIX_RESET</a:t>
              </a:r>
              <a:endParaRPr lang="ko-KR" altLang="en-US" sz="900" dirty="0">
                <a:solidFill>
                  <a:srgbClr val="FF0000"/>
                </a:solidFill>
              </a:endParaRPr>
            </a:p>
          </p:txBody>
        </p:sp>
        <p:sp>
          <p:nvSpPr>
            <p:cNvPr id="21" name="TextBox 20">
              <a:extLst>
                <a:ext uri="{FF2B5EF4-FFF2-40B4-BE49-F238E27FC236}">
                  <a16:creationId xmlns:a16="http://schemas.microsoft.com/office/drawing/2014/main" id="{6D62B3DA-A7F6-4787-C3CF-ED0C0144C5BA}"/>
                </a:ext>
              </a:extLst>
            </p:cNvPr>
            <p:cNvSpPr txBox="1"/>
            <p:nvPr/>
          </p:nvSpPr>
          <p:spPr>
            <a:xfrm>
              <a:off x="3736420" y="3015558"/>
              <a:ext cx="514885" cy="230832"/>
            </a:xfrm>
            <a:prstGeom prst="rect">
              <a:avLst/>
            </a:prstGeom>
            <a:noFill/>
          </p:spPr>
          <p:txBody>
            <a:bodyPr wrap="none" rtlCol="0">
              <a:spAutoFit/>
            </a:bodyPr>
            <a:lstStyle/>
            <a:p>
              <a:r>
                <a:rPr lang="en-US" altLang="ko-KR" sz="900" dirty="0">
                  <a:solidFill>
                    <a:srgbClr val="FF0000"/>
                  </a:solidFill>
                </a:rPr>
                <a:t>SELECT</a:t>
              </a:r>
              <a:endParaRPr lang="ko-KR" altLang="en-US" sz="900" dirty="0">
                <a:solidFill>
                  <a:srgbClr val="FF0000"/>
                </a:solidFill>
              </a:endParaRPr>
            </a:p>
          </p:txBody>
        </p:sp>
      </p:grpSp>
    </p:spTree>
    <p:extLst>
      <p:ext uri="{BB962C8B-B14F-4D97-AF65-F5344CB8AC3E}">
        <p14:creationId xmlns:p14="http://schemas.microsoft.com/office/powerpoint/2010/main" val="22628344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70CA-0586-CCAD-1790-2E827E13308B}"/>
              </a:ext>
            </a:extLst>
          </p:cNvPr>
          <p:cNvSpPr>
            <a:spLocks noGrp="1"/>
          </p:cNvSpPr>
          <p:nvPr>
            <p:ph type="title"/>
          </p:nvPr>
        </p:nvSpPr>
        <p:spPr/>
        <p:txBody>
          <a:bodyPr>
            <a:normAutofit fontScale="90000"/>
          </a:bodyPr>
          <a:lstStyle/>
          <a:p>
            <a:r>
              <a:rPr lang="en-US" altLang="ko-KR" dirty="0"/>
              <a:t>Priority Encoder</a:t>
            </a:r>
            <a:endParaRPr lang="en-US" dirty="0"/>
          </a:p>
        </p:txBody>
      </p:sp>
      <p:sp>
        <p:nvSpPr>
          <p:cNvPr id="4" name="Footer Placeholder 3">
            <a:extLst>
              <a:ext uri="{FF2B5EF4-FFF2-40B4-BE49-F238E27FC236}">
                <a16:creationId xmlns:a16="http://schemas.microsoft.com/office/drawing/2014/main" id="{177DC9A6-DEAB-E638-927A-3D3801683D6A}"/>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ACA53330-9E97-E40C-1193-E2710BCB223D}"/>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24</a:t>
            </a:fld>
            <a:endParaRPr lang="en-GB">
              <a:solidFill>
                <a:srgbClr val="0055A0">
                  <a:tint val="75000"/>
                </a:srgbClr>
              </a:solidFill>
            </a:endParaRPr>
          </a:p>
        </p:txBody>
      </p:sp>
      <p:pic>
        <p:nvPicPr>
          <p:cNvPr id="7" name="Picture 6">
            <a:extLst>
              <a:ext uri="{FF2B5EF4-FFF2-40B4-BE49-F238E27FC236}">
                <a16:creationId xmlns:a16="http://schemas.microsoft.com/office/drawing/2014/main" id="{F1A87BD7-1B21-1F67-CDA1-EBF2F9C232E2}"/>
              </a:ext>
            </a:extLst>
          </p:cNvPr>
          <p:cNvPicPr>
            <a:picLocks noChangeAspect="1"/>
          </p:cNvPicPr>
          <p:nvPr/>
        </p:nvPicPr>
        <p:blipFill>
          <a:blip r:embed="rId2"/>
          <a:stretch>
            <a:fillRect/>
          </a:stretch>
        </p:blipFill>
        <p:spPr>
          <a:xfrm>
            <a:off x="665593" y="980729"/>
            <a:ext cx="4792279" cy="2587971"/>
          </a:xfrm>
          <a:prstGeom prst="rect">
            <a:avLst/>
          </a:prstGeom>
        </p:spPr>
      </p:pic>
      <p:pic>
        <p:nvPicPr>
          <p:cNvPr id="11" name="그림 10">
            <a:extLst>
              <a:ext uri="{FF2B5EF4-FFF2-40B4-BE49-F238E27FC236}">
                <a16:creationId xmlns:a16="http://schemas.microsoft.com/office/drawing/2014/main" id="{6D12A0C9-2834-5804-D7E5-015EAB2B1FC3}"/>
              </a:ext>
            </a:extLst>
          </p:cNvPr>
          <p:cNvPicPr>
            <a:picLocks noChangeAspect="1"/>
          </p:cNvPicPr>
          <p:nvPr/>
        </p:nvPicPr>
        <p:blipFill>
          <a:blip r:embed="rId3"/>
          <a:stretch>
            <a:fillRect/>
          </a:stretch>
        </p:blipFill>
        <p:spPr>
          <a:xfrm>
            <a:off x="761324" y="3739308"/>
            <a:ext cx="4696548" cy="2579329"/>
          </a:xfrm>
          <a:prstGeom prst="rect">
            <a:avLst/>
          </a:prstGeom>
        </p:spPr>
      </p:pic>
      <p:pic>
        <p:nvPicPr>
          <p:cNvPr id="12" name="Picture 6">
            <a:extLst>
              <a:ext uri="{FF2B5EF4-FFF2-40B4-BE49-F238E27FC236}">
                <a16:creationId xmlns:a16="http://schemas.microsoft.com/office/drawing/2014/main" id="{12E8D41A-C166-5426-A001-FFD3CCEE0025}"/>
              </a:ext>
            </a:extLst>
          </p:cNvPr>
          <p:cNvPicPr>
            <a:picLocks noChangeAspect="1"/>
          </p:cNvPicPr>
          <p:nvPr/>
        </p:nvPicPr>
        <p:blipFill>
          <a:blip r:embed="rId4"/>
          <a:stretch>
            <a:fillRect/>
          </a:stretch>
        </p:blipFill>
        <p:spPr>
          <a:xfrm>
            <a:off x="6378682" y="1144987"/>
            <a:ext cx="4772691" cy="5249008"/>
          </a:xfrm>
          <a:prstGeom prst="rect">
            <a:avLst/>
          </a:prstGeom>
        </p:spPr>
      </p:pic>
      <p:sp>
        <p:nvSpPr>
          <p:cNvPr id="13" name="직사각형 12">
            <a:extLst>
              <a:ext uri="{FF2B5EF4-FFF2-40B4-BE49-F238E27FC236}">
                <a16:creationId xmlns:a16="http://schemas.microsoft.com/office/drawing/2014/main" id="{DA4A64ED-D489-4F46-E56B-6427ACFA1A2E}"/>
              </a:ext>
            </a:extLst>
          </p:cNvPr>
          <p:cNvSpPr/>
          <p:nvPr/>
        </p:nvSpPr>
        <p:spPr>
          <a:xfrm>
            <a:off x="8597900" y="2760111"/>
            <a:ext cx="1047750" cy="1113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a:extLst>
              <a:ext uri="{FF2B5EF4-FFF2-40B4-BE49-F238E27FC236}">
                <a16:creationId xmlns:a16="http://schemas.microsoft.com/office/drawing/2014/main" id="{1A7D5178-1D2F-298B-555C-4C06241F7D47}"/>
              </a:ext>
            </a:extLst>
          </p:cNvPr>
          <p:cNvSpPr txBox="1"/>
          <p:nvPr/>
        </p:nvSpPr>
        <p:spPr>
          <a:xfrm>
            <a:off x="3007452" y="3664082"/>
            <a:ext cx="2135521" cy="1477328"/>
          </a:xfrm>
          <a:prstGeom prst="rect">
            <a:avLst/>
          </a:prstGeom>
          <a:noFill/>
          <a:ln>
            <a:solidFill>
              <a:schemeClr val="tx1"/>
            </a:solidFill>
          </a:ln>
        </p:spPr>
        <p:txBody>
          <a:bodyPr wrap="none" rtlCol="0">
            <a:spAutoFit/>
          </a:bodyPr>
          <a:lstStyle/>
          <a:p>
            <a:r>
              <a:rPr lang="en-US" altLang="ko-KR" dirty="0">
                <a:solidFill>
                  <a:srgbClr val="080808"/>
                </a:solidFill>
              </a:rPr>
              <a:t>N</a:t>
            </a:r>
            <a:r>
              <a:rPr lang="en-US" altLang="ko-KR" baseline="-25000" dirty="0">
                <a:solidFill>
                  <a:srgbClr val="080808"/>
                </a:solidFill>
              </a:rPr>
              <a:t>PIX</a:t>
            </a:r>
            <a:r>
              <a:rPr lang="en-US" altLang="ko-KR" dirty="0">
                <a:solidFill>
                  <a:srgbClr val="080808"/>
                </a:solidFill>
              </a:rPr>
              <a:t>=1024</a:t>
            </a:r>
            <a:endParaRPr lang="en-US" altLang="ko-KR" dirty="0"/>
          </a:p>
          <a:p>
            <a:r>
              <a:rPr lang="en-US" altLang="ko-KR" dirty="0">
                <a:solidFill>
                  <a:srgbClr val="FF0000"/>
                </a:solidFill>
              </a:rPr>
              <a:t>b=4</a:t>
            </a:r>
          </a:p>
          <a:p>
            <a:r>
              <a:rPr lang="en-US" altLang="ko-KR" dirty="0" err="1"/>
              <a:t>N</a:t>
            </a:r>
            <a:r>
              <a:rPr lang="en-US" altLang="ko-KR" baseline="-25000" dirty="0" err="1"/>
              <a:t>Layer</a:t>
            </a:r>
            <a:r>
              <a:rPr lang="en-US" altLang="ko-KR" dirty="0"/>
              <a:t> = 5</a:t>
            </a:r>
          </a:p>
          <a:p>
            <a:r>
              <a:rPr lang="en-US" altLang="ko-KR" dirty="0" err="1"/>
              <a:t>N</a:t>
            </a:r>
            <a:r>
              <a:rPr lang="en-US" altLang="ko-KR" baseline="-25000" dirty="0" err="1"/>
              <a:t>block</a:t>
            </a:r>
            <a:r>
              <a:rPr lang="en-US" altLang="ko-KR" dirty="0"/>
              <a:t> = 1023/3 = 341</a:t>
            </a:r>
          </a:p>
          <a:p>
            <a:r>
              <a:rPr lang="en-US" altLang="ko-KR" dirty="0"/>
              <a:t>Routing = 16</a:t>
            </a:r>
            <a:endParaRPr lang="ko-KR" altLang="en-US" dirty="0"/>
          </a:p>
        </p:txBody>
      </p:sp>
      <p:cxnSp>
        <p:nvCxnSpPr>
          <p:cNvPr id="17" name="직선 연결선 16">
            <a:extLst>
              <a:ext uri="{FF2B5EF4-FFF2-40B4-BE49-F238E27FC236}">
                <a16:creationId xmlns:a16="http://schemas.microsoft.com/office/drawing/2014/main" id="{3F90D880-0DEB-A64F-34F0-3105AE274333}"/>
              </a:ext>
            </a:extLst>
          </p:cNvPr>
          <p:cNvCxnSpPr/>
          <p:nvPr/>
        </p:nvCxnSpPr>
        <p:spPr>
          <a:xfrm>
            <a:off x="4838700" y="5943600"/>
            <a:ext cx="619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69FA704F-60C5-2438-7F99-188B1938FB7B}"/>
              </a:ext>
            </a:extLst>
          </p:cNvPr>
          <p:cNvCxnSpPr/>
          <p:nvPr/>
        </p:nvCxnSpPr>
        <p:spPr>
          <a:xfrm>
            <a:off x="850900" y="6152695"/>
            <a:ext cx="252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7011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144B01-5DC2-73CE-5F67-9B3565E2E8C3}"/>
              </a:ext>
            </a:extLst>
          </p:cNvPr>
          <p:cNvSpPr>
            <a:spLocks noGrp="1"/>
          </p:cNvSpPr>
          <p:nvPr>
            <p:ph type="title"/>
          </p:nvPr>
        </p:nvSpPr>
        <p:spPr/>
        <p:txBody>
          <a:bodyPr>
            <a:normAutofit fontScale="90000"/>
          </a:bodyPr>
          <a:lstStyle/>
          <a:p>
            <a:r>
              <a:rPr lang="en-US" altLang="ko-KR" dirty="0"/>
              <a:t>Readout from matrix</a:t>
            </a:r>
            <a:endParaRPr lang="ko-KR" altLang="en-US" dirty="0"/>
          </a:p>
        </p:txBody>
      </p:sp>
      <p:sp>
        <p:nvSpPr>
          <p:cNvPr id="4" name="바닥글 개체 틀 3">
            <a:extLst>
              <a:ext uri="{FF2B5EF4-FFF2-40B4-BE49-F238E27FC236}">
                <a16:creationId xmlns:a16="http://schemas.microsoft.com/office/drawing/2014/main" id="{65478A8E-3D0A-1303-8F77-8A892C638AF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9557E71C-8181-9CF3-94BE-19F9FDE15885}"/>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25</a:t>
            </a:fld>
            <a:endParaRPr lang="en-GB">
              <a:solidFill>
                <a:srgbClr val="0055A0">
                  <a:tint val="75000"/>
                </a:srgbClr>
              </a:solidFill>
            </a:endParaRPr>
          </a:p>
        </p:txBody>
      </p:sp>
      <p:pic>
        <p:nvPicPr>
          <p:cNvPr id="9" name="그림 8">
            <a:extLst>
              <a:ext uri="{FF2B5EF4-FFF2-40B4-BE49-F238E27FC236}">
                <a16:creationId xmlns:a16="http://schemas.microsoft.com/office/drawing/2014/main" id="{0BC174A8-C7B9-C853-0FA4-F56958862209}"/>
              </a:ext>
            </a:extLst>
          </p:cNvPr>
          <p:cNvPicPr>
            <a:picLocks noChangeAspect="1"/>
          </p:cNvPicPr>
          <p:nvPr/>
        </p:nvPicPr>
        <p:blipFill rotWithShape="1">
          <a:blip r:embed="rId2"/>
          <a:srcRect l="38629" r="38632" b="11326"/>
          <a:stretch/>
        </p:blipFill>
        <p:spPr>
          <a:xfrm>
            <a:off x="290054" y="1722021"/>
            <a:ext cx="1054099" cy="3777079"/>
          </a:xfrm>
          <a:prstGeom prst="rect">
            <a:avLst/>
          </a:prstGeom>
        </p:spPr>
      </p:pic>
      <p:pic>
        <p:nvPicPr>
          <p:cNvPr id="12" name="그림 11">
            <a:extLst>
              <a:ext uri="{FF2B5EF4-FFF2-40B4-BE49-F238E27FC236}">
                <a16:creationId xmlns:a16="http://schemas.microsoft.com/office/drawing/2014/main" id="{F2F2DD23-B355-4E6D-F132-3DD0060B081F}"/>
              </a:ext>
            </a:extLst>
          </p:cNvPr>
          <p:cNvPicPr>
            <a:picLocks noChangeAspect="1"/>
          </p:cNvPicPr>
          <p:nvPr/>
        </p:nvPicPr>
        <p:blipFill>
          <a:blip r:embed="rId3"/>
          <a:stretch>
            <a:fillRect/>
          </a:stretch>
        </p:blipFill>
        <p:spPr>
          <a:xfrm>
            <a:off x="1611951" y="1722021"/>
            <a:ext cx="4370948" cy="3624335"/>
          </a:xfrm>
          <a:prstGeom prst="rect">
            <a:avLst/>
          </a:prstGeom>
        </p:spPr>
      </p:pic>
      <p:grpSp>
        <p:nvGrpSpPr>
          <p:cNvPr id="15" name="Group 8">
            <a:extLst>
              <a:ext uri="{FF2B5EF4-FFF2-40B4-BE49-F238E27FC236}">
                <a16:creationId xmlns:a16="http://schemas.microsoft.com/office/drawing/2014/main" id="{9A07C1BC-CA75-51CA-FBCA-0B29CC8BC48D}"/>
              </a:ext>
            </a:extLst>
          </p:cNvPr>
          <p:cNvGrpSpPr>
            <a:grpSpLocks noChangeAspect="1"/>
          </p:cNvGrpSpPr>
          <p:nvPr/>
        </p:nvGrpSpPr>
        <p:grpSpPr>
          <a:xfrm>
            <a:off x="6394450" y="1599557"/>
            <a:ext cx="5706905" cy="3899199"/>
            <a:chOff x="4561134" y="1142922"/>
            <a:chExt cx="7265299" cy="4876650"/>
          </a:xfrm>
        </p:grpSpPr>
        <p:pic>
          <p:nvPicPr>
            <p:cNvPr id="16" name="그림 6">
              <a:extLst>
                <a:ext uri="{FF2B5EF4-FFF2-40B4-BE49-F238E27FC236}">
                  <a16:creationId xmlns:a16="http://schemas.microsoft.com/office/drawing/2014/main" id="{20744D63-17AE-5E70-DAC5-B06C4451451B}"/>
                </a:ext>
              </a:extLst>
            </p:cNvPr>
            <p:cNvPicPr>
              <a:picLocks noChangeAspect="1"/>
            </p:cNvPicPr>
            <p:nvPr/>
          </p:nvPicPr>
          <p:blipFill>
            <a:blip r:embed="rId4"/>
            <a:stretch>
              <a:fillRect/>
            </a:stretch>
          </p:blipFill>
          <p:spPr>
            <a:xfrm>
              <a:off x="4561134" y="1142922"/>
              <a:ext cx="7207258" cy="4876650"/>
            </a:xfrm>
            <a:prstGeom prst="rect">
              <a:avLst/>
            </a:prstGeom>
          </p:spPr>
        </p:pic>
        <p:sp>
          <p:nvSpPr>
            <p:cNvPr id="17" name="Rectangle 7">
              <a:extLst>
                <a:ext uri="{FF2B5EF4-FFF2-40B4-BE49-F238E27FC236}">
                  <a16:creationId xmlns:a16="http://schemas.microsoft.com/office/drawing/2014/main" id="{F1D5FFC2-1678-0997-B83B-1532D17BD8DE}"/>
                </a:ext>
              </a:extLst>
            </p:cNvPr>
            <p:cNvSpPr/>
            <p:nvPr/>
          </p:nvSpPr>
          <p:spPr>
            <a:xfrm>
              <a:off x="10827508" y="1142923"/>
              <a:ext cx="998925" cy="501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41644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004B-ECA6-F7AB-D455-9F18D63BAB2A}"/>
              </a:ext>
            </a:extLst>
          </p:cNvPr>
          <p:cNvSpPr>
            <a:spLocks noGrp="1"/>
          </p:cNvSpPr>
          <p:nvPr>
            <p:ph type="title"/>
          </p:nvPr>
        </p:nvSpPr>
        <p:spPr/>
        <p:txBody>
          <a:bodyPr>
            <a:normAutofit fontScale="90000"/>
          </a:bodyPr>
          <a:lstStyle/>
          <a:p>
            <a:r>
              <a:rPr lang="en-US" dirty="0"/>
              <a:t>From PIXEL to MATRIX</a:t>
            </a:r>
          </a:p>
        </p:txBody>
      </p:sp>
      <p:sp>
        <p:nvSpPr>
          <p:cNvPr id="4" name="Footer Placeholder 3">
            <a:extLst>
              <a:ext uri="{FF2B5EF4-FFF2-40B4-BE49-F238E27FC236}">
                <a16:creationId xmlns:a16="http://schemas.microsoft.com/office/drawing/2014/main" id="{AC816B00-E372-BA14-99EC-87AEA0497340}"/>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1AAE716-1997-802A-860E-E2C01EFE10C0}"/>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26</a:t>
            </a:fld>
            <a:endParaRPr lang="en-GB">
              <a:solidFill>
                <a:srgbClr val="0055A0">
                  <a:tint val="75000"/>
                </a:srgbClr>
              </a:solidFill>
            </a:endParaRPr>
          </a:p>
        </p:txBody>
      </p:sp>
      <p:grpSp>
        <p:nvGrpSpPr>
          <p:cNvPr id="7" name="그룹 6">
            <a:extLst>
              <a:ext uri="{FF2B5EF4-FFF2-40B4-BE49-F238E27FC236}">
                <a16:creationId xmlns:a16="http://schemas.microsoft.com/office/drawing/2014/main" id="{36534B85-4C84-29B7-4501-2AB75EC24FF9}"/>
              </a:ext>
            </a:extLst>
          </p:cNvPr>
          <p:cNvGrpSpPr/>
          <p:nvPr/>
        </p:nvGrpSpPr>
        <p:grpSpPr>
          <a:xfrm>
            <a:off x="500155" y="981818"/>
            <a:ext cx="5802788" cy="2698499"/>
            <a:chOff x="107776" y="1227266"/>
            <a:chExt cx="5802788" cy="2698499"/>
          </a:xfrm>
        </p:grpSpPr>
        <p:pic>
          <p:nvPicPr>
            <p:cNvPr id="9" name="Picture 8">
              <a:extLst>
                <a:ext uri="{FF2B5EF4-FFF2-40B4-BE49-F238E27FC236}">
                  <a16:creationId xmlns:a16="http://schemas.microsoft.com/office/drawing/2014/main" id="{1C5CD8A0-5430-DDAE-B785-DE034EF8DC59}"/>
                </a:ext>
              </a:extLst>
            </p:cNvPr>
            <p:cNvPicPr>
              <a:picLocks noChangeAspect="1"/>
            </p:cNvPicPr>
            <p:nvPr/>
          </p:nvPicPr>
          <p:blipFill>
            <a:blip r:embed="rId2"/>
            <a:stretch>
              <a:fillRect/>
            </a:stretch>
          </p:blipFill>
          <p:spPr>
            <a:xfrm>
              <a:off x="107776" y="1227266"/>
              <a:ext cx="5802788" cy="2698499"/>
            </a:xfrm>
            <a:prstGeom prst="rect">
              <a:avLst/>
            </a:prstGeom>
            <a:ln>
              <a:solidFill>
                <a:schemeClr val="tx1"/>
              </a:solidFill>
            </a:ln>
          </p:spPr>
        </p:pic>
        <p:sp>
          <p:nvSpPr>
            <p:cNvPr id="20" name="TextBox 19">
              <a:extLst>
                <a:ext uri="{FF2B5EF4-FFF2-40B4-BE49-F238E27FC236}">
                  <a16:creationId xmlns:a16="http://schemas.microsoft.com/office/drawing/2014/main" id="{7EDAD7F9-50BD-96CC-4712-4CCD958C0331}"/>
                </a:ext>
              </a:extLst>
            </p:cNvPr>
            <p:cNvSpPr txBox="1"/>
            <p:nvPr/>
          </p:nvSpPr>
          <p:spPr>
            <a:xfrm>
              <a:off x="4083560" y="1882588"/>
              <a:ext cx="301686" cy="369332"/>
            </a:xfrm>
            <a:prstGeom prst="rect">
              <a:avLst/>
            </a:prstGeom>
            <a:noFill/>
            <a:ln>
              <a:noFill/>
            </a:ln>
          </p:spPr>
          <p:txBody>
            <a:bodyPr wrap="none" rtlCol="0">
              <a:spAutoFit/>
            </a:bodyPr>
            <a:lstStyle/>
            <a:p>
              <a:r>
                <a:rPr lang="en-US" dirty="0">
                  <a:solidFill>
                    <a:srgbClr val="FF0000"/>
                  </a:solidFill>
                </a:rPr>
                <a:t>1</a:t>
              </a:r>
            </a:p>
          </p:txBody>
        </p:sp>
        <p:sp>
          <p:nvSpPr>
            <p:cNvPr id="21" name="TextBox 20">
              <a:extLst>
                <a:ext uri="{FF2B5EF4-FFF2-40B4-BE49-F238E27FC236}">
                  <a16:creationId xmlns:a16="http://schemas.microsoft.com/office/drawing/2014/main" id="{832A2AE0-201E-5A34-62C7-BBD2BDEDF704}"/>
                </a:ext>
              </a:extLst>
            </p:cNvPr>
            <p:cNvSpPr txBox="1"/>
            <p:nvPr/>
          </p:nvSpPr>
          <p:spPr>
            <a:xfrm>
              <a:off x="4763075" y="2423345"/>
              <a:ext cx="301686" cy="369332"/>
            </a:xfrm>
            <a:prstGeom prst="rect">
              <a:avLst/>
            </a:prstGeom>
            <a:noFill/>
            <a:ln>
              <a:noFill/>
            </a:ln>
          </p:spPr>
          <p:txBody>
            <a:bodyPr wrap="square" rtlCol="0">
              <a:spAutoFit/>
            </a:bodyPr>
            <a:lstStyle/>
            <a:p>
              <a:r>
                <a:rPr lang="en-US" dirty="0">
                  <a:solidFill>
                    <a:srgbClr val="FF0000"/>
                  </a:solidFill>
                </a:rPr>
                <a:t>2</a:t>
              </a:r>
            </a:p>
          </p:txBody>
        </p:sp>
        <p:sp>
          <p:nvSpPr>
            <p:cNvPr id="22" name="TextBox 21">
              <a:extLst>
                <a:ext uri="{FF2B5EF4-FFF2-40B4-BE49-F238E27FC236}">
                  <a16:creationId xmlns:a16="http://schemas.microsoft.com/office/drawing/2014/main" id="{4ED79FDE-D416-4FF6-7F5C-B9C061572838}"/>
                </a:ext>
              </a:extLst>
            </p:cNvPr>
            <p:cNvSpPr txBox="1"/>
            <p:nvPr/>
          </p:nvSpPr>
          <p:spPr>
            <a:xfrm>
              <a:off x="4113828" y="2668714"/>
              <a:ext cx="301686" cy="369332"/>
            </a:xfrm>
            <a:prstGeom prst="rect">
              <a:avLst/>
            </a:prstGeom>
            <a:noFill/>
            <a:ln>
              <a:noFill/>
            </a:ln>
          </p:spPr>
          <p:txBody>
            <a:bodyPr wrap="none" rtlCol="0">
              <a:spAutoFit/>
            </a:bodyPr>
            <a:lstStyle/>
            <a:p>
              <a:r>
                <a:rPr lang="en-US" dirty="0">
                  <a:solidFill>
                    <a:srgbClr val="FF0000"/>
                  </a:solidFill>
                </a:rPr>
                <a:t>3</a:t>
              </a:r>
            </a:p>
          </p:txBody>
        </p:sp>
        <p:sp>
          <p:nvSpPr>
            <p:cNvPr id="23" name="TextBox 22">
              <a:extLst>
                <a:ext uri="{FF2B5EF4-FFF2-40B4-BE49-F238E27FC236}">
                  <a16:creationId xmlns:a16="http://schemas.microsoft.com/office/drawing/2014/main" id="{9AE5E14C-2CD2-2F96-C901-44C03C85D72C}"/>
                </a:ext>
              </a:extLst>
            </p:cNvPr>
            <p:cNvSpPr txBox="1"/>
            <p:nvPr/>
          </p:nvSpPr>
          <p:spPr>
            <a:xfrm>
              <a:off x="3116352" y="2657448"/>
              <a:ext cx="301686" cy="369332"/>
            </a:xfrm>
            <a:prstGeom prst="rect">
              <a:avLst/>
            </a:prstGeom>
            <a:noFill/>
            <a:ln>
              <a:noFill/>
            </a:ln>
          </p:spPr>
          <p:txBody>
            <a:bodyPr wrap="none" rtlCol="0">
              <a:spAutoFit/>
            </a:bodyPr>
            <a:lstStyle/>
            <a:p>
              <a:r>
                <a:rPr lang="en-US" dirty="0">
                  <a:solidFill>
                    <a:srgbClr val="FF0000"/>
                  </a:solidFill>
                </a:rPr>
                <a:t>4</a:t>
              </a:r>
            </a:p>
          </p:txBody>
        </p:sp>
      </p:grpSp>
      <p:pic>
        <p:nvPicPr>
          <p:cNvPr id="10" name="Picture 8">
            <a:extLst>
              <a:ext uri="{FF2B5EF4-FFF2-40B4-BE49-F238E27FC236}">
                <a16:creationId xmlns:a16="http://schemas.microsoft.com/office/drawing/2014/main" id="{F051AA7F-B0AA-AF12-3CC7-F6550AB5816B}"/>
              </a:ext>
            </a:extLst>
          </p:cNvPr>
          <p:cNvPicPr>
            <a:picLocks noChangeAspect="1"/>
          </p:cNvPicPr>
          <p:nvPr/>
        </p:nvPicPr>
        <p:blipFill>
          <a:blip r:embed="rId3"/>
          <a:stretch>
            <a:fillRect/>
          </a:stretch>
        </p:blipFill>
        <p:spPr>
          <a:xfrm>
            <a:off x="177315" y="4431129"/>
            <a:ext cx="2441452" cy="1678366"/>
          </a:xfrm>
          <a:prstGeom prst="rect">
            <a:avLst/>
          </a:prstGeom>
        </p:spPr>
      </p:pic>
      <p:pic>
        <p:nvPicPr>
          <p:cNvPr id="16" name="Picture 10">
            <a:extLst>
              <a:ext uri="{FF2B5EF4-FFF2-40B4-BE49-F238E27FC236}">
                <a16:creationId xmlns:a16="http://schemas.microsoft.com/office/drawing/2014/main" id="{446189EC-277B-621C-39F0-ABBD5546FA42}"/>
              </a:ext>
            </a:extLst>
          </p:cNvPr>
          <p:cNvPicPr>
            <a:picLocks noChangeAspect="1"/>
          </p:cNvPicPr>
          <p:nvPr/>
        </p:nvPicPr>
        <p:blipFill>
          <a:blip r:embed="rId4"/>
          <a:stretch>
            <a:fillRect/>
          </a:stretch>
        </p:blipFill>
        <p:spPr>
          <a:xfrm>
            <a:off x="9712909" y="4304826"/>
            <a:ext cx="1850665" cy="2128674"/>
          </a:xfrm>
          <a:prstGeom prst="rect">
            <a:avLst/>
          </a:prstGeom>
        </p:spPr>
      </p:pic>
      <p:pic>
        <p:nvPicPr>
          <p:cNvPr id="19" name="Picture 16">
            <a:extLst>
              <a:ext uri="{FF2B5EF4-FFF2-40B4-BE49-F238E27FC236}">
                <a16:creationId xmlns:a16="http://schemas.microsoft.com/office/drawing/2014/main" id="{205FFD35-413E-DD00-95E5-16BF67EC316D}"/>
              </a:ext>
            </a:extLst>
          </p:cNvPr>
          <p:cNvPicPr>
            <a:picLocks noChangeAspect="1"/>
          </p:cNvPicPr>
          <p:nvPr/>
        </p:nvPicPr>
        <p:blipFill>
          <a:blip r:embed="rId5"/>
          <a:stretch>
            <a:fillRect/>
          </a:stretch>
        </p:blipFill>
        <p:spPr>
          <a:xfrm>
            <a:off x="9734076" y="5270312"/>
            <a:ext cx="840030" cy="631002"/>
          </a:xfrm>
          <a:prstGeom prst="rect">
            <a:avLst/>
          </a:prstGeom>
        </p:spPr>
      </p:pic>
      <p:pic>
        <p:nvPicPr>
          <p:cNvPr id="24" name="그림 23">
            <a:extLst>
              <a:ext uri="{FF2B5EF4-FFF2-40B4-BE49-F238E27FC236}">
                <a16:creationId xmlns:a16="http://schemas.microsoft.com/office/drawing/2014/main" id="{60546D8F-680B-FA38-D3B9-A79459EBD3ED}"/>
              </a:ext>
            </a:extLst>
          </p:cNvPr>
          <p:cNvPicPr>
            <a:picLocks noChangeAspect="1"/>
          </p:cNvPicPr>
          <p:nvPr/>
        </p:nvPicPr>
        <p:blipFill>
          <a:blip r:embed="rId6"/>
          <a:stretch>
            <a:fillRect/>
          </a:stretch>
        </p:blipFill>
        <p:spPr>
          <a:xfrm>
            <a:off x="6096000" y="4372799"/>
            <a:ext cx="3139046" cy="1992728"/>
          </a:xfrm>
          <a:prstGeom prst="rect">
            <a:avLst/>
          </a:prstGeom>
        </p:spPr>
      </p:pic>
      <p:pic>
        <p:nvPicPr>
          <p:cNvPr id="26" name="Picture 6">
            <a:extLst>
              <a:ext uri="{FF2B5EF4-FFF2-40B4-BE49-F238E27FC236}">
                <a16:creationId xmlns:a16="http://schemas.microsoft.com/office/drawing/2014/main" id="{50759FA9-C95A-D9ED-5C6F-7E4C7EC47669}"/>
              </a:ext>
            </a:extLst>
          </p:cNvPr>
          <p:cNvPicPr>
            <a:picLocks noChangeAspect="1"/>
          </p:cNvPicPr>
          <p:nvPr/>
        </p:nvPicPr>
        <p:blipFill rotWithShape="1">
          <a:blip r:embed="rId7"/>
          <a:srcRect r="55713"/>
          <a:stretch/>
        </p:blipFill>
        <p:spPr>
          <a:xfrm>
            <a:off x="2934074" y="4270448"/>
            <a:ext cx="2684063" cy="2364746"/>
          </a:xfrm>
          <a:prstGeom prst="rect">
            <a:avLst/>
          </a:prstGeom>
        </p:spPr>
      </p:pic>
      <p:sp>
        <p:nvSpPr>
          <p:cNvPr id="6" name="TextBox 5">
            <a:extLst>
              <a:ext uri="{FF2B5EF4-FFF2-40B4-BE49-F238E27FC236}">
                <a16:creationId xmlns:a16="http://schemas.microsoft.com/office/drawing/2014/main" id="{770EBBD8-322F-A311-FD70-B4022FFCF3DF}"/>
              </a:ext>
            </a:extLst>
          </p:cNvPr>
          <p:cNvSpPr txBox="1"/>
          <p:nvPr/>
        </p:nvSpPr>
        <p:spPr>
          <a:xfrm>
            <a:off x="177315" y="4001649"/>
            <a:ext cx="2146406" cy="369332"/>
          </a:xfrm>
          <a:prstGeom prst="rect">
            <a:avLst/>
          </a:prstGeom>
          <a:noFill/>
          <a:ln>
            <a:noFill/>
          </a:ln>
        </p:spPr>
        <p:txBody>
          <a:bodyPr wrap="square" rtlCol="0">
            <a:spAutoFit/>
          </a:bodyPr>
          <a:lstStyle/>
          <a:p>
            <a:r>
              <a:rPr lang="en-US" dirty="0">
                <a:solidFill>
                  <a:srgbClr val="FF0000"/>
                </a:solidFill>
              </a:rPr>
              <a:t>1. Collection diode</a:t>
            </a:r>
          </a:p>
        </p:txBody>
      </p:sp>
      <p:sp>
        <p:nvSpPr>
          <p:cNvPr id="8" name="TextBox 7">
            <a:extLst>
              <a:ext uri="{FF2B5EF4-FFF2-40B4-BE49-F238E27FC236}">
                <a16:creationId xmlns:a16="http://schemas.microsoft.com/office/drawing/2014/main" id="{06DE367C-8782-E21E-C24F-6481463AEA7C}"/>
              </a:ext>
            </a:extLst>
          </p:cNvPr>
          <p:cNvSpPr txBox="1"/>
          <p:nvPr/>
        </p:nvSpPr>
        <p:spPr>
          <a:xfrm>
            <a:off x="3060500" y="4001649"/>
            <a:ext cx="2574125" cy="369332"/>
          </a:xfrm>
          <a:prstGeom prst="rect">
            <a:avLst/>
          </a:prstGeom>
          <a:noFill/>
          <a:ln>
            <a:noFill/>
          </a:ln>
        </p:spPr>
        <p:txBody>
          <a:bodyPr wrap="square" rtlCol="0">
            <a:spAutoFit/>
          </a:bodyPr>
          <a:lstStyle/>
          <a:p>
            <a:r>
              <a:rPr lang="en-US" dirty="0">
                <a:solidFill>
                  <a:srgbClr val="FF0000"/>
                </a:solidFill>
              </a:rPr>
              <a:t>2. Pixel analog front-end</a:t>
            </a:r>
          </a:p>
        </p:txBody>
      </p:sp>
      <p:sp>
        <p:nvSpPr>
          <p:cNvPr id="11" name="TextBox 10">
            <a:extLst>
              <a:ext uri="{FF2B5EF4-FFF2-40B4-BE49-F238E27FC236}">
                <a16:creationId xmlns:a16="http://schemas.microsoft.com/office/drawing/2014/main" id="{D3E8EC05-3F5A-688F-3C3A-4C4BA2F001C9}"/>
              </a:ext>
            </a:extLst>
          </p:cNvPr>
          <p:cNvSpPr txBox="1"/>
          <p:nvPr/>
        </p:nvSpPr>
        <p:spPr>
          <a:xfrm>
            <a:off x="6154584" y="4001649"/>
            <a:ext cx="2513166" cy="369332"/>
          </a:xfrm>
          <a:prstGeom prst="rect">
            <a:avLst/>
          </a:prstGeom>
          <a:noFill/>
          <a:ln>
            <a:noFill/>
          </a:ln>
        </p:spPr>
        <p:txBody>
          <a:bodyPr wrap="square" rtlCol="0">
            <a:spAutoFit/>
          </a:bodyPr>
          <a:lstStyle/>
          <a:p>
            <a:r>
              <a:rPr lang="en-US" dirty="0">
                <a:solidFill>
                  <a:srgbClr val="FF0000"/>
                </a:solidFill>
              </a:rPr>
              <a:t>3. Pixel digital logic</a:t>
            </a:r>
          </a:p>
        </p:txBody>
      </p:sp>
      <p:sp>
        <p:nvSpPr>
          <p:cNvPr id="12" name="TextBox 11">
            <a:extLst>
              <a:ext uri="{FF2B5EF4-FFF2-40B4-BE49-F238E27FC236}">
                <a16:creationId xmlns:a16="http://schemas.microsoft.com/office/drawing/2014/main" id="{DA9A48DB-F406-9F98-4D52-DCA7F259A4CF}"/>
              </a:ext>
            </a:extLst>
          </p:cNvPr>
          <p:cNvSpPr txBox="1"/>
          <p:nvPr/>
        </p:nvSpPr>
        <p:spPr>
          <a:xfrm>
            <a:off x="9658351" y="4001649"/>
            <a:ext cx="2211365" cy="369332"/>
          </a:xfrm>
          <a:prstGeom prst="rect">
            <a:avLst/>
          </a:prstGeom>
          <a:noFill/>
          <a:ln>
            <a:noFill/>
          </a:ln>
        </p:spPr>
        <p:txBody>
          <a:bodyPr wrap="square" rtlCol="0">
            <a:spAutoFit/>
          </a:bodyPr>
          <a:lstStyle/>
          <a:p>
            <a:r>
              <a:rPr lang="en-US" dirty="0">
                <a:solidFill>
                  <a:srgbClr val="FF0000"/>
                </a:solidFill>
              </a:rPr>
              <a:t>4. Priority Encoder</a:t>
            </a:r>
          </a:p>
        </p:txBody>
      </p:sp>
    </p:spTree>
    <p:extLst>
      <p:ext uri="{BB962C8B-B14F-4D97-AF65-F5344CB8AC3E}">
        <p14:creationId xmlns:p14="http://schemas.microsoft.com/office/powerpoint/2010/main" val="426053128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F9C0AA-B3AF-8132-1F4D-A5CA27F13DA5}"/>
              </a:ext>
            </a:extLst>
          </p:cNvPr>
          <p:cNvSpPr>
            <a:spLocks noGrp="1"/>
          </p:cNvSpPr>
          <p:nvPr>
            <p:ph type="title"/>
          </p:nvPr>
        </p:nvSpPr>
        <p:spPr/>
        <p:txBody>
          <a:bodyPr>
            <a:normAutofit fontScale="90000"/>
          </a:bodyPr>
          <a:lstStyle/>
          <a:p>
            <a:r>
              <a:rPr lang="en-US" altLang="ko-KR" dirty="0"/>
              <a:t>Content</a:t>
            </a:r>
            <a:endParaRPr lang="ko-KR" altLang="en-US" dirty="0"/>
          </a:p>
        </p:txBody>
      </p:sp>
      <p:sp>
        <p:nvSpPr>
          <p:cNvPr id="3" name="내용 개체 틀 2">
            <a:extLst>
              <a:ext uri="{FF2B5EF4-FFF2-40B4-BE49-F238E27FC236}">
                <a16:creationId xmlns:a16="http://schemas.microsoft.com/office/drawing/2014/main" id="{CEEFD16D-EF6F-7197-1EBD-8C539584016D}"/>
              </a:ext>
            </a:extLst>
          </p:cNvPr>
          <p:cNvSpPr>
            <a:spLocks noGrp="1"/>
          </p:cNvSpPr>
          <p:nvPr>
            <p:ph idx="1"/>
          </p:nvPr>
        </p:nvSpPr>
        <p:spPr/>
        <p:txBody>
          <a:bodyPr>
            <a:normAutofit lnSpcReduction="10000"/>
          </a:bodyPr>
          <a:lstStyle/>
          <a:p>
            <a:pPr marL="457200" indent="-457200">
              <a:buFont typeface="+mj-lt"/>
              <a:buAutoNum type="arabicPeriod"/>
            </a:pPr>
            <a:r>
              <a:rPr lang="en-US" altLang="ko-KR" dirty="0"/>
              <a:t>Introduction</a:t>
            </a:r>
          </a:p>
          <a:p>
            <a:pPr marL="857250" lvl="1" indent="-457200">
              <a:buFont typeface="+mj-lt"/>
              <a:buAutoNum type="arabicPeriod"/>
            </a:pPr>
            <a:r>
              <a:rPr lang="en-US" altLang="ko-KR" dirty="0">
                <a:solidFill>
                  <a:schemeClr val="accent6">
                    <a:lumMod val="40000"/>
                    <a:lumOff val="60000"/>
                  </a:schemeClr>
                </a:solidFill>
              </a:rPr>
              <a:t>CERN EP R&amp;D WP1.2 Monolithic</a:t>
            </a:r>
            <a:r>
              <a:rPr lang="ko-KR" altLang="en-US" dirty="0">
                <a:solidFill>
                  <a:schemeClr val="accent6">
                    <a:lumMod val="40000"/>
                    <a:lumOff val="60000"/>
                  </a:schemeClr>
                </a:solidFill>
              </a:rPr>
              <a:t> </a:t>
            </a:r>
            <a:r>
              <a:rPr lang="en-US" altLang="ko-KR" dirty="0">
                <a:solidFill>
                  <a:schemeClr val="accent6">
                    <a:lumMod val="40000"/>
                    <a:lumOff val="60000"/>
                  </a:schemeClr>
                </a:solidFill>
              </a:rPr>
              <a:t>pixel detector</a:t>
            </a:r>
          </a:p>
          <a:p>
            <a:pPr marL="857250" lvl="1" indent="-457200">
              <a:buFont typeface="+mj-lt"/>
              <a:buAutoNum type="arabicPeriod"/>
            </a:pPr>
            <a:r>
              <a:rPr lang="en-US" altLang="ko-KR" dirty="0">
                <a:solidFill>
                  <a:schemeClr val="accent6">
                    <a:lumMod val="40000"/>
                    <a:lumOff val="60000"/>
                  </a:schemeClr>
                </a:solidFill>
              </a:rPr>
              <a:t>Inner Tracking System(ITS) 3 - Roadmap</a:t>
            </a:r>
          </a:p>
          <a:p>
            <a:pPr marL="457200" indent="-457200">
              <a:buFont typeface="+mj-lt"/>
              <a:buAutoNum type="arabicPeriod"/>
            </a:pPr>
            <a:r>
              <a:rPr lang="en-US" altLang="ko-KR" dirty="0"/>
              <a:t>ALPIDE (ALICE </a:t>
            </a:r>
            <a:r>
              <a:rPr lang="en-US" altLang="ko-KR" dirty="0" err="1"/>
              <a:t>PIxel</a:t>
            </a:r>
            <a:r>
              <a:rPr lang="en-US" altLang="ko-KR" dirty="0"/>
              <a:t> </a:t>
            </a:r>
            <a:r>
              <a:rPr lang="en-US" altLang="ko-KR" dirty="0" err="1"/>
              <a:t>DEtector</a:t>
            </a:r>
            <a:r>
              <a:rPr lang="en-US" altLang="ko-KR" dirty="0"/>
              <a:t>)</a:t>
            </a:r>
          </a:p>
          <a:p>
            <a:pPr marL="857250" lvl="1" indent="-457200">
              <a:buFont typeface="+mj-lt"/>
              <a:buAutoNum type="arabicPeriod"/>
            </a:pPr>
            <a:r>
              <a:rPr lang="en-US" altLang="ko-KR" dirty="0">
                <a:solidFill>
                  <a:schemeClr val="accent6">
                    <a:lumMod val="40000"/>
                    <a:lumOff val="60000"/>
                  </a:schemeClr>
                </a:solidFill>
              </a:rPr>
              <a:t>Collection diode</a:t>
            </a:r>
          </a:p>
          <a:p>
            <a:pPr marL="857250" lvl="1" indent="-457200">
              <a:buFont typeface="+mj-lt"/>
              <a:buAutoNum type="arabicPeriod"/>
            </a:pPr>
            <a:r>
              <a:rPr lang="en-US" altLang="ko-KR" dirty="0">
                <a:solidFill>
                  <a:schemeClr val="accent6">
                    <a:lumMod val="40000"/>
                    <a:lumOff val="60000"/>
                  </a:schemeClr>
                </a:solidFill>
              </a:rPr>
              <a:t>Pixel analog front-end</a:t>
            </a:r>
          </a:p>
          <a:p>
            <a:pPr marL="857250" lvl="1" indent="-457200">
              <a:buFont typeface="+mj-lt"/>
              <a:buAutoNum type="arabicPeriod"/>
            </a:pPr>
            <a:r>
              <a:rPr lang="en-US" altLang="ko-KR" dirty="0">
                <a:solidFill>
                  <a:schemeClr val="accent6">
                    <a:lumMod val="40000"/>
                    <a:lumOff val="60000"/>
                  </a:schemeClr>
                </a:solidFill>
              </a:rPr>
              <a:t>Pixel digital logic</a:t>
            </a:r>
          </a:p>
          <a:p>
            <a:pPr marL="857250" lvl="1" indent="-457200">
              <a:buFont typeface="+mj-lt"/>
              <a:buAutoNum type="arabicPeriod"/>
            </a:pPr>
            <a:r>
              <a:rPr lang="en-US" altLang="ko-KR" dirty="0">
                <a:solidFill>
                  <a:schemeClr val="accent6">
                    <a:lumMod val="40000"/>
                    <a:lumOff val="60000"/>
                  </a:schemeClr>
                </a:solidFill>
              </a:rPr>
              <a:t>Matrix readout – Priority Encoder</a:t>
            </a:r>
          </a:p>
          <a:p>
            <a:pPr marL="457200" indent="-457200">
              <a:buFont typeface="+mj-lt"/>
              <a:buAutoNum type="arabicPeriod"/>
            </a:pPr>
            <a:r>
              <a:rPr lang="en-US" altLang="ko-KR" dirty="0"/>
              <a:t>MOSS (</a:t>
            </a:r>
            <a:r>
              <a:rPr lang="en-US" altLang="ko-KR" dirty="0" err="1"/>
              <a:t>MOnolithic</a:t>
            </a:r>
            <a:r>
              <a:rPr lang="en-US" altLang="ko-KR" dirty="0"/>
              <a:t> Stitched Sensor)</a:t>
            </a:r>
          </a:p>
          <a:p>
            <a:pPr marL="857250" lvl="1" indent="-457200">
              <a:buFont typeface="+mj-lt"/>
              <a:buAutoNum type="arabicPeriod"/>
            </a:pPr>
            <a:r>
              <a:rPr lang="en-US" altLang="ko-KR" dirty="0"/>
              <a:t>Motivation</a:t>
            </a:r>
          </a:p>
          <a:p>
            <a:pPr marL="857250" lvl="1" indent="-457200">
              <a:buFont typeface="+mj-lt"/>
              <a:buAutoNum type="arabicPeriod"/>
            </a:pPr>
            <a:r>
              <a:rPr lang="en-US" altLang="ko-KR" dirty="0" err="1"/>
              <a:t>MOnolithic</a:t>
            </a:r>
            <a:r>
              <a:rPr lang="en-US" altLang="ko-KR" dirty="0"/>
              <a:t> Stitched Sensor (MOSS) prototype and challenges </a:t>
            </a:r>
          </a:p>
          <a:p>
            <a:pPr marL="857250" lvl="1" indent="-457200">
              <a:buFont typeface="+mj-lt"/>
              <a:buAutoNum type="arabicPeriod"/>
            </a:pPr>
            <a:r>
              <a:rPr lang="en-US" altLang="ko-KR" dirty="0"/>
              <a:t>MOSS power plan and pad ring design</a:t>
            </a:r>
          </a:p>
          <a:p>
            <a:pPr marL="857250" lvl="1" indent="-457200">
              <a:buFont typeface="+mj-lt"/>
              <a:buAutoNum type="arabicPeriod"/>
            </a:pPr>
            <a:r>
              <a:rPr lang="en-US" altLang="ko-KR" dirty="0"/>
              <a:t>Summary and outlook</a:t>
            </a:r>
          </a:p>
        </p:txBody>
      </p:sp>
      <p:sp>
        <p:nvSpPr>
          <p:cNvPr id="4" name="바닥글 개체 틀 3">
            <a:extLst>
              <a:ext uri="{FF2B5EF4-FFF2-40B4-BE49-F238E27FC236}">
                <a16:creationId xmlns:a16="http://schemas.microsoft.com/office/drawing/2014/main" id="{B7C767AA-DFFE-A40D-FB65-15D32D0A32BA}"/>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CE60E2A0-6D6B-6CD1-AF6E-4B25CE2C7F64}"/>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27</a:t>
            </a:fld>
            <a:endParaRPr lang="en-GB">
              <a:solidFill>
                <a:srgbClr val="0055A0">
                  <a:tint val="75000"/>
                </a:srgbClr>
              </a:solidFill>
            </a:endParaRPr>
          </a:p>
        </p:txBody>
      </p:sp>
    </p:spTree>
    <p:extLst>
      <p:ext uri="{BB962C8B-B14F-4D97-AF65-F5344CB8AC3E}">
        <p14:creationId xmlns:p14="http://schemas.microsoft.com/office/powerpoint/2010/main" val="5058274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ACE6-FD32-562D-FB3C-5C09E9ABC1AF}"/>
              </a:ext>
            </a:extLst>
          </p:cNvPr>
          <p:cNvSpPr>
            <a:spLocks noGrp="1"/>
          </p:cNvSpPr>
          <p:nvPr>
            <p:ph type="title"/>
          </p:nvPr>
        </p:nvSpPr>
        <p:spPr/>
        <p:txBody>
          <a:bodyPr>
            <a:normAutofit fontScale="90000"/>
          </a:bodyPr>
          <a:lstStyle/>
          <a:p>
            <a:r>
              <a:rPr lang="en-US" dirty="0"/>
              <a:t>ALICE ITS3 upgrade</a:t>
            </a:r>
          </a:p>
        </p:txBody>
      </p:sp>
      <p:sp>
        <p:nvSpPr>
          <p:cNvPr id="4" name="Footer Placeholder 3">
            <a:extLst>
              <a:ext uri="{FF2B5EF4-FFF2-40B4-BE49-F238E27FC236}">
                <a16:creationId xmlns:a16="http://schemas.microsoft.com/office/drawing/2014/main" id="{9AF70CC8-BF04-0216-D553-3559F7DA6E94}"/>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15A38CE6-A9C7-815C-C7AB-309FDE86A24F}"/>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28</a:t>
            </a:fld>
            <a:endParaRPr lang="en-GB">
              <a:solidFill>
                <a:srgbClr val="0055A0">
                  <a:tint val="75000"/>
                </a:srgbClr>
              </a:solidFill>
            </a:endParaRPr>
          </a:p>
        </p:txBody>
      </p:sp>
      <p:sp>
        <p:nvSpPr>
          <p:cNvPr id="11" name="Content Placeholder 2">
            <a:extLst>
              <a:ext uri="{FF2B5EF4-FFF2-40B4-BE49-F238E27FC236}">
                <a16:creationId xmlns:a16="http://schemas.microsoft.com/office/drawing/2014/main" id="{1A68703E-B938-0092-63B0-F511A8A9B1A1}"/>
              </a:ext>
            </a:extLst>
          </p:cNvPr>
          <p:cNvSpPr>
            <a:spLocks noGrp="1"/>
          </p:cNvSpPr>
          <p:nvPr>
            <p:ph idx="1"/>
          </p:nvPr>
        </p:nvSpPr>
        <p:spPr>
          <a:xfrm>
            <a:off x="623392" y="3162257"/>
            <a:ext cx="10972800" cy="2487687"/>
          </a:xfrm>
        </p:spPr>
        <p:txBody>
          <a:bodyPr>
            <a:normAutofit/>
          </a:bodyPr>
          <a:lstStyle/>
          <a:p>
            <a:r>
              <a:rPr lang="en-US" sz="1800" dirty="0"/>
              <a:t>ALICE (A Large Ion Collider Experiment) ITS2</a:t>
            </a:r>
            <a:r>
              <a:rPr lang="en-US" altLang="ko-KR" sz="1800" dirty="0"/>
              <a:t> (Inner Tracking System) </a:t>
            </a:r>
            <a:r>
              <a:rPr lang="en-US" sz="1800" dirty="0"/>
              <a:t>to ITS3</a:t>
            </a:r>
            <a:endParaRPr lang="en-US" sz="1800" baseline="30000" dirty="0"/>
          </a:p>
          <a:p>
            <a:pPr lvl="1"/>
            <a:r>
              <a:rPr lang="en-US" sz="1600" b="1" dirty="0"/>
              <a:t>Wafer-scale bendable monolithic</a:t>
            </a:r>
            <a:r>
              <a:rPr lang="ko-KR" altLang="en-US" sz="1600" b="1" dirty="0"/>
              <a:t> </a:t>
            </a:r>
            <a:r>
              <a:rPr lang="en-US" altLang="ko-KR" sz="1600" b="1" dirty="0"/>
              <a:t>CMOS</a:t>
            </a:r>
            <a:r>
              <a:rPr lang="ko-KR" altLang="en-US" sz="1600" b="1" dirty="0"/>
              <a:t> </a:t>
            </a:r>
            <a:r>
              <a:rPr lang="en-US" sz="1600" b="1" dirty="0"/>
              <a:t>particle sensor measuring up to 270mm x 94</a:t>
            </a:r>
            <a:r>
              <a:rPr lang="en-US" altLang="ko-KR" sz="1600" b="1" dirty="0"/>
              <a:t>mm</a:t>
            </a:r>
            <a:endParaRPr lang="en-US" sz="1600" b="1" dirty="0"/>
          </a:p>
          <a:p>
            <a:pPr lvl="1"/>
            <a:r>
              <a:rPr lang="en-US" sz="1600" dirty="0"/>
              <a:t>Less and homogeneous material leads to better results for physics</a:t>
            </a:r>
            <a:endParaRPr lang="en-US" sz="1600" b="1" dirty="0"/>
          </a:p>
          <a:p>
            <a:pPr lvl="2"/>
            <a:r>
              <a:rPr lang="en-US" altLang="ko-KR" sz="1400" dirty="0"/>
              <a:t>Bent Si wafer alone allows a stable and self-supporting mechanical structure; Wafers thinned down to about 50um are bendable</a:t>
            </a:r>
          </a:p>
          <a:p>
            <a:pPr lvl="2"/>
            <a:r>
              <a:rPr lang="en-US" sz="1400" dirty="0"/>
              <a:t>No circuit board required for electrical connection</a:t>
            </a:r>
          </a:p>
          <a:p>
            <a:pPr lvl="2"/>
            <a:r>
              <a:rPr lang="en-US" sz="1400" dirty="0"/>
              <a:t>Cooling by air flow; power density limit is 20 </a:t>
            </a:r>
            <a:r>
              <a:rPr lang="en-US" sz="1400" dirty="0" err="1"/>
              <a:t>mW</a:t>
            </a:r>
            <a:r>
              <a:rPr lang="en-US" sz="1400" dirty="0"/>
              <a:t>/cm</a:t>
            </a:r>
            <a:r>
              <a:rPr lang="en-US" sz="1400" baseline="30000" dirty="0"/>
              <a:t>2</a:t>
            </a:r>
          </a:p>
          <a:p>
            <a:pPr lvl="1"/>
            <a:r>
              <a:rPr lang="en-US" sz="1600" dirty="0"/>
              <a:t>6 large sensors make up the entire ITS3 production</a:t>
            </a:r>
            <a:endParaRPr lang="en-US" sz="1600" dirty="0">
              <a:solidFill>
                <a:srgbClr val="FF0000"/>
              </a:solidFill>
            </a:endParaRPr>
          </a:p>
          <a:p>
            <a:pPr lvl="1"/>
            <a:r>
              <a:rPr lang="en-US" sz="1600" dirty="0"/>
              <a:t>First application of stitching technology in high energy physics</a:t>
            </a:r>
          </a:p>
          <a:p>
            <a:pPr lvl="1"/>
            <a:endParaRPr lang="en-US" sz="1600" dirty="0"/>
          </a:p>
          <a:p>
            <a:pPr marL="457200" lvl="1" indent="0">
              <a:buNone/>
            </a:pPr>
            <a:endParaRPr lang="en-US" sz="1600" b="1" dirty="0"/>
          </a:p>
          <a:p>
            <a:pPr lvl="1"/>
            <a:endParaRPr lang="en-US" sz="1600" dirty="0"/>
          </a:p>
        </p:txBody>
      </p:sp>
      <p:sp>
        <p:nvSpPr>
          <p:cNvPr id="13" name="TextBox 12">
            <a:extLst>
              <a:ext uri="{FF2B5EF4-FFF2-40B4-BE49-F238E27FC236}">
                <a16:creationId xmlns:a16="http://schemas.microsoft.com/office/drawing/2014/main" id="{C323F1DC-E6A6-8666-0485-6E7F446FE390}"/>
              </a:ext>
            </a:extLst>
          </p:cNvPr>
          <p:cNvSpPr txBox="1"/>
          <p:nvPr/>
        </p:nvSpPr>
        <p:spPr>
          <a:xfrm>
            <a:off x="623392" y="5804995"/>
            <a:ext cx="10728189" cy="646331"/>
          </a:xfrm>
          <a:prstGeom prst="rect">
            <a:avLst/>
          </a:prstGeom>
          <a:noFill/>
        </p:spPr>
        <p:txBody>
          <a:bodyPr wrap="square">
            <a:spAutoFit/>
          </a:bodyPr>
          <a:lstStyle/>
          <a:p>
            <a:pPr marL="171450" indent="-171450">
              <a:buFont typeface="Wingdings" panose="05000000000000000000" pitchFamily="2" charset="2"/>
              <a:buChar char="v"/>
            </a:pPr>
            <a:r>
              <a:rPr lang="en-US" altLang="ko-KR" sz="1200" dirty="0">
                <a:solidFill>
                  <a:schemeClr val="accent6">
                    <a:lumMod val="50000"/>
                  </a:schemeClr>
                </a:solidFill>
              </a:rPr>
              <a:t>More details on ITS3 upgrade:</a:t>
            </a:r>
          </a:p>
          <a:p>
            <a:pPr indent="266700"/>
            <a:r>
              <a:rPr lang="en-US" sz="1200" dirty="0">
                <a:hlinkClick r:id="rId2">
                  <a:extLst>
                    <a:ext uri="{A12FA001-AC4F-418D-AE19-62706E023703}">
                      <ahyp:hlinkClr xmlns:ahyp="http://schemas.microsoft.com/office/drawing/2018/hyperlinkcolor" val="tx"/>
                    </a:ext>
                  </a:extLst>
                </a:hlinkClick>
              </a:rPr>
              <a:t>https://indico.cern.ch/event/1071914</a:t>
            </a:r>
            <a:r>
              <a:rPr lang="en-US" sz="1200" dirty="0">
                <a:solidFill>
                  <a:schemeClr val="accent6">
                    <a:lumMod val="50000"/>
                  </a:schemeClr>
                </a:solidFill>
              </a:rPr>
              <a:t>, ALICE ITS3 – a next generation vertex detector based on bent, wafer-scale CMOS sensors, Magnus </a:t>
            </a:r>
            <a:r>
              <a:rPr lang="en-US" sz="1200" dirty="0" err="1">
                <a:solidFill>
                  <a:schemeClr val="accent6">
                    <a:lumMod val="50000"/>
                  </a:schemeClr>
                </a:solidFill>
              </a:rPr>
              <a:t>Mager</a:t>
            </a:r>
            <a:r>
              <a:rPr lang="en-US" sz="1200" dirty="0">
                <a:solidFill>
                  <a:schemeClr val="accent6">
                    <a:lumMod val="50000"/>
                  </a:schemeClr>
                </a:solidFill>
              </a:rPr>
              <a:t> (CERN) </a:t>
            </a:r>
          </a:p>
          <a:p>
            <a:pPr indent="266700"/>
            <a:r>
              <a:rPr lang="en-US" sz="1200" dirty="0">
                <a:hlinkClick r:id="rId3">
                  <a:extLst>
                    <a:ext uri="{A12FA001-AC4F-418D-AE19-62706E023703}">
                      <ahyp:hlinkClr xmlns:ahyp="http://schemas.microsoft.com/office/drawing/2018/hyperlinkcolor" val="tx"/>
                    </a:ext>
                  </a:extLst>
                </a:hlinkClick>
              </a:rPr>
              <a:t>https://cds.cern.ch/record/2703140/files/LHCC-I-034.pdf</a:t>
            </a:r>
            <a:r>
              <a:rPr lang="en-US" sz="1200" dirty="0">
                <a:solidFill>
                  <a:schemeClr val="accent6">
                    <a:lumMod val="50000"/>
                  </a:schemeClr>
                </a:solidFill>
              </a:rPr>
              <a:t> - Letter of Intent for an ALICE ITS Upgrade in LS3</a:t>
            </a:r>
          </a:p>
        </p:txBody>
      </p:sp>
      <p:grpSp>
        <p:nvGrpSpPr>
          <p:cNvPr id="7" name="Group 6">
            <a:extLst>
              <a:ext uri="{FF2B5EF4-FFF2-40B4-BE49-F238E27FC236}">
                <a16:creationId xmlns:a16="http://schemas.microsoft.com/office/drawing/2014/main" id="{EB040E32-7C00-F702-C67D-F29C03F712B0}"/>
              </a:ext>
            </a:extLst>
          </p:cNvPr>
          <p:cNvGrpSpPr/>
          <p:nvPr/>
        </p:nvGrpSpPr>
        <p:grpSpPr>
          <a:xfrm>
            <a:off x="1282388" y="1026888"/>
            <a:ext cx="5283360" cy="2136609"/>
            <a:chOff x="863337" y="1015257"/>
            <a:chExt cx="5654039" cy="2286513"/>
          </a:xfrm>
        </p:grpSpPr>
        <p:pic>
          <p:nvPicPr>
            <p:cNvPr id="8" name="그림 5">
              <a:extLst>
                <a:ext uri="{FF2B5EF4-FFF2-40B4-BE49-F238E27FC236}">
                  <a16:creationId xmlns:a16="http://schemas.microsoft.com/office/drawing/2014/main" id="{4F476F61-051B-BF49-085A-23221AC4AF5A}"/>
                </a:ext>
              </a:extLst>
            </p:cNvPr>
            <p:cNvPicPr>
              <a:picLocks noChangeAspect="1"/>
            </p:cNvPicPr>
            <p:nvPr/>
          </p:nvPicPr>
          <p:blipFill>
            <a:blip r:embed="rId4"/>
            <a:stretch>
              <a:fillRect/>
            </a:stretch>
          </p:blipFill>
          <p:spPr>
            <a:xfrm>
              <a:off x="863337" y="1015257"/>
              <a:ext cx="3625686" cy="2286513"/>
            </a:xfrm>
            <a:prstGeom prst="rect">
              <a:avLst/>
            </a:prstGeom>
          </p:spPr>
        </p:pic>
        <p:sp>
          <p:nvSpPr>
            <p:cNvPr id="9" name="Oval 8">
              <a:extLst>
                <a:ext uri="{FF2B5EF4-FFF2-40B4-BE49-F238E27FC236}">
                  <a16:creationId xmlns:a16="http://schemas.microsoft.com/office/drawing/2014/main" id="{D5606738-99F8-A9E8-C065-BC26B3F9D4AB}"/>
                </a:ext>
              </a:extLst>
            </p:cNvPr>
            <p:cNvSpPr/>
            <p:nvPr/>
          </p:nvSpPr>
          <p:spPr>
            <a:xfrm>
              <a:off x="2891692" y="1750646"/>
              <a:ext cx="664308" cy="3360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1A133D36-C47C-2D96-0C7D-23F6745857CF}"/>
                </a:ext>
              </a:extLst>
            </p:cNvPr>
            <p:cNvSpPr/>
            <p:nvPr/>
          </p:nvSpPr>
          <p:spPr>
            <a:xfrm>
              <a:off x="3428873" y="1545555"/>
              <a:ext cx="3088503" cy="667142"/>
            </a:xfrm>
            <a:prstGeom prst="arc">
              <a:avLst>
                <a:gd name="adj1" fmla="val 11070130"/>
                <a:gd name="adj2" fmla="val 21259526"/>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9" name="Picture 6">
            <a:extLst>
              <a:ext uri="{FF2B5EF4-FFF2-40B4-BE49-F238E27FC236}">
                <a16:creationId xmlns:a16="http://schemas.microsoft.com/office/drawing/2014/main" id="{6B5EBAA8-8387-6E5A-1FE4-53D96D685456}"/>
              </a:ext>
            </a:extLst>
          </p:cNvPr>
          <p:cNvPicPr>
            <a:picLocks noChangeAspect="1"/>
          </p:cNvPicPr>
          <p:nvPr/>
        </p:nvPicPr>
        <p:blipFill>
          <a:blip r:embed="rId5"/>
          <a:stretch>
            <a:fillRect/>
          </a:stretch>
        </p:blipFill>
        <p:spPr>
          <a:xfrm>
            <a:off x="6676462" y="729615"/>
            <a:ext cx="2839360" cy="2387500"/>
          </a:xfrm>
          <a:prstGeom prst="rect">
            <a:avLst/>
          </a:prstGeom>
        </p:spPr>
      </p:pic>
      <p:pic>
        <p:nvPicPr>
          <p:cNvPr id="20" name="Picture 11">
            <a:extLst>
              <a:ext uri="{FF2B5EF4-FFF2-40B4-BE49-F238E27FC236}">
                <a16:creationId xmlns:a16="http://schemas.microsoft.com/office/drawing/2014/main" id="{1C7122E0-799E-24DB-E536-AADC4537F572}"/>
              </a:ext>
            </a:extLst>
          </p:cNvPr>
          <p:cNvPicPr>
            <a:picLocks noChangeAspect="1"/>
          </p:cNvPicPr>
          <p:nvPr/>
        </p:nvPicPr>
        <p:blipFill>
          <a:blip r:embed="rId6"/>
          <a:stretch>
            <a:fillRect/>
          </a:stretch>
        </p:blipFill>
        <p:spPr>
          <a:xfrm>
            <a:off x="8440673" y="4483446"/>
            <a:ext cx="2729708" cy="1076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76474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E82DF41-6C91-A72B-AC99-706C5298AB1D}"/>
              </a:ext>
            </a:extLst>
          </p:cNvPr>
          <p:cNvSpPr>
            <a:spLocks noGrp="1"/>
          </p:cNvSpPr>
          <p:nvPr>
            <p:ph type="title"/>
          </p:nvPr>
        </p:nvSpPr>
        <p:spPr/>
        <p:txBody>
          <a:bodyPr>
            <a:normAutofit fontScale="90000"/>
          </a:bodyPr>
          <a:lstStyle/>
          <a:p>
            <a:r>
              <a:rPr lang="en-US" altLang="ko-KR" dirty="0"/>
              <a:t>Photolithography and reticle</a:t>
            </a:r>
            <a:endParaRPr lang="ko-KR" altLang="en-US" dirty="0"/>
          </a:p>
        </p:txBody>
      </p:sp>
      <p:sp>
        <p:nvSpPr>
          <p:cNvPr id="3" name="내용 개체 틀 2">
            <a:extLst>
              <a:ext uri="{FF2B5EF4-FFF2-40B4-BE49-F238E27FC236}">
                <a16:creationId xmlns:a16="http://schemas.microsoft.com/office/drawing/2014/main" id="{623C11DA-351E-20B6-14A2-A2F856F55359}"/>
              </a:ext>
            </a:extLst>
          </p:cNvPr>
          <p:cNvSpPr>
            <a:spLocks noGrp="1"/>
          </p:cNvSpPr>
          <p:nvPr>
            <p:ph idx="1"/>
          </p:nvPr>
        </p:nvSpPr>
        <p:spPr>
          <a:xfrm>
            <a:off x="5017476" y="1268760"/>
            <a:ext cx="6578715" cy="5112568"/>
          </a:xfrm>
        </p:spPr>
        <p:txBody>
          <a:bodyPr>
            <a:normAutofit/>
          </a:bodyPr>
          <a:lstStyle/>
          <a:p>
            <a:r>
              <a:rPr lang="en-US" altLang="ko-KR" sz="2000" dirty="0"/>
              <a:t>Photolithography is a patterning process in which a photosensitive polymer is selectively exposed to light through a mask(or a </a:t>
            </a:r>
            <a:r>
              <a:rPr lang="en-US" altLang="ko-KR" sz="2000" dirty="0">
                <a:solidFill>
                  <a:srgbClr val="FF0000"/>
                </a:solidFill>
              </a:rPr>
              <a:t>reticle</a:t>
            </a:r>
            <a:r>
              <a:rPr lang="en-US" altLang="ko-KR" sz="2000" dirty="0"/>
              <a:t>), leaving a latent image in the polymer that can then be selectively dissolved to provide patterned access to an underlying substrate.</a:t>
            </a:r>
          </a:p>
          <a:p>
            <a:r>
              <a:rPr lang="en-US" altLang="ko-KR" sz="2000" dirty="0"/>
              <a:t>The reticle size is only </a:t>
            </a:r>
            <a:r>
              <a:rPr lang="en-US" altLang="ko-KR" sz="2000" dirty="0">
                <a:solidFill>
                  <a:srgbClr val="FF0000"/>
                </a:solidFill>
              </a:rPr>
              <a:t>a</a:t>
            </a:r>
            <a:r>
              <a:rPr lang="ko-KR" altLang="en-US" sz="2000" dirty="0">
                <a:solidFill>
                  <a:srgbClr val="FF0000"/>
                </a:solidFill>
              </a:rPr>
              <a:t> </a:t>
            </a:r>
            <a:r>
              <a:rPr lang="en-US" altLang="ko-KR" sz="2000" dirty="0">
                <a:solidFill>
                  <a:srgbClr val="FF0000"/>
                </a:solidFill>
              </a:rPr>
              <a:t>few cm</a:t>
            </a:r>
            <a:r>
              <a:rPr lang="en-US" altLang="ko-KR" sz="2000" dirty="0"/>
              <a:t> in a commercial standard CMOS process.</a:t>
            </a:r>
            <a:endParaRPr lang="ko-KR" altLang="en-US" sz="2000" dirty="0"/>
          </a:p>
        </p:txBody>
      </p:sp>
      <p:sp>
        <p:nvSpPr>
          <p:cNvPr id="4" name="바닥글 개체 틀 3">
            <a:extLst>
              <a:ext uri="{FF2B5EF4-FFF2-40B4-BE49-F238E27FC236}">
                <a16:creationId xmlns:a16="http://schemas.microsoft.com/office/drawing/2014/main" id="{2742BA8D-6FF8-9925-A3AE-ECD8C989927E}"/>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0AB50C20-1105-7959-73B9-9D5191C3463E}"/>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29</a:t>
            </a:fld>
            <a:endParaRPr lang="en-GB">
              <a:solidFill>
                <a:srgbClr val="0055A0">
                  <a:tint val="75000"/>
                </a:srgbClr>
              </a:solidFill>
            </a:endParaRPr>
          </a:p>
        </p:txBody>
      </p:sp>
      <p:pic>
        <p:nvPicPr>
          <p:cNvPr id="1026" name="Picture 2" descr="EUV for dummies – Bits&amp;Chips">
            <a:extLst>
              <a:ext uri="{FF2B5EF4-FFF2-40B4-BE49-F238E27FC236}">
                <a16:creationId xmlns:a16="http://schemas.microsoft.com/office/drawing/2014/main" id="{022BD281-311A-E512-F34C-CB52CAFE7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1119187"/>
            <a:ext cx="3805437" cy="51125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E0713-F9A9-2898-0953-B7EF6DB45BB7}"/>
              </a:ext>
            </a:extLst>
          </p:cNvPr>
          <p:cNvSpPr txBox="1"/>
          <p:nvPr/>
        </p:nvSpPr>
        <p:spPr>
          <a:xfrm>
            <a:off x="561628" y="6366189"/>
            <a:ext cx="4229100" cy="261610"/>
          </a:xfrm>
          <a:prstGeom prst="rect">
            <a:avLst/>
          </a:prstGeom>
          <a:noFill/>
        </p:spPr>
        <p:txBody>
          <a:bodyPr wrap="square">
            <a:spAutoFit/>
          </a:bodyPr>
          <a:lstStyle/>
          <a:p>
            <a:pPr marL="171450" indent="-171450">
              <a:buFont typeface="Wingdings" panose="05000000000000000000" pitchFamily="2" charset="2"/>
              <a:buChar char="§"/>
            </a:pPr>
            <a:r>
              <a:rPr lang="ko-KR" altLang="en-US" sz="1100" dirty="0">
                <a:solidFill>
                  <a:srgbClr val="000000"/>
                </a:solidFill>
              </a:rPr>
              <a:t>https://bits-chips.nl/artikel/euv-for-dummies/</a:t>
            </a:r>
          </a:p>
        </p:txBody>
      </p:sp>
    </p:spTree>
    <p:extLst>
      <p:ext uri="{BB962C8B-B14F-4D97-AF65-F5344CB8AC3E}">
        <p14:creationId xmlns:p14="http://schemas.microsoft.com/office/powerpoint/2010/main" val="13735172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F9C0AA-B3AF-8132-1F4D-A5CA27F13DA5}"/>
              </a:ext>
            </a:extLst>
          </p:cNvPr>
          <p:cNvSpPr>
            <a:spLocks noGrp="1"/>
          </p:cNvSpPr>
          <p:nvPr>
            <p:ph type="title"/>
          </p:nvPr>
        </p:nvSpPr>
        <p:spPr/>
        <p:txBody>
          <a:bodyPr>
            <a:normAutofit fontScale="90000"/>
          </a:bodyPr>
          <a:lstStyle/>
          <a:p>
            <a:r>
              <a:rPr lang="en-US" altLang="ko-KR" dirty="0"/>
              <a:t>Content</a:t>
            </a:r>
            <a:endParaRPr lang="ko-KR" altLang="en-US" dirty="0"/>
          </a:p>
        </p:txBody>
      </p:sp>
      <p:sp>
        <p:nvSpPr>
          <p:cNvPr id="3" name="내용 개체 틀 2">
            <a:extLst>
              <a:ext uri="{FF2B5EF4-FFF2-40B4-BE49-F238E27FC236}">
                <a16:creationId xmlns:a16="http://schemas.microsoft.com/office/drawing/2014/main" id="{CEEFD16D-EF6F-7197-1EBD-8C539584016D}"/>
              </a:ext>
            </a:extLst>
          </p:cNvPr>
          <p:cNvSpPr>
            <a:spLocks noGrp="1"/>
          </p:cNvSpPr>
          <p:nvPr>
            <p:ph idx="1"/>
          </p:nvPr>
        </p:nvSpPr>
        <p:spPr/>
        <p:txBody>
          <a:bodyPr>
            <a:normAutofit lnSpcReduction="10000"/>
          </a:bodyPr>
          <a:lstStyle/>
          <a:p>
            <a:pPr marL="457200" indent="-457200">
              <a:buFont typeface="+mj-lt"/>
              <a:buAutoNum type="arabicPeriod"/>
            </a:pPr>
            <a:r>
              <a:rPr lang="en-US" altLang="ko-KR" dirty="0"/>
              <a:t>Introduction</a:t>
            </a:r>
          </a:p>
          <a:p>
            <a:pPr marL="857250" lvl="1" indent="-457200">
              <a:buFont typeface="+mj-lt"/>
              <a:buAutoNum type="arabicPeriod"/>
            </a:pPr>
            <a:r>
              <a:rPr lang="en-US" altLang="ko-KR" dirty="0"/>
              <a:t>CERN EP R&amp;D WP1.2 Monolithic</a:t>
            </a:r>
            <a:r>
              <a:rPr lang="ko-KR" altLang="en-US" dirty="0"/>
              <a:t> </a:t>
            </a:r>
            <a:r>
              <a:rPr lang="en-US" altLang="ko-KR" dirty="0"/>
              <a:t>pixel detector</a:t>
            </a:r>
          </a:p>
          <a:p>
            <a:pPr marL="857250" lvl="1" indent="-457200">
              <a:buFont typeface="+mj-lt"/>
              <a:buAutoNum type="arabicPeriod"/>
            </a:pPr>
            <a:r>
              <a:rPr lang="en-US" altLang="ko-KR" dirty="0"/>
              <a:t>Inner Tracking System(ITS) 3 - Roadmap</a:t>
            </a:r>
          </a:p>
          <a:p>
            <a:pPr marL="457200" indent="-457200">
              <a:buFont typeface="+mj-lt"/>
              <a:buAutoNum type="arabicPeriod"/>
            </a:pPr>
            <a:r>
              <a:rPr lang="en-US" altLang="ko-KR" dirty="0"/>
              <a:t>ALPIDE (ALICE </a:t>
            </a:r>
            <a:r>
              <a:rPr lang="en-US" altLang="ko-KR" dirty="0" err="1"/>
              <a:t>PIxel</a:t>
            </a:r>
            <a:r>
              <a:rPr lang="en-US" altLang="ko-KR" dirty="0"/>
              <a:t> </a:t>
            </a:r>
            <a:r>
              <a:rPr lang="en-US" altLang="ko-KR" dirty="0" err="1"/>
              <a:t>DEtector</a:t>
            </a:r>
            <a:r>
              <a:rPr lang="en-US" altLang="ko-KR" dirty="0"/>
              <a:t>)</a:t>
            </a:r>
          </a:p>
          <a:p>
            <a:pPr marL="857250" lvl="1" indent="-457200">
              <a:buFont typeface="+mj-lt"/>
              <a:buAutoNum type="arabicPeriod"/>
            </a:pPr>
            <a:r>
              <a:rPr lang="en-US" altLang="ko-KR" dirty="0"/>
              <a:t>Collection diode</a:t>
            </a:r>
          </a:p>
          <a:p>
            <a:pPr marL="857250" lvl="1" indent="-457200">
              <a:buFont typeface="+mj-lt"/>
              <a:buAutoNum type="arabicPeriod"/>
            </a:pPr>
            <a:r>
              <a:rPr lang="en-US" altLang="ko-KR" dirty="0"/>
              <a:t>Pixel analog front-end</a:t>
            </a:r>
          </a:p>
          <a:p>
            <a:pPr marL="857250" lvl="1" indent="-457200">
              <a:buFont typeface="+mj-lt"/>
              <a:buAutoNum type="arabicPeriod"/>
            </a:pPr>
            <a:r>
              <a:rPr lang="en-US" altLang="ko-KR" dirty="0"/>
              <a:t>Pixel digital logic</a:t>
            </a:r>
          </a:p>
          <a:p>
            <a:pPr marL="857250" lvl="1" indent="-457200">
              <a:buFont typeface="+mj-lt"/>
              <a:buAutoNum type="arabicPeriod"/>
            </a:pPr>
            <a:r>
              <a:rPr lang="en-US" altLang="ko-KR" dirty="0"/>
              <a:t>Matrix readout – Priority Encoder</a:t>
            </a:r>
          </a:p>
          <a:p>
            <a:pPr marL="457200" indent="-457200">
              <a:buFont typeface="+mj-lt"/>
              <a:buAutoNum type="arabicPeriod"/>
            </a:pPr>
            <a:r>
              <a:rPr lang="en-US" altLang="ko-KR" dirty="0"/>
              <a:t>MOSS (</a:t>
            </a:r>
            <a:r>
              <a:rPr lang="en-US" altLang="ko-KR" dirty="0" err="1"/>
              <a:t>MOnolithic</a:t>
            </a:r>
            <a:r>
              <a:rPr lang="en-US" altLang="ko-KR" dirty="0"/>
              <a:t> Stitched Sensor)</a:t>
            </a:r>
          </a:p>
          <a:p>
            <a:pPr marL="857250" lvl="1" indent="-457200">
              <a:buFont typeface="+mj-lt"/>
              <a:buAutoNum type="arabicPeriod"/>
            </a:pPr>
            <a:r>
              <a:rPr lang="en-US" altLang="ko-KR" dirty="0"/>
              <a:t>Motivation</a:t>
            </a:r>
          </a:p>
          <a:p>
            <a:pPr marL="857250" lvl="1" indent="-457200">
              <a:buFont typeface="+mj-lt"/>
              <a:buAutoNum type="arabicPeriod"/>
            </a:pPr>
            <a:r>
              <a:rPr lang="en-US" altLang="ko-KR" dirty="0" err="1"/>
              <a:t>MOnolithic</a:t>
            </a:r>
            <a:r>
              <a:rPr lang="en-US" altLang="ko-KR" dirty="0"/>
              <a:t> Stitched Sensor (MOSS) prototype and challenges </a:t>
            </a:r>
          </a:p>
          <a:p>
            <a:pPr marL="857250" lvl="1" indent="-457200">
              <a:buFont typeface="+mj-lt"/>
              <a:buAutoNum type="arabicPeriod"/>
            </a:pPr>
            <a:r>
              <a:rPr lang="en-US" altLang="ko-KR" dirty="0"/>
              <a:t>MOSS power plan and pad ring design</a:t>
            </a:r>
          </a:p>
          <a:p>
            <a:pPr marL="857250" lvl="1" indent="-457200">
              <a:buFont typeface="+mj-lt"/>
              <a:buAutoNum type="arabicPeriod"/>
            </a:pPr>
            <a:r>
              <a:rPr lang="en-US" altLang="ko-KR" dirty="0"/>
              <a:t>Summary and outlook</a:t>
            </a:r>
          </a:p>
        </p:txBody>
      </p:sp>
      <p:sp>
        <p:nvSpPr>
          <p:cNvPr id="4" name="바닥글 개체 틀 3">
            <a:extLst>
              <a:ext uri="{FF2B5EF4-FFF2-40B4-BE49-F238E27FC236}">
                <a16:creationId xmlns:a16="http://schemas.microsoft.com/office/drawing/2014/main" id="{B7C767AA-DFFE-A40D-FB65-15D32D0A32BA}"/>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CE60E2A0-6D6B-6CD1-AF6E-4B25CE2C7F64}"/>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a:t>
            </a:fld>
            <a:endParaRPr lang="en-GB">
              <a:solidFill>
                <a:srgbClr val="0055A0">
                  <a:tint val="75000"/>
                </a:srgbClr>
              </a:solidFill>
            </a:endParaRPr>
          </a:p>
        </p:txBody>
      </p:sp>
    </p:spTree>
    <p:extLst>
      <p:ext uri="{BB962C8B-B14F-4D97-AF65-F5344CB8AC3E}">
        <p14:creationId xmlns:p14="http://schemas.microsoft.com/office/powerpoint/2010/main" val="1690782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D538-DE97-6F75-9316-76427CE92299}"/>
              </a:ext>
            </a:extLst>
          </p:cNvPr>
          <p:cNvSpPr>
            <a:spLocks noGrp="1"/>
          </p:cNvSpPr>
          <p:nvPr>
            <p:ph type="title"/>
          </p:nvPr>
        </p:nvSpPr>
        <p:spPr/>
        <p:txBody>
          <a:bodyPr>
            <a:normAutofit fontScale="90000"/>
          </a:bodyPr>
          <a:lstStyle/>
          <a:p>
            <a:r>
              <a:rPr lang="en-US" dirty="0"/>
              <a:t>Wafer scale stitched sensors</a:t>
            </a:r>
          </a:p>
        </p:txBody>
      </p:sp>
      <p:sp>
        <p:nvSpPr>
          <p:cNvPr id="4" name="Footer Placeholder 3">
            <a:extLst>
              <a:ext uri="{FF2B5EF4-FFF2-40B4-BE49-F238E27FC236}">
                <a16:creationId xmlns:a16="http://schemas.microsoft.com/office/drawing/2014/main" id="{529EEEA0-8F41-1865-E3F8-CBA2C8EF37CE}"/>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248753A6-9D60-2BC1-9031-DA5BCC1D2087}"/>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30</a:t>
            </a:fld>
            <a:endParaRPr lang="en-GB">
              <a:solidFill>
                <a:srgbClr val="0055A0">
                  <a:tint val="75000"/>
                </a:srgbClr>
              </a:solidFill>
            </a:endParaRPr>
          </a:p>
        </p:txBody>
      </p:sp>
      <p:sp>
        <p:nvSpPr>
          <p:cNvPr id="44" name="직사각형 5">
            <a:extLst>
              <a:ext uri="{FF2B5EF4-FFF2-40B4-BE49-F238E27FC236}">
                <a16:creationId xmlns:a16="http://schemas.microsoft.com/office/drawing/2014/main" id="{FD5F23A0-BC18-3564-BE52-63B72980B062}"/>
              </a:ext>
            </a:extLst>
          </p:cNvPr>
          <p:cNvSpPr/>
          <p:nvPr/>
        </p:nvSpPr>
        <p:spPr>
          <a:xfrm>
            <a:off x="4421084" y="3615567"/>
            <a:ext cx="7502920" cy="2509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12">
            <a:extLst>
              <a:ext uri="{FF2B5EF4-FFF2-40B4-BE49-F238E27FC236}">
                <a16:creationId xmlns:a16="http://schemas.microsoft.com/office/drawing/2014/main" id="{06440CEE-2FC4-A8B6-7F51-EF4647D70EB5}"/>
              </a:ext>
            </a:extLst>
          </p:cNvPr>
          <p:cNvSpPr/>
          <p:nvPr/>
        </p:nvSpPr>
        <p:spPr>
          <a:xfrm>
            <a:off x="4421084" y="1698685"/>
            <a:ext cx="7502920" cy="792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26">
            <a:extLst>
              <a:ext uri="{FF2B5EF4-FFF2-40B4-BE49-F238E27FC236}">
                <a16:creationId xmlns:a16="http://schemas.microsoft.com/office/drawing/2014/main" id="{A59D4E3B-A751-23E3-5D7B-A376E147B6C7}"/>
              </a:ext>
            </a:extLst>
          </p:cNvPr>
          <p:cNvSpPr/>
          <p:nvPr/>
        </p:nvSpPr>
        <p:spPr>
          <a:xfrm>
            <a:off x="4421083" y="1698685"/>
            <a:ext cx="141775" cy="792480"/>
          </a:xfrm>
          <a:prstGeom prst="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직사각형 27">
            <a:extLst>
              <a:ext uri="{FF2B5EF4-FFF2-40B4-BE49-F238E27FC236}">
                <a16:creationId xmlns:a16="http://schemas.microsoft.com/office/drawing/2014/main" id="{73270FD9-E0E8-4649-728C-C045ED964240}"/>
              </a:ext>
            </a:extLst>
          </p:cNvPr>
          <p:cNvSpPr/>
          <p:nvPr/>
        </p:nvSpPr>
        <p:spPr>
          <a:xfrm>
            <a:off x="11771603" y="1698685"/>
            <a:ext cx="152401" cy="79248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28">
            <a:extLst>
              <a:ext uri="{FF2B5EF4-FFF2-40B4-BE49-F238E27FC236}">
                <a16:creationId xmlns:a16="http://schemas.microsoft.com/office/drawing/2014/main" id="{D83CE9C6-4CBA-FCE2-BC72-B871C0C938B6}"/>
              </a:ext>
            </a:extLst>
          </p:cNvPr>
          <p:cNvSpPr/>
          <p:nvPr/>
        </p:nvSpPr>
        <p:spPr>
          <a:xfrm>
            <a:off x="4580835" y="1698685"/>
            <a:ext cx="966651" cy="79248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직사각형 39">
            <a:extLst>
              <a:ext uri="{FF2B5EF4-FFF2-40B4-BE49-F238E27FC236}">
                <a16:creationId xmlns:a16="http://schemas.microsoft.com/office/drawing/2014/main" id="{224D4A1E-E10B-6CF8-D993-E155C4A2B47B}"/>
              </a:ext>
            </a:extLst>
          </p:cNvPr>
          <p:cNvSpPr/>
          <p:nvPr/>
        </p:nvSpPr>
        <p:spPr>
          <a:xfrm>
            <a:off x="4421083" y="3615567"/>
            <a:ext cx="141775" cy="209575"/>
          </a:xfrm>
          <a:prstGeom prst="rect">
            <a:avLst/>
          </a:prstGeom>
          <a:noFill/>
          <a:ln>
            <a:solidFill>
              <a:srgbClr val="00F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직사각형 40">
            <a:extLst>
              <a:ext uri="{FF2B5EF4-FFF2-40B4-BE49-F238E27FC236}">
                <a16:creationId xmlns:a16="http://schemas.microsoft.com/office/drawing/2014/main" id="{883DCE2A-ABAB-62D4-04C4-ECE46C027E38}"/>
              </a:ext>
            </a:extLst>
          </p:cNvPr>
          <p:cNvSpPr/>
          <p:nvPr/>
        </p:nvSpPr>
        <p:spPr>
          <a:xfrm>
            <a:off x="11771603" y="3615567"/>
            <a:ext cx="152401" cy="209575"/>
          </a:xfrm>
          <a:prstGeom prst="rect">
            <a:avLst/>
          </a:prstGeom>
          <a:noFill/>
          <a:ln>
            <a:solidFill>
              <a:srgbClr val="FFD3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직사각형 41">
            <a:extLst>
              <a:ext uri="{FF2B5EF4-FFF2-40B4-BE49-F238E27FC236}">
                <a16:creationId xmlns:a16="http://schemas.microsoft.com/office/drawing/2014/main" id="{BA3A0A2F-4A29-068A-4084-19A2990FD078}"/>
              </a:ext>
            </a:extLst>
          </p:cNvPr>
          <p:cNvSpPr/>
          <p:nvPr/>
        </p:nvSpPr>
        <p:spPr>
          <a:xfrm>
            <a:off x="4580835" y="3615567"/>
            <a:ext cx="966651" cy="20957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직사각형 42">
            <a:extLst>
              <a:ext uri="{FF2B5EF4-FFF2-40B4-BE49-F238E27FC236}">
                <a16:creationId xmlns:a16="http://schemas.microsoft.com/office/drawing/2014/main" id="{73BF8E57-465D-5B0B-D3CD-B2BAC146112D}"/>
              </a:ext>
            </a:extLst>
          </p:cNvPr>
          <p:cNvSpPr/>
          <p:nvPr/>
        </p:nvSpPr>
        <p:spPr>
          <a:xfrm>
            <a:off x="4421083" y="3853725"/>
            <a:ext cx="141775" cy="654721"/>
          </a:xfrm>
          <a:prstGeom prst="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직사각형 43">
            <a:extLst>
              <a:ext uri="{FF2B5EF4-FFF2-40B4-BE49-F238E27FC236}">
                <a16:creationId xmlns:a16="http://schemas.microsoft.com/office/drawing/2014/main" id="{14E70514-675B-AE40-A25B-12F78BC332E6}"/>
              </a:ext>
            </a:extLst>
          </p:cNvPr>
          <p:cNvSpPr/>
          <p:nvPr/>
        </p:nvSpPr>
        <p:spPr>
          <a:xfrm>
            <a:off x="11771603" y="3853725"/>
            <a:ext cx="152401" cy="654721"/>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44">
            <a:extLst>
              <a:ext uri="{FF2B5EF4-FFF2-40B4-BE49-F238E27FC236}">
                <a16:creationId xmlns:a16="http://schemas.microsoft.com/office/drawing/2014/main" id="{24B7B667-FE2B-14DD-0201-E76E743520A5}"/>
              </a:ext>
            </a:extLst>
          </p:cNvPr>
          <p:cNvSpPr/>
          <p:nvPr/>
        </p:nvSpPr>
        <p:spPr>
          <a:xfrm>
            <a:off x="4580835" y="3853725"/>
            <a:ext cx="966651" cy="65472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직사각형 45">
            <a:extLst>
              <a:ext uri="{FF2B5EF4-FFF2-40B4-BE49-F238E27FC236}">
                <a16:creationId xmlns:a16="http://schemas.microsoft.com/office/drawing/2014/main" id="{A5A60B15-FB2F-B20E-F193-B55C3EA605CA}"/>
              </a:ext>
            </a:extLst>
          </p:cNvPr>
          <p:cNvSpPr/>
          <p:nvPr/>
        </p:nvSpPr>
        <p:spPr>
          <a:xfrm>
            <a:off x="4421083" y="5915446"/>
            <a:ext cx="141775" cy="2095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직사각형 46">
            <a:extLst>
              <a:ext uri="{FF2B5EF4-FFF2-40B4-BE49-F238E27FC236}">
                <a16:creationId xmlns:a16="http://schemas.microsoft.com/office/drawing/2014/main" id="{7F63BA6C-3AFA-53EC-9BA4-7E280C410CF3}"/>
              </a:ext>
            </a:extLst>
          </p:cNvPr>
          <p:cNvSpPr/>
          <p:nvPr/>
        </p:nvSpPr>
        <p:spPr>
          <a:xfrm>
            <a:off x="11771603" y="5915446"/>
            <a:ext cx="152401" cy="2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직사각형 47">
            <a:extLst>
              <a:ext uri="{FF2B5EF4-FFF2-40B4-BE49-F238E27FC236}">
                <a16:creationId xmlns:a16="http://schemas.microsoft.com/office/drawing/2014/main" id="{F0CCB3BD-A7DC-25BA-94CD-4FBDDC5E6B4C}"/>
              </a:ext>
            </a:extLst>
          </p:cNvPr>
          <p:cNvSpPr/>
          <p:nvPr/>
        </p:nvSpPr>
        <p:spPr>
          <a:xfrm>
            <a:off x="4580835" y="5915446"/>
            <a:ext cx="966651" cy="2095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38">
            <a:extLst>
              <a:ext uri="{FF2B5EF4-FFF2-40B4-BE49-F238E27FC236}">
                <a16:creationId xmlns:a16="http://schemas.microsoft.com/office/drawing/2014/main" id="{9188C821-A58C-F0A3-7966-23B3C580F30D}"/>
              </a:ext>
            </a:extLst>
          </p:cNvPr>
          <p:cNvSpPr/>
          <p:nvPr/>
        </p:nvSpPr>
        <p:spPr>
          <a:xfrm>
            <a:off x="1590008" y="1698685"/>
            <a:ext cx="141775" cy="792480"/>
          </a:xfrm>
          <a:prstGeom prst="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직사각형 48">
            <a:extLst>
              <a:ext uri="{FF2B5EF4-FFF2-40B4-BE49-F238E27FC236}">
                <a16:creationId xmlns:a16="http://schemas.microsoft.com/office/drawing/2014/main" id="{C5EB20CD-0758-F580-B85E-F7F912A66FAB}"/>
              </a:ext>
            </a:extLst>
          </p:cNvPr>
          <p:cNvSpPr/>
          <p:nvPr/>
        </p:nvSpPr>
        <p:spPr>
          <a:xfrm>
            <a:off x="2808447" y="1698685"/>
            <a:ext cx="152401" cy="792480"/>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직사각형 49">
            <a:extLst>
              <a:ext uri="{FF2B5EF4-FFF2-40B4-BE49-F238E27FC236}">
                <a16:creationId xmlns:a16="http://schemas.microsoft.com/office/drawing/2014/main" id="{3AD0B3B6-CB20-AC7E-6EDF-A1FB54BE3A0C}"/>
              </a:ext>
            </a:extLst>
          </p:cNvPr>
          <p:cNvSpPr/>
          <p:nvPr/>
        </p:nvSpPr>
        <p:spPr>
          <a:xfrm>
            <a:off x="1789974" y="1698685"/>
            <a:ext cx="966651" cy="79248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직사각형 52">
            <a:extLst>
              <a:ext uri="{FF2B5EF4-FFF2-40B4-BE49-F238E27FC236}">
                <a16:creationId xmlns:a16="http://schemas.microsoft.com/office/drawing/2014/main" id="{49679A34-0D31-0699-E8FD-A7F7AB803DEC}"/>
              </a:ext>
            </a:extLst>
          </p:cNvPr>
          <p:cNvSpPr/>
          <p:nvPr/>
        </p:nvSpPr>
        <p:spPr>
          <a:xfrm>
            <a:off x="1590008" y="4408666"/>
            <a:ext cx="141775" cy="209575"/>
          </a:xfrm>
          <a:prstGeom prst="rect">
            <a:avLst/>
          </a:prstGeom>
          <a:noFill/>
          <a:ln>
            <a:solidFill>
              <a:srgbClr val="00FB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직사각형 53">
            <a:extLst>
              <a:ext uri="{FF2B5EF4-FFF2-40B4-BE49-F238E27FC236}">
                <a16:creationId xmlns:a16="http://schemas.microsoft.com/office/drawing/2014/main" id="{016CC71E-F969-D35C-57EA-82584096E3BA}"/>
              </a:ext>
            </a:extLst>
          </p:cNvPr>
          <p:cNvSpPr/>
          <p:nvPr/>
        </p:nvSpPr>
        <p:spPr>
          <a:xfrm>
            <a:off x="2815707" y="4408666"/>
            <a:ext cx="152401" cy="209575"/>
          </a:xfrm>
          <a:prstGeom prst="rect">
            <a:avLst/>
          </a:prstGeom>
          <a:noFill/>
          <a:ln>
            <a:solidFill>
              <a:srgbClr val="FFD3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직사각형 54">
            <a:extLst>
              <a:ext uri="{FF2B5EF4-FFF2-40B4-BE49-F238E27FC236}">
                <a16:creationId xmlns:a16="http://schemas.microsoft.com/office/drawing/2014/main" id="{885931A2-61AF-678F-42B4-5660B02399E2}"/>
              </a:ext>
            </a:extLst>
          </p:cNvPr>
          <p:cNvSpPr/>
          <p:nvPr/>
        </p:nvSpPr>
        <p:spPr>
          <a:xfrm>
            <a:off x="1788829" y="4408666"/>
            <a:ext cx="966651" cy="20957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직사각형 55">
            <a:extLst>
              <a:ext uri="{FF2B5EF4-FFF2-40B4-BE49-F238E27FC236}">
                <a16:creationId xmlns:a16="http://schemas.microsoft.com/office/drawing/2014/main" id="{A66708CF-8A48-C54A-EE12-9E08B963AA88}"/>
              </a:ext>
            </a:extLst>
          </p:cNvPr>
          <p:cNvSpPr/>
          <p:nvPr/>
        </p:nvSpPr>
        <p:spPr>
          <a:xfrm>
            <a:off x="1590008" y="4691161"/>
            <a:ext cx="141775" cy="654721"/>
          </a:xfrm>
          <a:prstGeom prst="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직사각형 56">
            <a:extLst>
              <a:ext uri="{FF2B5EF4-FFF2-40B4-BE49-F238E27FC236}">
                <a16:creationId xmlns:a16="http://schemas.microsoft.com/office/drawing/2014/main" id="{3BE692D1-549B-1160-F87C-E27572A7442B}"/>
              </a:ext>
            </a:extLst>
          </p:cNvPr>
          <p:cNvSpPr/>
          <p:nvPr/>
        </p:nvSpPr>
        <p:spPr>
          <a:xfrm>
            <a:off x="2815707" y="4691161"/>
            <a:ext cx="152401" cy="654721"/>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직사각형 57">
            <a:extLst>
              <a:ext uri="{FF2B5EF4-FFF2-40B4-BE49-F238E27FC236}">
                <a16:creationId xmlns:a16="http://schemas.microsoft.com/office/drawing/2014/main" id="{5E1A0B2B-F2B9-1F4D-BA7D-1106748FF547}"/>
              </a:ext>
            </a:extLst>
          </p:cNvPr>
          <p:cNvSpPr/>
          <p:nvPr/>
        </p:nvSpPr>
        <p:spPr>
          <a:xfrm>
            <a:off x="1788829" y="4691161"/>
            <a:ext cx="966651" cy="65472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직사각형 58">
            <a:extLst>
              <a:ext uri="{FF2B5EF4-FFF2-40B4-BE49-F238E27FC236}">
                <a16:creationId xmlns:a16="http://schemas.microsoft.com/office/drawing/2014/main" id="{E76DEF2E-505A-8793-41A5-55B8F85B814D}"/>
              </a:ext>
            </a:extLst>
          </p:cNvPr>
          <p:cNvSpPr/>
          <p:nvPr/>
        </p:nvSpPr>
        <p:spPr>
          <a:xfrm>
            <a:off x="1590008" y="5419893"/>
            <a:ext cx="141775" cy="2095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직사각형 59">
            <a:extLst>
              <a:ext uri="{FF2B5EF4-FFF2-40B4-BE49-F238E27FC236}">
                <a16:creationId xmlns:a16="http://schemas.microsoft.com/office/drawing/2014/main" id="{9C544D47-CCE3-CBF3-A295-E43704015DC9}"/>
              </a:ext>
            </a:extLst>
          </p:cNvPr>
          <p:cNvSpPr/>
          <p:nvPr/>
        </p:nvSpPr>
        <p:spPr>
          <a:xfrm>
            <a:off x="2815707" y="5419893"/>
            <a:ext cx="152401" cy="2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직사각형 60">
            <a:extLst>
              <a:ext uri="{FF2B5EF4-FFF2-40B4-BE49-F238E27FC236}">
                <a16:creationId xmlns:a16="http://schemas.microsoft.com/office/drawing/2014/main" id="{6FE2BB19-EC04-E1BA-AFE6-F6EF8B5E01B7}"/>
              </a:ext>
            </a:extLst>
          </p:cNvPr>
          <p:cNvSpPr/>
          <p:nvPr/>
        </p:nvSpPr>
        <p:spPr>
          <a:xfrm>
            <a:off x="1788829" y="5419893"/>
            <a:ext cx="966651" cy="2095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직사각형 61">
            <a:extLst>
              <a:ext uri="{FF2B5EF4-FFF2-40B4-BE49-F238E27FC236}">
                <a16:creationId xmlns:a16="http://schemas.microsoft.com/office/drawing/2014/main" id="{BB60CE73-FA45-C952-D061-1C1B44B59805}"/>
              </a:ext>
            </a:extLst>
          </p:cNvPr>
          <p:cNvSpPr/>
          <p:nvPr/>
        </p:nvSpPr>
        <p:spPr>
          <a:xfrm>
            <a:off x="1490908" y="1625333"/>
            <a:ext cx="1561755" cy="960554"/>
          </a:xfrm>
          <a:prstGeom prst="rect">
            <a:avLst/>
          </a:prstGeom>
          <a:no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직사각형 62">
            <a:extLst>
              <a:ext uri="{FF2B5EF4-FFF2-40B4-BE49-F238E27FC236}">
                <a16:creationId xmlns:a16="http://schemas.microsoft.com/office/drawing/2014/main" id="{B0810718-BB4F-34FF-5E4C-EE7E36D22B98}"/>
              </a:ext>
            </a:extLst>
          </p:cNvPr>
          <p:cNvSpPr/>
          <p:nvPr/>
        </p:nvSpPr>
        <p:spPr>
          <a:xfrm>
            <a:off x="1490908" y="4302238"/>
            <a:ext cx="1561755" cy="1440000"/>
          </a:xfrm>
          <a:prstGeom prst="rect">
            <a:avLst/>
          </a:prstGeom>
          <a:no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TextBox 77">
            <a:extLst>
              <a:ext uri="{FF2B5EF4-FFF2-40B4-BE49-F238E27FC236}">
                <a16:creationId xmlns:a16="http://schemas.microsoft.com/office/drawing/2014/main" id="{1DD03FE1-7EC1-8084-E591-0726D2BF3E63}"/>
              </a:ext>
            </a:extLst>
          </p:cNvPr>
          <p:cNvSpPr txBox="1"/>
          <p:nvPr/>
        </p:nvSpPr>
        <p:spPr>
          <a:xfrm>
            <a:off x="653217" y="970191"/>
            <a:ext cx="1760803"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55A0"/>
                </a:solidFill>
              </a:rPr>
              <a:t>1D stitching</a:t>
            </a:r>
          </a:p>
        </p:txBody>
      </p:sp>
      <p:sp>
        <p:nvSpPr>
          <p:cNvPr id="79" name="TextBox 78">
            <a:extLst>
              <a:ext uri="{FF2B5EF4-FFF2-40B4-BE49-F238E27FC236}">
                <a16:creationId xmlns:a16="http://schemas.microsoft.com/office/drawing/2014/main" id="{5647B46E-B676-C186-03B6-4A589F7559CA}"/>
              </a:ext>
            </a:extLst>
          </p:cNvPr>
          <p:cNvSpPr txBox="1"/>
          <p:nvPr/>
        </p:nvSpPr>
        <p:spPr>
          <a:xfrm flipH="1">
            <a:off x="1903920" y="2529060"/>
            <a:ext cx="852705" cy="369332"/>
          </a:xfrm>
          <a:prstGeom prst="rect">
            <a:avLst/>
          </a:prstGeom>
          <a:noFill/>
        </p:spPr>
        <p:txBody>
          <a:bodyPr wrap="square" rtlCol="0">
            <a:spAutoFit/>
          </a:bodyPr>
          <a:lstStyle/>
          <a:p>
            <a:r>
              <a:rPr lang="en-US" altLang="ko-KR" dirty="0">
                <a:solidFill>
                  <a:schemeClr val="accent6">
                    <a:lumMod val="50000"/>
                  </a:schemeClr>
                </a:solidFill>
              </a:rPr>
              <a:t>Reticle</a:t>
            </a:r>
            <a:endParaRPr lang="ko-KR" altLang="en-US" dirty="0">
              <a:solidFill>
                <a:schemeClr val="accent6">
                  <a:lumMod val="50000"/>
                </a:schemeClr>
              </a:solidFill>
            </a:endParaRPr>
          </a:p>
        </p:txBody>
      </p:sp>
      <p:sp>
        <p:nvSpPr>
          <p:cNvPr id="80" name="TextBox 79">
            <a:extLst>
              <a:ext uri="{FF2B5EF4-FFF2-40B4-BE49-F238E27FC236}">
                <a16:creationId xmlns:a16="http://schemas.microsoft.com/office/drawing/2014/main" id="{8F783EEF-0618-14E3-73AA-1D700E49270A}"/>
              </a:ext>
            </a:extLst>
          </p:cNvPr>
          <p:cNvSpPr txBox="1"/>
          <p:nvPr/>
        </p:nvSpPr>
        <p:spPr>
          <a:xfrm flipH="1">
            <a:off x="1903920" y="5686389"/>
            <a:ext cx="852705" cy="369332"/>
          </a:xfrm>
          <a:prstGeom prst="rect">
            <a:avLst/>
          </a:prstGeom>
          <a:noFill/>
        </p:spPr>
        <p:txBody>
          <a:bodyPr wrap="square" rtlCol="0">
            <a:spAutoFit/>
          </a:bodyPr>
          <a:lstStyle/>
          <a:p>
            <a:r>
              <a:rPr lang="en-US" altLang="ko-KR" dirty="0">
                <a:solidFill>
                  <a:schemeClr val="accent6">
                    <a:lumMod val="50000"/>
                  </a:schemeClr>
                </a:solidFill>
              </a:rPr>
              <a:t>Reticle</a:t>
            </a:r>
            <a:endParaRPr lang="ko-KR" altLang="en-US" dirty="0">
              <a:solidFill>
                <a:schemeClr val="accent6">
                  <a:lumMod val="50000"/>
                </a:schemeClr>
              </a:solidFill>
            </a:endParaRPr>
          </a:p>
        </p:txBody>
      </p:sp>
      <p:sp>
        <p:nvSpPr>
          <p:cNvPr id="81" name="TextBox 80">
            <a:extLst>
              <a:ext uri="{FF2B5EF4-FFF2-40B4-BE49-F238E27FC236}">
                <a16:creationId xmlns:a16="http://schemas.microsoft.com/office/drawing/2014/main" id="{6A1C62B0-7CFF-E70F-1481-5AC9DFDA43EE}"/>
              </a:ext>
            </a:extLst>
          </p:cNvPr>
          <p:cNvSpPr txBox="1"/>
          <p:nvPr/>
        </p:nvSpPr>
        <p:spPr>
          <a:xfrm>
            <a:off x="653217" y="3230018"/>
            <a:ext cx="1760803"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55A0"/>
                </a:solidFill>
              </a:rPr>
              <a:t>2D stitching</a:t>
            </a:r>
          </a:p>
        </p:txBody>
      </p:sp>
      <p:sp>
        <p:nvSpPr>
          <p:cNvPr id="84" name="Arrow: Right 83">
            <a:extLst>
              <a:ext uri="{FF2B5EF4-FFF2-40B4-BE49-F238E27FC236}">
                <a16:creationId xmlns:a16="http://schemas.microsoft.com/office/drawing/2014/main" id="{CCA5DED6-8F97-0496-BC15-88F2CCCF0974}"/>
              </a:ext>
            </a:extLst>
          </p:cNvPr>
          <p:cNvSpPr/>
          <p:nvPr/>
        </p:nvSpPr>
        <p:spPr>
          <a:xfrm>
            <a:off x="3248207" y="1996067"/>
            <a:ext cx="257908" cy="211015"/>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highlight>
                <a:srgbClr val="0055A0"/>
              </a:highlight>
            </a:endParaRPr>
          </a:p>
        </p:txBody>
      </p:sp>
      <p:sp>
        <p:nvSpPr>
          <p:cNvPr id="85" name="Arrow: Right 84">
            <a:extLst>
              <a:ext uri="{FF2B5EF4-FFF2-40B4-BE49-F238E27FC236}">
                <a16:creationId xmlns:a16="http://schemas.microsoft.com/office/drawing/2014/main" id="{6F78F936-4770-6132-EBC8-41F3F2F48DCB}"/>
              </a:ext>
            </a:extLst>
          </p:cNvPr>
          <p:cNvSpPr/>
          <p:nvPr/>
        </p:nvSpPr>
        <p:spPr>
          <a:xfrm>
            <a:off x="3248207" y="4905060"/>
            <a:ext cx="257908" cy="211015"/>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highlight>
                <a:srgbClr val="0055A0"/>
              </a:highlight>
            </a:endParaRPr>
          </a:p>
        </p:txBody>
      </p:sp>
      <p:sp>
        <p:nvSpPr>
          <p:cNvPr id="86" name="TextBox 85">
            <a:extLst>
              <a:ext uri="{FF2B5EF4-FFF2-40B4-BE49-F238E27FC236}">
                <a16:creationId xmlns:a16="http://schemas.microsoft.com/office/drawing/2014/main" id="{08431346-2E6E-E677-FC0A-C2D34D5AC483}"/>
              </a:ext>
            </a:extLst>
          </p:cNvPr>
          <p:cNvSpPr txBox="1"/>
          <p:nvPr/>
        </p:nvSpPr>
        <p:spPr>
          <a:xfrm flipH="1">
            <a:off x="7302453" y="2529060"/>
            <a:ext cx="2462973" cy="369332"/>
          </a:xfrm>
          <a:prstGeom prst="rect">
            <a:avLst/>
          </a:prstGeom>
          <a:noFill/>
        </p:spPr>
        <p:txBody>
          <a:bodyPr wrap="square" rtlCol="0">
            <a:spAutoFit/>
          </a:bodyPr>
          <a:lstStyle/>
          <a:p>
            <a:pPr algn="ctr"/>
            <a:r>
              <a:rPr lang="en-US" altLang="ko-KR" dirty="0">
                <a:solidFill>
                  <a:schemeClr val="accent6">
                    <a:lumMod val="50000"/>
                  </a:schemeClr>
                </a:solidFill>
              </a:rPr>
              <a:t>1D stitched object</a:t>
            </a:r>
            <a:endParaRPr lang="ko-KR" altLang="en-US" dirty="0">
              <a:solidFill>
                <a:schemeClr val="accent6">
                  <a:lumMod val="50000"/>
                </a:schemeClr>
              </a:solidFill>
            </a:endParaRPr>
          </a:p>
        </p:txBody>
      </p:sp>
      <p:sp>
        <p:nvSpPr>
          <p:cNvPr id="90" name="TextBox 89">
            <a:extLst>
              <a:ext uri="{FF2B5EF4-FFF2-40B4-BE49-F238E27FC236}">
                <a16:creationId xmlns:a16="http://schemas.microsoft.com/office/drawing/2014/main" id="{B15AB2A5-1ACE-DC40-B410-2F9E5B7C8555}"/>
              </a:ext>
            </a:extLst>
          </p:cNvPr>
          <p:cNvSpPr txBox="1"/>
          <p:nvPr/>
        </p:nvSpPr>
        <p:spPr>
          <a:xfrm flipH="1">
            <a:off x="7302453" y="6125020"/>
            <a:ext cx="2462973" cy="369332"/>
          </a:xfrm>
          <a:prstGeom prst="rect">
            <a:avLst/>
          </a:prstGeom>
          <a:noFill/>
        </p:spPr>
        <p:txBody>
          <a:bodyPr wrap="square" rtlCol="0">
            <a:spAutoFit/>
          </a:bodyPr>
          <a:lstStyle/>
          <a:p>
            <a:pPr algn="ctr"/>
            <a:r>
              <a:rPr lang="en-US" altLang="ko-KR" dirty="0">
                <a:solidFill>
                  <a:schemeClr val="accent6">
                    <a:lumMod val="50000"/>
                  </a:schemeClr>
                </a:solidFill>
              </a:rPr>
              <a:t>2D stitched object</a:t>
            </a:r>
            <a:endParaRPr lang="ko-KR" altLang="en-US" dirty="0">
              <a:solidFill>
                <a:schemeClr val="accent6">
                  <a:lumMod val="50000"/>
                </a:schemeClr>
              </a:solidFill>
            </a:endParaRPr>
          </a:p>
        </p:txBody>
      </p:sp>
      <p:sp>
        <p:nvSpPr>
          <p:cNvPr id="91" name="직사각형 28">
            <a:extLst>
              <a:ext uri="{FF2B5EF4-FFF2-40B4-BE49-F238E27FC236}">
                <a16:creationId xmlns:a16="http://schemas.microsoft.com/office/drawing/2014/main" id="{6CF0AFB6-700F-24EF-3635-3145EB7861A3}"/>
              </a:ext>
            </a:extLst>
          </p:cNvPr>
          <p:cNvSpPr/>
          <p:nvPr/>
        </p:nvSpPr>
        <p:spPr>
          <a:xfrm>
            <a:off x="5574433" y="1698685"/>
            <a:ext cx="966651" cy="79248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직사각형 41">
            <a:extLst>
              <a:ext uri="{FF2B5EF4-FFF2-40B4-BE49-F238E27FC236}">
                <a16:creationId xmlns:a16="http://schemas.microsoft.com/office/drawing/2014/main" id="{1BA91DD6-825B-684A-3FB0-C1F129B7FC9C}"/>
              </a:ext>
            </a:extLst>
          </p:cNvPr>
          <p:cNvSpPr/>
          <p:nvPr/>
        </p:nvSpPr>
        <p:spPr>
          <a:xfrm>
            <a:off x="5569694" y="3615567"/>
            <a:ext cx="966651" cy="20957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직사각형 44">
            <a:extLst>
              <a:ext uri="{FF2B5EF4-FFF2-40B4-BE49-F238E27FC236}">
                <a16:creationId xmlns:a16="http://schemas.microsoft.com/office/drawing/2014/main" id="{40EA9981-7199-5945-50E1-87BAF943D15F}"/>
              </a:ext>
            </a:extLst>
          </p:cNvPr>
          <p:cNvSpPr/>
          <p:nvPr/>
        </p:nvSpPr>
        <p:spPr>
          <a:xfrm>
            <a:off x="5569694" y="3853725"/>
            <a:ext cx="966651" cy="65472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직사각형 47">
            <a:extLst>
              <a:ext uri="{FF2B5EF4-FFF2-40B4-BE49-F238E27FC236}">
                <a16:creationId xmlns:a16="http://schemas.microsoft.com/office/drawing/2014/main" id="{9E73F8A3-99EE-D3D2-BAEB-518B27D56A23}"/>
              </a:ext>
            </a:extLst>
          </p:cNvPr>
          <p:cNvSpPr/>
          <p:nvPr/>
        </p:nvSpPr>
        <p:spPr>
          <a:xfrm>
            <a:off x="5569694" y="5915446"/>
            <a:ext cx="966651" cy="2095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직사각형 42">
            <a:extLst>
              <a:ext uri="{FF2B5EF4-FFF2-40B4-BE49-F238E27FC236}">
                <a16:creationId xmlns:a16="http://schemas.microsoft.com/office/drawing/2014/main" id="{0389082F-8A3F-3CB4-37F0-5F49DB5D5947}"/>
              </a:ext>
            </a:extLst>
          </p:cNvPr>
          <p:cNvSpPr/>
          <p:nvPr/>
        </p:nvSpPr>
        <p:spPr>
          <a:xfrm>
            <a:off x="4421083" y="4534248"/>
            <a:ext cx="141775" cy="654721"/>
          </a:xfrm>
          <a:prstGeom prst="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직사각형 44">
            <a:extLst>
              <a:ext uri="{FF2B5EF4-FFF2-40B4-BE49-F238E27FC236}">
                <a16:creationId xmlns:a16="http://schemas.microsoft.com/office/drawing/2014/main" id="{EDB55F4E-86AE-DDE7-3D15-BE5EB7D2B384}"/>
              </a:ext>
            </a:extLst>
          </p:cNvPr>
          <p:cNvSpPr/>
          <p:nvPr/>
        </p:nvSpPr>
        <p:spPr>
          <a:xfrm>
            <a:off x="4580835" y="4534248"/>
            <a:ext cx="966651" cy="65472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직사각형 44">
            <a:extLst>
              <a:ext uri="{FF2B5EF4-FFF2-40B4-BE49-F238E27FC236}">
                <a16:creationId xmlns:a16="http://schemas.microsoft.com/office/drawing/2014/main" id="{2D646332-95C4-0B66-F0BF-9A8B24C3C39C}"/>
              </a:ext>
            </a:extLst>
          </p:cNvPr>
          <p:cNvSpPr/>
          <p:nvPr/>
        </p:nvSpPr>
        <p:spPr>
          <a:xfrm>
            <a:off x="5569694" y="4534248"/>
            <a:ext cx="966651" cy="65472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직사각형 43">
            <a:extLst>
              <a:ext uri="{FF2B5EF4-FFF2-40B4-BE49-F238E27FC236}">
                <a16:creationId xmlns:a16="http://schemas.microsoft.com/office/drawing/2014/main" id="{143A23B8-F9EB-ED9F-A9F1-8DDF1BC9F110}"/>
              </a:ext>
            </a:extLst>
          </p:cNvPr>
          <p:cNvSpPr/>
          <p:nvPr/>
        </p:nvSpPr>
        <p:spPr>
          <a:xfrm>
            <a:off x="11771603" y="4534247"/>
            <a:ext cx="152401" cy="654721"/>
          </a:xfrm>
          <a:prstGeom prst="rect">
            <a:avLst/>
          </a:prstGeom>
          <a:no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1" name="Straight Connector 100">
            <a:extLst>
              <a:ext uri="{FF2B5EF4-FFF2-40B4-BE49-F238E27FC236}">
                <a16:creationId xmlns:a16="http://schemas.microsoft.com/office/drawing/2014/main" id="{55E6994B-FB5D-D091-9289-1A2C726114B8}"/>
              </a:ext>
            </a:extLst>
          </p:cNvPr>
          <p:cNvCxnSpPr/>
          <p:nvPr/>
        </p:nvCxnSpPr>
        <p:spPr>
          <a:xfrm>
            <a:off x="6729141" y="2094862"/>
            <a:ext cx="573312" cy="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F04B3D0-7D06-4687-A0A4-011732156BC4}"/>
              </a:ext>
            </a:extLst>
          </p:cNvPr>
          <p:cNvCxnSpPr/>
          <p:nvPr/>
        </p:nvCxnSpPr>
        <p:spPr>
          <a:xfrm>
            <a:off x="6729141" y="4861607"/>
            <a:ext cx="573312" cy="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86D6E16-6DAD-6611-D559-723F6B7C1BE1}"/>
              </a:ext>
            </a:extLst>
          </p:cNvPr>
          <p:cNvCxnSpPr/>
          <p:nvPr/>
        </p:nvCxnSpPr>
        <p:spPr>
          <a:xfrm>
            <a:off x="6729141" y="4181085"/>
            <a:ext cx="573312" cy="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81E3C8-0AB3-DAED-78B3-2B0758A67E9B}"/>
              </a:ext>
            </a:extLst>
          </p:cNvPr>
          <p:cNvCxnSpPr>
            <a:cxnSpLocks/>
          </p:cNvCxnSpPr>
          <p:nvPr/>
        </p:nvCxnSpPr>
        <p:spPr>
          <a:xfrm>
            <a:off x="5085115" y="5349862"/>
            <a:ext cx="0" cy="36000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34346B7-1039-912E-25A3-85BA757087C7}"/>
              </a:ext>
            </a:extLst>
          </p:cNvPr>
          <p:cNvCxnSpPr>
            <a:cxnSpLocks/>
          </p:cNvCxnSpPr>
          <p:nvPr/>
        </p:nvCxnSpPr>
        <p:spPr>
          <a:xfrm>
            <a:off x="6068248" y="5349862"/>
            <a:ext cx="0" cy="360000"/>
          </a:xfrm>
          <a:prstGeom prst="line">
            <a:avLst/>
          </a:prstGeom>
          <a:ln w="381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127D917-23E0-9D34-8E45-E77F5B2FE157}"/>
              </a:ext>
            </a:extLst>
          </p:cNvPr>
          <p:cNvCxnSpPr>
            <a:cxnSpLocks/>
          </p:cNvCxnSpPr>
          <p:nvPr/>
        </p:nvCxnSpPr>
        <p:spPr>
          <a:xfrm>
            <a:off x="4514819" y="5349862"/>
            <a:ext cx="0" cy="360000"/>
          </a:xfrm>
          <a:prstGeom prst="line">
            <a:avLst/>
          </a:prstGeom>
          <a:ln w="38100">
            <a:solidFill>
              <a:srgbClr val="2D9DFF"/>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EF1A337-431C-40AD-8BFE-B31750340372}"/>
              </a:ext>
            </a:extLst>
          </p:cNvPr>
          <p:cNvCxnSpPr>
            <a:cxnSpLocks/>
          </p:cNvCxnSpPr>
          <p:nvPr/>
        </p:nvCxnSpPr>
        <p:spPr>
          <a:xfrm>
            <a:off x="11847803" y="5349862"/>
            <a:ext cx="0" cy="360000"/>
          </a:xfrm>
          <a:prstGeom prst="line">
            <a:avLst/>
          </a:prstGeom>
          <a:ln w="38100">
            <a:solidFill>
              <a:srgbClr val="FF9300"/>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91EE6B9-64F8-9F37-F1DB-4441D408AD4F}"/>
              </a:ext>
            </a:extLst>
          </p:cNvPr>
          <p:cNvCxnSpPr/>
          <p:nvPr/>
        </p:nvCxnSpPr>
        <p:spPr>
          <a:xfrm>
            <a:off x="6729141" y="6020233"/>
            <a:ext cx="573312"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FFAB751-178F-8DC4-8C94-1280A1BA0A51}"/>
              </a:ext>
            </a:extLst>
          </p:cNvPr>
          <p:cNvCxnSpPr/>
          <p:nvPr/>
        </p:nvCxnSpPr>
        <p:spPr>
          <a:xfrm>
            <a:off x="6729141" y="3720354"/>
            <a:ext cx="573312" cy="0"/>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0CEEE8-E39D-B01A-852F-BB7F3F213C29}"/>
              </a:ext>
            </a:extLst>
          </p:cNvPr>
          <p:cNvSpPr txBox="1"/>
          <p:nvPr/>
        </p:nvSpPr>
        <p:spPr>
          <a:xfrm>
            <a:off x="7889944" y="1264463"/>
            <a:ext cx="870751" cy="338554"/>
          </a:xfrm>
          <a:prstGeom prst="rect">
            <a:avLst/>
          </a:prstGeom>
          <a:noFill/>
        </p:spPr>
        <p:txBody>
          <a:bodyPr wrap="none" rtlCol="0">
            <a:spAutoFit/>
          </a:bodyPr>
          <a:lstStyle/>
          <a:p>
            <a:r>
              <a:rPr lang="en-CH" sz="1600" dirty="0"/>
              <a:t>259 </a:t>
            </a:r>
            <a:r>
              <a:rPr lang="en-US" sz="1600" dirty="0"/>
              <a:t>mm</a:t>
            </a:r>
            <a:endParaRPr lang="en-CH" sz="1600" dirty="0"/>
          </a:p>
        </p:txBody>
      </p:sp>
      <p:sp>
        <p:nvSpPr>
          <p:cNvPr id="6" name="TextBox 5">
            <a:extLst>
              <a:ext uri="{FF2B5EF4-FFF2-40B4-BE49-F238E27FC236}">
                <a16:creationId xmlns:a16="http://schemas.microsoft.com/office/drawing/2014/main" id="{78615E20-4C86-6DF1-410E-7068AADBEED6}"/>
              </a:ext>
            </a:extLst>
          </p:cNvPr>
          <p:cNvSpPr txBox="1"/>
          <p:nvPr/>
        </p:nvSpPr>
        <p:spPr>
          <a:xfrm>
            <a:off x="3564572" y="1880022"/>
            <a:ext cx="766557" cy="338554"/>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r>
              <a:rPr lang="en-CH" sz="1600" b="0" dirty="0">
                <a:solidFill>
                  <a:schemeClr val="tx1"/>
                </a:solidFill>
              </a:rPr>
              <a:t>14 mm</a:t>
            </a:r>
          </a:p>
        </p:txBody>
      </p:sp>
      <p:cxnSp>
        <p:nvCxnSpPr>
          <p:cNvPr id="9" name="Straight Arrow Connector 8">
            <a:extLst>
              <a:ext uri="{FF2B5EF4-FFF2-40B4-BE49-F238E27FC236}">
                <a16:creationId xmlns:a16="http://schemas.microsoft.com/office/drawing/2014/main" id="{476152A3-CBF9-2C1A-2A67-E4128DD64D10}"/>
              </a:ext>
            </a:extLst>
          </p:cNvPr>
          <p:cNvCxnSpPr>
            <a:cxnSpLocks/>
          </p:cNvCxnSpPr>
          <p:nvPr/>
        </p:nvCxnSpPr>
        <p:spPr>
          <a:xfrm>
            <a:off x="4409774" y="1565203"/>
            <a:ext cx="7524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E7A1C80-F155-6575-45E5-7F4B6F25BC47}"/>
              </a:ext>
            </a:extLst>
          </p:cNvPr>
          <p:cNvCxnSpPr>
            <a:cxnSpLocks/>
          </p:cNvCxnSpPr>
          <p:nvPr/>
        </p:nvCxnSpPr>
        <p:spPr>
          <a:xfrm>
            <a:off x="4288751" y="1689159"/>
            <a:ext cx="0" cy="828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8">
            <a:extLst>
              <a:ext uri="{FF2B5EF4-FFF2-40B4-BE49-F238E27FC236}">
                <a16:creationId xmlns:a16="http://schemas.microsoft.com/office/drawing/2014/main" id="{1A21CFDA-17BF-E29E-B3FE-B905A125B5E0}"/>
              </a:ext>
            </a:extLst>
          </p:cNvPr>
          <p:cNvCxnSpPr>
            <a:cxnSpLocks/>
          </p:cNvCxnSpPr>
          <p:nvPr/>
        </p:nvCxnSpPr>
        <p:spPr>
          <a:xfrm>
            <a:off x="1490908" y="1565203"/>
            <a:ext cx="1584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5629368-1A12-E919-EA51-ABF4CE929BFA}"/>
              </a:ext>
            </a:extLst>
          </p:cNvPr>
          <p:cNvSpPr txBox="1"/>
          <p:nvPr/>
        </p:nvSpPr>
        <p:spPr>
          <a:xfrm>
            <a:off x="555593" y="1880022"/>
            <a:ext cx="869149" cy="338554"/>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r>
              <a:rPr lang="en-US" sz="1600" b="0" dirty="0">
                <a:solidFill>
                  <a:schemeClr val="tx1"/>
                </a:solidFill>
              </a:rPr>
              <a:t>~20</a:t>
            </a:r>
            <a:r>
              <a:rPr lang="en-CH" sz="1600" b="0" dirty="0">
                <a:solidFill>
                  <a:schemeClr val="tx1"/>
                </a:solidFill>
              </a:rPr>
              <a:t> mm</a:t>
            </a:r>
          </a:p>
        </p:txBody>
      </p:sp>
      <p:cxnSp>
        <p:nvCxnSpPr>
          <p:cNvPr id="14" name="Straight Arrow Connector 9">
            <a:extLst>
              <a:ext uri="{FF2B5EF4-FFF2-40B4-BE49-F238E27FC236}">
                <a16:creationId xmlns:a16="http://schemas.microsoft.com/office/drawing/2014/main" id="{AF790877-3BF3-F076-4E7E-4DC74885D95D}"/>
              </a:ext>
            </a:extLst>
          </p:cNvPr>
          <p:cNvCxnSpPr>
            <a:cxnSpLocks/>
          </p:cNvCxnSpPr>
          <p:nvPr/>
        </p:nvCxnSpPr>
        <p:spPr>
          <a:xfrm>
            <a:off x="1387391" y="1628199"/>
            <a:ext cx="0" cy="972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433A60D-6522-2F68-167D-72FF038D95F8}"/>
              </a:ext>
            </a:extLst>
          </p:cNvPr>
          <p:cNvSpPr txBox="1"/>
          <p:nvPr/>
        </p:nvSpPr>
        <p:spPr>
          <a:xfrm>
            <a:off x="1816568" y="1264463"/>
            <a:ext cx="869149" cy="338554"/>
          </a:xfrm>
          <a:prstGeom prst="rect">
            <a:avLst/>
          </a:prstGeom>
          <a:noFill/>
        </p:spPr>
        <p:txBody>
          <a:bodyPr wrap="none" rtlCol="0">
            <a:spAutoFit/>
          </a:bodyPr>
          <a:lstStyle/>
          <a:p>
            <a:r>
              <a:rPr lang="en-US" sz="1600" dirty="0"/>
              <a:t>~30 mm</a:t>
            </a:r>
            <a:endParaRPr lang="en-CH" sz="1600" dirty="0"/>
          </a:p>
        </p:txBody>
      </p:sp>
      <p:sp>
        <p:nvSpPr>
          <p:cNvPr id="16" name="TextBox 15">
            <a:extLst>
              <a:ext uri="{FF2B5EF4-FFF2-40B4-BE49-F238E27FC236}">
                <a16:creationId xmlns:a16="http://schemas.microsoft.com/office/drawing/2014/main" id="{B6A7DAAE-FC16-D3E9-EDC3-80F7B7CD08F9}"/>
              </a:ext>
            </a:extLst>
          </p:cNvPr>
          <p:cNvSpPr txBox="1"/>
          <p:nvPr/>
        </p:nvSpPr>
        <p:spPr>
          <a:xfrm>
            <a:off x="7889944" y="3214292"/>
            <a:ext cx="870751" cy="338554"/>
          </a:xfrm>
          <a:prstGeom prst="rect">
            <a:avLst/>
          </a:prstGeom>
          <a:noFill/>
        </p:spPr>
        <p:txBody>
          <a:bodyPr wrap="none" rtlCol="0">
            <a:spAutoFit/>
          </a:bodyPr>
          <a:lstStyle/>
          <a:p>
            <a:r>
              <a:rPr lang="en-CH" sz="1600" dirty="0"/>
              <a:t>2</a:t>
            </a:r>
            <a:r>
              <a:rPr lang="en-US" sz="1600" dirty="0"/>
              <a:t>70</a:t>
            </a:r>
            <a:r>
              <a:rPr lang="en-CH" sz="1600" dirty="0"/>
              <a:t> </a:t>
            </a:r>
            <a:r>
              <a:rPr lang="en-US" sz="1600" dirty="0"/>
              <a:t>mm</a:t>
            </a:r>
            <a:endParaRPr lang="en-CH" sz="1600" dirty="0"/>
          </a:p>
        </p:txBody>
      </p:sp>
      <p:sp>
        <p:nvSpPr>
          <p:cNvPr id="17" name="TextBox 16">
            <a:extLst>
              <a:ext uri="{FF2B5EF4-FFF2-40B4-BE49-F238E27FC236}">
                <a16:creationId xmlns:a16="http://schemas.microsoft.com/office/drawing/2014/main" id="{9997B9FF-7500-BAB3-0ADE-4FBDA0DE4748}"/>
              </a:ext>
            </a:extLst>
          </p:cNvPr>
          <p:cNvSpPr txBox="1"/>
          <p:nvPr/>
        </p:nvSpPr>
        <p:spPr>
          <a:xfrm>
            <a:off x="3564572" y="4735783"/>
            <a:ext cx="766557" cy="338554"/>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r>
              <a:rPr lang="en-US" sz="1600" b="0" dirty="0">
                <a:solidFill>
                  <a:schemeClr val="tx1"/>
                </a:solidFill>
              </a:rPr>
              <a:t>94</a:t>
            </a:r>
            <a:r>
              <a:rPr lang="en-CH" sz="1600" b="0" dirty="0">
                <a:solidFill>
                  <a:schemeClr val="tx1"/>
                </a:solidFill>
              </a:rPr>
              <a:t> mm</a:t>
            </a:r>
          </a:p>
        </p:txBody>
      </p:sp>
      <p:cxnSp>
        <p:nvCxnSpPr>
          <p:cNvPr id="18" name="Straight Arrow Connector 8">
            <a:extLst>
              <a:ext uri="{FF2B5EF4-FFF2-40B4-BE49-F238E27FC236}">
                <a16:creationId xmlns:a16="http://schemas.microsoft.com/office/drawing/2014/main" id="{6D86012C-E585-0874-5866-218FE342B05B}"/>
              </a:ext>
            </a:extLst>
          </p:cNvPr>
          <p:cNvCxnSpPr>
            <a:cxnSpLocks/>
          </p:cNvCxnSpPr>
          <p:nvPr/>
        </p:nvCxnSpPr>
        <p:spPr>
          <a:xfrm>
            <a:off x="4409774" y="3515032"/>
            <a:ext cx="7524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9">
            <a:extLst>
              <a:ext uri="{FF2B5EF4-FFF2-40B4-BE49-F238E27FC236}">
                <a16:creationId xmlns:a16="http://schemas.microsoft.com/office/drawing/2014/main" id="{6E76B583-57EC-1AAA-3177-7357FC29D580}"/>
              </a:ext>
            </a:extLst>
          </p:cNvPr>
          <p:cNvCxnSpPr>
            <a:cxnSpLocks/>
          </p:cNvCxnSpPr>
          <p:nvPr/>
        </p:nvCxnSpPr>
        <p:spPr>
          <a:xfrm>
            <a:off x="4288751" y="3610293"/>
            <a:ext cx="0" cy="2520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1723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5953-2026-8830-3955-0023E52862BE}"/>
              </a:ext>
            </a:extLst>
          </p:cNvPr>
          <p:cNvSpPr>
            <a:spLocks noGrp="1"/>
          </p:cNvSpPr>
          <p:nvPr>
            <p:ph type="title"/>
          </p:nvPr>
        </p:nvSpPr>
        <p:spPr/>
        <p:txBody>
          <a:bodyPr>
            <a:normAutofit fontScale="90000"/>
          </a:bodyPr>
          <a:lstStyle/>
          <a:p>
            <a:r>
              <a:rPr lang="en-US" dirty="0"/>
              <a:t>Wafer scale stitched sensors prototype: MOSS</a:t>
            </a:r>
          </a:p>
        </p:txBody>
      </p:sp>
      <p:sp>
        <p:nvSpPr>
          <p:cNvPr id="4" name="Footer Placeholder 3">
            <a:extLst>
              <a:ext uri="{FF2B5EF4-FFF2-40B4-BE49-F238E27FC236}">
                <a16:creationId xmlns:a16="http://schemas.microsoft.com/office/drawing/2014/main" id="{D1D95913-CFF2-24D9-6791-9632F2DB3156}"/>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882B8FD4-862F-732A-13E1-D0AD55E57844}"/>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31</a:t>
            </a:fld>
            <a:endParaRPr lang="en-GB">
              <a:solidFill>
                <a:srgbClr val="0055A0">
                  <a:tint val="75000"/>
                </a:srgbClr>
              </a:solidFill>
            </a:endParaRPr>
          </a:p>
        </p:txBody>
      </p:sp>
      <p:grpSp>
        <p:nvGrpSpPr>
          <p:cNvPr id="33" name="그룹 32">
            <a:extLst>
              <a:ext uri="{FF2B5EF4-FFF2-40B4-BE49-F238E27FC236}">
                <a16:creationId xmlns:a16="http://schemas.microsoft.com/office/drawing/2014/main" id="{6F69AF29-346B-BB16-6A89-B9B961CE1D4C}"/>
              </a:ext>
            </a:extLst>
          </p:cNvPr>
          <p:cNvGrpSpPr>
            <a:grpSpLocks noChangeAspect="1"/>
          </p:cNvGrpSpPr>
          <p:nvPr/>
        </p:nvGrpSpPr>
        <p:grpSpPr>
          <a:xfrm>
            <a:off x="5870752" y="1458537"/>
            <a:ext cx="5596949" cy="5234750"/>
            <a:chOff x="3397528" y="908869"/>
            <a:chExt cx="6188641" cy="5788151"/>
          </a:xfrm>
        </p:grpSpPr>
        <p:pic>
          <p:nvPicPr>
            <p:cNvPr id="25" name="Picture 5">
              <a:extLst>
                <a:ext uri="{FF2B5EF4-FFF2-40B4-BE49-F238E27FC236}">
                  <a16:creationId xmlns:a16="http://schemas.microsoft.com/office/drawing/2014/main" id="{060EB35D-B6D4-157A-5C4D-FBBD567A594A}"/>
                </a:ext>
              </a:extLst>
            </p:cNvPr>
            <p:cNvPicPr>
              <a:picLocks noChangeAspect="1"/>
            </p:cNvPicPr>
            <p:nvPr/>
          </p:nvPicPr>
          <p:blipFill rotWithShape="1">
            <a:blip r:embed="rId2"/>
            <a:srcRect l="17241"/>
            <a:stretch/>
          </p:blipFill>
          <p:spPr>
            <a:xfrm>
              <a:off x="3397528" y="987181"/>
              <a:ext cx="6188641" cy="5574677"/>
            </a:xfrm>
            <a:prstGeom prst="rect">
              <a:avLst/>
            </a:prstGeom>
          </p:spPr>
        </p:pic>
        <p:sp>
          <p:nvSpPr>
            <p:cNvPr id="26" name="Rectangle 6">
              <a:extLst>
                <a:ext uri="{FF2B5EF4-FFF2-40B4-BE49-F238E27FC236}">
                  <a16:creationId xmlns:a16="http://schemas.microsoft.com/office/drawing/2014/main" id="{31E8A4D6-C977-2E3B-5F0E-B7158D641F9E}"/>
                </a:ext>
              </a:extLst>
            </p:cNvPr>
            <p:cNvSpPr/>
            <p:nvPr/>
          </p:nvSpPr>
          <p:spPr>
            <a:xfrm>
              <a:off x="5676693" y="1315531"/>
              <a:ext cx="322491" cy="4906114"/>
            </a:xfrm>
            <a:prstGeom prst="rect">
              <a:avLst/>
            </a:prstGeom>
            <a:solidFill>
              <a:srgbClr val="D6D6D6">
                <a:alpha val="52941"/>
              </a:srgbClr>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AA927DF3-33C4-4452-80FE-27E568216D9A}"/>
                </a:ext>
              </a:extLst>
            </p:cNvPr>
            <p:cNvSpPr txBox="1"/>
            <p:nvPr/>
          </p:nvSpPr>
          <p:spPr>
            <a:xfrm>
              <a:off x="5114515" y="908869"/>
              <a:ext cx="1486304" cy="369332"/>
            </a:xfrm>
            <a:prstGeom prst="rect">
              <a:avLst/>
            </a:prstGeom>
            <a:noFill/>
          </p:spPr>
          <p:txBody>
            <a:bodyPr wrap="none" rtlCol="0">
              <a:spAutoFit/>
            </a:bodyPr>
            <a:lstStyle/>
            <a:p>
              <a:r>
                <a:rPr lang="en-CH" b="1" dirty="0">
                  <a:solidFill>
                    <a:srgbClr val="FF0000"/>
                  </a:solidFill>
                </a:rPr>
                <a:t>MOSS</a:t>
              </a:r>
              <a:r>
                <a:rPr lang="en-CH" dirty="0">
                  <a:solidFill>
                    <a:srgbClr val="FF0000"/>
                  </a:solidFill>
                </a:rPr>
                <a:t> (1 of 6)</a:t>
              </a:r>
            </a:p>
          </p:txBody>
        </p:sp>
        <p:sp>
          <p:nvSpPr>
            <p:cNvPr id="29" name="TextBox 28">
              <a:extLst>
                <a:ext uri="{FF2B5EF4-FFF2-40B4-BE49-F238E27FC236}">
                  <a16:creationId xmlns:a16="http://schemas.microsoft.com/office/drawing/2014/main" id="{F9C8921C-99F7-16B8-AE08-C730E8524B1F}"/>
                </a:ext>
              </a:extLst>
            </p:cNvPr>
            <p:cNvSpPr txBox="1"/>
            <p:nvPr/>
          </p:nvSpPr>
          <p:spPr>
            <a:xfrm>
              <a:off x="4015974" y="3465355"/>
              <a:ext cx="1058517" cy="408377"/>
            </a:xfrm>
            <a:prstGeom prst="rect">
              <a:avLst/>
            </a:prstGeom>
            <a:noFill/>
          </p:spPr>
          <p:txBody>
            <a:bodyPr wrap="none" rtlCol="0">
              <a:spAutoFit/>
            </a:bodyPr>
            <a:lstStyle/>
            <a:p>
              <a:r>
                <a:rPr lang="en-CH" dirty="0">
                  <a:solidFill>
                    <a:schemeClr val="accent6">
                      <a:lumMod val="50000"/>
                    </a:schemeClr>
                  </a:solidFill>
                </a:rPr>
                <a:t>259 </a:t>
              </a:r>
              <a:r>
                <a:rPr lang="en-US" dirty="0">
                  <a:solidFill>
                    <a:schemeClr val="accent6">
                      <a:lumMod val="50000"/>
                    </a:schemeClr>
                  </a:solidFill>
                </a:rPr>
                <a:t>mm</a:t>
              </a:r>
              <a:endParaRPr lang="en-CH" dirty="0">
                <a:solidFill>
                  <a:schemeClr val="accent6">
                    <a:lumMod val="50000"/>
                  </a:schemeClr>
                </a:solidFill>
              </a:endParaRPr>
            </a:p>
          </p:txBody>
        </p:sp>
        <p:cxnSp>
          <p:nvCxnSpPr>
            <p:cNvPr id="30" name="Straight Arrow Connector 17">
              <a:extLst>
                <a:ext uri="{FF2B5EF4-FFF2-40B4-BE49-F238E27FC236}">
                  <a16:creationId xmlns:a16="http://schemas.microsoft.com/office/drawing/2014/main" id="{7EC91DED-8D15-3370-F145-26378CB1F144}"/>
                </a:ext>
              </a:extLst>
            </p:cNvPr>
            <p:cNvCxnSpPr>
              <a:cxnSpLocks/>
            </p:cNvCxnSpPr>
            <p:nvPr/>
          </p:nvCxnSpPr>
          <p:spPr>
            <a:xfrm>
              <a:off x="5644902" y="6333095"/>
              <a:ext cx="396000" cy="0"/>
            </a:xfrm>
            <a:prstGeom prst="straightConnector1">
              <a:avLst/>
            </a:prstGeom>
            <a:ln w="28575">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8">
              <a:extLst>
                <a:ext uri="{FF2B5EF4-FFF2-40B4-BE49-F238E27FC236}">
                  <a16:creationId xmlns:a16="http://schemas.microsoft.com/office/drawing/2014/main" id="{CE194AD6-0500-B9FD-42CD-49CECE071892}"/>
                </a:ext>
              </a:extLst>
            </p:cNvPr>
            <p:cNvCxnSpPr>
              <a:cxnSpLocks/>
            </p:cNvCxnSpPr>
            <p:nvPr/>
          </p:nvCxnSpPr>
          <p:spPr>
            <a:xfrm>
              <a:off x="4989956" y="1327488"/>
              <a:ext cx="0" cy="4860000"/>
            </a:xfrm>
            <a:prstGeom prst="straightConnector1">
              <a:avLst/>
            </a:prstGeom>
            <a:ln w="28575">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F1D4796-7C41-5979-3DAF-0C7B29E2BD1E}"/>
                </a:ext>
              </a:extLst>
            </p:cNvPr>
            <p:cNvSpPr txBox="1"/>
            <p:nvPr/>
          </p:nvSpPr>
          <p:spPr>
            <a:xfrm>
              <a:off x="5437520" y="6288643"/>
              <a:ext cx="929128" cy="408377"/>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r>
                <a:rPr lang="en-CH" sz="1800" b="0" dirty="0"/>
                <a:t>14 mm</a:t>
              </a:r>
            </a:p>
          </p:txBody>
        </p:sp>
      </p:grpSp>
      <p:sp>
        <p:nvSpPr>
          <p:cNvPr id="34" name="TextBox 33">
            <a:extLst>
              <a:ext uri="{FF2B5EF4-FFF2-40B4-BE49-F238E27FC236}">
                <a16:creationId xmlns:a16="http://schemas.microsoft.com/office/drawing/2014/main" id="{39A6E10E-AB44-4114-0B50-D36308E221EE}"/>
              </a:ext>
            </a:extLst>
          </p:cNvPr>
          <p:cNvSpPr txBox="1"/>
          <p:nvPr/>
        </p:nvSpPr>
        <p:spPr>
          <a:xfrm>
            <a:off x="561892" y="1024506"/>
            <a:ext cx="5805739" cy="1508105"/>
          </a:xfrm>
          <a:prstGeom prst="rect">
            <a:avLst/>
          </a:prstGeom>
          <a:noFill/>
        </p:spPr>
        <p:txBody>
          <a:bodyPr wrap="square" rtlCol="0">
            <a:spAutoFit/>
          </a:bodyPr>
          <a:lstStyle/>
          <a:p>
            <a:r>
              <a:rPr lang="en-US" sz="2000" dirty="0">
                <a:solidFill>
                  <a:srgbClr val="0055A0"/>
                </a:solidFill>
              </a:rPr>
              <a:t>Technology</a:t>
            </a:r>
          </a:p>
          <a:p>
            <a:pPr marL="447675" lvl="1" indent="-285750">
              <a:buFontTx/>
              <a:buChar char="-"/>
            </a:pPr>
            <a:r>
              <a:rPr lang="en-US" altLang="ko-KR" dirty="0" err="1">
                <a:solidFill>
                  <a:srgbClr val="0055A0"/>
                </a:solidFill>
              </a:rPr>
              <a:t>TPSCo</a:t>
            </a:r>
            <a:r>
              <a:rPr lang="en-US" altLang="ko-KR" dirty="0">
                <a:solidFill>
                  <a:srgbClr val="0055A0"/>
                </a:solidFill>
              </a:rPr>
              <a:t> 65nm Image Sensor CMOS process</a:t>
            </a:r>
          </a:p>
          <a:p>
            <a:pPr marL="447675" lvl="1" indent="-285750">
              <a:buFontTx/>
              <a:buChar char="-"/>
            </a:pPr>
            <a:r>
              <a:rPr lang="en-US" altLang="ko-KR" dirty="0">
                <a:solidFill>
                  <a:srgbClr val="0055A0"/>
                </a:solidFill>
              </a:rPr>
              <a:t>300 mm silicon wafer</a:t>
            </a:r>
          </a:p>
          <a:p>
            <a:pPr marL="447675" lvl="1" indent="-285750">
              <a:buFontTx/>
              <a:buChar char="-"/>
            </a:pPr>
            <a:r>
              <a:rPr lang="en-US" altLang="ko-KR" dirty="0">
                <a:solidFill>
                  <a:srgbClr val="0055A0"/>
                </a:solidFill>
              </a:rPr>
              <a:t>Stitching technique</a:t>
            </a:r>
          </a:p>
          <a:p>
            <a:pPr marL="447675" lvl="1" indent="-285750">
              <a:buFontTx/>
              <a:buChar char="-"/>
            </a:pPr>
            <a:r>
              <a:rPr lang="en-US" dirty="0">
                <a:solidFill>
                  <a:srgbClr val="0055A0"/>
                </a:solidFill>
              </a:rPr>
              <a:t>Full wafer-scale sensor design</a:t>
            </a:r>
          </a:p>
        </p:txBody>
      </p:sp>
      <p:grpSp>
        <p:nvGrpSpPr>
          <p:cNvPr id="35" name="Group 10">
            <a:extLst>
              <a:ext uri="{FF2B5EF4-FFF2-40B4-BE49-F238E27FC236}">
                <a16:creationId xmlns:a16="http://schemas.microsoft.com/office/drawing/2014/main" id="{7784B3A4-C1B2-5F51-9D6A-41E45352DE33}"/>
              </a:ext>
            </a:extLst>
          </p:cNvPr>
          <p:cNvGrpSpPr/>
          <p:nvPr/>
        </p:nvGrpSpPr>
        <p:grpSpPr>
          <a:xfrm>
            <a:off x="1378182" y="3272376"/>
            <a:ext cx="3288174" cy="3027606"/>
            <a:chOff x="7209792" y="796140"/>
            <a:chExt cx="3551969" cy="3338378"/>
          </a:xfrm>
        </p:grpSpPr>
        <p:sp>
          <p:nvSpPr>
            <p:cNvPr id="36" name="Rectangle 11">
              <a:extLst>
                <a:ext uri="{FF2B5EF4-FFF2-40B4-BE49-F238E27FC236}">
                  <a16:creationId xmlns:a16="http://schemas.microsoft.com/office/drawing/2014/main" id="{62473BB7-540B-4507-3960-0837DF028B8B}"/>
                </a:ext>
              </a:extLst>
            </p:cNvPr>
            <p:cNvSpPr/>
            <p:nvPr/>
          </p:nvSpPr>
          <p:spPr>
            <a:xfrm>
              <a:off x="7804126" y="857864"/>
              <a:ext cx="113303" cy="193636"/>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12">
              <a:extLst>
                <a:ext uri="{FF2B5EF4-FFF2-40B4-BE49-F238E27FC236}">
                  <a16:creationId xmlns:a16="http://schemas.microsoft.com/office/drawing/2014/main" id="{B7C3A253-AEBA-CB31-E65C-37F01FCF22BE}"/>
                </a:ext>
              </a:extLst>
            </p:cNvPr>
            <p:cNvSpPr/>
            <p:nvPr/>
          </p:nvSpPr>
          <p:spPr>
            <a:xfrm>
              <a:off x="8024136" y="857864"/>
              <a:ext cx="113303" cy="193636"/>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3">
              <a:extLst>
                <a:ext uri="{FF2B5EF4-FFF2-40B4-BE49-F238E27FC236}">
                  <a16:creationId xmlns:a16="http://schemas.microsoft.com/office/drawing/2014/main" id="{38DF8432-93AC-B2B9-4258-C70108AE2750}"/>
                </a:ext>
              </a:extLst>
            </p:cNvPr>
            <p:cNvSpPr/>
            <p:nvPr/>
          </p:nvSpPr>
          <p:spPr>
            <a:xfrm>
              <a:off x="7804126" y="1174949"/>
              <a:ext cx="113303" cy="176709"/>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14">
              <a:extLst>
                <a:ext uri="{FF2B5EF4-FFF2-40B4-BE49-F238E27FC236}">
                  <a16:creationId xmlns:a16="http://schemas.microsoft.com/office/drawing/2014/main" id="{95FF4F8D-5B26-BE90-22E4-1567DC5ADBF5}"/>
                </a:ext>
              </a:extLst>
            </p:cNvPr>
            <p:cNvSpPr/>
            <p:nvPr/>
          </p:nvSpPr>
          <p:spPr>
            <a:xfrm>
              <a:off x="8024136" y="1174949"/>
              <a:ext cx="113303" cy="176709"/>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15">
              <a:extLst>
                <a:ext uri="{FF2B5EF4-FFF2-40B4-BE49-F238E27FC236}">
                  <a16:creationId xmlns:a16="http://schemas.microsoft.com/office/drawing/2014/main" id="{8514045B-BEE4-E55A-BC4D-2D4004729539}"/>
                </a:ext>
              </a:extLst>
            </p:cNvPr>
            <p:cNvSpPr/>
            <p:nvPr/>
          </p:nvSpPr>
          <p:spPr>
            <a:xfrm>
              <a:off x="8250741" y="857864"/>
              <a:ext cx="113303" cy="193636"/>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16">
              <a:extLst>
                <a:ext uri="{FF2B5EF4-FFF2-40B4-BE49-F238E27FC236}">
                  <a16:creationId xmlns:a16="http://schemas.microsoft.com/office/drawing/2014/main" id="{804D1B4D-F830-A21E-AA90-3A301255FA21}"/>
                </a:ext>
              </a:extLst>
            </p:cNvPr>
            <p:cNvSpPr/>
            <p:nvPr/>
          </p:nvSpPr>
          <p:spPr>
            <a:xfrm>
              <a:off x="8364043" y="857864"/>
              <a:ext cx="113303" cy="193636"/>
            </a:xfrm>
            <a:prstGeom prst="rect">
              <a:avLst/>
            </a:prstGeom>
            <a:solidFill>
              <a:srgbClr val="FF66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17">
              <a:extLst>
                <a:ext uri="{FF2B5EF4-FFF2-40B4-BE49-F238E27FC236}">
                  <a16:creationId xmlns:a16="http://schemas.microsoft.com/office/drawing/2014/main" id="{38DBC35F-6E24-D4FA-563B-41C6CFC4C25C}"/>
                </a:ext>
              </a:extLst>
            </p:cNvPr>
            <p:cNvSpPr/>
            <p:nvPr/>
          </p:nvSpPr>
          <p:spPr>
            <a:xfrm>
              <a:off x="8250741" y="1174949"/>
              <a:ext cx="113303" cy="176709"/>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18">
              <a:extLst>
                <a:ext uri="{FF2B5EF4-FFF2-40B4-BE49-F238E27FC236}">
                  <a16:creationId xmlns:a16="http://schemas.microsoft.com/office/drawing/2014/main" id="{60D95868-882B-F1B3-6495-652F66B4A4D6}"/>
                </a:ext>
              </a:extLst>
            </p:cNvPr>
            <p:cNvSpPr/>
            <p:nvPr/>
          </p:nvSpPr>
          <p:spPr>
            <a:xfrm>
              <a:off x="8364043" y="1174949"/>
              <a:ext cx="113303" cy="176709"/>
            </a:xfrm>
            <a:prstGeom prst="rect">
              <a:avLst/>
            </a:prstGeom>
            <a:solidFill>
              <a:srgbClr val="FF66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19">
              <a:extLst>
                <a:ext uri="{FF2B5EF4-FFF2-40B4-BE49-F238E27FC236}">
                  <a16:creationId xmlns:a16="http://schemas.microsoft.com/office/drawing/2014/main" id="{E7E2A543-3C3A-9FD6-DBFE-9991DB35A221}"/>
                </a:ext>
              </a:extLst>
            </p:cNvPr>
            <p:cNvSpPr/>
            <p:nvPr/>
          </p:nvSpPr>
          <p:spPr>
            <a:xfrm>
              <a:off x="8477346" y="857864"/>
              <a:ext cx="1246329" cy="193636"/>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20">
              <a:extLst>
                <a:ext uri="{FF2B5EF4-FFF2-40B4-BE49-F238E27FC236}">
                  <a16:creationId xmlns:a16="http://schemas.microsoft.com/office/drawing/2014/main" id="{13FEF92D-99D9-E973-C1A0-69FC7E03B860}"/>
                </a:ext>
              </a:extLst>
            </p:cNvPr>
            <p:cNvSpPr/>
            <p:nvPr/>
          </p:nvSpPr>
          <p:spPr>
            <a:xfrm>
              <a:off x="8477346" y="1174949"/>
              <a:ext cx="1246329" cy="176709"/>
            </a:xfrm>
            <a:prstGeom prst="rect">
              <a:avLst/>
            </a:prstGeom>
            <a:solidFill>
              <a:srgbClr val="FFFF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21">
              <a:extLst>
                <a:ext uri="{FF2B5EF4-FFF2-40B4-BE49-F238E27FC236}">
                  <a16:creationId xmlns:a16="http://schemas.microsoft.com/office/drawing/2014/main" id="{824E6327-1264-514B-FB25-09E4A1A4048E}"/>
                </a:ext>
              </a:extLst>
            </p:cNvPr>
            <p:cNvSpPr/>
            <p:nvPr/>
          </p:nvSpPr>
          <p:spPr>
            <a:xfrm>
              <a:off x="7797530" y="148357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22">
              <a:extLst>
                <a:ext uri="{FF2B5EF4-FFF2-40B4-BE49-F238E27FC236}">
                  <a16:creationId xmlns:a16="http://schemas.microsoft.com/office/drawing/2014/main" id="{F17378B2-CB10-6E07-E264-F29EDCBAA2AD}"/>
                </a:ext>
              </a:extLst>
            </p:cNvPr>
            <p:cNvSpPr/>
            <p:nvPr/>
          </p:nvSpPr>
          <p:spPr>
            <a:xfrm>
              <a:off x="8017540" y="148357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23">
              <a:extLst>
                <a:ext uri="{FF2B5EF4-FFF2-40B4-BE49-F238E27FC236}">
                  <a16:creationId xmlns:a16="http://schemas.microsoft.com/office/drawing/2014/main" id="{42A27768-8E30-4FD8-7502-3A4FFE6F465C}"/>
                </a:ext>
              </a:extLst>
            </p:cNvPr>
            <p:cNvSpPr/>
            <p:nvPr/>
          </p:nvSpPr>
          <p:spPr>
            <a:xfrm>
              <a:off x="7797530" y="160701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24">
              <a:extLst>
                <a:ext uri="{FF2B5EF4-FFF2-40B4-BE49-F238E27FC236}">
                  <a16:creationId xmlns:a16="http://schemas.microsoft.com/office/drawing/2014/main" id="{8BEF25D3-F942-A028-7415-C04C50ED336E}"/>
                </a:ext>
              </a:extLst>
            </p:cNvPr>
            <p:cNvSpPr/>
            <p:nvPr/>
          </p:nvSpPr>
          <p:spPr>
            <a:xfrm>
              <a:off x="8017540" y="160701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25">
              <a:extLst>
                <a:ext uri="{FF2B5EF4-FFF2-40B4-BE49-F238E27FC236}">
                  <a16:creationId xmlns:a16="http://schemas.microsoft.com/office/drawing/2014/main" id="{268A6902-77AD-C4FE-D603-84BA0BFB748C}"/>
                </a:ext>
              </a:extLst>
            </p:cNvPr>
            <p:cNvSpPr/>
            <p:nvPr/>
          </p:nvSpPr>
          <p:spPr>
            <a:xfrm>
              <a:off x="7797530" y="173046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6">
              <a:extLst>
                <a:ext uri="{FF2B5EF4-FFF2-40B4-BE49-F238E27FC236}">
                  <a16:creationId xmlns:a16="http://schemas.microsoft.com/office/drawing/2014/main" id="{8DC694D7-0C56-23FD-9917-8BB9A150EA8E}"/>
                </a:ext>
              </a:extLst>
            </p:cNvPr>
            <p:cNvSpPr/>
            <p:nvPr/>
          </p:nvSpPr>
          <p:spPr>
            <a:xfrm>
              <a:off x="8017540" y="173046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27">
              <a:extLst>
                <a:ext uri="{FF2B5EF4-FFF2-40B4-BE49-F238E27FC236}">
                  <a16:creationId xmlns:a16="http://schemas.microsoft.com/office/drawing/2014/main" id="{6A4E7421-E94D-DE78-4B2B-A2A7ED485C12}"/>
                </a:ext>
              </a:extLst>
            </p:cNvPr>
            <p:cNvSpPr/>
            <p:nvPr/>
          </p:nvSpPr>
          <p:spPr>
            <a:xfrm>
              <a:off x="7797530" y="1853915"/>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28">
              <a:extLst>
                <a:ext uri="{FF2B5EF4-FFF2-40B4-BE49-F238E27FC236}">
                  <a16:creationId xmlns:a16="http://schemas.microsoft.com/office/drawing/2014/main" id="{116B8A89-549F-DDBA-300F-35F33585C1E3}"/>
                </a:ext>
              </a:extLst>
            </p:cNvPr>
            <p:cNvSpPr/>
            <p:nvPr/>
          </p:nvSpPr>
          <p:spPr>
            <a:xfrm>
              <a:off x="8017540" y="1853915"/>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29">
              <a:extLst>
                <a:ext uri="{FF2B5EF4-FFF2-40B4-BE49-F238E27FC236}">
                  <a16:creationId xmlns:a16="http://schemas.microsoft.com/office/drawing/2014/main" id="{ED44E24A-A0D0-729C-B825-6E618AB08535}"/>
                </a:ext>
              </a:extLst>
            </p:cNvPr>
            <p:cNvSpPr/>
            <p:nvPr/>
          </p:nvSpPr>
          <p:spPr>
            <a:xfrm>
              <a:off x="7797530" y="1977363"/>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30">
              <a:extLst>
                <a:ext uri="{FF2B5EF4-FFF2-40B4-BE49-F238E27FC236}">
                  <a16:creationId xmlns:a16="http://schemas.microsoft.com/office/drawing/2014/main" id="{AB42212E-69C6-2D1E-8706-6AD546B3AA2E}"/>
                </a:ext>
              </a:extLst>
            </p:cNvPr>
            <p:cNvSpPr/>
            <p:nvPr/>
          </p:nvSpPr>
          <p:spPr>
            <a:xfrm>
              <a:off x="8017540" y="1977363"/>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31">
              <a:extLst>
                <a:ext uri="{FF2B5EF4-FFF2-40B4-BE49-F238E27FC236}">
                  <a16:creationId xmlns:a16="http://schemas.microsoft.com/office/drawing/2014/main" id="{9A06E208-1E57-0DAA-32E3-FD5883353031}"/>
                </a:ext>
              </a:extLst>
            </p:cNvPr>
            <p:cNvSpPr/>
            <p:nvPr/>
          </p:nvSpPr>
          <p:spPr>
            <a:xfrm>
              <a:off x="7797530" y="2100812"/>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32">
              <a:extLst>
                <a:ext uri="{FF2B5EF4-FFF2-40B4-BE49-F238E27FC236}">
                  <a16:creationId xmlns:a16="http://schemas.microsoft.com/office/drawing/2014/main" id="{371242C7-9905-FA28-68E5-BC8A6BBF2734}"/>
                </a:ext>
              </a:extLst>
            </p:cNvPr>
            <p:cNvSpPr/>
            <p:nvPr/>
          </p:nvSpPr>
          <p:spPr>
            <a:xfrm>
              <a:off x="8017540" y="2100812"/>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33">
              <a:extLst>
                <a:ext uri="{FF2B5EF4-FFF2-40B4-BE49-F238E27FC236}">
                  <a16:creationId xmlns:a16="http://schemas.microsoft.com/office/drawing/2014/main" id="{944DF3CC-FD6A-5F85-7EB5-60A94F2C663E}"/>
                </a:ext>
              </a:extLst>
            </p:cNvPr>
            <p:cNvSpPr/>
            <p:nvPr/>
          </p:nvSpPr>
          <p:spPr>
            <a:xfrm>
              <a:off x="7797530" y="222426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34">
              <a:extLst>
                <a:ext uri="{FF2B5EF4-FFF2-40B4-BE49-F238E27FC236}">
                  <a16:creationId xmlns:a16="http://schemas.microsoft.com/office/drawing/2014/main" id="{12576C68-C596-5F8A-E118-1DAA7997E732}"/>
                </a:ext>
              </a:extLst>
            </p:cNvPr>
            <p:cNvSpPr/>
            <p:nvPr/>
          </p:nvSpPr>
          <p:spPr>
            <a:xfrm>
              <a:off x="8017540" y="222426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35">
              <a:extLst>
                <a:ext uri="{FF2B5EF4-FFF2-40B4-BE49-F238E27FC236}">
                  <a16:creationId xmlns:a16="http://schemas.microsoft.com/office/drawing/2014/main" id="{E2FD6334-4F65-3F65-9BF7-59FD37B439F6}"/>
                </a:ext>
              </a:extLst>
            </p:cNvPr>
            <p:cNvSpPr/>
            <p:nvPr/>
          </p:nvSpPr>
          <p:spPr>
            <a:xfrm>
              <a:off x="7797530" y="234770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36">
              <a:extLst>
                <a:ext uri="{FF2B5EF4-FFF2-40B4-BE49-F238E27FC236}">
                  <a16:creationId xmlns:a16="http://schemas.microsoft.com/office/drawing/2014/main" id="{D3ED6C39-FE56-2BD2-44A3-AFA8AFE76298}"/>
                </a:ext>
              </a:extLst>
            </p:cNvPr>
            <p:cNvSpPr/>
            <p:nvPr/>
          </p:nvSpPr>
          <p:spPr>
            <a:xfrm>
              <a:off x="8017540" y="234770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37">
              <a:extLst>
                <a:ext uri="{FF2B5EF4-FFF2-40B4-BE49-F238E27FC236}">
                  <a16:creationId xmlns:a16="http://schemas.microsoft.com/office/drawing/2014/main" id="{EA900651-9933-66F2-A592-F3B6A085AF2D}"/>
                </a:ext>
              </a:extLst>
            </p:cNvPr>
            <p:cNvSpPr/>
            <p:nvPr/>
          </p:nvSpPr>
          <p:spPr>
            <a:xfrm>
              <a:off x="7797530" y="247115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38">
              <a:extLst>
                <a:ext uri="{FF2B5EF4-FFF2-40B4-BE49-F238E27FC236}">
                  <a16:creationId xmlns:a16="http://schemas.microsoft.com/office/drawing/2014/main" id="{75309270-CD83-F4A5-1B39-F86B7E9BCCAB}"/>
                </a:ext>
              </a:extLst>
            </p:cNvPr>
            <p:cNvSpPr/>
            <p:nvPr/>
          </p:nvSpPr>
          <p:spPr>
            <a:xfrm>
              <a:off x="8017540" y="247115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39">
              <a:extLst>
                <a:ext uri="{FF2B5EF4-FFF2-40B4-BE49-F238E27FC236}">
                  <a16:creationId xmlns:a16="http://schemas.microsoft.com/office/drawing/2014/main" id="{C79A0FBC-87C4-5EB8-5383-65EC64BE9BF6}"/>
                </a:ext>
              </a:extLst>
            </p:cNvPr>
            <p:cNvSpPr/>
            <p:nvPr/>
          </p:nvSpPr>
          <p:spPr>
            <a:xfrm>
              <a:off x="7797530" y="2594605"/>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40">
              <a:extLst>
                <a:ext uri="{FF2B5EF4-FFF2-40B4-BE49-F238E27FC236}">
                  <a16:creationId xmlns:a16="http://schemas.microsoft.com/office/drawing/2014/main" id="{9FA87943-658F-9130-83A9-288C7AA81702}"/>
                </a:ext>
              </a:extLst>
            </p:cNvPr>
            <p:cNvSpPr/>
            <p:nvPr/>
          </p:nvSpPr>
          <p:spPr>
            <a:xfrm>
              <a:off x="8017540" y="2594605"/>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41">
              <a:extLst>
                <a:ext uri="{FF2B5EF4-FFF2-40B4-BE49-F238E27FC236}">
                  <a16:creationId xmlns:a16="http://schemas.microsoft.com/office/drawing/2014/main" id="{E533C3BA-588A-C2F3-AD61-CA2B7970E481}"/>
                </a:ext>
              </a:extLst>
            </p:cNvPr>
            <p:cNvSpPr/>
            <p:nvPr/>
          </p:nvSpPr>
          <p:spPr>
            <a:xfrm>
              <a:off x="7797530" y="2718053"/>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42">
              <a:extLst>
                <a:ext uri="{FF2B5EF4-FFF2-40B4-BE49-F238E27FC236}">
                  <a16:creationId xmlns:a16="http://schemas.microsoft.com/office/drawing/2014/main" id="{7F558C05-BA21-8A0C-EFF3-A49163D81527}"/>
                </a:ext>
              </a:extLst>
            </p:cNvPr>
            <p:cNvSpPr/>
            <p:nvPr/>
          </p:nvSpPr>
          <p:spPr>
            <a:xfrm>
              <a:off x="8017540" y="2718053"/>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43">
              <a:extLst>
                <a:ext uri="{FF2B5EF4-FFF2-40B4-BE49-F238E27FC236}">
                  <a16:creationId xmlns:a16="http://schemas.microsoft.com/office/drawing/2014/main" id="{26B82B32-4F6D-702E-85D7-81356B0B360B}"/>
                </a:ext>
              </a:extLst>
            </p:cNvPr>
            <p:cNvSpPr/>
            <p:nvPr/>
          </p:nvSpPr>
          <p:spPr>
            <a:xfrm>
              <a:off x="7797530" y="2841502"/>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44">
              <a:extLst>
                <a:ext uri="{FF2B5EF4-FFF2-40B4-BE49-F238E27FC236}">
                  <a16:creationId xmlns:a16="http://schemas.microsoft.com/office/drawing/2014/main" id="{7A6604BD-0E2C-8D78-72E0-16C07D0CB602}"/>
                </a:ext>
              </a:extLst>
            </p:cNvPr>
            <p:cNvSpPr/>
            <p:nvPr/>
          </p:nvSpPr>
          <p:spPr>
            <a:xfrm>
              <a:off x="8017540" y="2841502"/>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45">
              <a:extLst>
                <a:ext uri="{FF2B5EF4-FFF2-40B4-BE49-F238E27FC236}">
                  <a16:creationId xmlns:a16="http://schemas.microsoft.com/office/drawing/2014/main" id="{F0445512-C10F-900D-E304-3A9F25F4FA2F}"/>
                </a:ext>
              </a:extLst>
            </p:cNvPr>
            <p:cNvSpPr/>
            <p:nvPr/>
          </p:nvSpPr>
          <p:spPr>
            <a:xfrm>
              <a:off x="7797530" y="296495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46">
              <a:extLst>
                <a:ext uri="{FF2B5EF4-FFF2-40B4-BE49-F238E27FC236}">
                  <a16:creationId xmlns:a16="http://schemas.microsoft.com/office/drawing/2014/main" id="{9BB9C6E2-E6CC-05D9-B1FB-2A23E6E0EF63}"/>
                </a:ext>
              </a:extLst>
            </p:cNvPr>
            <p:cNvSpPr/>
            <p:nvPr/>
          </p:nvSpPr>
          <p:spPr>
            <a:xfrm>
              <a:off x="8017540" y="296495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47">
              <a:extLst>
                <a:ext uri="{FF2B5EF4-FFF2-40B4-BE49-F238E27FC236}">
                  <a16:creationId xmlns:a16="http://schemas.microsoft.com/office/drawing/2014/main" id="{512A5DA8-7F2E-7B30-FBB5-86CA36AD7AAE}"/>
                </a:ext>
              </a:extLst>
            </p:cNvPr>
            <p:cNvSpPr/>
            <p:nvPr/>
          </p:nvSpPr>
          <p:spPr>
            <a:xfrm>
              <a:off x="7797530" y="308839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48">
              <a:extLst>
                <a:ext uri="{FF2B5EF4-FFF2-40B4-BE49-F238E27FC236}">
                  <a16:creationId xmlns:a16="http://schemas.microsoft.com/office/drawing/2014/main" id="{35340CE2-50A9-1E31-FB25-5AD5FB74C984}"/>
                </a:ext>
              </a:extLst>
            </p:cNvPr>
            <p:cNvSpPr/>
            <p:nvPr/>
          </p:nvSpPr>
          <p:spPr>
            <a:xfrm>
              <a:off x="8017540" y="3088398"/>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49">
              <a:extLst>
                <a:ext uri="{FF2B5EF4-FFF2-40B4-BE49-F238E27FC236}">
                  <a16:creationId xmlns:a16="http://schemas.microsoft.com/office/drawing/2014/main" id="{7701A20E-2726-7B19-D8EB-1DEEB7D1E841}"/>
                </a:ext>
              </a:extLst>
            </p:cNvPr>
            <p:cNvSpPr/>
            <p:nvPr/>
          </p:nvSpPr>
          <p:spPr>
            <a:xfrm>
              <a:off x="7797530" y="321184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50">
              <a:extLst>
                <a:ext uri="{FF2B5EF4-FFF2-40B4-BE49-F238E27FC236}">
                  <a16:creationId xmlns:a16="http://schemas.microsoft.com/office/drawing/2014/main" id="{92D57BBA-3E9F-275C-3D68-3D440A029BA5}"/>
                </a:ext>
              </a:extLst>
            </p:cNvPr>
            <p:cNvSpPr/>
            <p:nvPr/>
          </p:nvSpPr>
          <p:spPr>
            <a:xfrm>
              <a:off x="8017540" y="3211847"/>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51">
              <a:extLst>
                <a:ext uri="{FF2B5EF4-FFF2-40B4-BE49-F238E27FC236}">
                  <a16:creationId xmlns:a16="http://schemas.microsoft.com/office/drawing/2014/main" id="{1087D42D-98D2-3288-4A37-AD5C5785F0C8}"/>
                </a:ext>
              </a:extLst>
            </p:cNvPr>
            <p:cNvSpPr/>
            <p:nvPr/>
          </p:nvSpPr>
          <p:spPr>
            <a:xfrm>
              <a:off x="7797530" y="3326831"/>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52">
              <a:extLst>
                <a:ext uri="{FF2B5EF4-FFF2-40B4-BE49-F238E27FC236}">
                  <a16:creationId xmlns:a16="http://schemas.microsoft.com/office/drawing/2014/main" id="{CEDAC75B-CB36-ABBA-BE08-343344E30E9A}"/>
                </a:ext>
              </a:extLst>
            </p:cNvPr>
            <p:cNvSpPr/>
            <p:nvPr/>
          </p:nvSpPr>
          <p:spPr>
            <a:xfrm>
              <a:off x="8017540" y="3326831"/>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53">
              <a:extLst>
                <a:ext uri="{FF2B5EF4-FFF2-40B4-BE49-F238E27FC236}">
                  <a16:creationId xmlns:a16="http://schemas.microsoft.com/office/drawing/2014/main" id="{B9C81193-D87F-6135-14E5-EA428D383B79}"/>
                </a:ext>
              </a:extLst>
            </p:cNvPr>
            <p:cNvSpPr/>
            <p:nvPr/>
          </p:nvSpPr>
          <p:spPr>
            <a:xfrm>
              <a:off x="7797530" y="345028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54">
              <a:extLst>
                <a:ext uri="{FF2B5EF4-FFF2-40B4-BE49-F238E27FC236}">
                  <a16:creationId xmlns:a16="http://schemas.microsoft.com/office/drawing/2014/main" id="{ECDC2507-5199-9A33-F9D9-79EE52D6B1D7}"/>
                </a:ext>
              </a:extLst>
            </p:cNvPr>
            <p:cNvSpPr/>
            <p:nvPr/>
          </p:nvSpPr>
          <p:spPr>
            <a:xfrm>
              <a:off x="8017540" y="3450280"/>
              <a:ext cx="113303" cy="123448"/>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55">
              <a:extLst>
                <a:ext uri="{FF2B5EF4-FFF2-40B4-BE49-F238E27FC236}">
                  <a16:creationId xmlns:a16="http://schemas.microsoft.com/office/drawing/2014/main" id="{FD9A94DD-D205-2373-9868-F9E25B2E188B}"/>
                </a:ext>
              </a:extLst>
            </p:cNvPr>
            <p:cNvSpPr/>
            <p:nvPr/>
          </p:nvSpPr>
          <p:spPr>
            <a:xfrm>
              <a:off x="8250741" y="1475106"/>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56">
              <a:extLst>
                <a:ext uri="{FF2B5EF4-FFF2-40B4-BE49-F238E27FC236}">
                  <a16:creationId xmlns:a16="http://schemas.microsoft.com/office/drawing/2014/main" id="{2D10EAE9-23EC-2D59-E4CC-29AC206BCA85}"/>
                </a:ext>
              </a:extLst>
            </p:cNvPr>
            <p:cNvSpPr/>
            <p:nvPr/>
          </p:nvSpPr>
          <p:spPr>
            <a:xfrm>
              <a:off x="8364043" y="1475106"/>
              <a:ext cx="113303" cy="2098622"/>
            </a:xfrm>
            <a:prstGeom prst="rect">
              <a:avLst/>
            </a:prstGeom>
            <a:solidFill>
              <a:srgbClr val="CCFFCC"/>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57">
              <a:extLst>
                <a:ext uri="{FF2B5EF4-FFF2-40B4-BE49-F238E27FC236}">
                  <a16:creationId xmlns:a16="http://schemas.microsoft.com/office/drawing/2014/main" id="{700D7E16-1E85-E92A-7383-2660052A1E48}"/>
                </a:ext>
              </a:extLst>
            </p:cNvPr>
            <p:cNvSpPr/>
            <p:nvPr/>
          </p:nvSpPr>
          <p:spPr>
            <a:xfrm>
              <a:off x="8250741" y="1598554"/>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58">
              <a:extLst>
                <a:ext uri="{FF2B5EF4-FFF2-40B4-BE49-F238E27FC236}">
                  <a16:creationId xmlns:a16="http://schemas.microsoft.com/office/drawing/2014/main" id="{CAA2F1ED-DD57-E31C-B6B2-6369692FF000}"/>
                </a:ext>
              </a:extLst>
            </p:cNvPr>
            <p:cNvSpPr/>
            <p:nvPr/>
          </p:nvSpPr>
          <p:spPr>
            <a:xfrm>
              <a:off x="8250741" y="1722003"/>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59">
              <a:extLst>
                <a:ext uri="{FF2B5EF4-FFF2-40B4-BE49-F238E27FC236}">
                  <a16:creationId xmlns:a16="http://schemas.microsoft.com/office/drawing/2014/main" id="{A6A909DC-305E-B8CB-1102-DB6B76C89ED1}"/>
                </a:ext>
              </a:extLst>
            </p:cNvPr>
            <p:cNvSpPr/>
            <p:nvPr/>
          </p:nvSpPr>
          <p:spPr>
            <a:xfrm>
              <a:off x="8477346" y="1475106"/>
              <a:ext cx="1246329" cy="2098622"/>
            </a:xfrm>
            <a:prstGeom prst="rect">
              <a:avLst/>
            </a:prstGeom>
            <a:solidFill>
              <a:srgbClr val="FFFF00">
                <a:alpha val="3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60">
              <a:extLst>
                <a:ext uri="{FF2B5EF4-FFF2-40B4-BE49-F238E27FC236}">
                  <a16:creationId xmlns:a16="http://schemas.microsoft.com/office/drawing/2014/main" id="{20F78548-E0BA-62AC-33B6-DD912F66B495}"/>
                </a:ext>
              </a:extLst>
            </p:cNvPr>
            <p:cNvSpPr/>
            <p:nvPr/>
          </p:nvSpPr>
          <p:spPr>
            <a:xfrm>
              <a:off x="8250741" y="1845451"/>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61">
              <a:extLst>
                <a:ext uri="{FF2B5EF4-FFF2-40B4-BE49-F238E27FC236}">
                  <a16:creationId xmlns:a16="http://schemas.microsoft.com/office/drawing/2014/main" id="{8D50B16A-D119-6B84-74AB-282DEE78979E}"/>
                </a:ext>
              </a:extLst>
            </p:cNvPr>
            <p:cNvSpPr/>
            <p:nvPr/>
          </p:nvSpPr>
          <p:spPr>
            <a:xfrm>
              <a:off x="8250741" y="1968899"/>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62">
              <a:extLst>
                <a:ext uri="{FF2B5EF4-FFF2-40B4-BE49-F238E27FC236}">
                  <a16:creationId xmlns:a16="http://schemas.microsoft.com/office/drawing/2014/main" id="{9D07DD74-215C-97EC-2B06-63FA472167DC}"/>
                </a:ext>
              </a:extLst>
            </p:cNvPr>
            <p:cNvSpPr/>
            <p:nvPr/>
          </p:nvSpPr>
          <p:spPr>
            <a:xfrm>
              <a:off x="8250741" y="2092348"/>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63">
              <a:extLst>
                <a:ext uri="{FF2B5EF4-FFF2-40B4-BE49-F238E27FC236}">
                  <a16:creationId xmlns:a16="http://schemas.microsoft.com/office/drawing/2014/main" id="{C0DCD65F-2F41-EABC-A450-CA2AC7B011EC}"/>
                </a:ext>
              </a:extLst>
            </p:cNvPr>
            <p:cNvSpPr/>
            <p:nvPr/>
          </p:nvSpPr>
          <p:spPr>
            <a:xfrm>
              <a:off x="8250741" y="2215796"/>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15C071AF-C819-1CA8-EF77-99E936DDB14A}"/>
                </a:ext>
              </a:extLst>
            </p:cNvPr>
            <p:cNvSpPr/>
            <p:nvPr/>
          </p:nvSpPr>
          <p:spPr>
            <a:xfrm>
              <a:off x="8250741" y="2339244"/>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65">
              <a:extLst>
                <a:ext uri="{FF2B5EF4-FFF2-40B4-BE49-F238E27FC236}">
                  <a16:creationId xmlns:a16="http://schemas.microsoft.com/office/drawing/2014/main" id="{D146925C-7E52-7BB0-9CE9-31BD0D2C0285}"/>
                </a:ext>
              </a:extLst>
            </p:cNvPr>
            <p:cNvSpPr/>
            <p:nvPr/>
          </p:nvSpPr>
          <p:spPr>
            <a:xfrm>
              <a:off x="8250741" y="2462693"/>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F7AF41E-5E4E-0517-5468-90920C1DB7D8}"/>
                </a:ext>
              </a:extLst>
            </p:cNvPr>
            <p:cNvSpPr/>
            <p:nvPr/>
          </p:nvSpPr>
          <p:spPr>
            <a:xfrm>
              <a:off x="8250741" y="2586141"/>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67">
              <a:extLst>
                <a:ext uri="{FF2B5EF4-FFF2-40B4-BE49-F238E27FC236}">
                  <a16:creationId xmlns:a16="http://schemas.microsoft.com/office/drawing/2014/main" id="{1DA4AAAA-E430-4BE7-8637-5269532B8D94}"/>
                </a:ext>
              </a:extLst>
            </p:cNvPr>
            <p:cNvSpPr/>
            <p:nvPr/>
          </p:nvSpPr>
          <p:spPr>
            <a:xfrm>
              <a:off x="8250741" y="2709590"/>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68">
              <a:extLst>
                <a:ext uri="{FF2B5EF4-FFF2-40B4-BE49-F238E27FC236}">
                  <a16:creationId xmlns:a16="http://schemas.microsoft.com/office/drawing/2014/main" id="{1FB06835-9B38-37F6-997A-1EB4911E912B}"/>
                </a:ext>
              </a:extLst>
            </p:cNvPr>
            <p:cNvSpPr/>
            <p:nvPr/>
          </p:nvSpPr>
          <p:spPr>
            <a:xfrm>
              <a:off x="8250741" y="2833038"/>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69">
              <a:extLst>
                <a:ext uri="{FF2B5EF4-FFF2-40B4-BE49-F238E27FC236}">
                  <a16:creationId xmlns:a16="http://schemas.microsoft.com/office/drawing/2014/main" id="{F0520CBF-3A9B-AC0F-2537-AFC15320CADE}"/>
                </a:ext>
              </a:extLst>
            </p:cNvPr>
            <p:cNvSpPr/>
            <p:nvPr/>
          </p:nvSpPr>
          <p:spPr>
            <a:xfrm>
              <a:off x="8250741" y="2956486"/>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70">
              <a:extLst>
                <a:ext uri="{FF2B5EF4-FFF2-40B4-BE49-F238E27FC236}">
                  <a16:creationId xmlns:a16="http://schemas.microsoft.com/office/drawing/2014/main" id="{DD41A457-2813-8F2F-4D52-02EBA06CCFE6}"/>
                </a:ext>
              </a:extLst>
            </p:cNvPr>
            <p:cNvSpPr/>
            <p:nvPr/>
          </p:nvSpPr>
          <p:spPr>
            <a:xfrm>
              <a:off x="8250741" y="3079935"/>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71">
              <a:extLst>
                <a:ext uri="{FF2B5EF4-FFF2-40B4-BE49-F238E27FC236}">
                  <a16:creationId xmlns:a16="http://schemas.microsoft.com/office/drawing/2014/main" id="{A617348D-7691-74CA-E522-0BA1D6E77825}"/>
                </a:ext>
              </a:extLst>
            </p:cNvPr>
            <p:cNvSpPr/>
            <p:nvPr/>
          </p:nvSpPr>
          <p:spPr>
            <a:xfrm>
              <a:off x="8250741" y="3203383"/>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72">
              <a:extLst>
                <a:ext uri="{FF2B5EF4-FFF2-40B4-BE49-F238E27FC236}">
                  <a16:creationId xmlns:a16="http://schemas.microsoft.com/office/drawing/2014/main" id="{DED9328B-D54E-8E47-3845-26F0147DA47E}"/>
                </a:ext>
              </a:extLst>
            </p:cNvPr>
            <p:cNvSpPr/>
            <p:nvPr/>
          </p:nvSpPr>
          <p:spPr>
            <a:xfrm>
              <a:off x="8250741" y="3326831"/>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73">
              <a:extLst>
                <a:ext uri="{FF2B5EF4-FFF2-40B4-BE49-F238E27FC236}">
                  <a16:creationId xmlns:a16="http://schemas.microsoft.com/office/drawing/2014/main" id="{8C56E06D-1077-3C35-0435-279018DF2373}"/>
                </a:ext>
              </a:extLst>
            </p:cNvPr>
            <p:cNvSpPr/>
            <p:nvPr/>
          </p:nvSpPr>
          <p:spPr>
            <a:xfrm>
              <a:off x="8250741" y="3450280"/>
              <a:ext cx="113303" cy="123448"/>
            </a:xfrm>
            <a:prstGeom prst="rect">
              <a:avLst/>
            </a:prstGeom>
            <a:solidFill>
              <a:schemeClr val="accent1">
                <a:lumMod val="60000"/>
                <a:lumOff val="4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74">
              <a:extLst>
                <a:ext uri="{FF2B5EF4-FFF2-40B4-BE49-F238E27FC236}">
                  <a16:creationId xmlns:a16="http://schemas.microsoft.com/office/drawing/2014/main" id="{49D9D4EA-0BA7-F94D-D97F-35A0B81F8C10}"/>
                </a:ext>
              </a:extLst>
            </p:cNvPr>
            <p:cNvSpPr/>
            <p:nvPr/>
          </p:nvSpPr>
          <p:spPr>
            <a:xfrm>
              <a:off x="8250741" y="1475106"/>
              <a:ext cx="1472934" cy="2098622"/>
            </a:xfrm>
            <a:prstGeom prst="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BF411FB5-F263-2870-9446-C8724046A20A}"/>
                </a:ext>
              </a:extLst>
            </p:cNvPr>
            <p:cNvSpPr txBox="1"/>
            <p:nvPr/>
          </p:nvSpPr>
          <p:spPr>
            <a:xfrm>
              <a:off x="8873905" y="2277520"/>
              <a:ext cx="339908" cy="263822"/>
            </a:xfrm>
            <a:prstGeom prst="rect">
              <a:avLst/>
            </a:prstGeom>
            <a:noFill/>
          </p:spPr>
          <p:txBody>
            <a:bodyPr wrap="square" rtlCol="0">
              <a:spAutoFit/>
            </a:bodyPr>
            <a:lstStyle/>
            <a:p>
              <a:r>
                <a:rPr lang="en-US" sz="1400" dirty="0">
                  <a:solidFill>
                    <a:srgbClr val="FF0000"/>
                  </a:solidFill>
                  <a:latin typeface="Arial"/>
                </a:rPr>
                <a:t>E</a:t>
              </a:r>
            </a:p>
          </p:txBody>
        </p:sp>
        <p:sp>
          <p:nvSpPr>
            <p:cNvPr id="101" name="TextBox 100">
              <a:extLst>
                <a:ext uri="{FF2B5EF4-FFF2-40B4-BE49-F238E27FC236}">
                  <a16:creationId xmlns:a16="http://schemas.microsoft.com/office/drawing/2014/main" id="{155C7BAA-F8B0-1355-2506-029FB23B2A01}"/>
                </a:ext>
              </a:extLst>
            </p:cNvPr>
            <p:cNvSpPr txBox="1"/>
            <p:nvPr/>
          </p:nvSpPr>
          <p:spPr>
            <a:xfrm>
              <a:off x="7967484" y="2322319"/>
              <a:ext cx="339908" cy="263822"/>
            </a:xfrm>
            <a:prstGeom prst="rect">
              <a:avLst/>
            </a:prstGeom>
            <a:noFill/>
          </p:spPr>
          <p:txBody>
            <a:bodyPr wrap="square" rtlCol="0">
              <a:spAutoFit/>
            </a:bodyPr>
            <a:lstStyle/>
            <a:p>
              <a:r>
                <a:rPr lang="en-US" sz="1400" dirty="0">
                  <a:solidFill>
                    <a:srgbClr val="FF0000"/>
                  </a:solidFill>
                  <a:latin typeface="Arial"/>
                </a:rPr>
                <a:t>D</a:t>
              </a:r>
            </a:p>
          </p:txBody>
        </p:sp>
        <p:sp>
          <p:nvSpPr>
            <p:cNvPr id="102" name="TextBox 101">
              <a:extLst>
                <a:ext uri="{FF2B5EF4-FFF2-40B4-BE49-F238E27FC236}">
                  <a16:creationId xmlns:a16="http://schemas.microsoft.com/office/drawing/2014/main" id="{884D9464-83D0-99D9-80AC-0DB213710213}"/>
                </a:ext>
              </a:extLst>
            </p:cNvPr>
            <p:cNvSpPr txBox="1"/>
            <p:nvPr/>
          </p:nvSpPr>
          <p:spPr>
            <a:xfrm>
              <a:off x="7740879" y="2322319"/>
              <a:ext cx="339908" cy="263822"/>
            </a:xfrm>
            <a:prstGeom prst="rect">
              <a:avLst/>
            </a:prstGeom>
            <a:noFill/>
          </p:spPr>
          <p:txBody>
            <a:bodyPr wrap="square" rtlCol="0">
              <a:spAutoFit/>
            </a:bodyPr>
            <a:lstStyle/>
            <a:p>
              <a:r>
                <a:rPr lang="en-US" sz="1400" dirty="0">
                  <a:solidFill>
                    <a:srgbClr val="FF0000"/>
                  </a:solidFill>
                  <a:latin typeface="Arial"/>
                </a:rPr>
                <a:t>F</a:t>
              </a:r>
            </a:p>
          </p:txBody>
        </p:sp>
        <p:sp>
          <p:nvSpPr>
            <p:cNvPr id="103" name="TextBox 102">
              <a:extLst>
                <a:ext uri="{FF2B5EF4-FFF2-40B4-BE49-F238E27FC236}">
                  <a16:creationId xmlns:a16="http://schemas.microsoft.com/office/drawing/2014/main" id="{6C3514B6-5869-6CCC-06C8-A6E536B7C8C3}"/>
                </a:ext>
              </a:extLst>
            </p:cNvPr>
            <p:cNvSpPr txBox="1"/>
            <p:nvPr/>
          </p:nvSpPr>
          <p:spPr>
            <a:xfrm>
              <a:off x="7740879" y="796140"/>
              <a:ext cx="339908" cy="263822"/>
            </a:xfrm>
            <a:prstGeom prst="rect">
              <a:avLst/>
            </a:prstGeom>
            <a:noFill/>
          </p:spPr>
          <p:txBody>
            <a:bodyPr wrap="square" rtlCol="0">
              <a:spAutoFit/>
            </a:bodyPr>
            <a:lstStyle/>
            <a:p>
              <a:r>
                <a:rPr lang="en-US" sz="1400" dirty="0">
                  <a:solidFill>
                    <a:srgbClr val="FF0000"/>
                  </a:solidFill>
                  <a:latin typeface="Arial"/>
                </a:rPr>
                <a:t>I</a:t>
              </a:r>
            </a:p>
          </p:txBody>
        </p:sp>
        <p:sp>
          <p:nvSpPr>
            <p:cNvPr id="104" name="TextBox 103">
              <a:extLst>
                <a:ext uri="{FF2B5EF4-FFF2-40B4-BE49-F238E27FC236}">
                  <a16:creationId xmlns:a16="http://schemas.microsoft.com/office/drawing/2014/main" id="{B5D27583-530A-77DC-9624-99C133A3CDC5}"/>
                </a:ext>
              </a:extLst>
            </p:cNvPr>
            <p:cNvSpPr txBox="1"/>
            <p:nvPr/>
          </p:nvSpPr>
          <p:spPr>
            <a:xfrm>
              <a:off x="7967484" y="796140"/>
              <a:ext cx="339908" cy="263822"/>
            </a:xfrm>
            <a:prstGeom prst="rect">
              <a:avLst/>
            </a:prstGeom>
            <a:noFill/>
          </p:spPr>
          <p:txBody>
            <a:bodyPr wrap="square" rtlCol="0">
              <a:spAutoFit/>
            </a:bodyPr>
            <a:lstStyle/>
            <a:p>
              <a:r>
                <a:rPr lang="en-US" sz="1400" dirty="0">
                  <a:solidFill>
                    <a:srgbClr val="FF0000"/>
                  </a:solidFill>
                  <a:latin typeface="Arial"/>
                </a:rPr>
                <a:t>G</a:t>
              </a:r>
            </a:p>
          </p:txBody>
        </p:sp>
        <p:sp>
          <p:nvSpPr>
            <p:cNvPr id="105" name="TextBox 104">
              <a:extLst>
                <a:ext uri="{FF2B5EF4-FFF2-40B4-BE49-F238E27FC236}">
                  <a16:creationId xmlns:a16="http://schemas.microsoft.com/office/drawing/2014/main" id="{2C13996E-BE05-2576-EADE-C3D02DAAA231}"/>
                </a:ext>
              </a:extLst>
            </p:cNvPr>
            <p:cNvSpPr txBox="1"/>
            <p:nvPr/>
          </p:nvSpPr>
          <p:spPr>
            <a:xfrm>
              <a:off x="7967484" y="1104761"/>
              <a:ext cx="339908" cy="263822"/>
            </a:xfrm>
            <a:prstGeom prst="rect">
              <a:avLst/>
            </a:prstGeom>
            <a:noFill/>
          </p:spPr>
          <p:txBody>
            <a:bodyPr wrap="square" rtlCol="0">
              <a:spAutoFit/>
            </a:bodyPr>
            <a:lstStyle/>
            <a:p>
              <a:r>
                <a:rPr lang="en-US" sz="1400" dirty="0">
                  <a:solidFill>
                    <a:srgbClr val="FF0000"/>
                  </a:solidFill>
                  <a:latin typeface="Arial"/>
                </a:rPr>
                <a:t>A</a:t>
              </a:r>
            </a:p>
          </p:txBody>
        </p:sp>
        <p:sp>
          <p:nvSpPr>
            <p:cNvPr id="106" name="TextBox 105">
              <a:extLst>
                <a:ext uri="{FF2B5EF4-FFF2-40B4-BE49-F238E27FC236}">
                  <a16:creationId xmlns:a16="http://schemas.microsoft.com/office/drawing/2014/main" id="{6C806395-E480-C1AD-9E75-2D7309645505}"/>
                </a:ext>
              </a:extLst>
            </p:cNvPr>
            <p:cNvSpPr txBox="1"/>
            <p:nvPr/>
          </p:nvSpPr>
          <p:spPr>
            <a:xfrm>
              <a:off x="7740879" y="1104761"/>
              <a:ext cx="339908" cy="263822"/>
            </a:xfrm>
            <a:prstGeom prst="rect">
              <a:avLst/>
            </a:prstGeom>
            <a:noFill/>
          </p:spPr>
          <p:txBody>
            <a:bodyPr wrap="square" rtlCol="0">
              <a:spAutoFit/>
            </a:bodyPr>
            <a:lstStyle/>
            <a:p>
              <a:r>
                <a:rPr lang="en-US" sz="1400" dirty="0">
                  <a:solidFill>
                    <a:srgbClr val="FF0000"/>
                  </a:solidFill>
                  <a:latin typeface="Arial"/>
                </a:rPr>
                <a:t>C</a:t>
              </a:r>
            </a:p>
          </p:txBody>
        </p:sp>
        <p:sp>
          <p:nvSpPr>
            <p:cNvPr id="107" name="TextBox 106">
              <a:extLst>
                <a:ext uri="{FF2B5EF4-FFF2-40B4-BE49-F238E27FC236}">
                  <a16:creationId xmlns:a16="http://schemas.microsoft.com/office/drawing/2014/main" id="{5AC9FB12-6AB8-AFFB-C541-E92385E16C4D}"/>
                </a:ext>
              </a:extLst>
            </p:cNvPr>
            <p:cNvSpPr txBox="1"/>
            <p:nvPr/>
          </p:nvSpPr>
          <p:spPr>
            <a:xfrm>
              <a:off x="8817254" y="796140"/>
              <a:ext cx="339908" cy="263822"/>
            </a:xfrm>
            <a:prstGeom prst="rect">
              <a:avLst/>
            </a:prstGeom>
            <a:noFill/>
          </p:spPr>
          <p:txBody>
            <a:bodyPr wrap="square" rtlCol="0">
              <a:spAutoFit/>
            </a:bodyPr>
            <a:lstStyle/>
            <a:p>
              <a:r>
                <a:rPr lang="en-US" sz="1400" dirty="0">
                  <a:solidFill>
                    <a:srgbClr val="FF0000"/>
                  </a:solidFill>
                  <a:latin typeface="Arial"/>
                </a:rPr>
                <a:t>H</a:t>
              </a:r>
            </a:p>
          </p:txBody>
        </p:sp>
        <p:sp>
          <p:nvSpPr>
            <p:cNvPr id="108" name="TextBox 107">
              <a:extLst>
                <a:ext uri="{FF2B5EF4-FFF2-40B4-BE49-F238E27FC236}">
                  <a16:creationId xmlns:a16="http://schemas.microsoft.com/office/drawing/2014/main" id="{5F8B80C3-25B9-FAA2-808E-4270DE6990BB}"/>
                </a:ext>
              </a:extLst>
            </p:cNvPr>
            <p:cNvSpPr txBox="1"/>
            <p:nvPr/>
          </p:nvSpPr>
          <p:spPr>
            <a:xfrm>
              <a:off x="8817254" y="1149560"/>
              <a:ext cx="339908" cy="263822"/>
            </a:xfrm>
            <a:prstGeom prst="rect">
              <a:avLst/>
            </a:prstGeom>
            <a:noFill/>
          </p:spPr>
          <p:txBody>
            <a:bodyPr wrap="square" rtlCol="0">
              <a:spAutoFit/>
            </a:bodyPr>
            <a:lstStyle/>
            <a:p>
              <a:r>
                <a:rPr lang="en-US" sz="1400" dirty="0">
                  <a:solidFill>
                    <a:srgbClr val="FF0000"/>
                  </a:solidFill>
                  <a:latin typeface="Arial"/>
                </a:rPr>
                <a:t>B</a:t>
              </a:r>
            </a:p>
          </p:txBody>
        </p:sp>
        <p:cxnSp>
          <p:nvCxnSpPr>
            <p:cNvPr id="109" name="Straight Connector 84">
              <a:extLst>
                <a:ext uri="{FF2B5EF4-FFF2-40B4-BE49-F238E27FC236}">
                  <a16:creationId xmlns:a16="http://schemas.microsoft.com/office/drawing/2014/main" id="{A46CF133-1CFD-865C-D707-2595FBBFBF43}"/>
                </a:ext>
              </a:extLst>
            </p:cNvPr>
            <p:cNvCxnSpPr>
              <a:cxnSpLocks/>
            </p:cNvCxnSpPr>
            <p:nvPr/>
          </p:nvCxnSpPr>
          <p:spPr>
            <a:xfrm>
              <a:off x="7581681" y="1532775"/>
              <a:ext cx="288671" cy="149598"/>
            </a:xfrm>
            <a:prstGeom prst="line">
              <a:avLst/>
            </a:prstGeom>
            <a:ln w="12700">
              <a:solidFill>
                <a:schemeClr val="tx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110" name="TextBox 109">
              <a:extLst>
                <a:ext uri="{FF2B5EF4-FFF2-40B4-BE49-F238E27FC236}">
                  <a16:creationId xmlns:a16="http://schemas.microsoft.com/office/drawing/2014/main" id="{E27C4A0C-8A96-097F-EFFE-408C4DD5780D}"/>
                </a:ext>
              </a:extLst>
            </p:cNvPr>
            <p:cNvSpPr txBox="1"/>
            <p:nvPr/>
          </p:nvSpPr>
          <p:spPr>
            <a:xfrm>
              <a:off x="8725295" y="3761213"/>
              <a:ext cx="1207245" cy="373305"/>
            </a:xfrm>
            <a:prstGeom prst="rect">
              <a:avLst/>
            </a:prstGeom>
            <a:noFill/>
          </p:spPr>
          <p:txBody>
            <a:bodyPr wrap="square" rtlCol="0">
              <a:spAutoFit/>
            </a:bodyPr>
            <a:lstStyle/>
            <a:p>
              <a:r>
                <a:rPr lang="en-US" sz="800" i="1" dirty="0">
                  <a:latin typeface="Arial"/>
                </a:rPr>
                <a:t>Core</a:t>
              </a:r>
              <a:r>
                <a:rPr lang="en-US" sz="800" dirty="0">
                  <a:latin typeface="Arial"/>
                </a:rPr>
                <a:t> of MOSS stitched chip</a:t>
              </a:r>
            </a:p>
          </p:txBody>
        </p:sp>
        <p:sp>
          <p:nvSpPr>
            <p:cNvPr id="113" name="TextBox 112">
              <a:extLst>
                <a:ext uri="{FF2B5EF4-FFF2-40B4-BE49-F238E27FC236}">
                  <a16:creationId xmlns:a16="http://schemas.microsoft.com/office/drawing/2014/main" id="{483C2019-9228-125B-16D1-CFCDFA7B5835}"/>
                </a:ext>
              </a:extLst>
            </p:cNvPr>
            <p:cNvSpPr txBox="1"/>
            <p:nvPr/>
          </p:nvSpPr>
          <p:spPr>
            <a:xfrm>
              <a:off x="7209792" y="1252041"/>
              <a:ext cx="679815" cy="215444"/>
            </a:xfrm>
            <a:prstGeom prst="rect">
              <a:avLst/>
            </a:prstGeom>
            <a:noFill/>
          </p:spPr>
          <p:txBody>
            <a:bodyPr wrap="square" rtlCol="0">
              <a:spAutoFit/>
            </a:bodyPr>
            <a:lstStyle/>
            <a:p>
              <a:r>
                <a:rPr lang="en-US" sz="800" dirty="0">
                  <a:latin typeface="Arial"/>
                </a:rPr>
                <a:t>Test chips</a:t>
              </a:r>
            </a:p>
          </p:txBody>
        </p:sp>
        <p:cxnSp>
          <p:nvCxnSpPr>
            <p:cNvPr id="116" name="Straight Connector 93">
              <a:extLst>
                <a:ext uri="{FF2B5EF4-FFF2-40B4-BE49-F238E27FC236}">
                  <a16:creationId xmlns:a16="http://schemas.microsoft.com/office/drawing/2014/main" id="{99C67AD5-60CE-9B76-1EEC-BAFCFC7FDE50}"/>
                </a:ext>
              </a:extLst>
            </p:cNvPr>
            <p:cNvCxnSpPr>
              <a:cxnSpLocks/>
            </p:cNvCxnSpPr>
            <p:nvPr/>
          </p:nvCxnSpPr>
          <p:spPr>
            <a:xfrm flipH="1" flipV="1">
              <a:off x="9553721" y="1284123"/>
              <a:ext cx="378820" cy="108021"/>
            </a:xfrm>
            <a:prstGeom prst="line">
              <a:avLst/>
            </a:prstGeom>
            <a:ln w="12700">
              <a:solidFill>
                <a:schemeClr val="tx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17" name="Straight Connector 94">
              <a:extLst>
                <a:ext uri="{FF2B5EF4-FFF2-40B4-BE49-F238E27FC236}">
                  <a16:creationId xmlns:a16="http://schemas.microsoft.com/office/drawing/2014/main" id="{64CE3096-09D4-C575-9E0D-155A9D8F5D38}"/>
                </a:ext>
              </a:extLst>
            </p:cNvPr>
            <p:cNvCxnSpPr>
              <a:cxnSpLocks/>
            </p:cNvCxnSpPr>
            <p:nvPr/>
          </p:nvCxnSpPr>
          <p:spPr>
            <a:xfrm flipH="1" flipV="1">
              <a:off x="9610372" y="1029607"/>
              <a:ext cx="322169" cy="362537"/>
            </a:xfrm>
            <a:prstGeom prst="line">
              <a:avLst/>
            </a:prstGeom>
            <a:ln w="12700">
              <a:solidFill>
                <a:schemeClr val="tx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18" name="Straight Connector 95">
              <a:extLst>
                <a:ext uri="{FF2B5EF4-FFF2-40B4-BE49-F238E27FC236}">
                  <a16:creationId xmlns:a16="http://schemas.microsoft.com/office/drawing/2014/main" id="{7F583E69-ACCC-E8A4-C18E-FC6B2A6CC5DC}"/>
                </a:ext>
              </a:extLst>
            </p:cNvPr>
            <p:cNvCxnSpPr>
              <a:cxnSpLocks/>
              <a:stCxn id="110" idx="0"/>
            </p:cNvCxnSpPr>
            <p:nvPr/>
          </p:nvCxnSpPr>
          <p:spPr>
            <a:xfrm flipV="1">
              <a:off x="9328918" y="3576041"/>
              <a:ext cx="76193" cy="185172"/>
            </a:xfrm>
            <a:prstGeom prst="line">
              <a:avLst/>
            </a:prstGeom>
            <a:ln w="12700">
              <a:solidFill>
                <a:schemeClr val="tx1"/>
              </a:solidFill>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3511ED8B-E6F0-9CE5-A1B5-C52ADC6BB145}"/>
                </a:ext>
              </a:extLst>
            </p:cNvPr>
            <p:cNvSpPr txBox="1"/>
            <p:nvPr/>
          </p:nvSpPr>
          <p:spPr>
            <a:xfrm>
              <a:off x="9849183" y="1330696"/>
              <a:ext cx="912578" cy="373305"/>
            </a:xfrm>
            <a:prstGeom prst="rect">
              <a:avLst/>
            </a:prstGeom>
            <a:noFill/>
          </p:spPr>
          <p:txBody>
            <a:bodyPr wrap="square" rtlCol="0">
              <a:spAutoFit/>
            </a:bodyPr>
            <a:lstStyle/>
            <a:p>
              <a:r>
                <a:rPr lang="en-US" sz="800" dirty="0">
                  <a:latin typeface="Arial"/>
                </a:rPr>
                <a:t>End caps of stitched chips</a:t>
              </a:r>
            </a:p>
          </p:txBody>
        </p:sp>
      </p:grpSp>
      <p:sp>
        <p:nvSpPr>
          <p:cNvPr id="120" name="TextBox 119">
            <a:extLst>
              <a:ext uri="{FF2B5EF4-FFF2-40B4-BE49-F238E27FC236}">
                <a16:creationId xmlns:a16="http://schemas.microsoft.com/office/drawing/2014/main" id="{A6073C0C-32E3-56E1-2998-B8E7C6FD3EA5}"/>
              </a:ext>
            </a:extLst>
          </p:cNvPr>
          <p:cNvSpPr txBox="1"/>
          <p:nvPr/>
        </p:nvSpPr>
        <p:spPr>
          <a:xfrm>
            <a:off x="1426690" y="2887316"/>
            <a:ext cx="1575881" cy="369332"/>
          </a:xfrm>
          <a:prstGeom prst="rect">
            <a:avLst/>
          </a:prstGeom>
          <a:noFill/>
        </p:spPr>
        <p:txBody>
          <a:bodyPr wrap="none" rtlCol="0">
            <a:spAutoFit/>
          </a:bodyPr>
          <a:lstStyle/>
          <a:p>
            <a:r>
              <a:rPr lang="en-CH" b="1" dirty="0"/>
              <a:t>Design </a:t>
            </a:r>
            <a:r>
              <a:rPr lang="en-US" b="1" dirty="0"/>
              <a:t>r</a:t>
            </a:r>
            <a:r>
              <a:rPr lang="en-CH" b="1" dirty="0"/>
              <a:t>eticle</a:t>
            </a:r>
            <a:r>
              <a:rPr lang="en-US" b="1" dirty="0"/>
              <a:t> </a:t>
            </a:r>
            <a:endParaRPr lang="en-CH" b="1" dirty="0"/>
          </a:p>
        </p:txBody>
      </p:sp>
      <p:sp>
        <p:nvSpPr>
          <p:cNvPr id="126" name="TextBox 125">
            <a:extLst>
              <a:ext uri="{FF2B5EF4-FFF2-40B4-BE49-F238E27FC236}">
                <a16:creationId xmlns:a16="http://schemas.microsoft.com/office/drawing/2014/main" id="{BB5B1A1C-C76D-51B3-C9BB-DC26B1E37F61}"/>
              </a:ext>
            </a:extLst>
          </p:cNvPr>
          <p:cNvSpPr txBox="1"/>
          <p:nvPr/>
        </p:nvSpPr>
        <p:spPr>
          <a:xfrm>
            <a:off x="5958831" y="1206138"/>
            <a:ext cx="2272482" cy="369332"/>
          </a:xfrm>
          <a:prstGeom prst="rect">
            <a:avLst/>
          </a:prstGeom>
          <a:noFill/>
        </p:spPr>
        <p:txBody>
          <a:bodyPr wrap="none" rtlCol="0">
            <a:spAutoFit/>
          </a:bodyPr>
          <a:lstStyle/>
          <a:p>
            <a:r>
              <a:rPr lang="en-US" b="1" dirty="0"/>
              <a:t>Sensor chips on wafer</a:t>
            </a:r>
            <a:endParaRPr lang="en-CH" b="1" dirty="0"/>
          </a:p>
        </p:txBody>
      </p:sp>
      <p:sp>
        <p:nvSpPr>
          <p:cNvPr id="127" name="직사각형 61">
            <a:extLst>
              <a:ext uri="{FF2B5EF4-FFF2-40B4-BE49-F238E27FC236}">
                <a16:creationId xmlns:a16="http://schemas.microsoft.com/office/drawing/2014/main" id="{5A5CB58A-9A33-4742-3E15-E521928659A9}"/>
              </a:ext>
            </a:extLst>
          </p:cNvPr>
          <p:cNvSpPr/>
          <p:nvPr/>
        </p:nvSpPr>
        <p:spPr>
          <a:xfrm>
            <a:off x="1833569" y="3249437"/>
            <a:ext cx="1961992" cy="261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971006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66AA-0DE8-70CF-12A8-FB882B73A210}"/>
              </a:ext>
            </a:extLst>
          </p:cNvPr>
          <p:cNvSpPr>
            <a:spLocks noGrp="1"/>
          </p:cNvSpPr>
          <p:nvPr>
            <p:ph type="title"/>
          </p:nvPr>
        </p:nvSpPr>
        <p:spPr/>
        <p:txBody>
          <a:bodyPr>
            <a:normAutofit fontScale="90000"/>
          </a:bodyPr>
          <a:lstStyle/>
          <a:p>
            <a:r>
              <a:rPr lang="en-GB" dirty="0"/>
              <a:t>MOSS Monolithic Stitched Sensor Prototype</a:t>
            </a:r>
            <a:endParaRPr lang="en-US" dirty="0"/>
          </a:p>
        </p:txBody>
      </p:sp>
      <p:sp>
        <p:nvSpPr>
          <p:cNvPr id="4" name="Footer Placeholder 3">
            <a:extLst>
              <a:ext uri="{FF2B5EF4-FFF2-40B4-BE49-F238E27FC236}">
                <a16:creationId xmlns:a16="http://schemas.microsoft.com/office/drawing/2014/main" id="{0D1AB950-D939-CDA1-26E9-192A81A6C8A1}"/>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402E1C6B-D78F-FD22-7411-FF5EF46F4F9E}"/>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32</a:t>
            </a:fld>
            <a:endParaRPr lang="en-GB">
              <a:solidFill>
                <a:srgbClr val="0055A0">
                  <a:tint val="75000"/>
                </a:srgbClr>
              </a:solidFill>
            </a:endParaRPr>
          </a:p>
        </p:txBody>
      </p:sp>
      <p:sp>
        <p:nvSpPr>
          <p:cNvPr id="18" name="Content Placeholder 2">
            <a:extLst>
              <a:ext uri="{FF2B5EF4-FFF2-40B4-BE49-F238E27FC236}">
                <a16:creationId xmlns:a16="http://schemas.microsoft.com/office/drawing/2014/main" id="{B11CE435-CA2F-2675-597B-B4E183231065}"/>
              </a:ext>
            </a:extLst>
          </p:cNvPr>
          <p:cNvSpPr>
            <a:spLocks noGrp="1"/>
          </p:cNvSpPr>
          <p:nvPr>
            <p:ph idx="1"/>
          </p:nvPr>
        </p:nvSpPr>
        <p:spPr>
          <a:xfrm>
            <a:off x="623392" y="1268760"/>
            <a:ext cx="10972800" cy="5112568"/>
          </a:xfrm>
        </p:spPr>
        <p:txBody>
          <a:bodyPr/>
          <a:lstStyle/>
          <a:p>
            <a:r>
              <a:rPr lang="en-US" dirty="0"/>
              <a:t>Primary goal</a:t>
            </a:r>
          </a:p>
          <a:p>
            <a:pPr lvl="1"/>
            <a:r>
              <a:rPr lang="en-US" dirty="0"/>
              <a:t>Learn stitching techniques to make a particle detector</a:t>
            </a:r>
          </a:p>
          <a:p>
            <a:pPr lvl="1"/>
            <a:r>
              <a:rPr lang="en-GB" dirty="0"/>
              <a:t>Learn about yield</a:t>
            </a:r>
            <a:endParaRPr lang="en-GB" strike="sngStrike" dirty="0">
              <a:solidFill>
                <a:srgbClr val="FF0000"/>
              </a:solidFill>
            </a:endParaRPr>
          </a:p>
          <a:p>
            <a:pPr lvl="1"/>
            <a:r>
              <a:rPr lang="en-GB" dirty="0"/>
              <a:t>Interconnect power and signals on wafer scale chip</a:t>
            </a:r>
          </a:p>
          <a:p>
            <a:pPr lvl="1"/>
            <a:r>
              <a:rPr lang="x-none" sz="2000" dirty="0"/>
              <a:t>Study leakage, spread, noise, </a:t>
            </a:r>
            <a:r>
              <a:rPr lang="en-US" sz="2000" dirty="0"/>
              <a:t>and </a:t>
            </a:r>
            <a:r>
              <a:rPr lang="x-none" sz="2000" dirty="0"/>
              <a:t>speed</a:t>
            </a:r>
            <a:endParaRPr lang="en-US" dirty="0"/>
          </a:p>
          <a:p>
            <a:r>
              <a:rPr lang="en-US" dirty="0"/>
              <a:t>Stitched object</a:t>
            </a:r>
          </a:p>
          <a:p>
            <a:pPr lvl="1"/>
            <a:r>
              <a:rPr lang="en-GB" dirty="0"/>
              <a:t>Left endcap</a:t>
            </a:r>
          </a:p>
          <a:p>
            <a:pPr lvl="1"/>
            <a:r>
              <a:rPr lang="en-GB" dirty="0">
                <a:solidFill>
                  <a:srgbClr val="FF0000"/>
                </a:solidFill>
              </a:rPr>
              <a:t>Repeated Sensor Unit x 10</a:t>
            </a:r>
          </a:p>
          <a:p>
            <a:pPr lvl="1"/>
            <a:r>
              <a:rPr lang="en-GB" dirty="0"/>
              <a:t>Right endcap</a:t>
            </a:r>
          </a:p>
          <a:p>
            <a:pPr lvl="1"/>
            <a:endParaRPr lang="x-none" dirty="0"/>
          </a:p>
          <a:p>
            <a:pPr lvl="1"/>
            <a:endParaRPr lang="en-US" dirty="0"/>
          </a:p>
        </p:txBody>
      </p:sp>
      <p:grpSp>
        <p:nvGrpSpPr>
          <p:cNvPr id="43" name="Group 42">
            <a:extLst>
              <a:ext uri="{FF2B5EF4-FFF2-40B4-BE49-F238E27FC236}">
                <a16:creationId xmlns:a16="http://schemas.microsoft.com/office/drawing/2014/main" id="{832807E0-8733-2EFD-D57F-5559C91C351F}"/>
              </a:ext>
            </a:extLst>
          </p:cNvPr>
          <p:cNvGrpSpPr>
            <a:grpSpLocks noChangeAspect="1"/>
          </p:cNvGrpSpPr>
          <p:nvPr/>
        </p:nvGrpSpPr>
        <p:grpSpPr>
          <a:xfrm>
            <a:off x="194826" y="4933546"/>
            <a:ext cx="11557885" cy="1573489"/>
            <a:chOff x="-467680" y="4209769"/>
            <a:chExt cx="12206599" cy="1661804"/>
          </a:xfrm>
        </p:grpSpPr>
        <p:grpSp>
          <p:nvGrpSpPr>
            <p:cNvPr id="19" name="Group 18">
              <a:extLst>
                <a:ext uri="{FF2B5EF4-FFF2-40B4-BE49-F238E27FC236}">
                  <a16:creationId xmlns:a16="http://schemas.microsoft.com/office/drawing/2014/main" id="{82E872EA-8F6A-841D-8CFB-99F403426FEA}"/>
                </a:ext>
              </a:extLst>
            </p:cNvPr>
            <p:cNvGrpSpPr/>
            <p:nvPr/>
          </p:nvGrpSpPr>
          <p:grpSpPr>
            <a:xfrm>
              <a:off x="609600" y="4209769"/>
              <a:ext cx="11129319" cy="1107135"/>
              <a:chOff x="0" y="5110444"/>
              <a:chExt cx="12192000" cy="1212850"/>
            </a:xfrm>
          </p:grpSpPr>
          <p:pic>
            <p:nvPicPr>
              <p:cNvPr id="20" name="Picture 4">
                <a:extLst>
                  <a:ext uri="{FF2B5EF4-FFF2-40B4-BE49-F238E27FC236}">
                    <a16:creationId xmlns:a16="http://schemas.microsoft.com/office/drawing/2014/main" id="{999BAF6F-8F6C-B3F8-479C-D726AF830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0444"/>
                <a:ext cx="12192000" cy="121285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a:extLst>
                  <a:ext uri="{FF2B5EF4-FFF2-40B4-BE49-F238E27FC236}">
                    <a16:creationId xmlns:a16="http://schemas.microsoft.com/office/drawing/2014/main" id="{036A9428-7550-EA5D-FA11-997B22E54500}"/>
                  </a:ext>
                </a:extLst>
              </p:cNvPr>
              <p:cNvSpPr/>
              <p:nvPr/>
            </p:nvSpPr>
            <p:spPr>
              <a:xfrm>
                <a:off x="233916" y="5377379"/>
                <a:ext cx="1144058" cy="7442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extBox 21">
                <a:extLst>
                  <a:ext uri="{FF2B5EF4-FFF2-40B4-BE49-F238E27FC236}">
                    <a16:creationId xmlns:a16="http://schemas.microsoft.com/office/drawing/2014/main" id="{CDC74D42-307F-6960-7B93-F98AA7489AF7}"/>
                  </a:ext>
                </a:extLst>
              </p:cNvPr>
              <p:cNvSpPr txBox="1"/>
              <p:nvPr/>
            </p:nvSpPr>
            <p:spPr>
              <a:xfrm>
                <a:off x="566377" y="5518687"/>
                <a:ext cx="340158" cy="461665"/>
              </a:xfrm>
              <a:prstGeom prst="rect">
                <a:avLst/>
              </a:prstGeom>
              <a:noFill/>
            </p:spPr>
            <p:txBody>
              <a:bodyPr wrap="none" rtlCol="0">
                <a:spAutoFit/>
              </a:bodyPr>
              <a:lstStyle/>
              <a:p>
                <a:r>
                  <a:rPr lang="x-none" sz="2400" dirty="0">
                    <a:solidFill>
                      <a:srgbClr val="FF0000"/>
                    </a:solidFill>
                  </a:rPr>
                  <a:t>1</a:t>
                </a:r>
              </a:p>
            </p:txBody>
          </p:sp>
          <p:sp>
            <p:nvSpPr>
              <p:cNvPr id="23" name="TextBox 22">
                <a:extLst>
                  <a:ext uri="{FF2B5EF4-FFF2-40B4-BE49-F238E27FC236}">
                    <a16:creationId xmlns:a16="http://schemas.microsoft.com/office/drawing/2014/main" id="{83962234-4618-A924-6694-FC3B001F2983}"/>
                  </a:ext>
                </a:extLst>
              </p:cNvPr>
              <p:cNvSpPr txBox="1"/>
              <p:nvPr/>
            </p:nvSpPr>
            <p:spPr>
              <a:xfrm>
                <a:off x="1700133" y="5518687"/>
                <a:ext cx="340158" cy="461665"/>
              </a:xfrm>
              <a:prstGeom prst="rect">
                <a:avLst/>
              </a:prstGeom>
              <a:noFill/>
            </p:spPr>
            <p:txBody>
              <a:bodyPr wrap="none" rtlCol="0">
                <a:spAutoFit/>
              </a:bodyPr>
              <a:lstStyle/>
              <a:p>
                <a:r>
                  <a:rPr lang="x-none" sz="2400" dirty="0">
                    <a:solidFill>
                      <a:srgbClr val="FF0000"/>
                    </a:solidFill>
                  </a:rPr>
                  <a:t>2</a:t>
                </a:r>
              </a:p>
            </p:txBody>
          </p:sp>
          <p:sp>
            <p:nvSpPr>
              <p:cNvPr id="24" name="TextBox 23">
                <a:extLst>
                  <a:ext uri="{FF2B5EF4-FFF2-40B4-BE49-F238E27FC236}">
                    <a16:creationId xmlns:a16="http://schemas.microsoft.com/office/drawing/2014/main" id="{C9D7D185-4104-0FE8-50FB-E478748E1A36}"/>
                  </a:ext>
                </a:extLst>
              </p:cNvPr>
              <p:cNvSpPr txBox="1"/>
              <p:nvPr/>
            </p:nvSpPr>
            <p:spPr>
              <a:xfrm>
                <a:off x="2833889" y="5518687"/>
                <a:ext cx="340158" cy="461665"/>
              </a:xfrm>
              <a:prstGeom prst="rect">
                <a:avLst/>
              </a:prstGeom>
              <a:noFill/>
            </p:spPr>
            <p:txBody>
              <a:bodyPr wrap="none" rtlCol="0">
                <a:spAutoFit/>
              </a:bodyPr>
              <a:lstStyle/>
              <a:p>
                <a:r>
                  <a:rPr lang="x-none" sz="2400" dirty="0">
                    <a:solidFill>
                      <a:srgbClr val="FF0000"/>
                    </a:solidFill>
                  </a:rPr>
                  <a:t>3</a:t>
                </a:r>
              </a:p>
            </p:txBody>
          </p:sp>
          <p:sp>
            <p:nvSpPr>
              <p:cNvPr id="25" name="TextBox 24">
                <a:extLst>
                  <a:ext uri="{FF2B5EF4-FFF2-40B4-BE49-F238E27FC236}">
                    <a16:creationId xmlns:a16="http://schemas.microsoft.com/office/drawing/2014/main" id="{A3390E55-C932-B659-66BB-B95B7AEE84D9}"/>
                  </a:ext>
                </a:extLst>
              </p:cNvPr>
              <p:cNvSpPr txBox="1"/>
              <p:nvPr/>
            </p:nvSpPr>
            <p:spPr>
              <a:xfrm>
                <a:off x="3967645" y="5518687"/>
                <a:ext cx="340158" cy="461665"/>
              </a:xfrm>
              <a:prstGeom prst="rect">
                <a:avLst/>
              </a:prstGeom>
              <a:noFill/>
            </p:spPr>
            <p:txBody>
              <a:bodyPr wrap="none" rtlCol="0">
                <a:spAutoFit/>
              </a:bodyPr>
              <a:lstStyle/>
              <a:p>
                <a:r>
                  <a:rPr lang="x-none" sz="2400" dirty="0">
                    <a:solidFill>
                      <a:srgbClr val="FF0000"/>
                    </a:solidFill>
                  </a:rPr>
                  <a:t>4</a:t>
                </a:r>
              </a:p>
            </p:txBody>
          </p:sp>
          <p:sp>
            <p:nvSpPr>
              <p:cNvPr id="26" name="TextBox 25">
                <a:extLst>
                  <a:ext uri="{FF2B5EF4-FFF2-40B4-BE49-F238E27FC236}">
                    <a16:creationId xmlns:a16="http://schemas.microsoft.com/office/drawing/2014/main" id="{36D335AC-2ADA-2BC2-23BD-186E655A0C20}"/>
                  </a:ext>
                </a:extLst>
              </p:cNvPr>
              <p:cNvSpPr txBox="1"/>
              <p:nvPr/>
            </p:nvSpPr>
            <p:spPr>
              <a:xfrm>
                <a:off x="5101401" y="5518687"/>
                <a:ext cx="340158" cy="461665"/>
              </a:xfrm>
              <a:prstGeom prst="rect">
                <a:avLst/>
              </a:prstGeom>
              <a:noFill/>
            </p:spPr>
            <p:txBody>
              <a:bodyPr wrap="none" rtlCol="0">
                <a:spAutoFit/>
              </a:bodyPr>
              <a:lstStyle/>
              <a:p>
                <a:r>
                  <a:rPr lang="x-none" sz="2400" dirty="0">
                    <a:solidFill>
                      <a:srgbClr val="FF0000"/>
                    </a:solidFill>
                  </a:rPr>
                  <a:t>5</a:t>
                </a:r>
              </a:p>
            </p:txBody>
          </p:sp>
          <p:sp>
            <p:nvSpPr>
              <p:cNvPr id="27" name="TextBox 26">
                <a:extLst>
                  <a:ext uri="{FF2B5EF4-FFF2-40B4-BE49-F238E27FC236}">
                    <a16:creationId xmlns:a16="http://schemas.microsoft.com/office/drawing/2014/main" id="{B2FF0F86-F03F-C3F3-983D-45B43733716E}"/>
                  </a:ext>
                </a:extLst>
              </p:cNvPr>
              <p:cNvSpPr txBox="1"/>
              <p:nvPr/>
            </p:nvSpPr>
            <p:spPr>
              <a:xfrm>
                <a:off x="6235157" y="5518687"/>
                <a:ext cx="340158" cy="461665"/>
              </a:xfrm>
              <a:prstGeom prst="rect">
                <a:avLst/>
              </a:prstGeom>
              <a:noFill/>
            </p:spPr>
            <p:txBody>
              <a:bodyPr wrap="none" rtlCol="0">
                <a:spAutoFit/>
              </a:bodyPr>
              <a:lstStyle/>
              <a:p>
                <a:r>
                  <a:rPr lang="x-none" sz="2400" dirty="0">
                    <a:solidFill>
                      <a:srgbClr val="FF0000"/>
                    </a:solidFill>
                  </a:rPr>
                  <a:t>6</a:t>
                </a:r>
              </a:p>
            </p:txBody>
          </p:sp>
          <p:sp>
            <p:nvSpPr>
              <p:cNvPr id="28" name="TextBox 27">
                <a:extLst>
                  <a:ext uri="{FF2B5EF4-FFF2-40B4-BE49-F238E27FC236}">
                    <a16:creationId xmlns:a16="http://schemas.microsoft.com/office/drawing/2014/main" id="{4B0E43FC-87AC-C49B-976F-F77CF56968D8}"/>
                  </a:ext>
                </a:extLst>
              </p:cNvPr>
              <p:cNvSpPr txBox="1"/>
              <p:nvPr/>
            </p:nvSpPr>
            <p:spPr>
              <a:xfrm>
                <a:off x="7368913" y="5518687"/>
                <a:ext cx="340158" cy="461665"/>
              </a:xfrm>
              <a:prstGeom prst="rect">
                <a:avLst/>
              </a:prstGeom>
              <a:noFill/>
            </p:spPr>
            <p:txBody>
              <a:bodyPr wrap="none" rtlCol="0">
                <a:spAutoFit/>
              </a:bodyPr>
              <a:lstStyle/>
              <a:p>
                <a:r>
                  <a:rPr lang="x-none" sz="2400" dirty="0">
                    <a:solidFill>
                      <a:srgbClr val="FF0000"/>
                    </a:solidFill>
                  </a:rPr>
                  <a:t>7</a:t>
                </a:r>
              </a:p>
            </p:txBody>
          </p:sp>
          <p:sp>
            <p:nvSpPr>
              <p:cNvPr id="29" name="TextBox 28">
                <a:extLst>
                  <a:ext uri="{FF2B5EF4-FFF2-40B4-BE49-F238E27FC236}">
                    <a16:creationId xmlns:a16="http://schemas.microsoft.com/office/drawing/2014/main" id="{C88243DF-A3B8-596F-8ADC-720A23AE20C8}"/>
                  </a:ext>
                </a:extLst>
              </p:cNvPr>
              <p:cNvSpPr txBox="1"/>
              <p:nvPr/>
            </p:nvSpPr>
            <p:spPr>
              <a:xfrm>
                <a:off x="8502669" y="5518687"/>
                <a:ext cx="340158" cy="461665"/>
              </a:xfrm>
              <a:prstGeom prst="rect">
                <a:avLst/>
              </a:prstGeom>
              <a:noFill/>
            </p:spPr>
            <p:txBody>
              <a:bodyPr wrap="none" rtlCol="0">
                <a:spAutoFit/>
              </a:bodyPr>
              <a:lstStyle/>
              <a:p>
                <a:r>
                  <a:rPr lang="x-none" sz="2400" dirty="0">
                    <a:solidFill>
                      <a:srgbClr val="FF0000"/>
                    </a:solidFill>
                  </a:rPr>
                  <a:t>8</a:t>
                </a:r>
              </a:p>
            </p:txBody>
          </p:sp>
          <p:sp>
            <p:nvSpPr>
              <p:cNvPr id="30" name="TextBox 29">
                <a:extLst>
                  <a:ext uri="{FF2B5EF4-FFF2-40B4-BE49-F238E27FC236}">
                    <a16:creationId xmlns:a16="http://schemas.microsoft.com/office/drawing/2014/main" id="{2F0983FA-D4C0-C0BB-AE60-147236F29B10}"/>
                  </a:ext>
                </a:extLst>
              </p:cNvPr>
              <p:cNvSpPr txBox="1"/>
              <p:nvPr/>
            </p:nvSpPr>
            <p:spPr>
              <a:xfrm>
                <a:off x="9636425" y="5518687"/>
                <a:ext cx="340158" cy="461665"/>
              </a:xfrm>
              <a:prstGeom prst="rect">
                <a:avLst/>
              </a:prstGeom>
              <a:noFill/>
            </p:spPr>
            <p:txBody>
              <a:bodyPr wrap="none" rtlCol="0">
                <a:spAutoFit/>
              </a:bodyPr>
              <a:lstStyle/>
              <a:p>
                <a:r>
                  <a:rPr lang="x-none" sz="2400" dirty="0">
                    <a:solidFill>
                      <a:srgbClr val="FF0000"/>
                    </a:solidFill>
                  </a:rPr>
                  <a:t>9</a:t>
                </a:r>
              </a:p>
            </p:txBody>
          </p:sp>
          <p:sp>
            <p:nvSpPr>
              <p:cNvPr id="31" name="TextBox 30">
                <a:extLst>
                  <a:ext uri="{FF2B5EF4-FFF2-40B4-BE49-F238E27FC236}">
                    <a16:creationId xmlns:a16="http://schemas.microsoft.com/office/drawing/2014/main" id="{DD90761B-1835-07D0-FF3C-A4156A5189B0}"/>
                  </a:ext>
                </a:extLst>
              </p:cNvPr>
              <p:cNvSpPr txBox="1"/>
              <p:nvPr/>
            </p:nvSpPr>
            <p:spPr>
              <a:xfrm>
                <a:off x="10770185" y="5518687"/>
                <a:ext cx="495649" cy="461665"/>
              </a:xfrm>
              <a:prstGeom prst="rect">
                <a:avLst/>
              </a:prstGeom>
              <a:noFill/>
            </p:spPr>
            <p:txBody>
              <a:bodyPr wrap="none" rtlCol="0">
                <a:spAutoFit/>
              </a:bodyPr>
              <a:lstStyle/>
              <a:p>
                <a:r>
                  <a:rPr lang="x-none" sz="2400" dirty="0">
                    <a:solidFill>
                      <a:srgbClr val="FF0000"/>
                    </a:solidFill>
                  </a:rPr>
                  <a:t>10</a:t>
                </a:r>
              </a:p>
            </p:txBody>
          </p:sp>
        </p:grpSp>
        <p:sp>
          <p:nvSpPr>
            <p:cNvPr id="36" name="TextBox 35">
              <a:extLst>
                <a:ext uri="{FF2B5EF4-FFF2-40B4-BE49-F238E27FC236}">
                  <a16:creationId xmlns:a16="http://schemas.microsoft.com/office/drawing/2014/main" id="{41AF00BC-A29E-4759-5A6D-E099C8C9336E}"/>
                </a:ext>
              </a:extLst>
            </p:cNvPr>
            <p:cNvSpPr txBox="1"/>
            <p:nvPr/>
          </p:nvSpPr>
          <p:spPr>
            <a:xfrm>
              <a:off x="5256398" y="5449006"/>
              <a:ext cx="1100773" cy="422567"/>
            </a:xfrm>
            <a:prstGeom prst="rect">
              <a:avLst/>
            </a:prstGeom>
            <a:noFill/>
          </p:spPr>
          <p:txBody>
            <a:bodyPr wrap="none" rtlCol="0">
              <a:spAutoFit/>
            </a:bodyPr>
            <a:lstStyle/>
            <a:p>
              <a:r>
                <a:rPr lang="en-CH" sz="2000" dirty="0"/>
                <a:t>259 </a:t>
              </a:r>
              <a:r>
                <a:rPr lang="en-US" sz="2000" dirty="0"/>
                <a:t>m</a:t>
              </a:r>
              <a:r>
                <a:rPr lang="en-CH" sz="2000" dirty="0"/>
                <a:t>m</a:t>
              </a:r>
            </a:p>
          </p:txBody>
        </p:sp>
        <p:sp>
          <p:nvSpPr>
            <p:cNvPr id="37" name="TextBox 36">
              <a:extLst>
                <a:ext uri="{FF2B5EF4-FFF2-40B4-BE49-F238E27FC236}">
                  <a16:creationId xmlns:a16="http://schemas.microsoft.com/office/drawing/2014/main" id="{B7370C88-E664-EB54-2840-2884FC9BC481}"/>
                </a:ext>
              </a:extLst>
            </p:cNvPr>
            <p:cNvSpPr txBox="1"/>
            <p:nvPr/>
          </p:nvSpPr>
          <p:spPr>
            <a:xfrm>
              <a:off x="-467680" y="4603744"/>
              <a:ext cx="918841" cy="400110"/>
            </a:xfrm>
            <a:prstGeom prst="rect">
              <a:avLst/>
            </a:prstGeom>
            <a:noFill/>
          </p:spPr>
          <p:txBody>
            <a:bodyPr wrap="none" rtlCol="0">
              <a:spAutoFit/>
            </a:bodyPr>
            <a:lstStyle>
              <a:defPPr>
                <a:defRPr lang="en-US"/>
              </a:defPPr>
              <a:lvl1pPr>
                <a:defRPr sz="2000" b="1">
                  <a:solidFill>
                    <a:schemeClr val="accent6">
                      <a:lumMod val="50000"/>
                    </a:schemeClr>
                  </a:solidFill>
                </a:defRPr>
              </a:lvl1pPr>
            </a:lstStyle>
            <a:p>
              <a:r>
                <a:rPr lang="en-CH" b="0" dirty="0">
                  <a:solidFill>
                    <a:schemeClr val="tx1"/>
                  </a:solidFill>
                </a:rPr>
                <a:t>14 mm</a:t>
              </a:r>
            </a:p>
          </p:txBody>
        </p:sp>
        <p:cxnSp>
          <p:nvCxnSpPr>
            <p:cNvPr id="38" name="Straight Arrow Connector 37">
              <a:extLst>
                <a:ext uri="{FF2B5EF4-FFF2-40B4-BE49-F238E27FC236}">
                  <a16:creationId xmlns:a16="http://schemas.microsoft.com/office/drawing/2014/main" id="{7A3FDA9A-679F-50F4-3C82-D5FFA83F216A}"/>
                </a:ext>
              </a:extLst>
            </p:cNvPr>
            <p:cNvCxnSpPr>
              <a:cxnSpLocks/>
            </p:cNvCxnSpPr>
            <p:nvPr/>
          </p:nvCxnSpPr>
          <p:spPr>
            <a:xfrm>
              <a:off x="730610" y="5426027"/>
              <a:ext cx="1055651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F8A353B-019C-4E84-B865-FC9203442014}"/>
                </a:ext>
              </a:extLst>
            </p:cNvPr>
            <p:cNvCxnSpPr>
              <a:cxnSpLocks/>
            </p:cNvCxnSpPr>
            <p:nvPr/>
          </p:nvCxnSpPr>
          <p:spPr>
            <a:xfrm>
              <a:off x="501675" y="4453437"/>
              <a:ext cx="0" cy="67940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6" name="Content Placeholder 2">
            <a:extLst>
              <a:ext uri="{FF2B5EF4-FFF2-40B4-BE49-F238E27FC236}">
                <a16:creationId xmlns:a16="http://schemas.microsoft.com/office/drawing/2014/main" id="{76B0CF1E-9B16-DDC0-9595-A1CDDD8DE4B8}"/>
              </a:ext>
            </a:extLst>
          </p:cNvPr>
          <p:cNvSpPr txBox="1">
            <a:spLocks/>
          </p:cNvSpPr>
          <p:nvPr/>
        </p:nvSpPr>
        <p:spPr>
          <a:xfrm>
            <a:off x="1139059" y="5330766"/>
            <a:ext cx="5050396" cy="1214819"/>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endParaRPr lang="en-US" dirty="0"/>
          </a:p>
        </p:txBody>
      </p:sp>
    </p:spTree>
    <p:extLst>
      <p:ext uri="{BB962C8B-B14F-4D97-AF65-F5344CB8AC3E}">
        <p14:creationId xmlns:p14="http://schemas.microsoft.com/office/powerpoint/2010/main" val="24165313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7D87-DD0A-84C8-6C84-466AA07557DC}"/>
              </a:ext>
            </a:extLst>
          </p:cNvPr>
          <p:cNvSpPr>
            <a:spLocks noGrp="1"/>
          </p:cNvSpPr>
          <p:nvPr>
            <p:ph type="title"/>
          </p:nvPr>
        </p:nvSpPr>
        <p:spPr/>
        <p:txBody>
          <a:bodyPr>
            <a:normAutofit fontScale="90000"/>
          </a:bodyPr>
          <a:lstStyle/>
          <a:p>
            <a:r>
              <a:rPr lang="en-GB" dirty="0"/>
              <a:t>MOSS Monolithic Stitched Sensor Prototype</a:t>
            </a:r>
            <a:endParaRPr lang="en-US" dirty="0"/>
          </a:p>
        </p:txBody>
      </p:sp>
      <p:sp>
        <p:nvSpPr>
          <p:cNvPr id="4" name="Footer Placeholder 3">
            <a:extLst>
              <a:ext uri="{FF2B5EF4-FFF2-40B4-BE49-F238E27FC236}">
                <a16:creationId xmlns:a16="http://schemas.microsoft.com/office/drawing/2014/main" id="{B21A78AC-BE4B-3682-1979-EECF2B923808}"/>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EE4A5DB5-590E-2B95-5156-07A31A71EC9D}"/>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33</a:t>
            </a:fld>
            <a:endParaRPr lang="en-GB">
              <a:solidFill>
                <a:srgbClr val="0055A0">
                  <a:tint val="75000"/>
                </a:srgbClr>
              </a:solidFill>
            </a:endParaRPr>
          </a:p>
        </p:txBody>
      </p:sp>
      <p:pic>
        <p:nvPicPr>
          <p:cNvPr id="43" name="Picture 42">
            <a:extLst>
              <a:ext uri="{FF2B5EF4-FFF2-40B4-BE49-F238E27FC236}">
                <a16:creationId xmlns:a16="http://schemas.microsoft.com/office/drawing/2014/main" id="{91B31959-00CB-A464-C519-8D592B958DF8}"/>
              </a:ext>
            </a:extLst>
          </p:cNvPr>
          <p:cNvPicPr>
            <a:picLocks noChangeAspect="1"/>
          </p:cNvPicPr>
          <p:nvPr/>
        </p:nvPicPr>
        <p:blipFill>
          <a:blip r:embed="rId2"/>
          <a:stretch>
            <a:fillRect/>
          </a:stretch>
        </p:blipFill>
        <p:spPr>
          <a:xfrm>
            <a:off x="1311278" y="2609983"/>
            <a:ext cx="4309501" cy="2072977"/>
          </a:xfrm>
          <a:prstGeom prst="rect">
            <a:avLst/>
          </a:prstGeom>
        </p:spPr>
      </p:pic>
      <p:sp>
        <p:nvSpPr>
          <p:cNvPr id="44" name="Rectangle 43">
            <a:extLst>
              <a:ext uri="{FF2B5EF4-FFF2-40B4-BE49-F238E27FC236}">
                <a16:creationId xmlns:a16="http://schemas.microsoft.com/office/drawing/2014/main" id="{FB3DBB71-FE52-7A73-14EF-91CCBE1B78BD}"/>
              </a:ext>
            </a:extLst>
          </p:cNvPr>
          <p:cNvSpPr/>
          <p:nvPr/>
        </p:nvSpPr>
        <p:spPr>
          <a:xfrm>
            <a:off x="1634936" y="2579345"/>
            <a:ext cx="3701496" cy="2151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00FF00"/>
              </a:solidFill>
              <a:highlight>
                <a:srgbClr val="00FF00"/>
              </a:highlight>
            </a:endParaRPr>
          </a:p>
        </p:txBody>
      </p:sp>
      <p:grpSp>
        <p:nvGrpSpPr>
          <p:cNvPr id="45" name="Group 44">
            <a:extLst>
              <a:ext uri="{FF2B5EF4-FFF2-40B4-BE49-F238E27FC236}">
                <a16:creationId xmlns:a16="http://schemas.microsoft.com/office/drawing/2014/main" id="{E3F7FE5D-9F91-937D-2465-C8C053C9BBB9}"/>
              </a:ext>
            </a:extLst>
          </p:cNvPr>
          <p:cNvGrpSpPr/>
          <p:nvPr/>
        </p:nvGrpSpPr>
        <p:grpSpPr>
          <a:xfrm>
            <a:off x="522656" y="1114507"/>
            <a:ext cx="8293071" cy="824988"/>
            <a:chOff x="0" y="5110444"/>
            <a:chExt cx="12192000" cy="1212850"/>
          </a:xfrm>
        </p:grpSpPr>
        <p:pic>
          <p:nvPicPr>
            <p:cNvPr id="63" name="Picture 4">
              <a:extLst>
                <a:ext uri="{FF2B5EF4-FFF2-40B4-BE49-F238E27FC236}">
                  <a16:creationId xmlns:a16="http://schemas.microsoft.com/office/drawing/2014/main" id="{5199BFCA-E221-3FFF-B484-E9CB9B829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0444"/>
              <a:ext cx="12192000" cy="1212850"/>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Rectangle 63">
              <a:extLst>
                <a:ext uri="{FF2B5EF4-FFF2-40B4-BE49-F238E27FC236}">
                  <a16:creationId xmlns:a16="http://schemas.microsoft.com/office/drawing/2014/main" id="{AC9DE099-A476-02BD-36AE-1DB4DC4B3724}"/>
                </a:ext>
              </a:extLst>
            </p:cNvPr>
            <p:cNvSpPr/>
            <p:nvPr/>
          </p:nvSpPr>
          <p:spPr>
            <a:xfrm>
              <a:off x="233916" y="5377379"/>
              <a:ext cx="1144058" cy="7442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5" name="TextBox 64">
              <a:extLst>
                <a:ext uri="{FF2B5EF4-FFF2-40B4-BE49-F238E27FC236}">
                  <a16:creationId xmlns:a16="http://schemas.microsoft.com/office/drawing/2014/main" id="{98340FEB-B2C5-DE17-7084-9B674D353802}"/>
                </a:ext>
              </a:extLst>
            </p:cNvPr>
            <p:cNvSpPr txBox="1"/>
            <p:nvPr/>
          </p:nvSpPr>
          <p:spPr>
            <a:xfrm>
              <a:off x="566377" y="5518687"/>
              <a:ext cx="340158" cy="461665"/>
            </a:xfrm>
            <a:prstGeom prst="rect">
              <a:avLst/>
            </a:prstGeom>
            <a:noFill/>
          </p:spPr>
          <p:txBody>
            <a:bodyPr wrap="none" rtlCol="0">
              <a:spAutoFit/>
            </a:bodyPr>
            <a:lstStyle/>
            <a:p>
              <a:r>
                <a:rPr lang="x-none" sz="2400" dirty="0">
                  <a:solidFill>
                    <a:srgbClr val="FF0000"/>
                  </a:solidFill>
                </a:rPr>
                <a:t>1</a:t>
              </a:r>
            </a:p>
          </p:txBody>
        </p:sp>
        <p:sp>
          <p:nvSpPr>
            <p:cNvPr id="66" name="TextBox 65">
              <a:extLst>
                <a:ext uri="{FF2B5EF4-FFF2-40B4-BE49-F238E27FC236}">
                  <a16:creationId xmlns:a16="http://schemas.microsoft.com/office/drawing/2014/main" id="{0C87B688-823C-839E-B1B3-378FFC542169}"/>
                </a:ext>
              </a:extLst>
            </p:cNvPr>
            <p:cNvSpPr txBox="1"/>
            <p:nvPr/>
          </p:nvSpPr>
          <p:spPr>
            <a:xfrm>
              <a:off x="1700133" y="5518687"/>
              <a:ext cx="340158" cy="461665"/>
            </a:xfrm>
            <a:prstGeom prst="rect">
              <a:avLst/>
            </a:prstGeom>
            <a:noFill/>
          </p:spPr>
          <p:txBody>
            <a:bodyPr wrap="none" rtlCol="0">
              <a:spAutoFit/>
            </a:bodyPr>
            <a:lstStyle/>
            <a:p>
              <a:r>
                <a:rPr lang="x-none" sz="2400" dirty="0">
                  <a:solidFill>
                    <a:srgbClr val="FF0000"/>
                  </a:solidFill>
                </a:rPr>
                <a:t>2</a:t>
              </a:r>
            </a:p>
          </p:txBody>
        </p:sp>
        <p:sp>
          <p:nvSpPr>
            <p:cNvPr id="67" name="TextBox 66">
              <a:extLst>
                <a:ext uri="{FF2B5EF4-FFF2-40B4-BE49-F238E27FC236}">
                  <a16:creationId xmlns:a16="http://schemas.microsoft.com/office/drawing/2014/main" id="{E7BCF036-C8B4-3235-FFBE-F2E007B29702}"/>
                </a:ext>
              </a:extLst>
            </p:cNvPr>
            <p:cNvSpPr txBox="1"/>
            <p:nvPr/>
          </p:nvSpPr>
          <p:spPr>
            <a:xfrm>
              <a:off x="2833888" y="5518687"/>
              <a:ext cx="340158" cy="461665"/>
            </a:xfrm>
            <a:prstGeom prst="rect">
              <a:avLst/>
            </a:prstGeom>
            <a:noFill/>
          </p:spPr>
          <p:txBody>
            <a:bodyPr wrap="none" rtlCol="0">
              <a:spAutoFit/>
            </a:bodyPr>
            <a:lstStyle/>
            <a:p>
              <a:r>
                <a:rPr lang="x-none" sz="2400" dirty="0">
                  <a:solidFill>
                    <a:srgbClr val="FF0000"/>
                  </a:solidFill>
                </a:rPr>
                <a:t>3</a:t>
              </a:r>
            </a:p>
          </p:txBody>
        </p:sp>
        <p:sp>
          <p:nvSpPr>
            <p:cNvPr id="68" name="TextBox 67">
              <a:extLst>
                <a:ext uri="{FF2B5EF4-FFF2-40B4-BE49-F238E27FC236}">
                  <a16:creationId xmlns:a16="http://schemas.microsoft.com/office/drawing/2014/main" id="{AA87F89A-B12A-379C-5157-52165BAFB537}"/>
                </a:ext>
              </a:extLst>
            </p:cNvPr>
            <p:cNvSpPr txBox="1"/>
            <p:nvPr/>
          </p:nvSpPr>
          <p:spPr>
            <a:xfrm>
              <a:off x="3967646" y="5518687"/>
              <a:ext cx="340158" cy="461665"/>
            </a:xfrm>
            <a:prstGeom prst="rect">
              <a:avLst/>
            </a:prstGeom>
            <a:noFill/>
          </p:spPr>
          <p:txBody>
            <a:bodyPr wrap="none" rtlCol="0">
              <a:spAutoFit/>
            </a:bodyPr>
            <a:lstStyle/>
            <a:p>
              <a:r>
                <a:rPr lang="x-none" sz="2400" dirty="0">
                  <a:solidFill>
                    <a:srgbClr val="FF0000"/>
                  </a:solidFill>
                </a:rPr>
                <a:t>4</a:t>
              </a:r>
            </a:p>
          </p:txBody>
        </p:sp>
        <p:sp>
          <p:nvSpPr>
            <p:cNvPr id="69" name="TextBox 68">
              <a:extLst>
                <a:ext uri="{FF2B5EF4-FFF2-40B4-BE49-F238E27FC236}">
                  <a16:creationId xmlns:a16="http://schemas.microsoft.com/office/drawing/2014/main" id="{44899F26-001A-144E-1384-926DFAAB1465}"/>
                </a:ext>
              </a:extLst>
            </p:cNvPr>
            <p:cNvSpPr txBox="1"/>
            <p:nvPr/>
          </p:nvSpPr>
          <p:spPr>
            <a:xfrm>
              <a:off x="5101401" y="5518687"/>
              <a:ext cx="340158" cy="461665"/>
            </a:xfrm>
            <a:prstGeom prst="rect">
              <a:avLst/>
            </a:prstGeom>
            <a:noFill/>
          </p:spPr>
          <p:txBody>
            <a:bodyPr wrap="none" rtlCol="0">
              <a:spAutoFit/>
            </a:bodyPr>
            <a:lstStyle/>
            <a:p>
              <a:r>
                <a:rPr lang="x-none" sz="2400" dirty="0">
                  <a:solidFill>
                    <a:srgbClr val="FF0000"/>
                  </a:solidFill>
                </a:rPr>
                <a:t>5</a:t>
              </a:r>
            </a:p>
          </p:txBody>
        </p:sp>
        <p:sp>
          <p:nvSpPr>
            <p:cNvPr id="70" name="TextBox 69">
              <a:extLst>
                <a:ext uri="{FF2B5EF4-FFF2-40B4-BE49-F238E27FC236}">
                  <a16:creationId xmlns:a16="http://schemas.microsoft.com/office/drawing/2014/main" id="{8CCF8E56-8F99-E398-CBA5-A8E4726CD0F3}"/>
                </a:ext>
              </a:extLst>
            </p:cNvPr>
            <p:cNvSpPr txBox="1"/>
            <p:nvPr/>
          </p:nvSpPr>
          <p:spPr>
            <a:xfrm>
              <a:off x="6235157" y="5518687"/>
              <a:ext cx="340158" cy="461665"/>
            </a:xfrm>
            <a:prstGeom prst="rect">
              <a:avLst/>
            </a:prstGeom>
            <a:noFill/>
          </p:spPr>
          <p:txBody>
            <a:bodyPr wrap="none" rtlCol="0">
              <a:spAutoFit/>
            </a:bodyPr>
            <a:lstStyle/>
            <a:p>
              <a:r>
                <a:rPr lang="x-none" sz="2400" dirty="0">
                  <a:solidFill>
                    <a:srgbClr val="FF0000"/>
                  </a:solidFill>
                </a:rPr>
                <a:t>6</a:t>
              </a:r>
            </a:p>
          </p:txBody>
        </p:sp>
        <p:sp>
          <p:nvSpPr>
            <p:cNvPr id="71" name="TextBox 70">
              <a:extLst>
                <a:ext uri="{FF2B5EF4-FFF2-40B4-BE49-F238E27FC236}">
                  <a16:creationId xmlns:a16="http://schemas.microsoft.com/office/drawing/2014/main" id="{77CF6845-DBAE-7BB4-25FD-1BF87B305A70}"/>
                </a:ext>
              </a:extLst>
            </p:cNvPr>
            <p:cNvSpPr txBox="1"/>
            <p:nvPr/>
          </p:nvSpPr>
          <p:spPr>
            <a:xfrm>
              <a:off x="7368913" y="5518687"/>
              <a:ext cx="340158" cy="461665"/>
            </a:xfrm>
            <a:prstGeom prst="rect">
              <a:avLst/>
            </a:prstGeom>
            <a:noFill/>
          </p:spPr>
          <p:txBody>
            <a:bodyPr wrap="none" rtlCol="0">
              <a:spAutoFit/>
            </a:bodyPr>
            <a:lstStyle/>
            <a:p>
              <a:r>
                <a:rPr lang="x-none" sz="2400" dirty="0">
                  <a:solidFill>
                    <a:srgbClr val="FF0000"/>
                  </a:solidFill>
                </a:rPr>
                <a:t>7</a:t>
              </a:r>
            </a:p>
          </p:txBody>
        </p:sp>
        <p:sp>
          <p:nvSpPr>
            <p:cNvPr id="72" name="TextBox 71">
              <a:extLst>
                <a:ext uri="{FF2B5EF4-FFF2-40B4-BE49-F238E27FC236}">
                  <a16:creationId xmlns:a16="http://schemas.microsoft.com/office/drawing/2014/main" id="{F370D7A1-7489-1402-F7F8-D1E334DE0759}"/>
                </a:ext>
              </a:extLst>
            </p:cNvPr>
            <p:cNvSpPr txBox="1"/>
            <p:nvPr/>
          </p:nvSpPr>
          <p:spPr>
            <a:xfrm>
              <a:off x="8502669" y="5518687"/>
              <a:ext cx="340158" cy="461665"/>
            </a:xfrm>
            <a:prstGeom prst="rect">
              <a:avLst/>
            </a:prstGeom>
            <a:noFill/>
          </p:spPr>
          <p:txBody>
            <a:bodyPr wrap="none" rtlCol="0">
              <a:spAutoFit/>
            </a:bodyPr>
            <a:lstStyle/>
            <a:p>
              <a:r>
                <a:rPr lang="x-none" sz="2400" dirty="0">
                  <a:solidFill>
                    <a:srgbClr val="FF0000"/>
                  </a:solidFill>
                </a:rPr>
                <a:t>8</a:t>
              </a:r>
            </a:p>
          </p:txBody>
        </p:sp>
        <p:sp>
          <p:nvSpPr>
            <p:cNvPr id="73" name="TextBox 72">
              <a:extLst>
                <a:ext uri="{FF2B5EF4-FFF2-40B4-BE49-F238E27FC236}">
                  <a16:creationId xmlns:a16="http://schemas.microsoft.com/office/drawing/2014/main" id="{6B52A8C4-B75B-5ED9-AAFB-F5E5BC0D64C2}"/>
                </a:ext>
              </a:extLst>
            </p:cNvPr>
            <p:cNvSpPr txBox="1"/>
            <p:nvPr/>
          </p:nvSpPr>
          <p:spPr>
            <a:xfrm>
              <a:off x="9636425" y="5518687"/>
              <a:ext cx="340158" cy="461665"/>
            </a:xfrm>
            <a:prstGeom prst="rect">
              <a:avLst/>
            </a:prstGeom>
            <a:noFill/>
          </p:spPr>
          <p:txBody>
            <a:bodyPr wrap="none" rtlCol="0">
              <a:spAutoFit/>
            </a:bodyPr>
            <a:lstStyle/>
            <a:p>
              <a:r>
                <a:rPr lang="x-none" sz="2400" dirty="0">
                  <a:solidFill>
                    <a:srgbClr val="FF0000"/>
                  </a:solidFill>
                </a:rPr>
                <a:t>9</a:t>
              </a:r>
            </a:p>
          </p:txBody>
        </p:sp>
        <p:sp>
          <p:nvSpPr>
            <p:cNvPr id="74" name="TextBox 73">
              <a:extLst>
                <a:ext uri="{FF2B5EF4-FFF2-40B4-BE49-F238E27FC236}">
                  <a16:creationId xmlns:a16="http://schemas.microsoft.com/office/drawing/2014/main" id="{4EC73870-D8EC-1B43-024F-9FAB5F248778}"/>
                </a:ext>
              </a:extLst>
            </p:cNvPr>
            <p:cNvSpPr txBox="1"/>
            <p:nvPr/>
          </p:nvSpPr>
          <p:spPr>
            <a:xfrm>
              <a:off x="10770185" y="5518687"/>
              <a:ext cx="495650" cy="461665"/>
            </a:xfrm>
            <a:prstGeom prst="rect">
              <a:avLst/>
            </a:prstGeom>
            <a:noFill/>
          </p:spPr>
          <p:txBody>
            <a:bodyPr wrap="none" rtlCol="0">
              <a:spAutoFit/>
            </a:bodyPr>
            <a:lstStyle/>
            <a:p>
              <a:r>
                <a:rPr lang="x-none" sz="2400" dirty="0">
                  <a:solidFill>
                    <a:srgbClr val="FF0000"/>
                  </a:solidFill>
                </a:rPr>
                <a:t>10</a:t>
              </a:r>
            </a:p>
          </p:txBody>
        </p:sp>
      </p:grpSp>
      <p:pic>
        <p:nvPicPr>
          <p:cNvPr id="46" name="Picture 45">
            <a:extLst>
              <a:ext uri="{FF2B5EF4-FFF2-40B4-BE49-F238E27FC236}">
                <a16:creationId xmlns:a16="http://schemas.microsoft.com/office/drawing/2014/main" id="{A672C6C6-8EE8-FF2A-BC99-39437B795475}"/>
              </a:ext>
            </a:extLst>
          </p:cNvPr>
          <p:cNvPicPr>
            <a:picLocks noChangeAspect="1"/>
          </p:cNvPicPr>
          <p:nvPr/>
        </p:nvPicPr>
        <p:blipFill>
          <a:blip r:embed="rId4"/>
          <a:stretch>
            <a:fillRect/>
          </a:stretch>
        </p:blipFill>
        <p:spPr>
          <a:xfrm>
            <a:off x="6514275" y="3904767"/>
            <a:ext cx="984185" cy="984186"/>
          </a:xfrm>
          <a:prstGeom prst="rect">
            <a:avLst/>
          </a:prstGeom>
        </p:spPr>
      </p:pic>
      <p:pic>
        <p:nvPicPr>
          <p:cNvPr id="49" name="Picture 48">
            <a:extLst>
              <a:ext uri="{FF2B5EF4-FFF2-40B4-BE49-F238E27FC236}">
                <a16:creationId xmlns:a16="http://schemas.microsoft.com/office/drawing/2014/main" id="{CE6B7C6A-7795-F420-25B4-FA06127561D7}"/>
              </a:ext>
            </a:extLst>
          </p:cNvPr>
          <p:cNvPicPr>
            <a:picLocks noChangeAspect="1"/>
          </p:cNvPicPr>
          <p:nvPr/>
        </p:nvPicPr>
        <p:blipFill>
          <a:blip r:embed="rId4"/>
          <a:stretch>
            <a:fillRect/>
          </a:stretch>
        </p:blipFill>
        <p:spPr>
          <a:xfrm>
            <a:off x="6514274" y="2424047"/>
            <a:ext cx="1363167" cy="1363168"/>
          </a:xfrm>
          <a:prstGeom prst="rect">
            <a:avLst/>
          </a:prstGeom>
        </p:spPr>
      </p:pic>
      <p:sp>
        <p:nvSpPr>
          <p:cNvPr id="50" name="Rectangle 49">
            <a:extLst>
              <a:ext uri="{FF2B5EF4-FFF2-40B4-BE49-F238E27FC236}">
                <a16:creationId xmlns:a16="http://schemas.microsoft.com/office/drawing/2014/main" id="{993661F3-B5F7-008A-1895-E36427B10570}"/>
              </a:ext>
            </a:extLst>
          </p:cNvPr>
          <p:cNvSpPr/>
          <p:nvPr/>
        </p:nvSpPr>
        <p:spPr>
          <a:xfrm>
            <a:off x="5033447" y="2827133"/>
            <a:ext cx="150658" cy="133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Arrow Connector 50">
            <a:extLst>
              <a:ext uri="{FF2B5EF4-FFF2-40B4-BE49-F238E27FC236}">
                <a16:creationId xmlns:a16="http://schemas.microsoft.com/office/drawing/2014/main" id="{7EFFF741-37A3-F0BA-915F-EB34DB1705A3}"/>
              </a:ext>
            </a:extLst>
          </p:cNvPr>
          <p:cNvCxnSpPr>
            <a:cxnSpLocks/>
          </p:cNvCxnSpPr>
          <p:nvPr/>
        </p:nvCxnSpPr>
        <p:spPr>
          <a:xfrm>
            <a:off x="5189297" y="2893846"/>
            <a:ext cx="1224000" cy="1993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C5724A0-81F7-E3AF-6E55-86A2D8CC6410}"/>
              </a:ext>
            </a:extLst>
          </p:cNvPr>
          <p:cNvSpPr txBox="1"/>
          <p:nvPr/>
        </p:nvSpPr>
        <p:spPr>
          <a:xfrm>
            <a:off x="7966410" y="3835129"/>
            <a:ext cx="2741191" cy="984885"/>
          </a:xfrm>
          <a:prstGeom prst="rect">
            <a:avLst/>
          </a:prstGeom>
          <a:noFill/>
        </p:spPr>
        <p:txBody>
          <a:bodyPr wrap="square" rtlCol="0">
            <a:spAutoFit/>
          </a:bodyPr>
          <a:lstStyle/>
          <a:p>
            <a:r>
              <a:rPr lang="en-US" sz="1600" dirty="0">
                <a:solidFill>
                  <a:srgbClr val="000000"/>
                </a:solidFill>
              </a:rPr>
              <a:t>Half matrix </a:t>
            </a:r>
            <a:r>
              <a:rPr lang="en-US" sz="1600" dirty="0">
                <a:solidFill>
                  <a:srgbClr val="FF0000"/>
                </a:solidFill>
              </a:rPr>
              <a:t>bottom:</a:t>
            </a:r>
          </a:p>
          <a:p>
            <a:pPr indent="85725"/>
            <a:r>
              <a:rPr lang="en-US" sz="1400" dirty="0">
                <a:solidFill>
                  <a:srgbClr val="000000"/>
                </a:solidFill>
              </a:rPr>
              <a:t>- Fine p</a:t>
            </a:r>
            <a:r>
              <a:rPr lang="x-none" sz="1400" dirty="0">
                <a:solidFill>
                  <a:srgbClr val="000000"/>
                </a:solidFill>
              </a:rPr>
              <a:t>itch </a:t>
            </a:r>
            <a:r>
              <a:rPr lang="en-US" sz="1400" dirty="0">
                <a:solidFill>
                  <a:srgbClr val="FF0000"/>
                </a:solidFill>
              </a:rPr>
              <a:t>18</a:t>
            </a:r>
            <a:r>
              <a:rPr lang="x-none" sz="1400" dirty="0">
                <a:solidFill>
                  <a:srgbClr val="FF0000"/>
                </a:solidFill>
              </a:rPr>
              <a:t> </a:t>
            </a:r>
            <a:r>
              <a:rPr lang="en-US" sz="1400" dirty="0">
                <a:solidFill>
                  <a:srgbClr val="FF0000"/>
                </a:solidFill>
              </a:rPr>
              <a:t>µ</a:t>
            </a:r>
            <a:r>
              <a:rPr lang="x-none" sz="1400" dirty="0">
                <a:solidFill>
                  <a:srgbClr val="FF0000"/>
                </a:solidFill>
              </a:rPr>
              <a:t>m</a:t>
            </a:r>
            <a:endParaRPr lang="en-US" sz="1400" dirty="0">
              <a:solidFill>
                <a:srgbClr val="FF0000"/>
              </a:solidFill>
            </a:endParaRPr>
          </a:p>
          <a:p>
            <a:pPr indent="85725"/>
            <a:r>
              <a:rPr lang="en-US" sz="1400" dirty="0">
                <a:solidFill>
                  <a:srgbClr val="000000"/>
                </a:solidFill>
              </a:rPr>
              <a:t>- Compact layout</a:t>
            </a:r>
          </a:p>
          <a:p>
            <a:pPr indent="85725"/>
            <a:r>
              <a:rPr lang="en-US" sz="1400" dirty="0">
                <a:solidFill>
                  <a:srgbClr val="000000"/>
                </a:solidFill>
              </a:rPr>
              <a:t>- 11 </a:t>
            </a:r>
            <a:r>
              <a:rPr lang="en-US" sz="1400" dirty="0" err="1">
                <a:solidFill>
                  <a:srgbClr val="000000"/>
                </a:solidFill>
              </a:rPr>
              <a:t>mW</a:t>
            </a:r>
            <a:r>
              <a:rPr lang="en-US" sz="1400" dirty="0">
                <a:solidFill>
                  <a:srgbClr val="000000"/>
                </a:solidFill>
              </a:rPr>
              <a:t>/cm</a:t>
            </a:r>
            <a:r>
              <a:rPr lang="en-US" sz="1400" baseline="30000" dirty="0">
                <a:solidFill>
                  <a:srgbClr val="000000"/>
                </a:solidFill>
              </a:rPr>
              <a:t>2</a:t>
            </a:r>
            <a:r>
              <a:rPr lang="en-US" sz="1400" dirty="0">
                <a:solidFill>
                  <a:srgbClr val="000000"/>
                </a:solidFill>
              </a:rPr>
              <a:t> from analog FE</a:t>
            </a:r>
          </a:p>
        </p:txBody>
      </p:sp>
      <p:sp>
        <p:nvSpPr>
          <p:cNvPr id="53" name="TextBox 52">
            <a:extLst>
              <a:ext uri="{FF2B5EF4-FFF2-40B4-BE49-F238E27FC236}">
                <a16:creationId xmlns:a16="http://schemas.microsoft.com/office/drawing/2014/main" id="{CBD7C1B1-131D-1856-E212-5E6E64739DD6}"/>
              </a:ext>
            </a:extLst>
          </p:cNvPr>
          <p:cNvSpPr txBox="1"/>
          <p:nvPr/>
        </p:nvSpPr>
        <p:spPr>
          <a:xfrm>
            <a:off x="7928656" y="2397073"/>
            <a:ext cx="4263344" cy="984885"/>
          </a:xfrm>
          <a:prstGeom prst="rect">
            <a:avLst/>
          </a:prstGeom>
          <a:noFill/>
        </p:spPr>
        <p:txBody>
          <a:bodyPr wrap="square" rtlCol="0">
            <a:spAutoFit/>
          </a:bodyPr>
          <a:lstStyle/>
          <a:p>
            <a:r>
              <a:rPr lang="en-US" sz="1600" dirty="0">
                <a:solidFill>
                  <a:srgbClr val="000000"/>
                </a:solidFill>
              </a:rPr>
              <a:t>Half matrix </a:t>
            </a:r>
            <a:r>
              <a:rPr lang="en-US" sz="1600" dirty="0">
                <a:solidFill>
                  <a:srgbClr val="FF0000"/>
                </a:solidFill>
              </a:rPr>
              <a:t>top:</a:t>
            </a:r>
          </a:p>
          <a:p>
            <a:pPr indent="85725"/>
            <a:r>
              <a:rPr lang="en-US" sz="1400" dirty="0">
                <a:solidFill>
                  <a:srgbClr val="000000"/>
                </a:solidFill>
              </a:rPr>
              <a:t>- Large p</a:t>
            </a:r>
            <a:r>
              <a:rPr lang="x-none" sz="1400" dirty="0">
                <a:solidFill>
                  <a:srgbClr val="000000"/>
                </a:solidFill>
              </a:rPr>
              <a:t>itch </a:t>
            </a:r>
            <a:r>
              <a:rPr lang="x-none" sz="1400" dirty="0">
                <a:solidFill>
                  <a:srgbClr val="FF0000"/>
                </a:solidFill>
              </a:rPr>
              <a:t>22.5 </a:t>
            </a:r>
            <a:r>
              <a:rPr lang="en-US" sz="1400" dirty="0">
                <a:solidFill>
                  <a:srgbClr val="FF0000"/>
                </a:solidFill>
              </a:rPr>
              <a:t>µ</a:t>
            </a:r>
            <a:r>
              <a:rPr lang="x-none" sz="1400" dirty="0">
                <a:solidFill>
                  <a:srgbClr val="FF0000"/>
                </a:solidFill>
              </a:rPr>
              <a:t>m</a:t>
            </a:r>
            <a:endParaRPr lang="en-US" sz="1400" dirty="0">
              <a:solidFill>
                <a:srgbClr val="FF0000"/>
              </a:solidFill>
            </a:endParaRPr>
          </a:p>
          <a:p>
            <a:pPr indent="85725"/>
            <a:r>
              <a:rPr lang="en-US" sz="1400" dirty="0">
                <a:solidFill>
                  <a:srgbClr val="000000"/>
                </a:solidFill>
              </a:rPr>
              <a:t>- Maximized width and spacing of structures for yield</a:t>
            </a:r>
          </a:p>
          <a:p>
            <a:pPr indent="85725"/>
            <a:r>
              <a:rPr lang="en-US" sz="1400" dirty="0">
                <a:solidFill>
                  <a:srgbClr val="000000"/>
                </a:solidFill>
              </a:rPr>
              <a:t>- 7 </a:t>
            </a:r>
            <a:r>
              <a:rPr lang="en-US" sz="1400" dirty="0" err="1">
                <a:solidFill>
                  <a:srgbClr val="000000"/>
                </a:solidFill>
              </a:rPr>
              <a:t>mW</a:t>
            </a:r>
            <a:r>
              <a:rPr lang="en-US" sz="1400" dirty="0">
                <a:solidFill>
                  <a:srgbClr val="000000"/>
                </a:solidFill>
              </a:rPr>
              <a:t>/cm</a:t>
            </a:r>
            <a:r>
              <a:rPr lang="en-US" sz="1400" baseline="30000" dirty="0">
                <a:solidFill>
                  <a:srgbClr val="000000"/>
                </a:solidFill>
              </a:rPr>
              <a:t>2</a:t>
            </a:r>
            <a:r>
              <a:rPr lang="en-US" sz="1400" dirty="0">
                <a:solidFill>
                  <a:srgbClr val="000000"/>
                </a:solidFill>
              </a:rPr>
              <a:t> from analog FE</a:t>
            </a:r>
          </a:p>
        </p:txBody>
      </p:sp>
      <p:sp>
        <p:nvSpPr>
          <p:cNvPr id="54" name="TextBox 53">
            <a:extLst>
              <a:ext uri="{FF2B5EF4-FFF2-40B4-BE49-F238E27FC236}">
                <a16:creationId xmlns:a16="http://schemas.microsoft.com/office/drawing/2014/main" id="{D25DE5F2-6235-7996-F514-D593230B664D}"/>
              </a:ext>
            </a:extLst>
          </p:cNvPr>
          <p:cNvSpPr txBox="1"/>
          <p:nvPr/>
        </p:nvSpPr>
        <p:spPr>
          <a:xfrm>
            <a:off x="1849071" y="2229830"/>
            <a:ext cx="902811" cy="400110"/>
          </a:xfrm>
          <a:prstGeom prst="rect">
            <a:avLst/>
          </a:prstGeom>
          <a:noFill/>
        </p:spPr>
        <p:txBody>
          <a:bodyPr wrap="none" rtlCol="0">
            <a:spAutoFit/>
          </a:bodyPr>
          <a:lstStyle/>
          <a:p>
            <a:r>
              <a:rPr lang="x-none" sz="2000" dirty="0">
                <a:solidFill>
                  <a:srgbClr val="FF0000"/>
                </a:solidFill>
              </a:rPr>
              <a:t>1 of 10</a:t>
            </a:r>
          </a:p>
        </p:txBody>
      </p:sp>
      <p:sp>
        <p:nvSpPr>
          <p:cNvPr id="55" name="TextBox 54">
            <a:extLst>
              <a:ext uri="{FF2B5EF4-FFF2-40B4-BE49-F238E27FC236}">
                <a16:creationId xmlns:a16="http://schemas.microsoft.com/office/drawing/2014/main" id="{49671A25-0D53-C637-6DE6-2C8EFD38731B}"/>
              </a:ext>
            </a:extLst>
          </p:cNvPr>
          <p:cNvSpPr txBox="1"/>
          <p:nvPr/>
        </p:nvSpPr>
        <p:spPr>
          <a:xfrm>
            <a:off x="2628115" y="3877713"/>
            <a:ext cx="995595" cy="461665"/>
          </a:xfrm>
          <a:prstGeom prst="rect">
            <a:avLst/>
          </a:prstGeom>
          <a:noFill/>
        </p:spPr>
        <p:txBody>
          <a:bodyPr wrap="square" rtlCol="0">
            <a:spAutoFit/>
          </a:bodyPr>
          <a:lstStyle/>
          <a:p>
            <a:r>
              <a:rPr lang="en-CH" sz="1200" dirty="0">
                <a:solidFill>
                  <a:schemeClr val="accent6">
                    <a:lumMod val="50000"/>
                  </a:schemeClr>
                </a:solidFill>
              </a:rPr>
              <a:t>320 X 320 pixels</a:t>
            </a:r>
          </a:p>
        </p:txBody>
      </p:sp>
      <p:sp>
        <p:nvSpPr>
          <p:cNvPr id="56" name="TextBox 55">
            <a:extLst>
              <a:ext uri="{FF2B5EF4-FFF2-40B4-BE49-F238E27FC236}">
                <a16:creationId xmlns:a16="http://schemas.microsoft.com/office/drawing/2014/main" id="{28AA0C7E-531C-E398-3667-AC39DBC40A27}"/>
              </a:ext>
            </a:extLst>
          </p:cNvPr>
          <p:cNvSpPr txBox="1"/>
          <p:nvPr/>
        </p:nvSpPr>
        <p:spPr>
          <a:xfrm>
            <a:off x="2610974" y="3010469"/>
            <a:ext cx="995595" cy="461665"/>
          </a:xfrm>
          <a:prstGeom prst="rect">
            <a:avLst/>
          </a:prstGeom>
          <a:noFill/>
        </p:spPr>
        <p:txBody>
          <a:bodyPr wrap="square" rtlCol="0">
            <a:spAutoFit/>
          </a:bodyPr>
          <a:lstStyle/>
          <a:p>
            <a:r>
              <a:rPr lang="en-CH" sz="1200" dirty="0">
                <a:solidFill>
                  <a:schemeClr val="accent6">
                    <a:lumMod val="50000"/>
                  </a:schemeClr>
                </a:solidFill>
              </a:rPr>
              <a:t>256 X 256 pixels</a:t>
            </a:r>
          </a:p>
        </p:txBody>
      </p:sp>
      <p:sp>
        <p:nvSpPr>
          <p:cNvPr id="57" name="Rectangle 56">
            <a:extLst>
              <a:ext uri="{FF2B5EF4-FFF2-40B4-BE49-F238E27FC236}">
                <a16:creationId xmlns:a16="http://schemas.microsoft.com/office/drawing/2014/main" id="{179D1961-D5FB-ACFE-40DD-F608583CFA5E}"/>
              </a:ext>
            </a:extLst>
          </p:cNvPr>
          <p:cNvSpPr/>
          <p:nvPr/>
        </p:nvSpPr>
        <p:spPr>
          <a:xfrm>
            <a:off x="2610975" y="2793396"/>
            <a:ext cx="791629" cy="836306"/>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00FF00"/>
              </a:solidFill>
            </a:endParaRPr>
          </a:p>
        </p:txBody>
      </p:sp>
      <p:sp>
        <p:nvSpPr>
          <p:cNvPr id="58" name="Rectangle 57">
            <a:extLst>
              <a:ext uri="{FF2B5EF4-FFF2-40B4-BE49-F238E27FC236}">
                <a16:creationId xmlns:a16="http://schemas.microsoft.com/office/drawing/2014/main" id="{96B43F46-116D-FA65-B05B-0F807B83BF50}"/>
              </a:ext>
            </a:extLst>
          </p:cNvPr>
          <p:cNvSpPr/>
          <p:nvPr/>
        </p:nvSpPr>
        <p:spPr>
          <a:xfrm>
            <a:off x="2610975" y="3652108"/>
            <a:ext cx="791629" cy="836306"/>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00FF00"/>
              </a:solidFill>
            </a:endParaRPr>
          </a:p>
        </p:txBody>
      </p:sp>
      <p:cxnSp>
        <p:nvCxnSpPr>
          <p:cNvPr id="59" name="Straight Arrow Connector 58">
            <a:extLst>
              <a:ext uri="{FF2B5EF4-FFF2-40B4-BE49-F238E27FC236}">
                <a16:creationId xmlns:a16="http://schemas.microsoft.com/office/drawing/2014/main" id="{E9D2C6FA-F033-37EF-1E59-CE71BB423F80}"/>
              </a:ext>
            </a:extLst>
          </p:cNvPr>
          <p:cNvCxnSpPr>
            <a:cxnSpLocks/>
          </p:cNvCxnSpPr>
          <p:nvPr/>
        </p:nvCxnSpPr>
        <p:spPr>
          <a:xfrm>
            <a:off x="1146218" y="1767810"/>
            <a:ext cx="486963" cy="8115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1418B9C-1974-1168-C4DD-0CB6892CD050}"/>
              </a:ext>
            </a:extLst>
          </p:cNvPr>
          <p:cNvSpPr txBox="1"/>
          <p:nvPr/>
        </p:nvSpPr>
        <p:spPr>
          <a:xfrm>
            <a:off x="3992660" y="1970133"/>
            <a:ext cx="957313" cy="369332"/>
          </a:xfrm>
          <a:prstGeom prst="rect">
            <a:avLst/>
          </a:prstGeom>
          <a:noFill/>
        </p:spPr>
        <p:txBody>
          <a:bodyPr wrap="none" rtlCol="0">
            <a:spAutoFit/>
          </a:bodyPr>
          <a:lstStyle/>
          <a:p>
            <a:r>
              <a:rPr lang="en-CH" dirty="0">
                <a:solidFill>
                  <a:schemeClr val="accent6">
                    <a:lumMod val="50000"/>
                  </a:schemeClr>
                </a:solidFill>
              </a:rPr>
              <a:t>259 </a:t>
            </a:r>
            <a:r>
              <a:rPr lang="en-US" dirty="0">
                <a:solidFill>
                  <a:schemeClr val="accent6">
                    <a:lumMod val="50000"/>
                  </a:schemeClr>
                </a:solidFill>
              </a:rPr>
              <a:t>m</a:t>
            </a:r>
            <a:r>
              <a:rPr lang="en-CH" dirty="0">
                <a:solidFill>
                  <a:schemeClr val="accent6">
                    <a:lumMod val="50000"/>
                  </a:schemeClr>
                </a:solidFill>
              </a:rPr>
              <a:t>m</a:t>
            </a:r>
          </a:p>
        </p:txBody>
      </p:sp>
      <p:sp>
        <p:nvSpPr>
          <p:cNvPr id="61" name="TextBox 60">
            <a:extLst>
              <a:ext uri="{FF2B5EF4-FFF2-40B4-BE49-F238E27FC236}">
                <a16:creationId xmlns:a16="http://schemas.microsoft.com/office/drawing/2014/main" id="{26A417A9-B749-733C-3969-699FA9CA4A0D}"/>
              </a:ext>
            </a:extLst>
          </p:cNvPr>
          <p:cNvSpPr txBox="1"/>
          <p:nvPr/>
        </p:nvSpPr>
        <p:spPr>
          <a:xfrm rot="16200000">
            <a:off x="-11829" y="1411604"/>
            <a:ext cx="626151" cy="275210"/>
          </a:xfrm>
          <a:prstGeom prst="rect">
            <a:avLst/>
          </a:prstGeom>
          <a:noFill/>
        </p:spPr>
        <p:txBody>
          <a:bodyPr wrap="none" rtlCol="0">
            <a:spAutoFit/>
          </a:bodyPr>
          <a:lstStyle/>
          <a:p>
            <a:r>
              <a:rPr lang="en-CH" dirty="0">
                <a:solidFill>
                  <a:schemeClr val="accent6">
                    <a:lumMod val="50000"/>
                  </a:schemeClr>
                </a:solidFill>
              </a:rPr>
              <a:t>14 mm</a:t>
            </a:r>
          </a:p>
        </p:txBody>
      </p:sp>
      <p:cxnSp>
        <p:nvCxnSpPr>
          <p:cNvPr id="62" name="Straight Arrow Connector 61">
            <a:extLst>
              <a:ext uri="{FF2B5EF4-FFF2-40B4-BE49-F238E27FC236}">
                <a16:creationId xmlns:a16="http://schemas.microsoft.com/office/drawing/2014/main" id="{2ED30953-1A48-5476-A3A7-5AD3890994A1}"/>
              </a:ext>
            </a:extLst>
          </p:cNvPr>
          <p:cNvCxnSpPr>
            <a:cxnSpLocks/>
          </p:cNvCxnSpPr>
          <p:nvPr/>
        </p:nvCxnSpPr>
        <p:spPr>
          <a:xfrm>
            <a:off x="681767" y="2019197"/>
            <a:ext cx="7738442" cy="0"/>
          </a:xfrm>
          <a:prstGeom prst="straightConnector1">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내용 개체 틀 2">
            <a:extLst>
              <a:ext uri="{FF2B5EF4-FFF2-40B4-BE49-F238E27FC236}">
                <a16:creationId xmlns:a16="http://schemas.microsoft.com/office/drawing/2014/main" id="{00B0B206-ADCC-944E-4138-2CDC85EAAAD4}"/>
              </a:ext>
            </a:extLst>
          </p:cNvPr>
          <p:cNvSpPr>
            <a:spLocks noGrp="1"/>
          </p:cNvSpPr>
          <p:nvPr>
            <p:ph idx="1"/>
          </p:nvPr>
        </p:nvSpPr>
        <p:spPr>
          <a:xfrm>
            <a:off x="623392" y="4952624"/>
            <a:ext cx="10972800" cy="1675978"/>
          </a:xfrm>
        </p:spPr>
        <p:txBody>
          <a:bodyPr>
            <a:normAutofit fontScale="70000" lnSpcReduction="20000"/>
          </a:bodyPr>
          <a:lstStyle/>
          <a:p>
            <a:r>
              <a:rPr lang="en-US" altLang="ko-KR" dirty="0"/>
              <a:t>Main features</a:t>
            </a:r>
          </a:p>
          <a:p>
            <a:pPr lvl="1"/>
            <a:r>
              <a:rPr lang="en-US" altLang="ko-KR" dirty="0"/>
              <a:t>14 x 259 mm</a:t>
            </a:r>
            <a:r>
              <a:rPr lang="en-US" altLang="ko-KR" baseline="30000" dirty="0"/>
              <a:t>2</a:t>
            </a:r>
            <a:r>
              <a:rPr lang="en-US" altLang="ko-KR" dirty="0"/>
              <a:t> monolithic stitched sensor</a:t>
            </a:r>
          </a:p>
          <a:p>
            <a:pPr lvl="1"/>
            <a:r>
              <a:rPr lang="en-US" altLang="ko-KR" dirty="0"/>
              <a:t>6.72 million pixels </a:t>
            </a:r>
          </a:p>
          <a:p>
            <a:pPr lvl="1"/>
            <a:r>
              <a:rPr lang="en-US" altLang="ko-KR" dirty="0"/>
              <a:t>736.3 million transistors</a:t>
            </a:r>
          </a:p>
          <a:p>
            <a:pPr lvl="1"/>
            <a:r>
              <a:rPr lang="en-US" altLang="ko-KR" dirty="0"/>
              <a:t>30 </a:t>
            </a:r>
            <a:r>
              <a:rPr lang="en-US" altLang="ko-KR" dirty="0" err="1"/>
              <a:t>nA</a:t>
            </a:r>
            <a:r>
              <a:rPr lang="en-US" altLang="ko-KR" dirty="0"/>
              <a:t> nominal static current of analog front-end</a:t>
            </a:r>
          </a:p>
          <a:p>
            <a:pPr lvl="1"/>
            <a:r>
              <a:rPr lang="en-US" altLang="ko-KR" dirty="0"/>
              <a:t>Negative bias to the substrate</a:t>
            </a:r>
          </a:p>
          <a:p>
            <a:endParaRPr lang="en-US" altLang="ko-KR" dirty="0"/>
          </a:p>
          <a:p>
            <a:endParaRPr lang="ko-KR" altLang="en-US" dirty="0"/>
          </a:p>
        </p:txBody>
      </p:sp>
      <p:sp>
        <p:nvSpPr>
          <p:cNvPr id="11" name="Rectangle 49">
            <a:extLst>
              <a:ext uri="{FF2B5EF4-FFF2-40B4-BE49-F238E27FC236}">
                <a16:creationId xmlns:a16="http://schemas.microsoft.com/office/drawing/2014/main" id="{B3271472-0FBC-5168-805A-86E653497DA8}"/>
              </a:ext>
            </a:extLst>
          </p:cNvPr>
          <p:cNvSpPr/>
          <p:nvPr/>
        </p:nvSpPr>
        <p:spPr>
          <a:xfrm>
            <a:off x="5033447" y="3771340"/>
            <a:ext cx="150658" cy="133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50">
            <a:extLst>
              <a:ext uri="{FF2B5EF4-FFF2-40B4-BE49-F238E27FC236}">
                <a16:creationId xmlns:a16="http://schemas.microsoft.com/office/drawing/2014/main" id="{31141CCE-4005-C0DB-F79A-FAA08C1CE190}"/>
              </a:ext>
            </a:extLst>
          </p:cNvPr>
          <p:cNvCxnSpPr>
            <a:cxnSpLocks/>
          </p:cNvCxnSpPr>
          <p:nvPr/>
        </p:nvCxnSpPr>
        <p:spPr>
          <a:xfrm>
            <a:off x="5189297" y="3838053"/>
            <a:ext cx="1224000" cy="1993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84333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7D87-DD0A-84C8-6C84-466AA07557DC}"/>
              </a:ext>
            </a:extLst>
          </p:cNvPr>
          <p:cNvSpPr>
            <a:spLocks noGrp="1"/>
          </p:cNvSpPr>
          <p:nvPr>
            <p:ph type="title"/>
          </p:nvPr>
        </p:nvSpPr>
        <p:spPr/>
        <p:txBody>
          <a:bodyPr>
            <a:normAutofit fontScale="90000"/>
          </a:bodyPr>
          <a:lstStyle/>
          <a:p>
            <a:r>
              <a:rPr lang="en-GB" dirty="0"/>
              <a:t>MOSS Monolithic Stitched Sensor Prototype</a:t>
            </a:r>
            <a:endParaRPr lang="en-US" dirty="0"/>
          </a:p>
        </p:txBody>
      </p:sp>
      <p:sp>
        <p:nvSpPr>
          <p:cNvPr id="4" name="Footer Placeholder 3">
            <a:extLst>
              <a:ext uri="{FF2B5EF4-FFF2-40B4-BE49-F238E27FC236}">
                <a16:creationId xmlns:a16="http://schemas.microsoft.com/office/drawing/2014/main" id="{B21A78AC-BE4B-3682-1979-EECF2B923808}"/>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EE4A5DB5-590E-2B95-5156-07A31A71EC9D}"/>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34</a:t>
            </a:fld>
            <a:endParaRPr lang="en-GB">
              <a:solidFill>
                <a:srgbClr val="0055A0">
                  <a:tint val="75000"/>
                </a:srgbClr>
              </a:solidFill>
            </a:endParaRPr>
          </a:p>
        </p:txBody>
      </p:sp>
      <p:grpSp>
        <p:nvGrpSpPr>
          <p:cNvPr id="7" name="그룹 6">
            <a:extLst>
              <a:ext uri="{FF2B5EF4-FFF2-40B4-BE49-F238E27FC236}">
                <a16:creationId xmlns:a16="http://schemas.microsoft.com/office/drawing/2014/main" id="{FFA08B02-C148-D635-6759-7DBA35D08CF5}"/>
              </a:ext>
            </a:extLst>
          </p:cNvPr>
          <p:cNvGrpSpPr>
            <a:grpSpLocks noChangeAspect="1"/>
          </p:cNvGrpSpPr>
          <p:nvPr/>
        </p:nvGrpSpPr>
        <p:grpSpPr>
          <a:xfrm>
            <a:off x="623392" y="1362522"/>
            <a:ext cx="6932311" cy="2147723"/>
            <a:chOff x="258583" y="1112429"/>
            <a:chExt cx="9030078" cy="2797640"/>
          </a:xfrm>
        </p:grpSpPr>
        <p:pic>
          <p:nvPicPr>
            <p:cNvPr id="3" name="Picture 2">
              <a:extLst>
                <a:ext uri="{FF2B5EF4-FFF2-40B4-BE49-F238E27FC236}">
                  <a16:creationId xmlns:a16="http://schemas.microsoft.com/office/drawing/2014/main" id="{CBEC7179-B0B8-AAB8-5618-85BE3917B599}"/>
                </a:ext>
              </a:extLst>
            </p:cNvPr>
            <p:cNvPicPr>
              <a:picLocks noChangeAspect="1"/>
            </p:cNvPicPr>
            <p:nvPr/>
          </p:nvPicPr>
          <p:blipFill>
            <a:blip r:embed="rId2"/>
            <a:stretch>
              <a:fillRect/>
            </a:stretch>
          </p:blipFill>
          <p:spPr>
            <a:xfrm>
              <a:off x="258583" y="1167765"/>
              <a:ext cx="9030078" cy="2742304"/>
            </a:xfrm>
            <a:prstGeom prst="rect">
              <a:avLst/>
            </a:prstGeom>
          </p:spPr>
        </p:pic>
        <p:sp>
          <p:nvSpPr>
            <p:cNvPr id="31" name="TextBox 30">
              <a:extLst>
                <a:ext uri="{FF2B5EF4-FFF2-40B4-BE49-F238E27FC236}">
                  <a16:creationId xmlns:a16="http://schemas.microsoft.com/office/drawing/2014/main" id="{E71618FE-E840-D31C-8F9B-A46A1A4867CA}"/>
                </a:ext>
              </a:extLst>
            </p:cNvPr>
            <p:cNvSpPr txBox="1"/>
            <p:nvPr/>
          </p:nvSpPr>
          <p:spPr>
            <a:xfrm flipH="1">
              <a:off x="5485037" y="1112429"/>
              <a:ext cx="966650" cy="441003"/>
            </a:xfrm>
            <a:prstGeom prst="rect">
              <a:avLst/>
            </a:prstGeom>
            <a:noFill/>
          </p:spPr>
          <p:txBody>
            <a:bodyPr wrap="square" rtlCol="0">
              <a:spAutoFit/>
            </a:bodyPr>
            <a:lstStyle/>
            <a:p>
              <a:r>
                <a:rPr lang="en-US" altLang="ko-KR" sz="1600" dirty="0">
                  <a:solidFill>
                    <a:srgbClr val="000000"/>
                  </a:solidFill>
                </a:rPr>
                <a:t>x10</a:t>
              </a:r>
              <a:endParaRPr lang="ko-KR" altLang="en-US" sz="1600" dirty="0">
                <a:solidFill>
                  <a:srgbClr val="000000"/>
                </a:solidFill>
              </a:endParaRPr>
            </a:p>
          </p:txBody>
        </p:sp>
      </p:grpSp>
      <p:sp>
        <p:nvSpPr>
          <p:cNvPr id="43" name="Content Placeholder 2">
            <a:extLst>
              <a:ext uri="{FF2B5EF4-FFF2-40B4-BE49-F238E27FC236}">
                <a16:creationId xmlns:a16="http://schemas.microsoft.com/office/drawing/2014/main" id="{98988802-5E6E-3A95-43BC-6FD5A28EBC09}"/>
              </a:ext>
            </a:extLst>
          </p:cNvPr>
          <p:cNvSpPr txBox="1">
            <a:spLocks/>
          </p:cNvSpPr>
          <p:nvPr/>
        </p:nvSpPr>
        <p:spPr>
          <a:xfrm>
            <a:off x="623392" y="4010275"/>
            <a:ext cx="10972800" cy="206647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chemeClr val="tx1"/>
                </a:solidFill>
              </a:rPr>
              <a:t>Binary readout with parameterizable strobe duration</a:t>
            </a:r>
          </a:p>
          <a:p>
            <a:r>
              <a:rPr lang="en-GB" dirty="0">
                <a:solidFill>
                  <a:schemeClr val="tx1"/>
                </a:solidFill>
              </a:rPr>
              <a:t>In-pixel latch with fast OR for row and column output signals</a:t>
            </a:r>
          </a:p>
          <a:p>
            <a:r>
              <a:rPr lang="en-GB" dirty="0">
                <a:solidFill>
                  <a:schemeClr val="tx1"/>
                </a:solidFill>
              </a:rPr>
              <a:t>Zero-suppressed readout; sequentially encode address of pixels with hit</a:t>
            </a:r>
          </a:p>
          <a:p>
            <a:r>
              <a:rPr lang="en-GB" dirty="0">
                <a:solidFill>
                  <a:schemeClr val="tx1"/>
                </a:solidFill>
              </a:rPr>
              <a:t>Analog charge injection and digital pulse testing per pixel</a:t>
            </a:r>
          </a:p>
          <a:p>
            <a:r>
              <a:rPr lang="en-GB" dirty="0">
                <a:solidFill>
                  <a:schemeClr val="tx1"/>
                </a:solidFill>
              </a:rPr>
              <a:t>Masking features</a:t>
            </a:r>
          </a:p>
          <a:p>
            <a:endParaRPr lang="en-US" dirty="0">
              <a:solidFill>
                <a:schemeClr val="tx1"/>
              </a:solidFill>
            </a:endParaRPr>
          </a:p>
        </p:txBody>
      </p:sp>
      <p:sp>
        <p:nvSpPr>
          <p:cNvPr id="10" name="Rectangle 49">
            <a:extLst>
              <a:ext uri="{FF2B5EF4-FFF2-40B4-BE49-F238E27FC236}">
                <a16:creationId xmlns:a16="http://schemas.microsoft.com/office/drawing/2014/main" id="{49BD1725-C242-A2A4-49B3-8D5A72B97537}"/>
              </a:ext>
            </a:extLst>
          </p:cNvPr>
          <p:cNvSpPr/>
          <p:nvPr/>
        </p:nvSpPr>
        <p:spPr>
          <a:xfrm>
            <a:off x="6758106" y="2272769"/>
            <a:ext cx="150658" cy="133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50">
            <a:extLst>
              <a:ext uri="{FF2B5EF4-FFF2-40B4-BE49-F238E27FC236}">
                <a16:creationId xmlns:a16="http://schemas.microsoft.com/office/drawing/2014/main" id="{DE48A5B9-7E9A-5CCC-7879-3268CEA7BA76}"/>
              </a:ext>
            </a:extLst>
          </p:cNvPr>
          <p:cNvCxnSpPr>
            <a:cxnSpLocks/>
          </p:cNvCxnSpPr>
          <p:nvPr/>
        </p:nvCxnSpPr>
        <p:spPr>
          <a:xfrm>
            <a:off x="6913956" y="2339482"/>
            <a:ext cx="1283494" cy="1166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8">
            <a:extLst>
              <a:ext uri="{FF2B5EF4-FFF2-40B4-BE49-F238E27FC236}">
                <a16:creationId xmlns:a16="http://schemas.microsoft.com/office/drawing/2014/main" id="{E393A45D-AC9F-2B37-6443-4101C5C19028}"/>
              </a:ext>
            </a:extLst>
          </p:cNvPr>
          <p:cNvCxnSpPr>
            <a:cxnSpLocks/>
          </p:cNvCxnSpPr>
          <p:nvPr/>
        </p:nvCxnSpPr>
        <p:spPr>
          <a:xfrm>
            <a:off x="8301556" y="1628087"/>
            <a:ext cx="2584346"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8">
            <a:extLst>
              <a:ext uri="{FF2B5EF4-FFF2-40B4-BE49-F238E27FC236}">
                <a16:creationId xmlns:a16="http://schemas.microsoft.com/office/drawing/2014/main" id="{F76DC533-9A5A-AFB4-3807-5F0FF89742FD}"/>
              </a:ext>
            </a:extLst>
          </p:cNvPr>
          <p:cNvCxnSpPr>
            <a:cxnSpLocks/>
          </p:cNvCxnSpPr>
          <p:nvPr/>
        </p:nvCxnSpPr>
        <p:spPr>
          <a:xfrm>
            <a:off x="8301556" y="1710716"/>
            <a:ext cx="2584346"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70DECA9-041D-FDF4-E6B3-F5BCD724A4ED}"/>
              </a:ext>
            </a:extLst>
          </p:cNvPr>
          <p:cNvCxnSpPr>
            <a:cxnSpLocks/>
          </p:cNvCxnSpPr>
          <p:nvPr/>
        </p:nvCxnSpPr>
        <p:spPr>
          <a:xfrm>
            <a:off x="8301556" y="1796908"/>
            <a:ext cx="2584346"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8">
            <a:extLst>
              <a:ext uri="{FF2B5EF4-FFF2-40B4-BE49-F238E27FC236}">
                <a16:creationId xmlns:a16="http://schemas.microsoft.com/office/drawing/2014/main" id="{63E0C989-AE38-359A-7F8F-AE4B63A2728E}"/>
              </a:ext>
            </a:extLst>
          </p:cNvPr>
          <p:cNvCxnSpPr>
            <a:cxnSpLocks/>
          </p:cNvCxnSpPr>
          <p:nvPr/>
        </p:nvCxnSpPr>
        <p:spPr>
          <a:xfrm>
            <a:off x="8301556" y="1883970"/>
            <a:ext cx="2584346"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8">
            <a:extLst>
              <a:ext uri="{FF2B5EF4-FFF2-40B4-BE49-F238E27FC236}">
                <a16:creationId xmlns:a16="http://schemas.microsoft.com/office/drawing/2014/main" id="{4B692C4D-238C-DB4E-1E11-90E7A8F17D53}"/>
              </a:ext>
            </a:extLst>
          </p:cNvPr>
          <p:cNvCxnSpPr>
            <a:cxnSpLocks/>
          </p:cNvCxnSpPr>
          <p:nvPr/>
        </p:nvCxnSpPr>
        <p:spPr>
          <a:xfrm flipV="1">
            <a:off x="9110259" y="1628087"/>
            <a:ext cx="0" cy="63000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8">
            <a:extLst>
              <a:ext uri="{FF2B5EF4-FFF2-40B4-BE49-F238E27FC236}">
                <a16:creationId xmlns:a16="http://schemas.microsoft.com/office/drawing/2014/main" id="{B60140B5-A540-8353-17F1-2A9FDD234C6E}"/>
              </a:ext>
            </a:extLst>
          </p:cNvPr>
          <p:cNvCxnSpPr>
            <a:cxnSpLocks/>
          </p:cNvCxnSpPr>
          <p:nvPr/>
        </p:nvCxnSpPr>
        <p:spPr>
          <a:xfrm flipH="1">
            <a:off x="9110259" y="2256436"/>
            <a:ext cx="147286" cy="0"/>
          </a:xfrm>
          <a:prstGeom prst="straightConnector1">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8">
            <a:extLst>
              <a:ext uri="{FF2B5EF4-FFF2-40B4-BE49-F238E27FC236}">
                <a16:creationId xmlns:a16="http://schemas.microsoft.com/office/drawing/2014/main" id="{97807507-47C2-4CEF-8CEA-393EB9C1F109}"/>
              </a:ext>
            </a:extLst>
          </p:cNvPr>
          <p:cNvCxnSpPr>
            <a:cxnSpLocks/>
          </p:cNvCxnSpPr>
          <p:nvPr/>
        </p:nvCxnSpPr>
        <p:spPr>
          <a:xfrm flipV="1">
            <a:off x="9021981" y="1710716"/>
            <a:ext cx="0" cy="63000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8">
            <a:extLst>
              <a:ext uri="{FF2B5EF4-FFF2-40B4-BE49-F238E27FC236}">
                <a16:creationId xmlns:a16="http://schemas.microsoft.com/office/drawing/2014/main" id="{667144FD-F27C-A49A-CED9-D2254D8CE566}"/>
              </a:ext>
            </a:extLst>
          </p:cNvPr>
          <p:cNvCxnSpPr>
            <a:cxnSpLocks/>
          </p:cNvCxnSpPr>
          <p:nvPr/>
        </p:nvCxnSpPr>
        <p:spPr>
          <a:xfrm flipH="1">
            <a:off x="9024906" y="2339065"/>
            <a:ext cx="252000" cy="0"/>
          </a:xfrm>
          <a:prstGeom prst="straightConnector1">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8">
            <a:extLst>
              <a:ext uri="{FF2B5EF4-FFF2-40B4-BE49-F238E27FC236}">
                <a16:creationId xmlns:a16="http://schemas.microsoft.com/office/drawing/2014/main" id="{30233D49-A522-3F9D-1578-3F3D3A126154}"/>
              </a:ext>
            </a:extLst>
          </p:cNvPr>
          <p:cNvCxnSpPr>
            <a:cxnSpLocks/>
          </p:cNvCxnSpPr>
          <p:nvPr/>
        </p:nvCxnSpPr>
        <p:spPr>
          <a:xfrm flipV="1">
            <a:off x="8933702" y="1796908"/>
            <a:ext cx="0" cy="63000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8">
            <a:extLst>
              <a:ext uri="{FF2B5EF4-FFF2-40B4-BE49-F238E27FC236}">
                <a16:creationId xmlns:a16="http://schemas.microsoft.com/office/drawing/2014/main" id="{515CC8A4-2315-6BC6-DE30-418325E20EF1}"/>
              </a:ext>
            </a:extLst>
          </p:cNvPr>
          <p:cNvCxnSpPr>
            <a:cxnSpLocks/>
          </p:cNvCxnSpPr>
          <p:nvPr/>
        </p:nvCxnSpPr>
        <p:spPr>
          <a:xfrm flipH="1">
            <a:off x="8930776" y="2425257"/>
            <a:ext cx="342000" cy="0"/>
          </a:xfrm>
          <a:prstGeom prst="straightConnector1">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8">
            <a:extLst>
              <a:ext uri="{FF2B5EF4-FFF2-40B4-BE49-F238E27FC236}">
                <a16:creationId xmlns:a16="http://schemas.microsoft.com/office/drawing/2014/main" id="{8556BC2E-10D6-07A7-C95E-C64E8D036909}"/>
              </a:ext>
            </a:extLst>
          </p:cNvPr>
          <p:cNvCxnSpPr>
            <a:cxnSpLocks/>
          </p:cNvCxnSpPr>
          <p:nvPr/>
        </p:nvCxnSpPr>
        <p:spPr>
          <a:xfrm flipV="1">
            <a:off x="8845423" y="1879537"/>
            <a:ext cx="0" cy="63000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8">
            <a:extLst>
              <a:ext uri="{FF2B5EF4-FFF2-40B4-BE49-F238E27FC236}">
                <a16:creationId xmlns:a16="http://schemas.microsoft.com/office/drawing/2014/main" id="{3EF390B6-66BC-232E-057B-BEAB693851F8}"/>
              </a:ext>
            </a:extLst>
          </p:cNvPr>
          <p:cNvCxnSpPr>
            <a:cxnSpLocks/>
          </p:cNvCxnSpPr>
          <p:nvPr/>
        </p:nvCxnSpPr>
        <p:spPr>
          <a:xfrm flipH="1">
            <a:off x="8845423" y="2507886"/>
            <a:ext cx="432000" cy="0"/>
          </a:xfrm>
          <a:prstGeom prst="straightConnector1">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8">
            <a:extLst>
              <a:ext uri="{FF2B5EF4-FFF2-40B4-BE49-F238E27FC236}">
                <a16:creationId xmlns:a16="http://schemas.microsoft.com/office/drawing/2014/main" id="{01D05395-2B34-D7CF-986E-01169C0EEAD2}"/>
              </a:ext>
            </a:extLst>
          </p:cNvPr>
          <p:cNvCxnSpPr>
            <a:cxnSpLocks/>
          </p:cNvCxnSpPr>
          <p:nvPr/>
        </p:nvCxnSpPr>
        <p:spPr>
          <a:xfrm>
            <a:off x="8301556" y="2025716"/>
            <a:ext cx="2584346"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 name="그룹 21">
            <a:extLst>
              <a:ext uri="{FF2B5EF4-FFF2-40B4-BE49-F238E27FC236}">
                <a16:creationId xmlns:a16="http://schemas.microsoft.com/office/drawing/2014/main" id="{FD05CCB3-143C-28CF-57E0-C3BD9B34EF21}"/>
              </a:ext>
            </a:extLst>
          </p:cNvPr>
          <p:cNvGrpSpPr/>
          <p:nvPr/>
        </p:nvGrpSpPr>
        <p:grpSpPr>
          <a:xfrm flipH="1">
            <a:off x="10349049" y="2025716"/>
            <a:ext cx="147286" cy="504000"/>
            <a:chOff x="4423233" y="1234032"/>
            <a:chExt cx="147286" cy="504000"/>
          </a:xfrm>
        </p:grpSpPr>
        <p:cxnSp>
          <p:nvCxnSpPr>
            <p:cNvPr id="23" name="Straight Arrow Connector 8">
              <a:extLst>
                <a:ext uri="{FF2B5EF4-FFF2-40B4-BE49-F238E27FC236}">
                  <a16:creationId xmlns:a16="http://schemas.microsoft.com/office/drawing/2014/main" id="{6988B282-95D2-B3CD-84F1-41FF05A9BB8B}"/>
                </a:ext>
              </a:extLst>
            </p:cNvPr>
            <p:cNvCxnSpPr>
              <a:cxnSpLocks/>
            </p:cNvCxnSpPr>
            <p:nvPr/>
          </p:nvCxnSpPr>
          <p:spPr>
            <a:xfrm flipV="1">
              <a:off x="4423233" y="1234032"/>
              <a:ext cx="0" cy="50400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8">
              <a:extLst>
                <a:ext uri="{FF2B5EF4-FFF2-40B4-BE49-F238E27FC236}">
                  <a16:creationId xmlns:a16="http://schemas.microsoft.com/office/drawing/2014/main" id="{81184D5F-2E64-431F-A78B-3A4A11A847AE}"/>
                </a:ext>
              </a:extLst>
            </p:cNvPr>
            <p:cNvCxnSpPr>
              <a:cxnSpLocks/>
            </p:cNvCxnSpPr>
            <p:nvPr/>
          </p:nvCxnSpPr>
          <p:spPr>
            <a:xfrm flipH="1">
              <a:off x="4423233" y="1736903"/>
              <a:ext cx="147286" cy="0"/>
            </a:xfrm>
            <a:prstGeom prst="straightConnector1">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5" name="Straight Arrow Connector 8">
            <a:extLst>
              <a:ext uri="{FF2B5EF4-FFF2-40B4-BE49-F238E27FC236}">
                <a16:creationId xmlns:a16="http://schemas.microsoft.com/office/drawing/2014/main" id="{E0131FC6-6B80-B9FD-898B-33F0EB3CDA1F}"/>
              </a:ext>
            </a:extLst>
          </p:cNvPr>
          <p:cNvCxnSpPr>
            <a:cxnSpLocks/>
          </p:cNvCxnSpPr>
          <p:nvPr/>
        </p:nvCxnSpPr>
        <p:spPr>
          <a:xfrm rot="5400000">
            <a:off x="9656027" y="2440907"/>
            <a:ext cx="1908000" cy="0"/>
          </a:xfrm>
          <a:prstGeom prst="straightConnector1">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8">
            <a:extLst>
              <a:ext uri="{FF2B5EF4-FFF2-40B4-BE49-F238E27FC236}">
                <a16:creationId xmlns:a16="http://schemas.microsoft.com/office/drawing/2014/main" id="{A2FCF813-2584-6DC5-BD2B-87899DDF16C2}"/>
              </a:ext>
            </a:extLst>
          </p:cNvPr>
          <p:cNvCxnSpPr>
            <a:cxnSpLocks/>
          </p:cNvCxnSpPr>
          <p:nvPr/>
        </p:nvCxnSpPr>
        <p:spPr>
          <a:xfrm rot="5400000">
            <a:off x="7753054" y="2440907"/>
            <a:ext cx="1908000" cy="0"/>
          </a:xfrm>
          <a:prstGeom prst="straightConnector1">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8">
            <a:extLst>
              <a:ext uri="{FF2B5EF4-FFF2-40B4-BE49-F238E27FC236}">
                <a16:creationId xmlns:a16="http://schemas.microsoft.com/office/drawing/2014/main" id="{80C67A72-849C-7161-4939-5BD2E01D67A9}"/>
              </a:ext>
            </a:extLst>
          </p:cNvPr>
          <p:cNvCxnSpPr>
            <a:cxnSpLocks/>
          </p:cNvCxnSpPr>
          <p:nvPr/>
        </p:nvCxnSpPr>
        <p:spPr>
          <a:xfrm rot="5400000">
            <a:off x="7667981" y="2440907"/>
            <a:ext cx="1908000" cy="0"/>
          </a:xfrm>
          <a:prstGeom prst="straightConnector1">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8">
            <a:extLst>
              <a:ext uri="{FF2B5EF4-FFF2-40B4-BE49-F238E27FC236}">
                <a16:creationId xmlns:a16="http://schemas.microsoft.com/office/drawing/2014/main" id="{F6EF1AF3-0CB0-F5D2-8D75-DEFBFB5460F1}"/>
              </a:ext>
            </a:extLst>
          </p:cNvPr>
          <p:cNvCxnSpPr>
            <a:cxnSpLocks/>
          </p:cNvCxnSpPr>
          <p:nvPr/>
        </p:nvCxnSpPr>
        <p:spPr>
          <a:xfrm rot="5400000">
            <a:off x="7582907" y="2440907"/>
            <a:ext cx="1908000" cy="0"/>
          </a:xfrm>
          <a:prstGeom prst="straightConnector1">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8">
            <a:extLst>
              <a:ext uri="{FF2B5EF4-FFF2-40B4-BE49-F238E27FC236}">
                <a16:creationId xmlns:a16="http://schemas.microsoft.com/office/drawing/2014/main" id="{4280C3C6-7B00-3E02-D262-F1FAD2B3DCEB}"/>
              </a:ext>
            </a:extLst>
          </p:cNvPr>
          <p:cNvCxnSpPr>
            <a:cxnSpLocks/>
          </p:cNvCxnSpPr>
          <p:nvPr/>
        </p:nvCxnSpPr>
        <p:spPr>
          <a:xfrm rot="5400000">
            <a:off x="7497833" y="2440907"/>
            <a:ext cx="1908000" cy="0"/>
          </a:xfrm>
          <a:prstGeom prst="straightConnector1">
            <a:avLst/>
          </a:prstGeom>
          <a:ln w="127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8">
            <a:extLst>
              <a:ext uri="{FF2B5EF4-FFF2-40B4-BE49-F238E27FC236}">
                <a16:creationId xmlns:a16="http://schemas.microsoft.com/office/drawing/2014/main" id="{80069FDE-67F6-1C6D-2E3A-EED00A170696}"/>
              </a:ext>
            </a:extLst>
          </p:cNvPr>
          <p:cNvCxnSpPr>
            <a:cxnSpLocks/>
          </p:cNvCxnSpPr>
          <p:nvPr/>
        </p:nvCxnSpPr>
        <p:spPr>
          <a:xfrm flipH="1">
            <a:off x="8448229" y="2797463"/>
            <a:ext cx="828000" cy="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8">
            <a:extLst>
              <a:ext uri="{FF2B5EF4-FFF2-40B4-BE49-F238E27FC236}">
                <a16:creationId xmlns:a16="http://schemas.microsoft.com/office/drawing/2014/main" id="{379B4841-3ADA-FF0C-7E95-EC3986565308}"/>
              </a:ext>
            </a:extLst>
          </p:cNvPr>
          <p:cNvCxnSpPr>
            <a:cxnSpLocks/>
          </p:cNvCxnSpPr>
          <p:nvPr/>
        </p:nvCxnSpPr>
        <p:spPr>
          <a:xfrm flipH="1">
            <a:off x="8536907" y="2887041"/>
            <a:ext cx="738000" cy="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8">
            <a:extLst>
              <a:ext uri="{FF2B5EF4-FFF2-40B4-BE49-F238E27FC236}">
                <a16:creationId xmlns:a16="http://schemas.microsoft.com/office/drawing/2014/main" id="{785293F9-D5FF-800A-EDCA-F4B9CA556BCA}"/>
              </a:ext>
            </a:extLst>
          </p:cNvPr>
          <p:cNvCxnSpPr>
            <a:cxnSpLocks/>
          </p:cNvCxnSpPr>
          <p:nvPr/>
        </p:nvCxnSpPr>
        <p:spPr>
          <a:xfrm flipH="1">
            <a:off x="8622640" y="2976619"/>
            <a:ext cx="648000" cy="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8">
            <a:extLst>
              <a:ext uri="{FF2B5EF4-FFF2-40B4-BE49-F238E27FC236}">
                <a16:creationId xmlns:a16="http://schemas.microsoft.com/office/drawing/2014/main" id="{F257CADF-D898-96AB-AEE0-262691F5FA1E}"/>
              </a:ext>
            </a:extLst>
          </p:cNvPr>
          <p:cNvCxnSpPr>
            <a:cxnSpLocks/>
          </p:cNvCxnSpPr>
          <p:nvPr/>
        </p:nvCxnSpPr>
        <p:spPr>
          <a:xfrm flipH="1">
            <a:off x="8708374" y="3066196"/>
            <a:ext cx="558000" cy="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8">
            <a:extLst>
              <a:ext uri="{FF2B5EF4-FFF2-40B4-BE49-F238E27FC236}">
                <a16:creationId xmlns:a16="http://schemas.microsoft.com/office/drawing/2014/main" id="{36B75B30-F4CF-E156-1173-ABE7AE2B4591}"/>
              </a:ext>
            </a:extLst>
          </p:cNvPr>
          <p:cNvCxnSpPr>
            <a:cxnSpLocks/>
          </p:cNvCxnSpPr>
          <p:nvPr/>
        </p:nvCxnSpPr>
        <p:spPr>
          <a:xfrm>
            <a:off x="10353812" y="2788657"/>
            <a:ext cx="252000" cy="0"/>
          </a:xfrm>
          <a:prstGeom prst="straightConnector1">
            <a:avLst/>
          </a:prstGeom>
          <a:ln w="12700">
            <a:solidFill>
              <a:srgbClr val="00000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6" name="직사각형 61">
            <a:extLst>
              <a:ext uri="{FF2B5EF4-FFF2-40B4-BE49-F238E27FC236}">
                <a16:creationId xmlns:a16="http://schemas.microsoft.com/office/drawing/2014/main" id="{D0320469-2CD0-B8C8-805C-C32C915FC3A5}"/>
              </a:ext>
            </a:extLst>
          </p:cNvPr>
          <p:cNvSpPr/>
          <p:nvPr/>
        </p:nvSpPr>
        <p:spPr>
          <a:xfrm>
            <a:off x="9268060" y="2115294"/>
            <a:ext cx="1080000" cy="1080000"/>
          </a:xfrm>
          <a:prstGeom prst="rect">
            <a:avLst/>
          </a:prstGeom>
          <a:solidFill>
            <a:schemeClr val="bg1"/>
          </a:solid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a:extLst>
              <a:ext uri="{FF2B5EF4-FFF2-40B4-BE49-F238E27FC236}">
                <a16:creationId xmlns:a16="http://schemas.microsoft.com/office/drawing/2014/main" id="{E70C9347-46B5-8D8B-AE77-67FC2BC62A2F}"/>
              </a:ext>
            </a:extLst>
          </p:cNvPr>
          <p:cNvSpPr txBox="1"/>
          <p:nvPr/>
        </p:nvSpPr>
        <p:spPr>
          <a:xfrm flipH="1">
            <a:off x="9223609" y="2155811"/>
            <a:ext cx="966650" cy="1200329"/>
          </a:xfrm>
          <a:prstGeom prst="rect">
            <a:avLst/>
          </a:prstGeom>
          <a:noFill/>
        </p:spPr>
        <p:txBody>
          <a:bodyPr wrap="square" rtlCol="0">
            <a:spAutoFit/>
          </a:bodyPr>
          <a:lstStyle/>
          <a:p>
            <a:r>
              <a:rPr lang="en-US" altLang="ko-KR" sz="600" b="1" dirty="0">
                <a:solidFill>
                  <a:schemeClr val="accent6">
                    <a:lumMod val="50000"/>
                  </a:schemeClr>
                </a:solidFill>
                <a:latin typeface="+mn-ea"/>
              </a:rPr>
              <a:t>STROBE</a:t>
            </a:r>
          </a:p>
          <a:p>
            <a:r>
              <a:rPr lang="en-US" altLang="ko-KR" sz="600" b="1" dirty="0">
                <a:solidFill>
                  <a:schemeClr val="accent6">
                    <a:lumMod val="50000"/>
                  </a:schemeClr>
                </a:solidFill>
                <a:latin typeface="+mn-ea"/>
              </a:rPr>
              <a:t>PULSE_EN</a:t>
            </a:r>
          </a:p>
          <a:p>
            <a:r>
              <a:rPr lang="en-US" altLang="ko-KR" sz="600" b="1" dirty="0">
                <a:solidFill>
                  <a:schemeClr val="accent6">
                    <a:lumMod val="50000"/>
                  </a:schemeClr>
                </a:solidFill>
                <a:latin typeface="+mn-ea"/>
              </a:rPr>
              <a:t>MASK_ROW</a:t>
            </a:r>
          </a:p>
          <a:p>
            <a:r>
              <a:rPr lang="en-US" altLang="ko-KR" sz="600" b="1" dirty="0">
                <a:solidFill>
                  <a:schemeClr val="accent6">
                    <a:lumMod val="50000"/>
                  </a:schemeClr>
                </a:solidFill>
                <a:latin typeface="+mn-ea"/>
              </a:rPr>
              <a:t>SELECT_ROW</a:t>
            </a:r>
          </a:p>
          <a:p>
            <a:endParaRPr lang="en-US" altLang="ko-KR" sz="600" b="1" dirty="0">
              <a:solidFill>
                <a:schemeClr val="accent6">
                  <a:lumMod val="50000"/>
                </a:schemeClr>
              </a:solidFill>
              <a:latin typeface="+mn-ea"/>
            </a:endParaRPr>
          </a:p>
          <a:p>
            <a:endParaRPr lang="en-US" altLang="ko-KR" sz="600" b="1" dirty="0">
              <a:solidFill>
                <a:schemeClr val="accent6">
                  <a:lumMod val="50000"/>
                </a:schemeClr>
              </a:solidFill>
              <a:latin typeface="+mn-ea"/>
            </a:endParaRPr>
          </a:p>
          <a:p>
            <a:r>
              <a:rPr lang="en-US" altLang="ko-KR" sz="600" b="1" dirty="0">
                <a:solidFill>
                  <a:schemeClr val="accent6">
                    <a:lumMod val="50000"/>
                  </a:schemeClr>
                </a:solidFill>
                <a:latin typeface="+mn-ea"/>
              </a:rPr>
              <a:t>APULSE</a:t>
            </a:r>
          </a:p>
          <a:p>
            <a:r>
              <a:rPr lang="en-US" altLang="ko-KR" sz="600" b="1" dirty="0">
                <a:solidFill>
                  <a:schemeClr val="accent6">
                    <a:lumMod val="50000"/>
                  </a:schemeClr>
                </a:solidFill>
                <a:latin typeface="+mn-ea"/>
              </a:rPr>
              <a:t>DPULSE</a:t>
            </a:r>
          </a:p>
          <a:p>
            <a:r>
              <a:rPr lang="en-US" altLang="ko-KR" sz="600" b="1" dirty="0">
                <a:solidFill>
                  <a:schemeClr val="accent6">
                    <a:lumMod val="50000"/>
                  </a:schemeClr>
                </a:solidFill>
                <a:latin typeface="+mn-ea"/>
              </a:rPr>
              <a:t>MASK_COL</a:t>
            </a:r>
          </a:p>
          <a:p>
            <a:r>
              <a:rPr lang="en-US" altLang="ko-KR" sz="600" b="1" dirty="0">
                <a:solidFill>
                  <a:schemeClr val="accent6">
                    <a:lumMod val="50000"/>
                  </a:schemeClr>
                </a:solidFill>
                <a:latin typeface="+mn-ea"/>
              </a:rPr>
              <a:t>CLEAR_COL</a:t>
            </a:r>
          </a:p>
          <a:p>
            <a:endParaRPr lang="en-US" altLang="ko-KR" sz="600" b="1" dirty="0">
              <a:solidFill>
                <a:schemeClr val="accent6">
                  <a:lumMod val="50000"/>
                </a:schemeClr>
              </a:solidFill>
              <a:latin typeface="+mn-ea"/>
            </a:endParaRPr>
          </a:p>
          <a:p>
            <a:endParaRPr lang="ko-KR" altLang="en-US" sz="600" b="1" dirty="0">
              <a:solidFill>
                <a:schemeClr val="accent6">
                  <a:lumMod val="50000"/>
                </a:schemeClr>
              </a:solidFill>
              <a:latin typeface="+mn-ea"/>
            </a:endParaRPr>
          </a:p>
        </p:txBody>
      </p:sp>
      <p:sp>
        <p:nvSpPr>
          <p:cNvPr id="38" name="TextBox 37">
            <a:extLst>
              <a:ext uri="{FF2B5EF4-FFF2-40B4-BE49-F238E27FC236}">
                <a16:creationId xmlns:a16="http://schemas.microsoft.com/office/drawing/2014/main" id="{D70DD56D-AFE7-D98A-A340-940CF0F5BD12}"/>
              </a:ext>
            </a:extLst>
          </p:cNvPr>
          <p:cNvSpPr txBox="1"/>
          <p:nvPr/>
        </p:nvSpPr>
        <p:spPr>
          <a:xfrm flipH="1">
            <a:off x="9607549" y="2433269"/>
            <a:ext cx="799375" cy="461665"/>
          </a:xfrm>
          <a:prstGeom prst="rect">
            <a:avLst/>
          </a:prstGeom>
          <a:noFill/>
        </p:spPr>
        <p:txBody>
          <a:bodyPr wrap="square" rtlCol="0">
            <a:spAutoFit/>
          </a:bodyPr>
          <a:lstStyle/>
          <a:p>
            <a:pPr algn="r"/>
            <a:r>
              <a:rPr lang="en-US" altLang="ko-KR" sz="600" b="1" dirty="0">
                <a:solidFill>
                  <a:schemeClr val="accent6">
                    <a:lumMod val="50000"/>
                  </a:schemeClr>
                </a:solidFill>
                <a:latin typeface="+mn-ea"/>
              </a:rPr>
              <a:t>ROW_OR</a:t>
            </a:r>
          </a:p>
          <a:p>
            <a:pPr algn="r"/>
            <a:endParaRPr lang="en-US" altLang="ko-KR" sz="600" b="1" dirty="0">
              <a:solidFill>
                <a:schemeClr val="accent6">
                  <a:lumMod val="50000"/>
                </a:schemeClr>
              </a:solidFill>
              <a:latin typeface="+mn-ea"/>
            </a:endParaRPr>
          </a:p>
          <a:p>
            <a:pPr algn="r"/>
            <a:endParaRPr lang="en-US" altLang="ko-KR" sz="600" b="1" dirty="0">
              <a:solidFill>
                <a:schemeClr val="accent6">
                  <a:lumMod val="50000"/>
                </a:schemeClr>
              </a:solidFill>
              <a:latin typeface="+mn-ea"/>
            </a:endParaRPr>
          </a:p>
          <a:p>
            <a:pPr algn="r"/>
            <a:r>
              <a:rPr lang="en-US" altLang="ko-KR" sz="600" b="1" dirty="0">
                <a:solidFill>
                  <a:schemeClr val="accent6">
                    <a:lumMod val="50000"/>
                  </a:schemeClr>
                </a:solidFill>
                <a:latin typeface="+mn-ea"/>
              </a:rPr>
              <a:t>COLUMN_OUT</a:t>
            </a:r>
          </a:p>
        </p:txBody>
      </p:sp>
      <p:sp>
        <p:nvSpPr>
          <p:cNvPr id="39" name="TextBox 38">
            <a:extLst>
              <a:ext uri="{FF2B5EF4-FFF2-40B4-BE49-F238E27FC236}">
                <a16:creationId xmlns:a16="http://schemas.microsoft.com/office/drawing/2014/main" id="{D6C3F619-421F-B422-3CDF-BBC69555A7E7}"/>
              </a:ext>
            </a:extLst>
          </p:cNvPr>
          <p:cNvSpPr txBox="1"/>
          <p:nvPr/>
        </p:nvSpPr>
        <p:spPr>
          <a:xfrm flipH="1">
            <a:off x="9407044" y="3173069"/>
            <a:ext cx="799375" cy="184666"/>
          </a:xfrm>
          <a:prstGeom prst="rect">
            <a:avLst/>
          </a:prstGeom>
          <a:noFill/>
        </p:spPr>
        <p:txBody>
          <a:bodyPr wrap="square" rtlCol="0">
            <a:spAutoFit/>
          </a:bodyPr>
          <a:lstStyle/>
          <a:p>
            <a:pPr algn="ctr"/>
            <a:r>
              <a:rPr lang="en-US" altLang="ko-KR" sz="600" b="1" dirty="0">
                <a:solidFill>
                  <a:schemeClr val="accent6">
                    <a:lumMod val="50000"/>
                  </a:schemeClr>
                </a:solidFill>
                <a:latin typeface="+mn-ea"/>
              </a:rPr>
              <a:t>PIXEL LOGIC</a:t>
            </a:r>
          </a:p>
        </p:txBody>
      </p:sp>
    </p:spTree>
    <p:extLst>
      <p:ext uri="{BB962C8B-B14F-4D97-AF65-F5344CB8AC3E}">
        <p14:creationId xmlns:p14="http://schemas.microsoft.com/office/powerpoint/2010/main" val="42379926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6283-BAE7-415A-91A4-C61F93116FF9}"/>
              </a:ext>
            </a:extLst>
          </p:cNvPr>
          <p:cNvSpPr>
            <a:spLocks noGrp="1"/>
          </p:cNvSpPr>
          <p:nvPr>
            <p:ph type="title"/>
          </p:nvPr>
        </p:nvSpPr>
        <p:spPr/>
        <p:txBody>
          <a:bodyPr>
            <a:normAutofit fontScale="90000"/>
          </a:bodyPr>
          <a:lstStyle/>
          <a:p>
            <a:r>
              <a:rPr lang="en-US" dirty="0"/>
              <a:t>Challenge arising from stitching: Yield</a:t>
            </a:r>
          </a:p>
        </p:txBody>
      </p:sp>
      <p:sp>
        <p:nvSpPr>
          <p:cNvPr id="3" name="Content Placeholder 2">
            <a:extLst>
              <a:ext uri="{FF2B5EF4-FFF2-40B4-BE49-F238E27FC236}">
                <a16:creationId xmlns:a16="http://schemas.microsoft.com/office/drawing/2014/main" id="{131F296C-0FE6-CEBC-4503-E8E7CEA1BCF0}"/>
              </a:ext>
            </a:extLst>
          </p:cNvPr>
          <p:cNvSpPr>
            <a:spLocks noGrp="1"/>
          </p:cNvSpPr>
          <p:nvPr>
            <p:ph idx="1"/>
          </p:nvPr>
        </p:nvSpPr>
        <p:spPr/>
        <p:txBody>
          <a:bodyPr>
            <a:normAutofit/>
          </a:bodyPr>
          <a:lstStyle/>
          <a:p>
            <a:r>
              <a:rPr lang="en-US" sz="2800" dirty="0"/>
              <a:t>How to learn about yield?</a:t>
            </a:r>
          </a:p>
          <a:p>
            <a:pPr lvl="1"/>
            <a:r>
              <a:rPr lang="en-US" sz="2400" dirty="0">
                <a:solidFill>
                  <a:srgbClr val="FF0000"/>
                </a:solidFill>
              </a:rPr>
              <a:t>Architecture</a:t>
            </a:r>
            <a:r>
              <a:rPr lang="en-US" sz="2400" dirty="0"/>
              <a:t> for </a:t>
            </a:r>
            <a:r>
              <a:rPr lang="en-GB" sz="2400" dirty="0"/>
              <a:t>resilience to manufacturing faults</a:t>
            </a:r>
          </a:p>
          <a:p>
            <a:pPr lvl="2"/>
            <a:r>
              <a:rPr lang="en-GB" sz="2000" dirty="0"/>
              <a:t>Granular powering scheme to avoid that a single fault kills the full chip</a:t>
            </a:r>
          </a:p>
          <a:p>
            <a:pPr lvl="2"/>
            <a:r>
              <a:rPr lang="en-GB" sz="2000" dirty="0"/>
              <a:t>Testing sub-units independently</a:t>
            </a:r>
          </a:p>
          <a:p>
            <a:pPr lvl="2"/>
            <a:endParaRPr lang="en-GB" sz="2000" dirty="0"/>
          </a:p>
          <a:p>
            <a:pPr lvl="1"/>
            <a:r>
              <a:rPr lang="en-US" sz="2400" dirty="0"/>
              <a:t>Layout</a:t>
            </a:r>
          </a:p>
          <a:p>
            <a:pPr lvl="2"/>
            <a:r>
              <a:rPr lang="en-US" sz="2000" dirty="0"/>
              <a:t>Matrix designed with design-for-manufacturing (DFM) rules</a:t>
            </a:r>
          </a:p>
          <a:p>
            <a:pPr lvl="3"/>
            <a:r>
              <a:rPr lang="en-US" sz="1800" dirty="0">
                <a:solidFill>
                  <a:schemeClr val="accent6">
                    <a:lumMod val="50000"/>
                  </a:schemeClr>
                </a:solidFill>
              </a:rPr>
              <a:t>Maximizing all width and spacing whenever possible</a:t>
            </a:r>
          </a:p>
          <a:p>
            <a:pPr lvl="3"/>
            <a:r>
              <a:rPr lang="en-US" sz="1800" dirty="0">
                <a:solidFill>
                  <a:schemeClr val="accent6">
                    <a:lumMod val="50000"/>
                  </a:schemeClr>
                </a:solidFill>
              </a:rPr>
              <a:t>Multiple vias</a:t>
            </a:r>
          </a:p>
          <a:p>
            <a:pPr lvl="2"/>
            <a:r>
              <a:rPr lang="en-US" sz="2000" dirty="0"/>
              <a:t>Periphery designed with custom DFM standard cell library</a:t>
            </a:r>
          </a:p>
          <a:p>
            <a:pPr lvl="2"/>
            <a:endParaRPr lang="en-US" sz="2000" dirty="0"/>
          </a:p>
          <a:p>
            <a:pPr marL="914400" lvl="2" indent="0">
              <a:buNone/>
            </a:pPr>
            <a:endParaRPr lang="en-GB" sz="2000" dirty="0"/>
          </a:p>
        </p:txBody>
      </p:sp>
      <p:sp>
        <p:nvSpPr>
          <p:cNvPr id="4" name="Footer Placeholder 3">
            <a:extLst>
              <a:ext uri="{FF2B5EF4-FFF2-40B4-BE49-F238E27FC236}">
                <a16:creationId xmlns:a16="http://schemas.microsoft.com/office/drawing/2014/main" id="{67619C4E-DE03-CDBC-594F-CE62B6F7B165}"/>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DF29E96-F6B0-6A37-5E0A-D1F041D0EADA}"/>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35</a:t>
            </a:fld>
            <a:endParaRPr lang="en-GB">
              <a:solidFill>
                <a:srgbClr val="0055A0">
                  <a:tint val="75000"/>
                </a:srgbClr>
              </a:solidFill>
            </a:endParaRPr>
          </a:p>
        </p:txBody>
      </p:sp>
    </p:spTree>
    <p:extLst>
      <p:ext uri="{BB962C8B-B14F-4D97-AF65-F5344CB8AC3E}">
        <p14:creationId xmlns:p14="http://schemas.microsoft.com/office/powerpoint/2010/main" val="14213251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5E38-D081-E935-BD4B-8DAE8847B1AB}"/>
              </a:ext>
            </a:extLst>
          </p:cNvPr>
          <p:cNvSpPr>
            <a:spLocks noGrp="1"/>
          </p:cNvSpPr>
          <p:nvPr>
            <p:ph type="title"/>
          </p:nvPr>
        </p:nvSpPr>
        <p:spPr/>
        <p:txBody>
          <a:bodyPr>
            <a:normAutofit fontScale="90000"/>
          </a:bodyPr>
          <a:lstStyle/>
          <a:p>
            <a:r>
              <a:rPr lang="en-US" dirty="0"/>
              <a:t>MOSS power plan</a:t>
            </a:r>
          </a:p>
        </p:txBody>
      </p:sp>
      <p:sp>
        <p:nvSpPr>
          <p:cNvPr id="3" name="Content Placeholder 2">
            <a:extLst>
              <a:ext uri="{FF2B5EF4-FFF2-40B4-BE49-F238E27FC236}">
                <a16:creationId xmlns:a16="http://schemas.microsoft.com/office/drawing/2014/main" id="{1E9DA5DE-AD10-67E5-13BA-010FDFBAC87E}"/>
              </a:ext>
            </a:extLst>
          </p:cNvPr>
          <p:cNvSpPr>
            <a:spLocks noGrp="1"/>
          </p:cNvSpPr>
          <p:nvPr>
            <p:ph idx="1"/>
          </p:nvPr>
        </p:nvSpPr>
        <p:spPr>
          <a:xfrm>
            <a:off x="623392" y="1268761"/>
            <a:ext cx="10972800" cy="3192420"/>
          </a:xfrm>
        </p:spPr>
        <p:txBody>
          <a:bodyPr>
            <a:normAutofit fontScale="92500"/>
          </a:bodyPr>
          <a:lstStyle/>
          <a:p>
            <a:r>
              <a:rPr lang="en-US" dirty="0"/>
              <a:t>Power granularity</a:t>
            </a:r>
          </a:p>
          <a:p>
            <a:pPr lvl="1"/>
            <a:r>
              <a:rPr lang="en-US" altLang="ko-KR" dirty="0"/>
              <a:t>Design is divided in </a:t>
            </a:r>
            <a:r>
              <a:rPr lang="en-US" altLang="ko-KR" dirty="0">
                <a:solidFill>
                  <a:srgbClr val="FF0000"/>
                </a:solidFill>
              </a:rPr>
              <a:t>20 sectors </a:t>
            </a:r>
            <a:r>
              <a:rPr lang="en-US" altLang="ko-KR" dirty="0">
                <a:solidFill>
                  <a:srgbClr val="000000"/>
                </a:solidFill>
              </a:rPr>
              <a:t>(top and bottom RSU)</a:t>
            </a:r>
            <a:r>
              <a:rPr lang="en-US" altLang="ko-KR" dirty="0"/>
              <a:t> that can be powered and operated independently</a:t>
            </a:r>
          </a:p>
          <a:p>
            <a:pPr lvl="1"/>
            <a:r>
              <a:rPr lang="en-US" altLang="ko-KR" dirty="0"/>
              <a:t>Any sectors that have fatal short can be turn OFF while others are operative</a:t>
            </a:r>
          </a:p>
          <a:p>
            <a:pPr lvl="1"/>
            <a:r>
              <a:rPr lang="en-US" altLang="ko-KR" dirty="0"/>
              <a:t>Each sector has analog and digital core and IO domain</a:t>
            </a:r>
          </a:p>
          <a:p>
            <a:pPr lvl="1"/>
            <a:r>
              <a:rPr lang="en-GB" dirty="0"/>
              <a:t>Two additional domains for</a:t>
            </a:r>
            <a:r>
              <a:rPr lang="en-GB" dirty="0">
                <a:solidFill>
                  <a:srgbClr val="0055A0"/>
                </a:solidFill>
              </a:rPr>
              <a:t> </a:t>
            </a:r>
            <a:r>
              <a:rPr lang="en-GB" dirty="0"/>
              <a:t>each </a:t>
            </a:r>
            <a:r>
              <a:rPr lang="en-GB" dirty="0">
                <a:solidFill>
                  <a:srgbClr val="FFC000"/>
                </a:solidFill>
              </a:rPr>
              <a:t>inter-domain communication circuit </a:t>
            </a:r>
            <a:r>
              <a:rPr lang="en-GB" dirty="0"/>
              <a:t>at top and bottom</a:t>
            </a:r>
          </a:p>
          <a:p>
            <a:pPr lvl="1"/>
            <a:r>
              <a:rPr lang="en-GB" dirty="0"/>
              <a:t>One global net for the substrate bias</a:t>
            </a:r>
          </a:p>
          <a:p>
            <a:pPr lvl="1"/>
            <a:r>
              <a:rPr lang="en-GB" dirty="0"/>
              <a:t>In total, 65 power domains</a:t>
            </a:r>
          </a:p>
          <a:p>
            <a:r>
              <a:rPr lang="en-US" altLang="ko-KR" dirty="0"/>
              <a:t>Power from Short edge (Left Endcap) and/or Long edge</a:t>
            </a:r>
          </a:p>
          <a:p>
            <a:endParaRPr lang="en-US" dirty="0"/>
          </a:p>
        </p:txBody>
      </p:sp>
      <p:sp>
        <p:nvSpPr>
          <p:cNvPr id="4" name="Footer Placeholder 3">
            <a:extLst>
              <a:ext uri="{FF2B5EF4-FFF2-40B4-BE49-F238E27FC236}">
                <a16:creationId xmlns:a16="http://schemas.microsoft.com/office/drawing/2014/main" id="{D0BC03BF-4741-F1B6-D465-D4E4DB6DC50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D3BDAD55-DC9B-D9DD-930F-EBFACC6AFA9F}"/>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36</a:t>
            </a:fld>
            <a:endParaRPr lang="en-GB">
              <a:solidFill>
                <a:srgbClr val="0055A0">
                  <a:tint val="75000"/>
                </a:srgbClr>
              </a:solidFill>
            </a:endParaRPr>
          </a:p>
        </p:txBody>
      </p:sp>
      <p:grpSp>
        <p:nvGrpSpPr>
          <p:cNvPr id="10" name="그룹 9">
            <a:extLst>
              <a:ext uri="{FF2B5EF4-FFF2-40B4-BE49-F238E27FC236}">
                <a16:creationId xmlns:a16="http://schemas.microsoft.com/office/drawing/2014/main" id="{EA825F16-E75D-C688-9882-62C71CA53C9E}"/>
              </a:ext>
            </a:extLst>
          </p:cNvPr>
          <p:cNvGrpSpPr/>
          <p:nvPr/>
        </p:nvGrpSpPr>
        <p:grpSpPr>
          <a:xfrm>
            <a:off x="1192993" y="4462229"/>
            <a:ext cx="10074536" cy="1992065"/>
            <a:chOff x="1192992" y="4754172"/>
            <a:chExt cx="10559719" cy="1992065"/>
          </a:xfrm>
        </p:grpSpPr>
        <p:sp>
          <p:nvSpPr>
            <p:cNvPr id="7" name="TextBox 6">
              <a:extLst>
                <a:ext uri="{FF2B5EF4-FFF2-40B4-BE49-F238E27FC236}">
                  <a16:creationId xmlns:a16="http://schemas.microsoft.com/office/drawing/2014/main" id="{6316B022-5E8D-1E02-3946-A79B5F1AB01A}"/>
                </a:ext>
              </a:extLst>
            </p:cNvPr>
            <p:cNvSpPr txBox="1"/>
            <p:nvPr/>
          </p:nvSpPr>
          <p:spPr>
            <a:xfrm>
              <a:off x="1192992" y="4754172"/>
              <a:ext cx="4132760" cy="369332"/>
            </a:xfrm>
            <a:prstGeom prst="rect">
              <a:avLst/>
            </a:prstGeom>
            <a:noFill/>
          </p:spPr>
          <p:txBody>
            <a:bodyPr wrap="none" rtlCol="0">
              <a:spAutoFit/>
            </a:bodyPr>
            <a:lstStyle/>
            <a:p>
              <a:r>
                <a:rPr lang="en-US" dirty="0">
                  <a:solidFill>
                    <a:srgbClr val="FFC000"/>
                  </a:solidFill>
                </a:rPr>
                <a:t>Top inter-domain communication circuit</a:t>
              </a:r>
            </a:p>
          </p:txBody>
        </p:sp>
        <p:sp>
          <p:nvSpPr>
            <p:cNvPr id="8" name="TextBox 7">
              <a:extLst>
                <a:ext uri="{FF2B5EF4-FFF2-40B4-BE49-F238E27FC236}">
                  <a16:creationId xmlns:a16="http://schemas.microsoft.com/office/drawing/2014/main" id="{55CCF823-F649-9E01-0770-C896D223C194}"/>
                </a:ext>
              </a:extLst>
            </p:cNvPr>
            <p:cNvSpPr txBox="1"/>
            <p:nvPr/>
          </p:nvSpPr>
          <p:spPr>
            <a:xfrm>
              <a:off x="1192992" y="6376905"/>
              <a:ext cx="4516453" cy="369332"/>
            </a:xfrm>
            <a:prstGeom prst="rect">
              <a:avLst/>
            </a:prstGeom>
            <a:noFill/>
          </p:spPr>
          <p:txBody>
            <a:bodyPr wrap="none" rtlCol="0">
              <a:spAutoFit/>
            </a:bodyPr>
            <a:lstStyle/>
            <a:p>
              <a:r>
                <a:rPr lang="en-US" dirty="0">
                  <a:solidFill>
                    <a:srgbClr val="FFC000"/>
                  </a:solidFill>
                </a:rPr>
                <a:t>Bottom inter-domain communication circuit</a:t>
              </a:r>
            </a:p>
          </p:txBody>
        </p:sp>
        <p:pic>
          <p:nvPicPr>
            <p:cNvPr id="12" name="Picture 4">
              <a:extLst>
                <a:ext uri="{FF2B5EF4-FFF2-40B4-BE49-F238E27FC236}">
                  <a16:creationId xmlns:a16="http://schemas.microsoft.com/office/drawing/2014/main" id="{CA036616-B2F6-102C-9C90-606A84B75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854" y="5133199"/>
              <a:ext cx="10537857" cy="104829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Arrow Connector 12">
              <a:extLst>
                <a:ext uri="{FF2B5EF4-FFF2-40B4-BE49-F238E27FC236}">
                  <a16:creationId xmlns:a16="http://schemas.microsoft.com/office/drawing/2014/main" id="{83F27F49-0534-C67C-FAF0-158CFF1AE673}"/>
                </a:ext>
              </a:extLst>
            </p:cNvPr>
            <p:cNvCxnSpPr/>
            <p:nvPr/>
          </p:nvCxnSpPr>
          <p:spPr>
            <a:xfrm>
              <a:off x="2258646" y="5064756"/>
              <a:ext cx="0" cy="324000"/>
            </a:xfrm>
            <a:prstGeom prst="straightConnector1">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FD2FABB-F656-17E9-BB80-A38240695171}"/>
                </a:ext>
              </a:extLst>
            </p:cNvPr>
            <p:cNvCxnSpPr>
              <a:cxnSpLocks/>
            </p:cNvCxnSpPr>
            <p:nvPr/>
          </p:nvCxnSpPr>
          <p:spPr>
            <a:xfrm flipV="1">
              <a:off x="2258646" y="5978680"/>
              <a:ext cx="0" cy="468000"/>
            </a:xfrm>
            <a:prstGeom prst="straightConnector1">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E404BD0-B542-77ED-3E0B-95AF00F1E223}"/>
                </a:ext>
              </a:extLst>
            </p:cNvPr>
            <p:cNvSpPr/>
            <p:nvPr/>
          </p:nvSpPr>
          <p:spPr>
            <a:xfrm>
              <a:off x="1331528" y="5388756"/>
              <a:ext cx="9936000" cy="72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Rectangle 22">
              <a:extLst>
                <a:ext uri="{FF2B5EF4-FFF2-40B4-BE49-F238E27FC236}">
                  <a16:creationId xmlns:a16="http://schemas.microsoft.com/office/drawing/2014/main" id="{14045E6E-D708-9D62-FF7D-346B67253DD2}"/>
                </a:ext>
              </a:extLst>
            </p:cNvPr>
            <p:cNvSpPr/>
            <p:nvPr/>
          </p:nvSpPr>
          <p:spPr>
            <a:xfrm>
              <a:off x="1331528" y="5894384"/>
              <a:ext cx="9936000" cy="72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sp>
        <p:nvSpPr>
          <p:cNvPr id="16" name="Rectangle 9">
            <a:extLst>
              <a:ext uri="{FF2B5EF4-FFF2-40B4-BE49-F238E27FC236}">
                <a16:creationId xmlns:a16="http://schemas.microsoft.com/office/drawing/2014/main" id="{90E5560C-2826-1340-52DA-0FDCE8871113}"/>
              </a:ext>
            </a:extLst>
          </p:cNvPr>
          <p:cNvSpPr/>
          <p:nvPr/>
        </p:nvSpPr>
        <p:spPr>
          <a:xfrm>
            <a:off x="9806969" y="5178508"/>
            <a:ext cx="927340" cy="228521"/>
          </a:xfrm>
          <a:prstGeom prst="rect">
            <a:avLst/>
          </a:prstGeom>
          <a:solidFill>
            <a:srgbClr val="FFC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tRSU</a:t>
            </a:r>
            <a:endParaRPr lang="x-none" dirty="0"/>
          </a:p>
        </p:txBody>
      </p:sp>
      <p:sp>
        <p:nvSpPr>
          <p:cNvPr id="17" name="Rectangle 26">
            <a:extLst>
              <a:ext uri="{FF2B5EF4-FFF2-40B4-BE49-F238E27FC236}">
                <a16:creationId xmlns:a16="http://schemas.microsoft.com/office/drawing/2014/main" id="{9AEE1415-0D4C-AFC3-16FC-2364128F7BE8}"/>
              </a:ext>
            </a:extLst>
          </p:cNvPr>
          <p:cNvSpPr/>
          <p:nvPr/>
        </p:nvSpPr>
        <p:spPr>
          <a:xfrm>
            <a:off x="4220355" y="5387329"/>
            <a:ext cx="940277" cy="215111"/>
          </a:xfrm>
          <a:prstGeom prst="rect">
            <a:avLst/>
          </a:prstGeom>
          <a:solidFill>
            <a:srgbClr val="FFC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bRSU</a:t>
            </a:r>
            <a:endParaRPr lang="x-none" dirty="0"/>
          </a:p>
        </p:txBody>
      </p:sp>
      <p:cxnSp>
        <p:nvCxnSpPr>
          <p:cNvPr id="18" name="Straight Arrow Connector 22">
            <a:extLst>
              <a:ext uri="{FF2B5EF4-FFF2-40B4-BE49-F238E27FC236}">
                <a16:creationId xmlns:a16="http://schemas.microsoft.com/office/drawing/2014/main" id="{855060C0-922F-FF90-904D-B1081C6DEF13}"/>
              </a:ext>
            </a:extLst>
          </p:cNvPr>
          <p:cNvCxnSpPr>
            <a:cxnSpLocks/>
          </p:cNvCxnSpPr>
          <p:nvPr/>
        </p:nvCxnSpPr>
        <p:spPr>
          <a:xfrm flipH="1">
            <a:off x="10737229" y="5291851"/>
            <a:ext cx="3139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3C0F0F-6D03-069F-3EF6-2E3370AB8C9B}"/>
              </a:ext>
            </a:extLst>
          </p:cNvPr>
          <p:cNvSpPr txBox="1"/>
          <p:nvPr/>
        </p:nvSpPr>
        <p:spPr>
          <a:xfrm>
            <a:off x="11002512" y="5077582"/>
            <a:ext cx="746423" cy="307510"/>
          </a:xfrm>
          <a:prstGeom prst="rect">
            <a:avLst/>
          </a:prstGeom>
          <a:noFill/>
        </p:spPr>
        <p:txBody>
          <a:bodyPr wrap="none" rtlCol="0">
            <a:spAutoFit/>
          </a:bodyPr>
          <a:lstStyle/>
          <a:p>
            <a:r>
              <a:rPr lang="en-US" sz="2000" dirty="0">
                <a:solidFill>
                  <a:srgbClr val="FF0000"/>
                </a:solidFill>
              </a:rPr>
              <a:t>Supply</a:t>
            </a:r>
          </a:p>
        </p:txBody>
      </p:sp>
      <p:cxnSp>
        <p:nvCxnSpPr>
          <p:cNvPr id="20" name="Straight Arrow Connector 27">
            <a:extLst>
              <a:ext uri="{FF2B5EF4-FFF2-40B4-BE49-F238E27FC236}">
                <a16:creationId xmlns:a16="http://schemas.microsoft.com/office/drawing/2014/main" id="{DC576F4B-7E59-90B6-EBE4-A79D0AD2DFAF}"/>
              </a:ext>
            </a:extLst>
          </p:cNvPr>
          <p:cNvCxnSpPr>
            <a:cxnSpLocks/>
          </p:cNvCxnSpPr>
          <p:nvPr/>
        </p:nvCxnSpPr>
        <p:spPr>
          <a:xfrm flipV="1">
            <a:off x="4718715" y="5597458"/>
            <a:ext cx="0" cy="297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EB97DC8-4133-9370-84A2-8525113EBBD0}"/>
              </a:ext>
            </a:extLst>
          </p:cNvPr>
          <p:cNvSpPr txBox="1"/>
          <p:nvPr/>
        </p:nvSpPr>
        <p:spPr>
          <a:xfrm>
            <a:off x="4268160" y="5820663"/>
            <a:ext cx="746423" cy="307510"/>
          </a:xfrm>
          <a:prstGeom prst="rect">
            <a:avLst/>
          </a:prstGeom>
          <a:noFill/>
        </p:spPr>
        <p:txBody>
          <a:bodyPr wrap="none" rtlCol="0">
            <a:spAutoFit/>
          </a:bodyPr>
          <a:lstStyle/>
          <a:p>
            <a:r>
              <a:rPr lang="en-US" sz="2000" dirty="0">
                <a:solidFill>
                  <a:srgbClr val="FF0000"/>
                </a:solidFill>
              </a:rPr>
              <a:t>Supply</a:t>
            </a:r>
          </a:p>
        </p:txBody>
      </p:sp>
      <p:cxnSp>
        <p:nvCxnSpPr>
          <p:cNvPr id="25" name="Straight Arrow Connector 29">
            <a:extLst>
              <a:ext uri="{FF2B5EF4-FFF2-40B4-BE49-F238E27FC236}">
                <a16:creationId xmlns:a16="http://schemas.microsoft.com/office/drawing/2014/main" id="{7F589C18-2EBE-DA4C-66D4-767C51124E2C}"/>
              </a:ext>
            </a:extLst>
          </p:cNvPr>
          <p:cNvCxnSpPr>
            <a:cxnSpLocks/>
          </p:cNvCxnSpPr>
          <p:nvPr/>
        </p:nvCxnSpPr>
        <p:spPr>
          <a:xfrm>
            <a:off x="1380363" y="5496310"/>
            <a:ext cx="2813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E5514A3-0B7E-47F1-8702-0DBF509321FB}"/>
              </a:ext>
            </a:extLst>
          </p:cNvPr>
          <p:cNvSpPr txBox="1"/>
          <p:nvPr/>
        </p:nvSpPr>
        <p:spPr>
          <a:xfrm>
            <a:off x="553157" y="5272907"/>
            <a:ext cx="746423" cy="307510"/>
          </a:xfrm>
          <a:prstGeom prst="rect">
            <a:avLst/>
          </a:prstGeom>
          <a:noFill/>
        </p:spPr>
        <p:txBody>
          <a:bodyPr wrap="none" rtlCol="0">
            <a:spAutoFit/>
          </a:bodyPr>
          <a:lstStyle/>
          <a:p>
            <a:r>
              <a:rPr lang="en-US" sz="2000" dirty="0">
                <a:solidFill>
                  <a:srgbClr val="FF0000"/>
                </a:solidFill>
              </a:rPr>
              <a:t>Supply</a:t>
            </a:r>
          </a:p>
        </p:txBody>
      </p:sp>
      <p:cxnSp>
        <p:nvCxnSpPr>
          <p:cNvPr id="6" name="Straight Arrow Connector 27">
            <a:extLst>
              <a:ext uri="{FF2B5EF4-FFF2-40B4-BE49-F238E27FC236}">
                <a16:creationId xmlns:a16="http://schemas.microsoft.com/office/drawing/2014/main" id="{94425091-5A8C-A395-2243-AB1BE033A0A7}"/>
              </a:ext>
            </a:extLst>
          </p:cNvPr>
          <p:cNvCxnSpPr>
            <a:cxnSpLocks/>
          </p:cNvCxnSpPr>
          <p:nvPr/>
        </p:nvCxnSpPr>
        <p:spPr>
          <a:xfrm>
            <a:off x="10314116" y="4878044"/>
            <a:ext cx="0" cy="297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40C18F-224B-F051-05D4-457BF14DC1F1}"/>
              </a:ext>
            </a:extLst>
          </p:cNvPr>
          <p:cNvSpPr txBox="1"/>
          <p:nvPr/>
        </p:nvSpPr>
        <p:spPr>
          <a:xfrm>
            <a:off x="9863561" y="4517469"/>
            <a:ext cx="746423" cy="307510"/>
          </a:xfrm>
          <a:prstGeom prst="rect">
            <a:avLst/>
          </a:prstGeom>
          <a:noFill/>
        </p:spPr>
        <p:txBody>
          <a:bodyPr wrap="none" rtlCol="0">
            <a:spAutoFit/>
          </a:bodyPr>
          <a:lstStyle/>
          <a:p>
            <a:r>
              <a:rPr lang="en-US" sz="2000" dirty="0">
                <a:solidFill>
                  <a:srgbClr val="FF0000"/>
                </a:solidFill>
              </a:rPr>
              <a:t>Supply</a:t>
            </a:r>
          </a:p>
        </p:txBody>
      </p:sp>
    </p:spTree>
    <p:extLst>
      <p:ext uri="{BB962C8B-B14F-4D97-AF65-F5344CB8AC3E}">
        <p14:creationId xmlns:p14="http://schemas.microsoft.com/office/powerpoint/2010/main" val="221615618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05C-4914-A381-B7A3-39D478C62230}"/>
              </a:ext>
            </a:extLst>
          </p:cNvPr>
          <p:cNvSpPr>
            <a:spLocks noGrp="1"/>
          </p:cNvSpPr>
          <p:nvPr>
            <p:ph type="title"/>
          </p:nvPr>
        </p:nvSpPr>
        <p:spPr/>
        <p:txBody>
          <a:bodyPr>
            <a:normAutofit fontScale="90000"/>
          </a:bodyPr>
          <a:lstStyle/>
          <a:p>
            <a:r>
              <a:rPr lang="en-US" dirty="0"/>
              <a:t>Measuring Yield</a:t>
            </a:r>
            <a:endParaRPr lang="en-US" dirty="0">
              <a:solidFill>
                <a:srgbClr val="FF0000"/>
              </a:solidFill>
            </a:endParaRPr>
          </a:p>
        </p:txBody>
      </p:sp>
      <p:sp>
        <p:nvSpPr>
          <p:cNvPr id="25" name="Slide Number Placeholder 4">
            <a:extLst>
              <a:ext uri="{FF2B5EF4-FFF2-40B4-BE49-F238E27FC236}">
                <a16:creationId xmlns:a16="http://schemas.microsoft.com/office/drawing/2014/main" id="{B281C86B-792C-7DA8-E450-FB1B8722ED7E}"/>
              </a:ext>
            </a:extLst>
          </p:cNvPr>
          <p:cNvSpPr>
            <a:spLocks noGrp="1"/>
          </p:cNvSpPr>
          <p:nvPr>
            <p:ph type="sldNum" sz="quarter" idx="12"/>
          </p:nvPr>
        </p:nvSpPr>
        <p:spPr>
          <a:xfrm>
            <a:off x="10758363" y="6545586"/>
            <a:ext cx="824037" cy="274324"/>
          </a:xfrm>
        </p:spPr>
        <p:txBody>
          <a:bodyPr/>
          <a:lstStyle/>
          <a:p>
            <a:fld id="{80DDECE7-1F46-4EE3-8281-CA3ECF044EE9}" type="slidenum">
              <a:rPr lang="en-GB" smtClean="0">
                <a:solidFill>
                  <a:srgbClr val="0055A0">
                    <a:tint val="75000"/>
                  </a:srgbClr>
                </a:solidFill>
              </a:rPr>
              <a:pPr/>
              <a:t>37</a:t>
            </a:fld>
            <a:endParaRPr lang="en-GB" dirty="0">
              <a:solidFill>
                <a:srgbClr val="0055A0">
                  <a:tint val="75000"/>
                </a:srgbClr>
              </a:solidFill>
            </a:endParaRPr>
          </a:p>
        </p:txBody>
      </p:sp>
      <p:sp>
        <p:nvSpPr>
          <p:cNvPr id="3" name="Footer Placeholder 3">
            <a:extLst>
              <a:ext uri="{FF2B5EF4-FFF2-40B4-BE49-F238E27FC236}">
                <a16:creationId xmlns:a16="http://schemas.microsoft.com/office/drawing/2014/main" id="{4F07E3D6-3A74-2A7B-568D-576A7CCEF76D}"/>
              </a:ext>
            </a:extLst>
          </p:cNvPr>
          <p:cNvSpPr>
            <a:spLocks noGrp="1"/>
          </p:cNvSpPr>
          <p:nvPr>
            <p:ph type="ftr" sz="quarter" idx="11"/>
          </p:nvPr>
        </p:nvSpPr>
        <p:spPr>
          <a:xfrm>
            <a:off x="2676179" y="6545586"/>
            <a:ext cx="6839643" cy="274324"/>
          </a:xfrm>
        </p:spPr>
        <p:txBody>
          <a:bodyPr/>
          <a:lstStyle/>
          <a:p>
            <a:r>
              <a:rPr lang="en-GB" altLang="ko-KR" dirty="0">
                <a:solidFill>
                  <a:srgbClr val="0055A0">
                    <a:tint val="75000"/>
                  </a:srgbClr>
                </a:solidFill>
              </a:rPr>
              <a:t>20240704 | NUCLEAR PHYSICS SCHOOL 2024</a:t>
            </a:r>
          </a:p>
        </p:txBody>
      </p:sp>
      <p:sp>
        <p:nvSpPr>
          <p:cNvPr id="38" name="Content Placeholder 2">
            <a:extLst>
              <a:ext uri="{FF2B5EF4-FFF2-40B4-BE49-F238E27FC236}">
                <a16:creationId xmlns:a16="http://schemas.microsoft.com/office/drawing/2014/main" id="{516FC1AB-266C-93FA-7587-C0124782448D}"/>
              </a:ext>
            </a:extLst>
          </p:cNvPr>
          <p:cNvSpPr txBox="1">
            <a:spLocks/>
          </p:cNvSpPr>
          <p:nvPr/>
        </p:nvSpPr>
        <p:spPr>
          <a:xfrm>
            <a:off x="623392" y="1074934"/>
            <a:ext cx="10972800" cy="481786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An example of MOSS testing scenarios</a:t>
            </a:r>
          </a:p>
          <a:p>
            <a:pPr lvl="1"/>
            <a:r>
              <a:rPr lang="en-US" dirty="0"/>
              <a:t>Top RSU2 and RSU4 are controlled and read out through the top inter-domain communication circuit and the left endcap</a:t>
            </a:r>
          </a:p>
          <a:p>
            <a:pPr lvl="1"/>
            <a:r>
              <a:rPr lang="en-US" dirty="0"/>
              <a:t>RSU9 is electrically disconnected from the top inter-domain communication circuit</a:t>
            </a:r>
          </a:p>
          <a:p>
            <a:pPr lvl="1"/>
            <a:r>
              <a:rPr lang="en-US" dirty="0"/>
              <a:t>RSU9 is controlled by means of the long edge</a:t>
            </a:r>
          </a:p>
          <a:p>
            <a:pPr lvl="1"/>
            <a:r>
              <a:rPr lang="en-US" dirty="0"/>
              <a:t>All the other domains are off</a:t>
            </a:r>
          </a:p>
          <a:p>
            <a:pPr lvl="1"/>
            <a:endParaRPr lang="en-US" dirty="0"/>
          </a:p>
          <a:p>
            <a:pPr lvl="1"/>
            <a:endParaRPr lang="en-US" dirty="0"/>
          </a:p>
          <a:p>
            <a:pPr lvl="1"/>
            <a:endParaRPr lang="en-US" dirty="0"/>
          </a:p>
          <a:p>
            <a:pPr lvl="1"/>
            <a:endParaRPr lang="en-US" dirty="0"/>
          </a:p>
          <a:p>
            <a:pPr lvl="1"/>
            <a:endParaRPr lang="en-US" dirty="0"/>
          </a:p>
          <a:p>
            <a:r>
              <a:rPr lang="en-US" altLang="ko-KR" dirty="0"/>
              <a:t>Study manufacturing yield</a:t>
            </a:r>
          </a:p>
          <a:p>
            <a:pPr lvl="1"/>
            <a:r>
              <a:rPr lang="en-US" altLang="ko-KR" dirty="0"/>
              <a:t>Functional yield at half chip, half RSU, matrix, column/row/pixel level granularity</a:t>
            </a:r>
          </a:p>
          <a:p>
            <a:pPr lvl="1"/>
            <a:r>
              <a:rPr lang="en-US" altLang="ko-KR" dirty="0"/>
              <a:t>Possible dependence on pixel pitch and layout density</a:t>
            </a:r>
            <a:endParaRPr lang="en-US" dirty="0"/>
          </a:p>
          <a:p>
            <a:endParaRPr lang="en-US" dirty="0"/>
          </a:p>
        </p:txBody>
      </p:sp>
      <p:pic>
        <p:nvPicPr>
          <p:cNvPr id="61" name="Content Placeholder 9">
            <a:extLst>
              <a:ext uri="{FF2B5EF4-FFF2-40B4-BE49-F238E27FC236}">
                <a16:creationId xmlns:a16="http://schemas.microsoft.com/office/drawing/2014/main" id="{1D569161-DEE9-A2F7-ED16-2A78484834EB}"/>
              </a:ext>
            </a:extLst>
          </p:cNvPr>
          <p:cNvPicPr>
            <a:picLocks noGrp="1" noChangeAspect="1"/>
          </p:cNvPicPr>
          <p:nvPr/>
        </p:nvPicPr>
        <p:blipFill rotWithShape="1">
          <a:blip r:embed="rId2"/>
          <a:srcRect l="66041" t="5149" r="4632" b="4065"/>
          <a:stretch/>
        </p:blipFill>
        <p:spPr>
          <a:xfrm>
            <a:off x="9724631" y="4927417"/>
            <a:ext cx="1645962" cy="1031439"/>
          </a:xfrm>
          <a:prstGeom prst="rect">
            <a:avLst/>
          </a:prstGeom>
        </p:spPr>
      </p:pic>
      <p:grpSp>
        <p:nvGrpSpPr>
          <p:cNvPr id="76" name="그룹 75">
            <a:extLst>
              <a:ext uri="{FF2B5EF4-FFF2-40B4-BE49-F238E27FC236}">
                <a16:creationId xmlns:a16="http://schemas.microsoft.com/office/drawing/2014/main" id="{50F8A582-6192-B333-07F4-2102D06370CA}"/>
              </a:ext>
            </a:extLst>
          </p:cNvPr>
          <p:cNvGrpSpPr/>
          <p:nvPr/>
        </p:nvGrpSpPr>
        <p:grpSpPr>
          <a:xfrm>
            <a:off x="873190" y="3135295"/>
            <a:ext cx="10695418" cy="1435692"/>
            <a:chOff x="446771" y="3892481"/>
            <a:chExt cx="11208598" cy="1435692"/>
          </a:xfrm>
        </p:grpSpPr>
        <p:pic>
          <p:nvPicPr>
            <p:cNvPr id="62" name="Picture 4">
              <a:extLst>
                <a:ext uri="{FF2B5EF4-FFF2-40B4-BE49-F238E27FC236}">
                  <a16:creationId xmlns:a16="http://schemas.microsoft.com/office/drawing/2014/main" id="{69555821-128F-6594-694D-671730236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531" y="4339915"/>
              <a:ext cx="9934322" cy="988258"/>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sp>
          <p:nvSpPr>
            <p:cNvPr id="63" name="Up-down Arrow 57">
              <a:extLst>
                <a:ext uri="{FF2B5EF4-FFF2-40B4-BE49-F238E27FC236}">
                  <a16:creationId xmlns:a16="http://schemas.microsoft.com/office/drawing/2014/main" id="{63894AB6-A86C-3C4F-6D05-F81D0998AF0C}"/>
                </a:ext>
              </a:extLst>
            </p:cNvPr>
            <p:cNvSpPr/>
            <p:nvPr/>
          </p:nvSpPr>
          <p:spPr>
            <a:xfrm rot="16200000">
              <a:off x="2773124" y="3138348"/>
              <a:ext cx="202982" cy="3158431"/>
            </a:xfrm>
            <a:prstGeom prst="up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H"/>
            </a:p>
          </p:txBody>
        </p:sp>
        <p:sp>
          <p:nvSpPr>
            <p:cNvPr id="64" name="TextBox 58">
              <a:extLst>
                <a:ext uri="{FF2B5EF4-FFF2-40B4-BE49-F238E27FC236}">
                  <a16:creationId xmlns:a16="http://schemas.microsoft.com/office/drawing/2014/main" id="{41C245AB-E083-35D9-65B2-FBA02EF2B677}"/>
                </a:ext>
              </a:extLst>
            </p:cNvPr>
            <p:cNvSpPr txBox="1"/>
            <p:nvPr/>
          </p:nvSpPr>
          <p:spPr>
            <a:xfrm>
              <a:off x="8628660" y="3908583"/>
              <a:ext cx="81304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dirty="0">
                  <a:solidFill>
                    <a:srgbClr val="FF0000"/>
                  </a:solidFill>
                </a:rPr>
                <a:t>Supply</a:t>
              </a:r>
            </a:p>
          </p:txBody>
        </p:sp>
        <p:sp>
          <p:nvSpPr>
            <p:cNvPr id="65" name="TextBox 59">
              <a:extLst>
                <a:ext uri="{FF2B5EF4-FFF2-40B4-BE49-F238E27FC236}">
                  <a16:creationId xmlns:a16="http://schemas.microsoft.com/office/drawing/2014/main" id="{323F3993-80B5-2A03-01B0-8502F816B07A}"/>
                </a:ext>
              </a:extLst>
            </p:cNvPr>
            <p:cNvSpPr txBox="1"/>
            <p:nvPr/>
          </p:nvSpPr>
          <p:spPr>
            <a:xfrm>
              <a:off x="446771" y="4255899"/>
              <a:ext cx="127172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dirty="0">
                  <a:solidFill>
                    <a:srgbClr val="00B050"/>
                  </a:solidFill>
                </a:rPr>
                <a:t>Control and Readout</a:t>
              </a:r>
            </a:p>
          </p:txBody>
        </p:sp>
        <p:sp>
          <p:nvSpPr>
            <p:cNvPr id="66" name="Down Arrow 22">
              <a:extLst>
                <a:ext uri="{FF2B5EF4-FFF2-40B4-BE49-F238E27FC236}">
                  <a16:creationId xmlns:a16="http://schemas.microsoft.com/office/drawing/2014/main" id="{5F771016-B79C-A05B-96C7-609DC2153BCC}"/>
                </a:ext>
              </a:extLst>
            </p:cNvPr>
            <p:cNvSpPr/>
            <p:nvPr/>
          </p:nvSpPr>
          <p:spPr>
            <a:xfrm>
              <a:off x="2773348" y="4238349"/>
              <a:ext cx="168089" cy="36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H"/>
            </a:p>
          </p:txBody>
        </p:sp>
        <p:sp>
          <p:nvSpPr>
            <p:cNvPr id="67" name="Rectangle 23">
              <a:extLst>
                <a:ext uri="{FF2B5EF4-FFF2-40B4-BE49-F238E27FC236}">
                  <a16:creationId xmlns:a16="http://schemas.microsoft.com/office/drawing/2014/main" id="{5A152D10-5158-EDC2-F0BD-C4279C5059AF}"/>
                </a:ext>
              </a:extLst>
            </p:cNvPr>
            <p:cNvSpPr/>
            <p:nvPr/>
          </p:nvSpPr>
          <p:spPr>
            <a:xfrm>
              <a:off x="2598352" y="4613673"/>
              <a:ext cx="972000" cy="297871"/>
            </a:xfrm>
            <a:prstGeom prst="rect">
              <a:avLst/>
            </a:prstGeom>
            <a:solidFill>
              <a:srgbClr val="FFC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tRSU2</a:t>
              </a:r>
              <a:endParaRPr lang="en-CH" dirty="0"/>
            </a:p>
          </p:txBody>
        </p:sp>
        <p:sp>
          <p:nvSpPr>
            <p:cNvPr id="68" name="Down Arrow 27">
              <a:extLst>
                <a:ext uri="{FF2B5EF4-FFF2-40B4-BE49-F238E27FC236}">
                  <a16:creationId xmlns:a16="http://schemas.microsoft.com/office/drawing/2014/main" id="{8ECE38D5-9568-F1B5-A6F3-633F5C65BF0D}"/>
                </a:ext>
              </a:extLst>
            </p:cNvPr>
            <p:cNvSpPr/>
            <p:nvPr/>
          </p:nvSpPr>
          <p:spPr>
            <a:xfrm>
              <a:off x="4632151" y="4238349"/>
              <a:ext cx="168089" cy="36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H"/>
            </a:p>
          </p:txBody>
        </p:sp>
        <p:sp>
          <p:nvSpPr>
            <p:cNvPr id="69" name="Rectangle 28">
              <a:extLst>
                <a:ext uri="{FF2B5EF4-FFF2-40B4-BE49-F238E27FC236}">
                  <a16:creationId xmlns:a16="http://schemas.microsoft.com/office/drawing/2014/main" id="{848DA038-B11A-9448-632D-A12193394353}"/>
                </a:ext>
              </a:extLst>
            </p:cNvPr>
            <p:cNvSpPr/>
            <p:nvPr/>
          </p:nvSpPr>
          <p:spPr>
            <a:xfrm>
              <a:off x="4453828" y="4613673"/>
              <a:ext cx="972000" cy="297871"/>
            </a:xfrm>
            <a:prstGeom prst="rect">
              <a:avLst/>
            </a:prstGeom>
            <a:solidFill>
              <a:srgbClr val="FFC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tRSU4</a:t>
              </a:r>
              <a:endParaRPr lang="en-CH" dirty="0"/>
            </a:p>
          </p:txBody>
        </p:sp>
        <p:sp>
          <p:nvSpPr>
            <p:cNvPr id="70" name="Down Arrow 30">
              <a:extLst>
                <a:ext uri="{FF2B5EF4-FFF2-40B4-BE49-F238E27FC236}">
                  <a16:creationId xmlns:a16="http://schemas.microsoft.com/office/drawing/2014/main" id="{EF5B0128-5DCB-E2B4-0CA9-52E964D767D0}"/>
                </a:ext>
              </a:extLst>
            </p:cNvPr>
            <p:cNvSpPr/>
            <p:nvPr/>
          </p:nvSpPr>
          <p:spPr>
            <a:xfrm>
              <a:off x="9275505" y="4248252"/>
              <a:ext cx="168089" cy="36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H"/>
            </a:p>
          </p:txBody>
        </p:sp>
        <p:sp>
          <p:nvSpPr>
            <p:cNvPr id="71" name="Rectangle 31">
              <a:extLst>
                <a:ext uri="{FF2B5EF4-FFF2-40B4-BE49-F238E27FC236}">
                  <a16:creationId xmlns:a16="http://schemas.microsoft.com/office/drawing/2014/main" id="{E2EAA1A3-EEFB-7679-96FF-5E2F74576115}"/>
                </a:ext>
              </a:extLst>
            </p:cNvPr>
            <p:cNvSpPr/>
            <p:nvPr/>
          </p:nvSpPr>
          <p:spPr>
            <a:xfrm>
              <a:off x="9059082" y="4623576"/>
              <a:ext cx="972000" cy="297871"/>
            </a:xfrm>
            <a:prstGeom prst="rect">
              <a:avLst/>
            </a:prstGeom>
            <a:solidFill>
              <a:srgbClr val="FFC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tRSU9</a:t>
              </a:r>
              <a:endParaRPr lang="en-CH" dirty="0"/>
            </a:p>
          </p:txBody>
        </p:sp>
        <p:sp>
          <p:nvSpPr>
            <p:cNvPr id="72" name="TextBox 63">
              <a:extLst>
                <a:ext uri="{FF2B5EF4-FFF2-40B4-BE49-F238E27FC236}">
                  <a16:creationId xmlns:a16="http://schemas.microsoft.com/office/drawing/2014/main" id="{974CC5AF-5032-FDAF-9380-1E87DE185905}"/>
                </a:ext>
              </a:extLst>
            </p:cNvPr>
            <p:cNvSpPr txBox="1"/>
            <p:nvPr/>
          </p:nvSpPr>
          <p:spPr>
            <a:xfrm>
              <a:off x="4471068" y="3892481"/>
              <a:ext cx="81304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dirty="0">
                  <a:solidFill>
                    <a:srgbClr val="FF0000"/>
                  </a:solidFill>
                </a:rPr>
                <a:t>Supply</a:t>
              </a:r>
            </a:p>
          </p:txBody>
        </p:sp>
        <p:sp>
          <p:nvSpPr>
            <p:cNvPr id="73" name="TextBox 64">
              <a:extLst>
                <a:ext uri="{FF2B5EF4-FFF2-40B4-BE49-F238E27FC236}">
                  <a16:creationId xmlns:a16="http://schemas.microsoft.com/office/drawing/2014/main" id="{3F100B27-E03F-AA3E-4AC4-BFAF70F09958}"/>
                </a:ext>
              </a:extLst>
            </p:cNvPr>
            <p:cNvSpPr txBox="1"/>
            <p:nvPr/>
          </p:nvSpPr>
          <p:spPr>
            <a:xfrm>
              <a:off x="2635264" y="3908583"/>
              <a:ext cx="81304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dirty="0">
                  <a:solidFill>
                    <a:srgbClr val="FF0000"/>
                  </a:solidFill>
                </a:rPr>
                <a:t>Supply</a:t>
              </a:r>
            </a:p>
          </p:txBody>
        </p:sp>
        <p:sp>
          <p:nvSpPr>
            <p:cNvPr id="74" name="TextBox 59">
              <a:extLst>
                <a:ext uri="{FF2B5EF4-FFF2-40B4-BE49-F238E27FC236}">
                  <a16:creationId xmlns:a16="http://schemas.microsoft.com/office/drawing/2014/main" id="{A48F21DF-B561-54BD-63D3-AB78D95EA9EE}"/>
                </a:ext>
              </a:extLst>
            </p:cNvPr>
            <p:cNvSpPr txBox="1"/>
            <p:nvPr/>
          </p:nvSpPr>
          <p:spPr>
            <a:xfrm>
              <a:off x="9425304" y="3911531"/>
              <a:ext cx="223006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H" dirty="0">
                  <a:solidFill>
                    <a:srgbClr val="00B050"/>
                  </a:solidFill>
                </a:rPr>
                <a:t>Control and Readout</a:t>
              </a:r>
            </a:p>
          </p:txBody>
        </p:sp>
        <p:sp>
          <p:nvSpPr>
            <p:cNvPr id="5" name="Up-down Arrow 57">
              <a:extLst>
                <a:ext uri="{FF2B5EF4-FFF2-40B4-BE49-F238E27FC236}">
                  <a16:creationId xmlns:a16="http://schemas.microsoft.com/office/drawing/2014/main" id="{76BAE601-CE3A-9C49-A3B4-4F2576E24C48}"/>
                </a:ext>
              </a:extLst>
            </p:cNvPr>
            <p:cNvSpPr/>
            <p:nvPr/>
          </p:nvSpPr>
          <p:spPr>
            <a:xfrm>
              <a:off x="9638871" y="4228656"/>
              <a:ext cx="168089" cy="379596"/>
            </a:xfrm>
            <a:prstGeom prst="up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H"/>
            </a:p>
          </p:txBody>
        </p:sp>
      </p:grpSp>
    </p:spTree>
    <p:extLst>
      <p:ext uri="{BB962C8B-B14F-4D97-AF65-F5344CB8AC3E}">
        <p14:creationId xmlns:p14="http://schemas.microsoft.com/office/powerpoint/2010/main" val="181442620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EBD19-A0E1-C8C9-ED96-58FA34ABC454}"/>
              </a:ext>
            </a:extLst>
          </p:cNvPr>
          <p:cNvSpPr>
            <a:spLocks noGrp="1"/>
          </p:cNvSpPr>
          <p:nvPr>
            <p:ph type="title"/>
          </p:nvPr>
        </p:nvSpPr>
        <p:spPr/>
        <p:txBody>
          <a:bodyPr>
            <a:normAutofit fontScale="90000"/>
          </a:bodyPr>
          <a:lstStyle/>
          <a:p>
            <a:r>
              <a:rPr lang="en-US" dirty="0"/>
              <a:t>Domain isolation</a:t>
            </a:r>
          </a:p>
        </p:txBody>
      </p:sp>
      <p:sp>
        <p:nvSpPr>
          <p:cNvPr id="3" name="Content Placeholder 2">
            <a:extLst>
              <a:ext uri="{FF2B5EF4-FFF2-40B4-BE49-F238E27FC236}">
                <a16:creationId xmlns:a16="http://schemas.microsoft.com/office/drawing/2014/main" id="{DDA6D8A9-5D75-F153-9BFF-DA0E909DBEA1}"/>
              </a:ext>
            </a:extLst>
          </p:cNvPr>
          <p:cNvSpPr>
            <a:spLocks noGrp="1"/>
          </p:cNvSpPr>
          <p:nvPr>
            <p:ph idx="1"/>
          </p:nvPr>
        </p:nvSpPr>
        <p:spPr>
          <a:xfrm>
            <a:off x="623392" y="997212"/>
            <a:ext cx="10972800" cy="2896840"/>
          </a:xfrm>
        </p:spPr>
        <p:txBody>
          <a:bodyPr>
            <a:normAutofit/>
          </a:bodyPr>
          <a:lstStyle/>
          <a:p>
            <a:r>
              <a:rPr lang="en-US" sz="2000" dirty="0"/>
              <a:t>Challenges with the standard well structure</a:t>
            </a:r>
          </a:p>
          <a:p>
            <a:pPr lvl="1"/>
            <a:r>
              <a:rPr lang="en-US" sz="1800" dirty="0"/>
              <a:t>Domain isolation by separating wells in the substrate</a:t>
            </a:r>
          </a:p>
          <a:p>
            <a:pPr lvl="1"/>
            <a:r>
              <a:rPr lang="en-US" sz="1800" dirty="0"/>
              <a:t>Reducing the area of the reverse-biased junction as much as possible</a:t>
            </a:r>
          </a:p>
          <a:p>
            <a:r>
              <a:rPr lang="en-US" sz="2000" dirty="0"/>
              <a:t>Pad ring separation cells</a:t>
            </a:r>
          </a:p>
          <a:p>
            <a:pPr lvl="1"/>
            <a:r>
              <a:rPr lang="en-US" sz="1800" dirty="0"/>
              <a:t>Deep N well is separated</a:t>
            </a:r>
            <a:r>
              <a:rPr lang="en-US" sz="1800" dirty="0">
                <a:solidFill>
                  <a:srgbClr val="000000"/>
                </a:solidFill>
              </a:rPr>
              <a:t> by deep N well cut cell</a:t>
            </a:r>
          </a:p>
          <a:p>
            <a:pPr lvl="1"/>
            <a:r>
              <a:rPr lang="en-US" sz="1800" dirty="0"/>
              <a:t>Substrate bias cell in between domains</a:t>
            </a:r>
          </a:p>
          <a:p>
            <a:pPr lvl="1"/>
            <a:r>
              <a:rPr lang="en-US" sz="1800" dirty="0"/>
              <a:t>Isolation extension cell to reduce the reverse-biased junction in the domains</a:t>
            </a:r>
          </a:p>
        </p:txBody>
      </p:sp>
      <p:sp>
        <p:nvSpPr>
          <p:cNvPr id="4" name="Footer Placeholder 3">
            <a:extLst>
              <a:ext uri="{FF2B5EF4-FFF2-40B4-BE49-F238E27FC236}">
                <a16:creationId xmlns:a16="http://schemas.microsoft.com/office/drawing/2014/main" id="{9B834647-F079-C6DD-A014-5B39FB2ABA59}"/>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3F37B20-C253-5AD2-9372-BADF9CF19910}"/>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38</a:t>
            </a:fld>
            <a:endParaRPr lang="en-GB">
              <a:solidFill>
                <a:srgbClr val="0055A0">
                  <a:tint val="75000"/>
                </a:srgbClr>
              </a:solidFill>
            </a:endParaRPr>
          </a:p>
        </p:txBody>
      </p:sp>
      <p:sp>
        <p:nvSpPr>
          <p:cNvPr id="6" name="직사각형 96">
            <a:extLst>
              <a:ext uri="{FF2B5EF4-FFF2-40B4-BE49-F238E27FC236}">
                <a16:creationId xmlns:a16="http://schemas.microsoft.com/office/drawing/2014/main" id="{85DC0C3D-2020-88BA-5272-455352EBF513}"/>
              </a:ext>
            </a:extLst>
          </p:cNvPr>
          <p:cNvSpPr/>
          <p:nvPr/>
        </p:nvSpPr>
        <p:spPr>
          <a:xfrm>
            <a:off x="3769868" y="5110092"/>
            <a:ext cx="8235120" cy="1354068"/>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3600" b="0" i="0" u="none" strike="noStrike" kern="0" cap="none" spc="0" normalizeH="0" baseline="0" noProof="0" dirty="0">
              <a:ln>
                <a:noFill/>
              </a:ln>
              <a:solidFill>
                <a:prstClr val="white"/>
              </a:solidFill>
              <a:effectLst/>
              <a:uLnTx/>
              <a:uFillTx/>
              <a:ea typeface="맑은 고딕" panose="020B0503020000020004" pitchFamily="34" charset="-127"/>
              <a:cs typeface="+mn-cs"/>
            </a:endParaRPr>
          </a:p>
        </p:txBody>
      </p:sp>
      <p:sp>
        <p:nvSpPr>
          <p:cNvPr id="7" name="Round Same Side Corner Rectangle 29">
            <a:extLst>
              <a:ext uri="{FF2B5EF4-FFF2-40B4-BE49-F238E27FC236}">
                <a16:creationId xmlns:a16="http://schemas.microsoft.com/office/drawing/2014/main" id="{84149289-2356-C2D4-ACAE-2447079A3432}"/>
              </a:ext>
            </a:extLst>
          </p:cNvPr>
          <p:cNvSpPr/>
          <p:nvPr/>
        </p:nvSpPr>
        <p:spPr bwMode="auto">
          <a:xfrm flipH="1" flipV="1">
            <a:off x="4289947" y="5418749"/>
            <a:ext cx="877835" cy="339214"/>
          </a:xfrm>
          <a:prstGeom prst="round2SameRect">
            <a:avLst/>
          </a:prstGeom>
          <a:solidFill>
            <a:srgbClr val="FFFF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8" name="Round Same Side Corner Rectangle 29">
            <a:extLst>
              <a:ext uri="{FF2B5EF4-FFF2-40B4-BE49-F238E27FC236}">
                <a16:creationId xmlns:a16="http://schemas.microsoft.com/office/drawing/2014/main" id="{B15F0AF8-B1CC-0A41-336F-73FC1837FAE2}"/>
              </a:ext>
            </a:extLst>
          </p:cNvPr>
          <p:cNvSpPr/>
          <p:nvPr/>
        </p:nvSpPr>
        <p:spPr bwMode="auto">
          <a:xfrm flipH="1" flipV="1">
            <a:off x="3790870" y="5418753"/>
            <a:ext cx="1351378" cy="339214"/>
          </a:xfrm>
          <a:prstGeom prst="round2SameRect">
            <a:avLst>
              <a:gd name="adj1" fmla="val 0"/>
              <a:gd name="adj2" fmla="val 0"/>
            </a:avLst>
          </a:prstGeom>
          <a:solidFill>
            <a:srgbClr val="FFFF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nvGrpSpPr>
          <p:cNvPr id="9" name="그룹 110">
            <a:extLst>
              <a:ext uri="{FF2B5EF4-FFF2-40B4-BE49-F238E27FC236}">
                <a16:creationId xmlns:a16="http://schemas.microsoft.com/office/drawing/2014/main" id="{E49AD807-7DBB-74BD-EA7B-97E23F483143}"/>
              </a:ext>
            </a:extLst>
          </p:cNvPr>
          <p:cNvGrpSpPr/>
          <p:nvPr/>
        </p:nvGrpSpPr>
        <p:grpSpPr>
          <a:xfrm>
            <a:off x="3782116" y="5119505"/>
            <a:ext cx="1064657" cy="453580"/>
            <a:chOff x="602014" y="1589295"/>
            <a:chExt cx="4754335" cy="241817"/>
          </a:xfrm>
        </p:grpSpPr>
        <p:sp>
          <p:nvSpPr>
            <p:cNvPr id="10" name="Round Same Side Corner Rectangle 48">
              <a:extLst>
                <a:ext uri="{FF2B5EF4-FFF2-40B4-BE49-F238E27FC236}">
                  <a16:creationId xmlns:a16="http://schemas.microsoft.com/office/drawing/2014/main" id="{9268EE25-792B-96D5-88A8-6F13CDE22703}"/>
                </a:ext>
              </a:extLst>
            </p:cNvPr>
            <p:cNvSpPr/>
            <p:nvPr/>
          </p:nvSpPr>
          <p:spPr bwMode="auto">
            <a:xfrm flipH="1" flipV="1">
              <a:off x="604349" y="1589295"/>
              <a:ext cx="4752000"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11" name="Round Same Side Corner Rectangle 27">
              <a:extLst>
                <a:ext uri="{FF2B5EF4-FFF2-40B4-BE49-F238E27FC236}">
                  <a16:creationId xmlns:a16="http://schemas.microsoft.com/office/drawing/2014/main" id="{B105BAAF-4645-D300-3B9B-B3D6289B439D}"/>
                </a:ext>
              </a:extLst>
            </p:cNvPr>
            <p:cNvSpPr/>
            <p:nvPr/>
          </p:nvSpPr>
          <p:spPr bwMode="auto">
            <a:xfrm flipH="1" flipV="1">
              <a:off x="602014" y="1748834"/>
              <a:ext cx="4726394"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dirty="0">
                <a:solidFill>
                  <a:prstClr val="black"/>
                </a:solidFill>
                <a:ea typeface="ＭＳ Ｐゴシック" pitchFamily="-112" charset="-128"/>
                <a:cs typeface="ＭＳ Ｐゴシック" pitchFamily="-112" charset="-128"/>
              </a:endParaRPr>
            </a:p>
          </p:txBody>
        </p:sp>
      </p:grpSp>
      <p:sp>
        <p:nvSpPr>
          <p:cNvPr id="12" name="Round Same Side Corner Rectangle 20">
            <a:extLst>
              <a:ext uri="{FF2B5EF4-FFF2-40B4-BE49-F238E27FC236}">
                <a16:creationId xmlns:a16="http://schemas.microsoft.com/office/drawing/2014/main" id="{ADFBB473-3BA3-DD98-4706-0F2C559C41B6}"/>
              </a:ext>
            </a:extLst>
          </p:cNvPr>
          <p:cNvSpPr/>
          <p:nvPr/>
        </p:nvSpPr>
        <p:spPr bwMode="auto">
          <a:xfrm flipH="1" flipV="1">
            <a:off x="4856999" y="5110094"/>
            <a:ext cx="285250" cy="308661"/>
          </a:xfrm>
          <a:prstGeom prst="round2SameRect">
            <a:avLst/>
          </a:prstGeom>
          <a:solidFill>
            <a:srgbClr val="EA9EE1"/>
          </a:solidFill>
          <a:ln w="9525" cap="flat" cmpd="sng" algn="ctr">
            <a:solidFill>
              <a:srgbClr val="8D717C"/>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nvGrpSpPr>
          <p:cNvPr id="13" name="그룹 148">
            <a:extLst>
              <a:ext uri="{FF2B5EF4-FFF2-40B4-BE49-F238E27FC236}">
                <a16:creationId xmlns:a16="http://schemas.microsoft.com/office/drawing/2014/main" id="{4A2ECC9F-55AB-1B55-EA6C-333D8B012FF5}"/>
              </a:ext>
            </a:extLst>
          </p:cNvPr>
          <p:cNvGrpSpPr/>
          <p:nvPr/>
        </p:nvGrpSpPr>
        <p:grpSpPr>
          <a:xfrm>
            <a:off x="5480771" y="5110088"/>
            <a:ext cx="1743068" cy="489963"/>
            <a:chOff x="7779566" y="3829367"/>
            <a:chExt cx="321331" cy="261214"/>
          </a:xfrm>
        </p:grpSpPr>
        <p:sp>
          <p:nvSpPr>
            <p:cNvPr id="14" name="Round Same Side Corner Rectangle 21">
              <a:extLst>
                <a:ext uri="{FF2B5EF4-FFF2-40B4-BE49-F238E27FC236}">
                  <a16:creationId xmlns:a16="http://schemas.microsoft.com/office/drawing/2014/main" id="{D4CD93BB-3B7F-1E84-F4FA-2E9096902FBF}"/>
                </a:ext>
              </a:extLst>
            </p:cNvPr>
            <p:cNvSpPr/>
            <p:nvPr/>
          </p:nvSpPr>
          <p:spPr bwMode="auto">
            <a:xfrm flipH="1" flipV="1">
              <a:off x="7781898" y="3829367"/>
              <a:ext cx="318999"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15" name="Round Same Side Corner Rectangle 53">
              <a:extLst>
                <a:ext uri="{FF2B5EF4-FFF2-40B4-BE49-F238E27FC236}">
                  <a16:creationId xmlns:a16="http://schemas.microsoft.com/office/drawing/2014/main" id="{E1DDFAA3-1AA1-EB7E-B020-28F54E3BCDCD}"/>
                </a:ext>
              </a:extLst>
            </p:cNvPr>
            <p:cNvSpPr/>
            <p:nvPr/>
          </p:nvSpPr>
          <p:spPr bwMode="auto">
            <a:xfrm flipH="1" flipV="1">
              <a:off x="7779566" y="4008303"/>
              <a:ext cx="318999"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sp>
        <p:nvSpPr>
          <p:cNvPr id="16" name="Rectangle 23">
            <a:extLst>
              <a:ext uri="{FF2B5EF4-FFF2-40B4-BE49-F238E27FC236}">
                <a16:creationId xmlns:a16="http://schemas.microsoft.com/office/drawing/2014/main" id="{ACD293DD-D52B-A88F-4899-EF48B8E9871A}"/>
              </a:ext>
            </a:extLst>
          </p:cNvPr>
          <p:cNvSpPr>
            <a:spLocks noChangeArrowheads="1"/>
          </p:cNvSpPr>
          <p:nvPr/>
        </p:nvSpPr>
        <p:spPr bwMode="auto">
          <a:xfrm flipH="1">
            <a:off x="4916451" y="416323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000000"/>
                </a:solidFill>
              </a:rPr>
              <a:t>deep N well cut</a:t>
            </a:r>
          </a:p>
        </p:txBody>
      </p:sp>
      <p:sp>
        <p:nvSpPr>
          <p:cNvPr id="17" name="Rectangle 23">
            <a:extLst>
              <a:ext uri="{FF2B5EF4-FFF2-40B4-BE49-F238E27FC236}">
                <a16:creationId xmlns:a16="http://schemas.microsoft.com/office/drawing/2014/main" id="{83D7365E-4067-185D-A369-FB706A91849A}"/>
              </a:ext>
            </a:extLst>
          </p:cNvPr>
          <p:cNvSpPr>
            <a:spLocks noChangeArrowheads="1"/>
          </p:cNvSpPr>
          <p:nvPr/>
        </p:nvSpPr>
        <p:spPr bwMode="auto">
          <a:xfrm flipH="1">
            <a:off x="6447382" y="4156470"/>
            <a:ext cx="1987503"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000000"/>
                </a:solidFill>
              </a:rPr>
              <a:t>domain isolation</a:t>
            </a:r>
          </a:p>
          <a:p>
            <a:pPr latinLnBrk="1">
              <a:lnSpc>
                <a:spcPct val="90000"/>
              </a:lnSpc>
            </a:pPr>
            <a:r>
              <a:rPr lang="fr-FR" sz="1400" dirty="0">
                <a:solidFill>
                  <a:srgbClr val="000000"/>
                </a:solidFill>
              </a:rPr>
              <a:t>with substrate bias</a:t>
            </a:r>
          </a:p>
        </p:txBody>
      </p:sp>
      <p:grpSp>
        <p:nvGrpSpPr>
          <p:cNvPr id="18" name="그룹 151">
            <a:extLst>
              <a:ext uri="{FF2B5EF4-FFF2-40B4-BE49-F238E27FC236}">
                <a16:creationId xmlns:a16="http://schemas.microsoft.com/office/drawing/2014/main" id="{71AB1D06-4F24-2D87-9C86-29011A414C4E}"/>
              </a:ext>
            </a:extLst>
          </p:cNvPr>
          <p:cNvGrpSpPr/>
          <p:nvPr/>
        </p:nvGrpSpPr>
        <p:grpSpPr>
          <a:xfrm>
            <a:off x="7806087" y="5110088"/>
            <a:ext cx="2470404" cy="489963"/>
            <a:chOff x="7732173" y="3829367"/>
            <a:chExt cx="368724" cy="261214"/>
          </a:xfrm>
        </p:grpSpPr>
        <p:sp>
          <p:nvSpPr>
            <p:cNvPr id="19" name="Round Same Side Corner Rectangle 21">
              <a:extLst>
                <a:ext uri="{FF2B5EF4-FFF2-40B4-BE49-F238E27FC236}">
                  <a16:creationId xmlns:a16="http://schemas.microsoft.com/office/drawing/2014/main" id="{C7FE9E4C-448A-47FF-15B9-925328B7DC6D}"/>
                </a:ext>
              </a:extLst>
            </p:cNvPr>
            <p:cNvSpPr/>
            <p:nvPr/>
          </p:nvSpPr>
          <p:spPr bwMode="auto">
            <a:xfrm flipH="1" flipV="1">
              <a:off x="7734505" y="3829367"/>
              <a:ext cx="366392"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20" name="Round Same Side Corner Rectangle 53">
              <a:extLst>
                <a:ext uri="{FF2B5EF4-FFF2-40B4-BE49-F238E27FC236}">
                  <a16:creationId xmlns:a16="http://schemas.microsoft.com/office/drawing/2014/main" id="{6F7F6FD6-CE03-C669-53CF-3E0A7F9A6BD9}"/>
                </a:ext>
              </a:extLst>
            </p:cNvPr>
            <p:cNvSpPr/>
            <p:nvPr/>
          </p:nvSpPr>
          <p:spPr bwMode="auto">
            <a:xfrm flipH="1" flipV="1">
              <a:off x="7732173" y="4008303"/>
              <a:ext cx="366392"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sp>
        <p:nvSpPr>
          <p:cNvPr id="21" name="Round Same Side Corner Rectangle 20">
            <a:extLst>
              <a:ext uri="{FF2B5EF4-FFF2-40B4-BE49-F238E27FC236}">
                <a16:creationId xmlns:a16="http://schemas.microsoft.com/office/drawing/2014/main" id="{FD3A3AF5-598B-AC0F-9C5F-3A90ADE2FAF5}"/>
              </a:ext>
            </a:extLst>
          </p:cNvPr>
          <p:cNvSpPr/>
          <p:nvPr/>
        </p:nvSpPr>
        <p:spPr bwMode="auto">
          <a:xfrm flipH="1" flipV="1">
            <a:off x="7218905" y="5110094"/>
            <a:ext cx="607732" cy="339214"/>
          </a:xfrm>
          <a:prstGeom prst="round2SameRect">
            <a:avLst/>
          </a:prstGeom>
          <a:solidFill>
            <a:srgbClr val="EA9EE1"/>
          </a:solidFill>
          <a:ln w="9525" cap="flat" cmpd="sng" algn="ctr">
            <a:solidFill>
              <a:srgbClr val="8D717C"/>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22" name="Rectangle 23">
            <a:extLst>
              <a:ext uri="{FF2B5EF4-FFF2-40B4-BE49-F238E27FC236}">
                <a16:creationId xmlns:a16="http://schemas.microsoft.com/office/drawing/2014/main" id="{127DA662-4FC0-8859-F123-00B70680425F}"/>
              </a:ext>
            </a:extLst>
          </p:cNvPr>
          <p:cNvSpPr>
            <a:spLocks noChangeArrowheads="1"/>
          </p:cNvSpPr>
          <p:nvPr/>
        </p:nvSpPr>
        <p:spPr bwMode="auto">
          <a:xfrm flipH="1">
            <a:off x="7002950" y="5136018"/>
            <a:ext cx="1064657" cy="385623"/>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N well</a:t>
            </a:r>
          </a:p>
        </p:txBody>
      </p:sp>
      <p:grpSp>
        <p:nvGrpSpPr>
          <p:cNvPr id="23" name="그룹 161">
            <a:extLst>
              <a:ext uri="{FF2B5EF4-FFF2-40B4-BE49-F238E27FC236}">
                <a16:creationId xmlns:a16="http://schemas.microsoft.com/office/drawing/2014/main" id="{2ECBD00E-1AE6-A9B9-5353-C7F2A987A4F1}"/>
              </a:ext>
            </a:extLst>
          </p:cNvPr>
          <p:cNvGrpSpPr/>
          <p:nvPr/>
        </p:nvGrpSpPr>
        <p:grpSpPr>
          <a:xfrm>
            <a:off x="5971907" y="5136007"/>
            <a:ext cx="1064656" cy="642169"/>
            <a:chOff x="10706512" y="3843191"/>
            <a:chExt cx="567601" cy="342360"/>
          </a:xfrm>
        </p:grpSpPr>
        <p:sp>
          <p:nvSpPr>
            <p:cNvPr id="24" name="Rectangle 23">
              <a:extLst>
                <a:ext uri="{FF2B5EF4-FFF2-40B4-BE49-F238E27FC236}">
                  <a16:creationId xmlns:a16="http://schemas.microsoft.com/office/drawing/2014/main" id="{36E5076A-6729-D775-2A0C-3915B3899139}"/>
                </a:ext>
              </a:extLst>
            </p:cNvPr>
            <p:cNvSpPr>
              <a:spLocks noChangeArrowheads="1"/>
            </p:cNvSpPr>
            <p:nvPr/>
          </p:nvSpPr>
          <p:spPr bwMode="auto">
            <a:xfrm flipH="1">
              <a:off x="10706512" y="3843191"/>
              <a:ext cx="567601" cy="205587"/>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P well</a:t>
              </a:r>
            </a:p>
          </p:txBody>
        </p:sp>
        <p:sp>
          <p:nvSpPr>
            <p:cNvPr id="25" name="Rectangle 23">
              <a:extLst>
                <a:ext uri="{FF2B5EF4-FFF2-40B4-BE49-F238E27FC236}">
                  <a16:creationId xmlns:a16="http://schemas.microsoft.com/office/drawing/2014/main" id="{55652B6B-0377-0F94-E410-4868D7309D41}"/>
                </a:ext>
              </a:extLst>
            </p:cNvPr>
            <p:cNvSpPr>
              <a:spLocks noChangeArrowheads="1"/>
            </p:cNvSpPr>
            <p:nvPr/>
          </p:nvSpPr>
          <p:spPr bwMode="auto">
            <a:xfrm flipH="1">
              <a:off x="10706512" y="3979964"/>
              <a:ext cx="567601" cy="205587"/>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P well</a:t>
              </a:r>
            </a:p>
          </p:txBody>
        </p:sp>
      </p:grpSp>
      <p:grpSp>
        <p:nvGrpSpPr>
          <p:cNvPr id="26" name="그룹 166">
            <a:extLst>
              <a:ext uri="{FF2B5EF4-FFF2-40B4-BE49-F238E27FC236}">
                <a16:creationId xmlns:a16="http://schemas.microsoft.com/office/drawing/2014/main" id="{F16A696A-FBC6-FF86-EE72-359E24F7B9F7}"/>
              </a:ext>
            </a:extLst>
          </p:cNvPr>
          <p:cNvGrpSpPr/>
          <p:nvPr/>
        </p:nvGrpSpPr>
        <p:grpSpPr>
          <a:xfrm flipH="1">
            <a:off x="10620225" y="5110094"/>
            <a:ext cx="1373129" cy="647872"/>
            <a:chOff x="10597627" y="3829370"/>
            <a:chExt cx="732056" cy="345400"/>
          </a:xfrm>
        </p:grpSpPr>
        <p:sp>
          <p:nvSpPr>
            <p:cNvPr id="27" name="Round Same Side Corner Rectangle 29">
              <a:extLst>
                <a:ext uri="{FF2B5EF4-FFF2-40B4-BE49-F238E27FC236}">
                  <a16:creationId xmlns:a16="http://schemas.microsoft.com/office/drawing/2014/main" id="{2094CE14-E995-91D3-A35B-709CF08CB7A1}"/>
                </a:ext>
              </a:extLst>
            </p:cNvPr>
            <p:cNvSpPr/>
            <p:nvPr/>
          </p:nvSpPr>
          <p:spPr bwMode="auto">
            <a:xfrm flipH="1" flipV="1">
              <a:off x="10597627" y="3993925"/>
              <a:ext cx="732056" cy="180845"/>
            </a:xfrm>
            <a:prstGeom prst="round2SameRect">
              <a:avLst/>
            </a:prstGeom>
            <a:solidFill>
              <a:srgbClr val="FFFF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28" name="Round Same Side Corner Rectangle 20">
              <a:extLst>
                <a:ext uri="{FF2B5EF4-FFF2-40B4-BE49-F238E27FC236}">
                  <a16:creationId xmlns:a16="http://schemas.microsoft.com/office/drawing/2014/main" id="{B98AA575-A558-4D74-7576-C18B874EA68E}"/>
                </a:ext>
              </a:extLst>
            </p:cNvPr>
            <p:cNvSpPr/>
            <p:nvPr/>
          </p:nvSpPr>
          <p:spPr bwMode="auto">
            <a:xfrm flipH="1" flipV="1">
              <a:off x="11177608" y="3829370"/>
              <a:ext cx="152075" cy="180845"/>
            </a:xfrm>
            <a:prstGeom prst="round2SameRect">
              <a:avLst/>
            </a:prstGeom>
            <a:solidFill>
              <a:srgbClr val="EA9EE1"/>
            </a:solidFill>
            <a:ln w="9525" cap="flat" cmpd="sng" algn="ctr">
              <a:solidFill>
                <a:srgbClr val="8D717C"/>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grpSp>
        <p:nvGrpSpPr>
          <p:cNvPr id="29" name="그룹 167">
            <a:extLst>
              <a:ext uri="{FF2B5EF4-FFF2-40B4-BE49-F238E27FC236}">
                <a16:creationId xmlns:a16="http://schemas.microsoft.com/office/drawing/2014/main" id="{57C54580-7BBE-CC19-C6B5-0A8DF86377EF}"/>
              </a:ext>
            </a:extLst>
          </p:cNvPr>
          <p:cNvGrpSpPr/>
          <p:nvPr/>
        </p:nvGrpSpPr>
        <p:grpSpPr>
          <a:xfrm>
            <a:off x="10928699" y="5119505"/>
            <a:ext cx="1064657" cy="453580"/>
            <a:chOff x="533958" y="1589295"/>
            <a:chExt cx="4754335" cy="241817"/>
          </a:xfrm>
        </p:grpSpPr>
        <p:sp>
          <p:nvSpPr>
            <p:cNvPr id="30" name="Round Same Side Corner Rectangle 48">
              <a:extLst>
                <a:ext uri="{FF2B5EF4-FFF2-40B4-BE49-F238E27FC236}">
                  <a16:creationId xmlns:a16="http://schemas.microsoft.com/office/drawing/2014/main" id="{10F48EB5-8F6C-93B8-E152-9022EDA0407B}"/>
                </a:ext>
              </a:extLst>
            </p:cNvPr>
            <p:cNvSpPr/>
            <p:nvPr/>
          </p:nvSpPr>
          <p:spPr bwMode="auto">
            <a:xfrm flipH="1" flipV="1">
              <a:off x="536293" y="1589295"/>
              <a:ext cx="4752000"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31" name="Round Same Side Corner Rectangle 27">
              <a:extLst>
                <a:ext uri="{FF2B5EF4-FFF2-40B4-BE49-F238E27FC236}">
                  <a16:creationId xmlns:a16="http://schemas.microsoft.com/office/drawing/2014/main" id="{295D336D-D730-2AA8-DB28-1693DA553BAB}"/>
                </a:ext>
              </a:extLst>
            </p:cNvPr>
            <p:cNvSpPr/>
            <p:nvPr/>
          </p:nvSpPr>
          <p:spPr bwMode="auto">
            <a:xfrm flipH="1" flipV="1">
              <a:off x="533958" y="1748834"/>
              <a:ext cx="4752000"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grpSp>
        <p:nvGrpSpPr>
          <p:cNvPr id="32" name="그룹 185">
            <a:extLst>
              <a:ext uri="{FF2B5EF4-FFF2-40B4-BE49-F238E27FC236}">
                <a16:creationId xmlns:a16="http://schemas.microsoft.com/office/drawing/2014/main" id="{D5891BA7-A088-259D-8E5B-EC9527626B28}"/>
              </a:ext>
            </a:extLst>
          </p:cNvPr>
          <p:cNvGrpSpPr/>
          <p:nvPr/>
        </p:nvGrpSpPr>
        <p:grpSpPr>
          <a:xfrm>
            <a:off x="3782102" y="4619427"/>
            <a:ext cx="1043999" cy="285859"/>
            <a:chOff x="6840895" y="3567781"/>
            <a:chExt cx="427065" cy="152400"/>
          </a:xfrm>
        </p:grpSpPr>
        <p:cxnSp>
          <p:nvCxnSpPr>
            <p:cNvPr id="33" name="직선 연결선 182">
              <a:extLst>
                <a:ext uri="{FF2B5EF4-FFF2-40B4-BE49-F238E27FC236}">
                  <a16:creationId xmlns:a16="http://schemas.microsoft.com/office/drawing/2014/main" id="{C0BEE7C4-3551-BADC-6D22-84827684668B}"/>
                </a:ext>
              </a:extLst>
            </p:cNvPr>
            <p:cNvCxnSpPr/>
            <p:nvPr/>
          </p:nvCxnSpPr>
          <p:spPr>
            <a:xfrm>
              <a:off x="6840895" y="3720181"/>
              <a:ext cx="427065" cy="0"/>
            </a:xfrm>
            <a:prstGeom prst="line">
              <a:avLst/>
            </a:prstGeom>
            <a:noFill/>
            <a:ln w="38100" cap="flat" cmpd="sng" algn="ctr">
              <a:solidFill>
                <a:srgbClr val="5B9BD5">
                  <a:lumMod val="60000"/>
                  <a:lumOff val="40000"/>
                </a:srgbClr>
              </a:solidFill>
              <a:prstDash val="solid"/>
              <a:miter lim="800000"/>
            </a:ln>
            <a:effectLst/>
          </p:spPr>
        </p:cxnSp>
        <p:cxnSp>
          <p:nvCxnSpPr>
            <p:cNvPr id="34" name="직선 연결선 183">
              <a:extLst>
                <a:ext uri="{FF2B5EF4-FFF2-40B4-BE49-F238E27FC236}">
                  <a16:creationId xmlns:a16="http://schemas.microsoft.com/office/drawing/2014/main" id="{22EBAFE1-D0D7-40EA-F14C-270EEA0A8FFB}"/>
                </a:ext>
              </a:extLst>
            </p:cNvPr>
            <p:cNvCxnSpPr/>
            <p:nvPr/>
          </p:nvCxnSpPr>
          <p:spPr>
            <a:xfrm>
              <a:off x="6840895" y="3643981"/>
              <a:ext cx="427065" cy="0"/>
            </a:xfrm>
            <a:prstGeom prst="line">
              <a:avLst/>
            </a:prstGeom>
            <a:noFill/>
            <a:ln w="38100" cap="flat" cmpd="sng" algn="ctr">
              <a:solidFill>
                <a:srgbClr val="5B9BD5">
                  <a:lumMod val="60000"/>
                  <a:lumOff val="40000"/>
                </a:srgbClr>
              </a:solidFill>
              <a:prstDash val="solid"/>
              <a:miter lim="800000"/>
            </a:ln>
            <a:effectLst/>
          </p:spPr>
        </p:cxnSp>
        <p:cxnSp>
          <p:nvCxnSpPr>
            <p:cNvPr id="35" name="직선 연결선 184">
              <a:extLst>
                <a:ext uri="{FF2B5EF4-FFF2-40B4-BE49-F238E27FC236}">
                  <a16:creationId xmlns:a16="http://schemas.microsoft.com/office/drawing/2014/main" id="{5386A5C2-6CE2-AB2F-9266-A9ACB441AC0E}"/>
                </a:ext>
              </a:extLst>
            </p:cNvPr>
            <p:cNvCxnSpPr/>
            <p:nvPr/>
          </p:nvCxnSpPr>
          <p:spPr>
            <a:xfrm>
              <a:off x="6840895" y="3567781"/>
              <a:ext cx="427065" cy="0"/>
            </a:xfrm>
            <a:prstGeom prst="line">
              <a:avLst/>
            </a:prstGeom>
            <a:noFill/>
            <a:ln w="38100" cap="flat" cmpd="sng" algn="ctr">
              <a:solidFill>
                <a:srgbClr val="5B9BD5">
                  <a:lumMod val="60000"/>
                  <a:lumOff val="40000"/>
                </a:srgbClr>
              </a:solidFill>
              <a:prstDash val="solid"/>
              <a:miter lim="800000"/>
            </a:ln>
            <a:effectLst/>
          </p:spPr>
        </p:cxnSp>
      </p:grpSp>
      <p:grpSp>
        <p:nvGrpSpPr>
          <p:cNvPr id="36" name="그룹 186">
            <a:extLst>
              <a:ext uri="{FF2B5EF4-FFF2-40B4-BE49-F238E27FC236}">
                <a16:creationId xmlns:a16="http://schemas.microsoft.com/office/drawing/2014/main" id="{14DE7EBE-D381-56E3-3ACD-B91343206BBD}"/>
              </a:ext>
            </a:extLst>
          </p:cNvPr>
          <p:cNvGrpSpPr/>
          <p:nvPr/>
        </p:nvGrpSpPr>
        <p:grpSpPr>
          <a:xfrm>
            <a:off x="10901012" y="4619427"/>
            <a:ext cx="1080016" cy="285859"/>
            <a:chOff x="7375536" y="3567781"/>
            <a:chExt cx="344825" cy="152400"/>
          </a:xfrm>
        </p:grpSpPr>
        <p:cxnSp>
          <p:nvCxnSpPr>
            <p:cNvPr id="37" name="직선 연결선 187">
              <a:extLst>
                <a:ext uri="{FF2B5EF4-FFF2-40B4-BE49-F238E27FC236}">
                  <a16:creationId xmlns:a16="http://schemas.microsoft.com/office/drawing/2014/main" id="{1059A777-A2FA-A093-ED44-94CED753C438}"/>
                </a:ext>
              </a:extLst>
            </p:cNvPr>
            <p:cNvCxnSpPr/>
            <p:nvPr/>
          </p:nvCxnSpPr>
          <p:spPr>
            <a:xfrm>
              <a:off x="7375536" y="3720181"/>
              <a:ext cx="344820" cy="0"/>
            </a:xfrm>
            <a:prstGeom prst="line">
              <a:avLst/>
            </a:prstGeom>
            <a:noFill/>
            <a:ln w="38100" cap="flat" cmpd="sng" algn="ctr">
              <a:solidFill>
                <a:srgbClr val="5B9BD5">
                  <a:lumMod val="60000"/>
                  <a:lumOff val="40000"/>
                </a:srgbClr>
              </a:solidFill>
              <a:prstDash val="solid"/>
              <a:miter lim="800000"/>
            </a:ln>
            <a:effectLst/>
          </p:spPr>
        </p:cxnSp>
        <p:cxnSp>
          <p:nvCxnSpPr>
            <p:cNvPr id="38" name="직선 연결선 188">
              <a:extLst>
                <a:ext uri="{FF2B5EF4-FFF2-40B4-BE49-F238E27FC236}">
                  <a16:creationId xmlns:a16="http://schemas.microsoft.com/office/drawing/2014/main" id="{5181E078-FFB7-ADA4-0D07-9D428471F7E6}"/>
                </a:ext>
              </a:extLst>
            </p:cNvPr>
            <p:cNvCxnSpPr/>
            <p:nvPr/>
          </p:nvCxnSpPr>
          <p:spPr>
            <a:xfrm>
              <a:off x="7375537" y="3643981"/>
              <a:ext cx="344820" cy="0"/>
            </a:xfrm>
            <a:prstGeom prst="line">
              <a:avLst/>
            </a:prstGeom>
            <a:noFill/>
            <a:ln w="38100" cap="flat" cmpd="sng" algn="ctr">
              <a:solidFill>
                <a:srgbClr val="5B9BD5">
                  <a:lumMod val="60000"/>
                  <a:lumOff val="40000"/>
                </a:srgbClr>
              </a:solidFill>
              <a:prstDash val="solid"/>
              <a:miter lim="800000"/>
            </a:ln>
            <a:effectLst/>
          </p:spPr>
        </p:cxnSp>
        <p:cxnSp>
          <p:nvCxnSpPr>
            <p:cNvPr id="39" name="직선 연결선 189">
              <a:extLst>
                <a:ext uri="{FF2B5EF4-FFF2-40B4-BE49-F238E27FC236}">
                  <a16:creationId xmlns:a16="http://schemas.microsoft.com/office/drawing/2014/main" id="{0DFE54B8-3E54-8F72-9518-FA19C83E2697}"/>
                </a:ext>
              </a:extLst>
            </p:cNvPr>
            <p:cNvCxnSpPr/>
            <p:nvPr/>
          </p:nvCxnSpPr>
          <p:spPr>
            <a:xfrm>
              <a:off x="7375541" y="3567781"/>
              <a:ext cx="344820" cy="0"/>
            </a:xfrm>
            <a:prstGeom prst="line">
              <a:avLst/>
            </a:prstGeom>
            <a:noFill/>
            <a:ln w="38100" cap="flat" cmpd="sng" algn="ctr">
              <a:solidFill>
                <a:srgbClr val="5B9BD5">
                  <a:lumMod val="60000"/>
                  <a:lumOff val="40000"/>
                </a:srgbClr>
              </a:solidFill>
              <a:prstDash val="solid"/>
              <a:miter lim="800000"/>
            </a:ln>
            <a:effectLst/>
          </p:spPr>
        </p:cxnSp>
      </p:grpSp>
      <p:cxnSp>
        <p:nvCxnSpPr>
          <p:cNvPr id="40" name="직선 연결선 190">
            <a:extLst>
              <a:ext uri="{FF2B5EF4-FFF2-40B4-BE49-F238E27FC236}">
                <a16:creationId xmlns:a16="http://schemas.microsoft.com/office/drawing/2014/main" id="{9E70EEB1-B4C9-DDAC-C3C1-27BF0E1EBAC9}"/>
              </a:ext>
            </a:extLst>
          </p:cNvPr>
          <p:cNvCxnSpPr>
            <a:cxnSpLocks/>
          </p:cNvCxnSpPr>
          <p:nvPr/>
        </p:nvCxnSpPr>
        <p:spPr>
          <a:xfrm>
            <a:off x="4838664" y="4089369"/>
            <a:ext cx="0" cy="2363402"/>
          </a:xfrm>
          <a:prstGeom prst="line">
            <a:avLst/>
          </a:prstGeom>
          <a:noFill/>
          <a:ln w="19050" cap="flat" cmpd="sng" algn="ctr">
            <a:solidFill>
              <a:sysClr val="windowText" lastClr="000000"/>
            </a:solidFill>
            <a:prstDash val="dash"/>
            <a:miter lim="800000"/>
          </a:ln>
          <a:effectLst/>
        </p:spPr>
      </p:cxnSp>
      <p:cxnSp>
        <p:nvCxnSpPr>
          <p:cNvPr id="41" name="직선 연결선 191">
            <a:extLst>
              <a:ext uri="{FF2B5EF4-FFF2-40B4-BE49-F238E27FC236}">
                <a16:creationId xmlns:a16="http://schemas.microsoft.com/office/drawing/2014/main" id="{469303AA-D2BE-3F78-90EE-55C495908097}"/>
              </a:ext>
            </a:extLst>
          </p:cNvPr>
          <p:cNvCxnSpPr>
            <a:cxnSpLocks/>
          </p:cNvCxnSpPr>
          <p:nvPr/>
        </p:nvCxnSpPr>
        <p:spPr>
          <a:xfrm>
            <a:off x="5937272" y="4089369"/>
            <a:ext cx="0" cy="2363402"/>
          </a:xfrm>
          <a:prstGeom prst="line">
            <a:avLst/>
          </a:prstGeom>
          <a:noFill/>
          <a:ln w="19050" cap="flat" cmpd="sng" algn="ctr">
            <a:solidFill>
              <a:sysClr val="windowText" lastClr="000000"/>
            </a:solidFill>
            <a:prstDash val="dash"/>
            <a:miter lim="800000"/>
          </a:ln>
          <a:effectLst/>
        </p:spPr>
      </p:cxnSp>
      <p:cxnSp>
        <p:nvCxnSpPr>
          <p:cNvPr id="42" name="직선 연결선 192">
            <a:extLst>
              <a:ext uri="{FF2B5EF4-FFF2-40B4-BE49-F238E27FC236}">
                <a16:creationId xmlns:a16="http://schemas.microsoft.com/office/drawing/2014/main" id="{013B51CE-EC9F-F791-5F6C-88D197EADC0E}"/>
              </a:ext>
            </a:extLst>
          </p:cNvPr>
          <p:cNvCxnSpPr>
            <a:cxnSpLocks/>
          </p:cNvCxnSpPr>
          <p:nvPr/>
        </p:nvCxnSpPr>
        <p:spPr>
          <a:xfrm>
            <a:off x="8931968" y="4089369"/>
            <a:ext cx="0" cy="2363402"/>
          </a:xfrm>
          <a:prstGeom prst="line">
            <a:avLst/>
          </a:prstGeom>
          <a:noFill/>
          <a:ln w="19050" cap="flat" cmpd="sng" algn="ctr">
            <a:solidFill>
              <a:sysClr val="windowText" lastClr="000000"/>
            </a:solidFill>
            <a:prstDash val="dash"/>
            <a:miter lim="800000"/>
          </a:ln>
          <a:effectLst/>
        </p:spPr>
      </p:cxnSp>
      <p:cxnSp>
        <p:nvCxnSpPr>
          <p:cNvPr id="43" name="직선 연결선 193">
            <a:extLst>
              <a:ext uri="{FF2B5EF4-FFF2-40B4-BE49-F238E27FC236}">
                <a16:creationId xmlns:a16="http://schemas.microsoft.com/office/drawing/2014/main" id="{BCE193CE-46CB-1A19-CE42-7E000A812DB0}"/>
              </a:ext>
            </a:extLst>
          </p:cNvPr>
          <p:cNvCxnSpPr>
            <a:cxnSpLocks/>
          </p:cNvCxnSpPr>
          <p:nvPr/>
        </p:nvCxnSpPr>
        <p:spPr>
          <a:xfrm>
            <a:off x="9793590" y="4089369"/>
            <a:ext cx="0" cy="2363402"/>
          </a:xfrm>
          <a:prstGeom prst="line">
            <a:avLst/>
          </a:prstGeom>
          <a:noFill/>
          <a:ln w="19050" cap="flat" cmpd="sng" algn="ctr">
            <a:solidFill>
              <a:sysClr val="windowText" lastClr="000000"/>
            </a:solidFill>
            <a:prstDash val="dash"/>
            <a:miter lim="800000"/>
          </a:ln>
          <a:effectLst/>
        </p:spPr>
      </p:cxnSp>
      <p:cxnSp>
        <p:nvCxnSpPr>
          <p:cNvPr id="44" name="직선 연결선 194">
            <a:extLst>
              <a:ext uri="{FF2B5EF4-FFF2-40B4-BE49-F238E27FC236}">
                <a16:creationId xmlns:a16="http://schemas.microsoft.com/office/drawing/2014/main" id="{79667135-FBF7-33E4-C9B4-F000DCF7416C}"/>
              </a:ext>
            </a:extLst>
          </p:cNvPr>
          <p:cNvCxnSpPr>
            <a:cxnSpLocks/>
          </p:cNvCxnSpPr>
          <p:nvPr/>
        </p:nvCxnSpPr>
        <p:spPr>
          <a:xfrm>
            <a:off x="10905477" y="4089369"/>
            <a:ext cx="0" cy="2363402"/>
          </a:xfrm>
          <a:prstGeom prst="line">
            <a:avLst/>
          </a:prstGeom>
          <a:noFill/>
          <a:ln w="19050" cap="flat" cmpd="sng" algn="ctr">
            <a:solidFill>
              <a:sysClr val="windowText" lastClr="000000"/>
            </a:solidFill>
            <a:prstDash val="dash"/>
            <a:miter lim="800000"/>
          </a:ln>
          <a:effectLst/>
        </p:spPr>
      </p:cxnSp>
      <p:sp>
        <p:nvSpPr>
          <p:cNvPr id="48" name="Rectangle 23">
            <a:extLst>
              <a:ext uri="{FF2B5EF4-FFF2-40B4-BE49-F238E27FC236}">
                <a16:creationId xmlns:a16="http://schemas.microsoft.com/office/drawing/2014/main" id="{F24DFE17-9F84-3671-62E8-D443CBB1FC6D}"/>
              </a:ext>
            </a:extLst>
          </p:cNvPr>
          <p:cNvSpPr>
            <a:spLocks noChangeArrowheads="1"/>
          </p:cNvSpPr>
          <p:nvPr/>
        </p:nvSpPr>
        <p:spPr bwMode="auto">
          <a:xfrm flipH="1">
            <a:off x="8931968" y="4168698"/>
            <a:ext cx="1677782"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000000"/>
                </a:solidFill>
              </a:rPr>
              <a:t>Isolation</a:t>
            </a:r>
          </a:p>
          <a:p>
            <a:pPr latinLnBrk="1">
              <a:lnSpc>
                <a:spcPct val="90000"/>
              </a:lnSpc>
            </a:pPr>
            <a:r>
              <a:rPr lang="fr-FR" sz="1400" dirty="0">
                <a:solidFill>
                  <a:srgbClr val="000000"/>
                </a:solidFill>
              </a:rPr>
              <a:t>extension</a:t>
            </a:r>
          </a:p>
        </p:txBody>
      </p:sp>
      <p:sp>
        <p:nvSpPr>
          <p:cNvPr id="50" name="Rectangle 23">
            <a:extLst>
              <a:ext uri="{FF2B5EF4-FFF2-40B4-BE49-F238E27FC236}">
                <a16:creationId xmlns:a16="http://schemas.microsoft.com/office/drawing/2014/main" id="{7D240024-28EE-3CEF-C748-2B289CE8EE21}"/>
              </a:ext>
            </a:extLst>
          </p:cNvPr>
          <p:cNvSpPr>
            <a:spLocks noChangeArrowheads="1"/>
          </p:cNvSpPr>
          <p:nvPr/>
        </p:nvSpPr>
        <p:spPr bwMode="auto">
          <a:xfrm flipH="1">
            <a:off x="10229822" y="5136018"/>
            <a:ext cx="1064657" cy="385623"/>
          </a:xfrm>
          <a:prstGeom prst="rect">
            <a:avLst/>
          </a:prstGeom>
          <a:noFill/>
          <a:ln w="9525">
            <a:noFill/>
            <a:miter lim="800000"/>
            <a:headEnd/>
            <a:tailEnd/>
          </a:ln>
        </p:spPr>
        <p:txBody>
          <a:bodyPr>
            <a:prstTxWarp prst="textNoShape">
              <a:avLst/>
            </a:prstTxWarp>
          </a:bodyPr>
          <a:lstStyle/>
          <a:p>
            <a:pPr algn="ctr" latinLnBrk="1">
              <a:lnSpc>
                <a:spcPct val="90000"/>
              </a:lnSpc>
            </a:pPr>
            <a:endParaRPr lang="fr-FR" sz="1400" dirty="0">
              <a:solidFill>
                <a:srgbClr val="000000"/>
              </a:solidFill>
            </a:endParaRPr>
          </a:p>
        </p:txBody>
      </p:sp>
      <p:sp>
        <p:nvSpPr>
          <p:cNvPr id="51" name="Rectangle 23">
            <a:extLst>
              <a:ext uri="{FF2B5EF4-FFF2-40B4-BE49-F238E27FC236}">
                <a16:creationId xmlns:a16="http://schemas.microsoft.com/office/drawing/2014/main" id="{852173AB-5CF8-0EEF-793B-A6CE1801C1E6}"/>
              </a:ext>
            </a:extLst>
          </p:cNvPr>
          <p:cNvSpPr>
            <a:spLocks noChangeArrowheads="1"/>
          </p:cNvSpPr>
          <p:nvPr/>
        </p:nvSpPr>
        <p:spPr bwMode="auto">
          <a:xfrm flipH="1">
            <a:off x="10940332" y="5110140"/>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P well</a:t>
            </a:r>
          </a:p>
        </p:txBody>
      </p:sp>
      <p:sp>
        <p:nvSpPr>
          <p:cNvPr id="52" name="Rectangle 23">
            <a:extLst>
              <a:ext uri="{FF2B5EF4-FFF2-40B4-BE49-F238E27FC236}">
                <a16:creationId xmlns:a16="http://schemas.microsoft.com/office/drawing/2014/main" id="{557CD63F-EB36-CA62-2063-806A900B5F56}"/>
              </a:ext>
            </a:extLst>
          </p:cNvPr>
          <p:cNvSpPr>
            <a:spLocks noChangeArrowheads="1"/>
          </p:cNvSpPr>
          <p:nvPr/>
        </p:nvSpPr>
        <p:spPr bwMode="auto">
          <a:xfrm flipH="1">
            <a:off x="10940332" y="5366687"/>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P well</a:t>
            </a:r>
          </a:p>
        </p:txBody>
      </p:sp>
      <p:sp>
        <p:nvSpPr>
          <p:cNvPr id="53" name="Rectangle 23">
            <a:extLst>
              <a:ext uri="{FF2B5EF4-FFF2-40B4-BE49-F238E27FC236}">
                <a16:creationId xmlns:a16="http://schemas.microsoft.com/office/drawing/2014/main" id="{292080C2-91B8-B1E3-3D6D-E60437878F1B}"/>
              </a:ext>
            </a:extLst>
          </p:cNvPr>
          <p:cNvSpPr>
            <a:spLocks noChangeArrowheads="1"/>
          </p:cNvSpPr>
          <p:nvPr/>
        </p:nvSpPr>
        <p:spPr bwMode="auto">
          <a:xfrm flipH="1">
            <a:off x="10951735" y="5582085"/>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N well</a:t>
            </a:r>
          </a:p>
        </p:txBody>
      </p:sp>
      <p:sp>
        <p:nvSpPr>
          <p:cNvPr id="54" name="Rectangle 23">
            <a:extLst>
              <a:ext uri="{FF2B5EF4-FFF2-40B4-BE49-F238E27FC236}">
                <a16:creationId xmlns:a16="http://schemas.microsoft.com/office/drawing/2014/main" id="{2085ABB4-D373-3C7D-FA3C-B36444D3F44E}"/>
              </a:ext>
            </a:extLst>
          </p:cNvPr>
          <p:cNvSpPr>
            <a:spLocks noChangeArrowheads="1"/>
          </p:cNvSpPr>
          <p:nvPr/>
        </p:nvSpPr>
        <p:spPr bwMode="auto">
          <a:xfrm flipH="1">
            <a:off x="9794603" y="416323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altLang="ko-KR" sz="1400" dirty="0">
                <a:solidFill>
                  <a:srgbClr val="000000"/>
                </a:solidFill>
              </a:rPr>
              <a:t>deep n well cut</a:t>
            </a:r>
          </a:p>
        </p:txBody>
      </p:sp>
      <p:cxnSp>
        <p:nvCxnSpPr>
          <p:cNvPr id="55" name="직선 연결선 191">
            <a:extLst>
              <a:ext uri="{FF2B5EF4-FFF2-40B4-BE49-F238E27FC236}">
                <a16:creationId xmlns:a16="http://schemas.microsoft.com/office/drawing/2014/main" id="{9547AD38-0FEA-7ED0-A0B3-9DF7D53AF2BA}"/>
              </a:ext>
            </a:extLst>
          </p:cNvPr>
          <p:cNvCxnSpPr>
            <a:cxnSpLocks/>
          </p:cNvCxnSpPr>
          <p:nvPr/>
        </p:nvCxnSpPr>
        <p:spPr>
          <a:xfrm>
            <a:off x="7002950" y="4920946"/>
            <a:ext cx="0" cy="189142"/>
          </a:xfrm>
          <a:prstGeom prst="line">
            <a:avLst/>
          </a:prstGeom>
          <a:noFill/>
          <a:ln w="19050" cap="flat" cmpd="sng" algn="ctr">
            <a:solidFill>
              <a:sysClr val="windowText" lastClr="000000"/>
            </a:solidFill>
            <a:prstDash val="solid"/>
            <a:miter lim="800000"/>
          </a:ln>
          <a:effectLst/>
        </p:spPr>
      </p:cxnSp>
      <p:cxnSp>
        <p:nvCxnSpPr>
          <p:cNvPr id="56" name="직선 연결선 191">
            <a:extLst>
              <a:ext uri="{FF2B5EF4-FFF2-40B4-BE49-F238E27FC236}">
                <a16:creationId xmlns:a16="http://schemas.microsoft.com/office/drawing/2014/main" id="{FAB91249-4C99-A0BD-1024-4920958A3576}"/>
              </a:ext>
            </a:extLst>
          </p:cNvPr>
          <p:cNvCxnSpPr>
            <a:cxnSpLocks/>
          </p:cNvCxnSpPr>
          <p:nvPr/>
        </p:nvCxnSpPr>
        <p:spPr>
          <a:xfrm>
            <a:off x="7519785" y="4849387"/>
            <a:ext cx="0" cy="252000"/>
          </a:xfrm>
          <a:prstGeom prst="line">
            <a:avLst/>
          </a:prstGeom>
          <a:noFill/>
          <a:ln w="19050" cap="flat" cmpd="sng" algn="ctr">
            <a:solidFill>
              <a:sysClr val="windowText" lastClr="000000"/>
            </a:solidFill>
            <a:prstDash val="solid"/>
            <a:miter lim="800000"/>
          </a:ln>
          <a:effectLst/>
        </p:spPr>
      </p:cxnSp>
      <p:cxnSp>
        <p:nvCxnSpPr>
          <p:cNvPr id="57" name="직선 연결선 191">
            <a:extLst>
              <a:ext uri="{FF2B5EF4-FFF2-40B4-BE49-F238E27FC236}">
                <a16:creationId xmlns:a16="http://schemas.microsoft.com/office/drawing/2014/main" id="{730C1EA9-07E9-9C09-169D-11A6D3F2B1EF}"/>
              </a:ext>
            </a:extLst>
          </p:cNvPr>
          <p:cNvCxnSpPr>
            <a:cxnSpLocks/>
          </p:cNvCxnSpPr>
          <p:nvPr/>
        </p:nvCxnSpPr>
        <p:spPr>
          <a:xfrm>
            <a:off x="8067607" y="4920946"/>
            <a:ext cx="0" cy="189142"/>
          </a:xfrm>
          <a:prstGeom prst="line">
            <a:avLst/>
          </a:prstGeom>
          <a:noFill/>
          <a:ln w="19050" cap="flat" cmpd="sng" algn="ctr">
            <a:solidFill>
              <a:sysClr val="windowText" lastClr="000000"/>
            </a:solidFill>
            <a:prstDash val="solid"/>
            <a:miter lim="800000"/>
          </a:ln>
          <a:effectLst/>
        </p:spPr>
      </p:cxnSp>
      <p:cxnSp>
        <p:nvCxnSpPr>
          <p:cNvPr id="58" name="직선 연결선 191">
            <a:extLst>
              <a:ext uri="{FF2B5EF4-FFF2-40B4-BE49-F238E27FC236}">
                <a16:creationId xmlns:a16="http://schemas.microsoft.com/office/drawing/2014/main" id="{183B6D88-D2EE-3085-5E00-6FAC829CA7C1}"/>
              </a:ext>
            </a:extLst>
          </p:cNvPr>
          <p:cNvCxnSpPr>
            <a:cxnSpLocks/>
          </p:cNvCxnSpPr>
          <p:nvPr/>
        </p:nvCxnSpPr>
        <p:spPr>
          <a:xfrm>
            <a:off x="7002949" y="4920946"/>
            <a:ext cx="1080000" cy="0"/>
          </a:xfrm>
          <a:prstGeom prst="line">
            <a:avLst/>
          </a:prstGeom>
          <a:noFill/>
          <a:ln w="19050" cap="flat" cmpd="sng" algn="ctr">
            <a:solidFill>
              <a:sysClr val="windowText" lastClr="000000"/>
            </a:solidFill>
            <a:prstDash val="solid"/>
            <a:miter lim="800000"/>
          </a:ln>
          <a:effectLst/>
        </p:spPr>
      </p:cxnSp>
      <p:sp>
        <p:nvSpPr>
          <p:cNvPr id="59" name="Rectangle 23">
            <a:extLst>
              <a:ext uri="{FF2B5EF4-FFF2-40B4-BE49-F238E27FC236}">
                <a16:creationId xmlns:a16="http://schemas.microsoft.com/office/drawing/2014/main" id="{FD9A1092-0192-4734-3CA1-825AEDD1FE56}"/>
              </a:ext>
            </a:extLst>
          </p:cNvPr>
          <p:cNvSpPr>
            <a:spLocks noChangeArrowheads="1"/>
          </p:cNvSpPr>
          <p:nvPr/>
        </p:nvSpPr>
        <p:spPr bwMode="auto">
          <a:xfrm flipH="1">
            <a:off x="7218905" y="4629892"/>
            <a:ext cx="626940" cy="385623"/>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SUB</a:t>
            </a:r>
          </a:p>
        </p:txBody>
      </p:sp>
      <p:sp>
        <p:nvSpPr>
          <p:cNvPr id="60" name="Rectangle 23">
            <a:extLst>
              <a:ext uri="{FF2B5EF4-FFF2-40B4-BE49-F238E27FC236}">
                <a16:creationId xmlns:a16="http://schemas.microsoft.com/office/drawing/2014/main" id="{9443B31A-B758-F4E8-17FD-332ACC913ADB}"/>
              </a:ext>
            </a:extLst>
          </p:cNvPr>
          <p:cNvSpPr>
            <a:spLocks noChangeArrowheads="1"/>
          </p:cNvSpPr>
          <p:nvPr/>
        </p:nvSpPr>
        <p:spPr bwMode="auto">
          <a:xfrm flipH="1">
            <a:off x="6185344" y="6162268"/>
            <a:ext cx="1095820"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000000"/>
                </a:solidFill>
              </a:rPr>
              <a:t>P substrate</a:t>
            </a:r>
          </a:p>
        </p:txBody>
      </p:sp>
      <p:sp>
        <p:nvSpPr>
          <p:cNvPr id="61" name="Rectangle 23">
            <a:extLst>
              <a:ext uri="{FF2B5EF4-FFF2-40B4-BE49-F238E27FC236}">
                <a16:creationId xmlns:a16="http://schemas.microsoft.com/office/drawing/2014/main" id="{7837413C-A496-A8EE-8FB7-E81D89EC62F6}"/>
              </a:ext>
            </a:extLst>
          </p:cNvPr>
          <p:cNvSpPr>
            <a:spLocks noChangeArrowheads="1"/>
          </p:cNvSpPr>
          <p:nvPr/>
        </p:nvSpPr>
        <p:spPr bwMode="auto">
          <a:xfrm flipH="1">
            <a:off x="3782639" y="403325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FF0000"/>
                </a:solidFill>
              </a:rPr>
              <a:t>Domain1</a:t>
            </a:r>
          </a:p>
        </p:txBody>
      </p:sp>
      <p:sp>
        <p:nvSpPr>
          <p:cNvPr id="62" name="Rectangle 23">
            <a:extLst>
              <a:ext uri="{FF2B5EF4-FFF2-40B4-BE49-F238E27FC236}">
                <a16:creationId xmlns:a16="http://schemas.microsoft.com/office/drawing/2014/main" id="{6C665BFC-8FA4-9BC7-E50B-BF06FB15FBB4}"/>
              </a:ext>
            </a:extLst>
          </p:cNvPr>
          <p:cNvSpPr>
            <a:spLocks noChangeArrowheads="1"/>
          </p:cNvSpPr>
          <p:nvPr/>
        </p:nvSpPr>
        <p:spPr bwMode="auto">
          <a:xfrm flipH="1">
            <a:off x="11070111" y="403325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FF0000"/>
                </a:solidFill>
              </a:rPr>
              <a:t>Domain2</a:t>
            </a:r>
          </a:p>
        </p:txBody>
      </p:sp>
      <p:sp>
        <p:nvSpPr>
          <p:cNvPr id="72" name="Rectangle 23">
            <a:extLst>
              <a:ext uri="{FF2B5EF4-FFF2-40B4-BE49-F238E27FC236}">
                <a16:creationId xmlns:a16="http://schemas.microsoft.com/office/drawing/2014/main" id="{FC37E8D8-F559-4605-7DF0-55B7491EDD92}"/>
              </a:ext>
            </a:extLst>
          </p:cNvPr>
          <p:cNvSpPr>
            <a:spLocks noChangeArrowheads="1"/>
          </p:cNvSpPr>
          <p:nvPr/>
        </p:nvSpPr>
        <p:spPr bwMode="auto">
          <a:xfrm flipH="1">
            <a:off x="3782639" y="5110140"/>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P well</a:t>
            </a:r>
          </a:p>
        </p:txBody>
      </p:sp>
      <p:sp>
        <p:nvSpPr>
          <p:cNvPr id="73" name="Rectangle 23">
            <a:extLst>
              <a:ext uri="{FF2B5EF4-FFF2-40B4-BE49-F238E27FC236}">
                <a16:creationId xmlns:a16="http://schemas.microsoft.com/office/drawing/2014/main" id="{38C52665-4EB2-C413-A141-ADE6C43CD047}"/>
              </a:ext>
            </a:extLst>
          </p:cNvPr>
          <p:cNvSpPr>
            <a:spLocks noChangeArrowheads="1"/>
          </p:cNvSpPr>
          <p:nvPr/>
        </p:nvSpPr>
        <p:spPr bwMode="auto">
          <a:xfrm flipH="1">
            <a:off x="3782639" y="5366687"/>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P well</a:t>
            </a:r>
          </a:p>
        </p:txBody>
      </p:sp>
      <p:sp>
        <p:nvSpPr>
          <p:cNvPr id="74" name="Rectangle 23">
            <a:extLst>
              <a:ext uri="{FF2B5EF4-FFF2-40B4-BE49-F238E27FC236}">
                <a16:creationId xmlns:a16="http://schemas.microsoft.com/office/drawing/2014/main" id="{A5A20D5C-E113-748F-F719-0D845E33B54F}"/>
              </a:ext>
            </a:extLst>
          </p:cNvPr>
          <p:cNvSpPr>
            <a:spLocks noChangeArrowheads="1"/>
          </p:cNvSpPr>
          <p:nvPr/>
        </p:nvSpPr>
        <p:spPr bwMode="auto">
          <a:xfrm flipH="1">
            <a:off x="3794042" y="5582085"/>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N well</a:t>
            </a:r>
          </a:p>
        </p:txBody>
      </p:sp>
      <p:sp>
        <p:nvSpPr>
          <p:cNvPr id="65" name="직사각형 96">
            <a:extLst>
              <a:ext uri="{FF2B5EF4-FFF2-40B4-BE49-F238E27FC236}">
                <a16:creationId xmlns:a16="http://schemas.microsoft.com/office/drawing/2014/main" id="{7CCB5D37-5804-CA1F-BF64-B12ED7E46922}"/>
              </a:ext>
            </a:extLst>
          </p:cNvPr>
          <p:cNvSpPr/>
          <p:nvPr/>
        </p:nvSpPr>
        <p:spPr>
          <a:xfrm>
            <a:off x="212901" y="5110092"/>
            <a:ext cx="2707902" cy="1354068"/>
          </a:xfrm>
          <a:prstGeom prst="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3600" b="0" i="0" u="none" strike="noStrike" kern="0" cap="none" spc="0" normalizeH="0" baseline="0" noProof="0">
              <a:ln>
                <a:noFill/>
              </a:ln>
              <a:solidFill>
                <a:prstClr val="white"/>
              </a:solidFill>
              <a:effectLst/>
              <a:uLnTx/>
              <a:uFillTx/>
              <a:ea typeface="맑은 고딕" panose="020B0503020000020004" pitchFamily="34" charset="-127"/>
              <a:cs typeface="+mn-cs"/>
            </a:endParaRPr>
          </a:p>
        </p:txBody>
      </p:sp>
      <p:sp>
        <p:nvSpPr>
          <p:cNvPr id="67" name="Round Same Side Corner Rectangle 29">
            <a:extLst>
              <a:ext uri="{FF2B5EF4-FFF2-40B4-BE49-F238E27FC236}">
                <a16:creationId xmlns:a16="http://schemas.microsoft.com/office/drawing/2014/main" id="{8066FDFB-9B77-44E4-3D12-9D2B15E195EE}"/>
              </a:ext>
            </a:extLst>
          </p:cNvPr>
          <p:cNvSpPr/>
          <p:nvPr/>
        </p:nvSpPr>
        <p:spPr bwMode="auto">
          <a:xfrm flipH="1" flipV="1">
            <a:off x="221655" y="5119505"/>
            <a:ext cx="2692800" cy="638462"/>
          </a:xfrm>
          <a:prstGeom prst="round2SameRect">
            <a:avLst>
              <a:gd name="adj1" fmla="val 0"/>
              <a:gd name="adj2" fmla="val 0"/>
            </a:avLst>
          </a:prstGeom>
          <a:solidFill>
            <a:srgbClr val="FFFF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dirty="0">
              <a:solidFill>
                <a:prstClr val="black"/>
              </a:solidFill>
              <a:ea typeface="ＭＳ Ｐゴシック" pitchFamily="-112" charset="-128"/>
              <a:cs typeface="ＭＳ Ｐゴシック" pitchFamily="-112" charset="-128"/>
            </a:endParaRPr>
          </a:p>
        </p:txBody>
      </p:sp>
      <p:grpSp>
        <p:nvGrpSpPr>
          <p:cNvPr id="68" name="그룹 110">
            <a:extLst>
              <a:ext uri="{FF2B5EF4-FFF2-40B4-BE49-F238E27FC236}">
                <a16:creationId xmlns:a16="http://schemas.microsoft.com/office/drawing/2014/main" id="{4A8F63BD-A349-1C19-1C9D-7AE634EFF7E1}"/>
              </a:ext>
            </a:extLst>
          </p:cNvPr>
          <p:cNvGrpSpPr/>
          <p:nvPr/>
        </p:nvGrpSpPr>
        <p:grpSpPr>
          <a:xfrm>
            <a:off x="212901" y="5119505"/>
            <a:ext cx="1064657" cy="453580"/>
            <a:chOff x="533958" y="1589295"/>
            <a:chExt cx="4754335" cy="241817"/>
          </a:xfrm>
        </p:grpSpPr>
        <p:sp>
          <p:nvSpPr>
            <p:cNvPr id="120" name="Round Same Side Corner Rectangle 48">
              <a:extLst>
                <a:ext uri="{FF2B5EF4-FFF2-40B4-BE49-F238E27FC236}">
                  <a16:creationId xmlns:a16="http://schemas.microsoft.com/office/drawing/2014/main" id="{82D456B6-AFDB-5115-BB39-3866CD98BD7D}"/>
                </a:ext>
              </a:extLst>
            </p:cNvPr>
            <p:cNvSpPr/>
            <p:nvPr/>
          </p:nvSpPr>
          <p:spPr bwMode="auto">
            <a:xfrm flipH="1" flipV="1">
              <a:off x="536293" y="1589295"/>
              <a:ext cx="4752000"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121" name="Round Same Side Corner Rectangle 27">
              <a:extLst>
                <a:ext uri="{FF2B5EF4-FFF2-40B4-BE49-F238E27FC236}">
                  <a16:creationId xmlns:a16="http://schemas.microsoft.com/office/drawing/2014/main" id="{45FEFCC4-6634-1391-9862-B9199872DE00}"/>
                </a:ext>
              </a:extLst>
            </p:cNvPr>
            <p:cNvSpPr/>
            <p:nvPr/>
          </p:nvSpPr>
          <p:spPr bwMode="auto">
            <a:xfrm flipH="1" flipV="1">
              <a:off x="533958" y="1748834"/>
              <a:ext cx="4752000"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grpSp>
        <p:nvGrpSpPr>
          <p:cNvPr id="78" name="그룹 167">
            <a:extLst>
              <a:ext uri="{FF2B5EF4-FFF2-40B4-BE49-F238E27FC236}">
                <a16:creationId xmlns:a16="http://schemas.microsoft.com/office/drawing/2014/main" id="{2DA32FBD-D90F-E79D-3043-DA203E28E34F}"/>
              </a:ext>
            </a:extLst>
          </p:cNvPr>
          <p:cNvGrpSpPr/>
          <p:nvPr/>
        </p:nvGrpSpPr>
        <p:grpSpPr>
          <a:xfrm>
            <a:off x="1847416" y="5119505"/>
            <a:ext cx="1064657" cy="453580"/>
            <a:chOff x="465902" y="1589295"/>
            <a:chExt cx="4754335" cy="241817"/>
          </a:xfrm>
        </p:grpSpPr>
        <p:sp>
          <p:nvSpPr>
            <p:cNvPr id="110" name="Round Same Side Corner Rectangle 48">
              <a:extLst>
                <a:ext uri="{FF2B5EF4-FFF2-40B4-BE49-F238E27FC236}">
                  <a16:creationId xmlns:a16="http://schemas.microsoft.com/office/drawing/2014/main" id="{2D599C87-60B9-9E38-0222-4F1086DA56A9}"/>
                </a:ext>
              </a:extLst>
            </p:cNvPr>
            <p:cNvSpPr/>
            <p:nvPr/>
          </p:nvSpPr>
          <p:spPr bwMode="auto">
            <a:xfrm flipH="1" flipV="1">
              <a:off x="468238" y="1589295"/>
              <a:ext cx="4751999" cy="180845"/>
            </a:xfrm>
            <a:prstGeom prst="round2SameRect">
              <a:avLst/>
            </a:prstGeom>
            <a:solidFill>
              <a:srgbClr val="CCFFC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sp>
          <p:nvSpPr>
            <p:cNvPr id="111" name="Round Same Side Corner Rectangle 27">
              <a:extLst>
                <a:ext uri="{FF2B5EF4-FFF2-40B4-BE49-F238E27FC236}">
                  <a16:creationId xmlns:a16="http://schemas.microsoft.com/office/drawing/2014/main" id="{404C3624-B84C-B7A3-248B-8C3D2FBF5C4C}"/>
                </a:ext>
              </a:extLst>
            </p:cNvPr>
            <p:cNvSpPr/>
            <p:nvPr/>
          </p:nvSpPr>
          <p:spPr bwMode="auto">
            <a:xfrm flipH="1" flipV="1">
              <a:off x="465902" y="1748834"/>
              <a:ext cx="4752000" cy="82278"/>
            </a:xfrm>
            <a:prstGeom prst="round2SameRect">
              <a:avLst/>
            </a:prstGeom>
            <a:solidFill>
              <a:srgbClr val="84DFCE"/>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eaLnBrk="0" fontAlgn="base" latinLnBrk="1" hangingPunct="0">
                <a:spcBef>
                  <a:spcPct val="0"/>
                </a:spcBef>
                <a:spcAft>
                  <a:spcPct val="0"/>
                </a:spcAft>
              </a:pPr>
              <a:endParaRPr lang="en-US" sz="1400">
                <a:solidFill>
                  <a:prstClr val="black"/>
                </a:solidFill>
                <a:ea typeface="ＭＳ Ｐゴシック" pitchFamily="-112" charset="-128"/>
                <a:cs typeface="ＭＳ Ｐゴシック" pitchFamily="-112" charset="-128"/>
              </a:endParaRPr>
            </a:p>
          </p:txBody>
        </p:sp>
      </p:grpSp>
      <p:grpSp>
        <p:nvGrpSpPr>
          <p:cNvPr id="79" name="그룹 185">
            <a:extLst>
              <a:ext uri="{FF2B5EF4-FFF2-40B4-BE49-F238E27FC236}">
                <a16:creationId xmlns:a16="http://schemas.microsoft.com/office/drawing/2014/main" id="{BE48E4C5-E3CB-2A7D-30E2-8096D63AF14C}"/>
              </a:ext>
            </a:extLst>
          </p:cNvPr>
          <p:cNvGrpSpPr/>
          <p:nvPr/>
        </p:nvGrpSpPr>
        <p:grpSpPr>
          <a:xfrm>
            <a:off x="212901" y="4619427"/>
            <a:ext cx="1656000" cy="285859"/>
            <a:chOff x="6840895" y="3567781"/>
            <a:chExt cx="1402080" cy="152400"/>
          </a:xfrm>
        </p:grpSpPr>
        <p:cxnSp>
          <p:nvCxnSpPr>
            <p:cNvPr id="107" name="직선 연결선 182">
              <a:extLst>
                <a:ext uri="{FF2B5EF4-FFF2-40B4-BE49-F238E27FC236}">
                  <a16:creationId xmlns:a16="http://schemas.microsoft.com/office/drawing/2014/main" id="{543BB472-8EE7-C97B-73C0-660EBA09C017}"/>
                </a:ext>
              </a:extLst>
            </p:cNvPr>
            <p:cNvCxnSpPr/>
            <p:nvPr/>
          </p:nvCxnSpPr>
          <p:spPr>
            <a:xfrm>
              <a:off x="6840895" y="3720181"/>
              <a:ext cx="1402080" cy="0"/>
            </a:xfrm>
            <a:prstGeom prst="line">
              <a:avLst/>
            </a:prstGeom>
            <a:noFill/>
            <a:ln w="38100" cap="flat" cmpd="sng" algn="ctr">
              <a:solidFill>
                <a:srgbClr val="5B9BD5">
                  <a:lumMod val="60000"/>
                  <a:lumOff val="40000"/>
                </a:srgbClr>
              </a:solidFill>
              <a:prstDash val="solid"/>
              <a:miter lim="800000"/>
            </a:ln>
            <a:effectLst/>
          </p:spPr>
        </p:cxnSp>
        <p:cxnSp>
          <p:nvCxnSpPr>
            <p:cNvPr id="108" name="직선 연결선 183">
              <a:extLst>
                <a:ext uri="{FF2B5EF4-FFF2-40B4-BE49-F238E27FC236}">
                  <a16:creationId xmlns:a16="http://schemas.microsoft.com/office/drawing/2014/main" id="{B7290FFE-D23B-699A-DE71-FBA684BB9E48}"/>
                </a:ext>
              </a:extLst>
            </p:cNvPr>
            <p:cNvCxnSpPr/>
            <p:nvPr/>
          </p:nvCxnSpPr>
          <p:spPr>
            <a:xfrm>
              <a:off x="6840895" y="3643981"/>
              <a:ext cx="883920" cy="0"/>
            </a:xfrm>
            <a:prstGeom prst="line">
              <a:avLst/>
            </a:prstGeom>
            <a:noFill/>
            <a:ln w="38100" cap="flat" cmpd="sng" algn="ctr">
              <a:solidFill>
                <a:srgbClr val="5B9BD5">
                  <a:lumMod val="60000"/>
                  <a:lumOff val="40000"/>
                </a:srgbClr>
              </a:solidFill>
              <a:prstDash val="solid"/>
              <a:miter lim="800000"/>
            </a:ln>
            <a:effectLst/>
          </p:spPr>
        </p:cxnSp>
        <p:cxnSp>
          <p:nvCxnSpPr>
            <p:cNvPr id="109" name="직선 연결선 184">
              <a:extLst>
                <a:ext uri="{FF2B5EF4-FFF2-40B4-BE49-F238E27FC236}">
                  <a16:creationId xmlns:a16="http://schemas.microsoft.com/office/drawing/2014/main" id="{EC3ADA1F-34AC-84A1-9148-DE72920A66ED}"/>
                </a:ext>
              </a:extLst>
            </p:cNvPr>
            <p:cNvCxnSpPr/>
            <p:nvPr/>
          </p:nvCxnSpPr>
          <p:spPr>
            <a:xfrm>
              <a:off x="6840895" y="3567781"/>
              <a:ext cx="883920" cy="0"/>
            </a:xfrm>
            <a:prstGeom prst="line">
              <a:avLst/>
            </a:prstGeom>
            <a:noFill/>
            <a:ln w="38100" cap="flat" cmpd="sng" algn="ctr">
              <a:solidFill>
                <a:srgbClr val="5B9BD5">
                  <a:lumMod val="60000"/>
                  <a:lumOff val="40000"/>
                </a:srgbClr>
              </a:solidFill>
              <a:prstDash val="solid"/>
              <a:miter lim="800000"/>
            </a:ln>
            <a:effectLst/>
          </p:spPr>
        </p:cxnSp>
      </p:grpSp>
      <p:grpSp>
        <p:nvGrpSpPr>
          <p:cNvPr id="80" name="그룹 186">
            <a:extLst>
              <a:ext uri="{FF2B5EF4-FFF2-40B4-BE49-F238E27FC236}">
                <a16:creationId xmlns:a16="http://schemas.microsoft.com/office/drawing/2014/main" id="{D222A8C6-B7B6-DECB-6073-4253EA95968E}"/>
              </a:ext>
            </a:extLst>
          </p:cNvPr>
          <p:cNvGrpSpPr/>
          <p:nvPr/>
        </p:nvGrpSpPr>
        <p:grpSpPr>
          <a:xfrm>
            <a:off x="1840803" y="4619427"/>
            <a:ext cx="1080000" cy="285859"/>
            <a:chOff x="6840895" y="3567781"/>
            <a:chExt cx="883920" cy="152400"/>
          </a:xfrm>
        </p:grpSpPr>
        <p:cxnSp>
          <p:nvCxnSpPr>
            <p:cNvPr id="104" name="직선 연결선 187">
              <a:extLst>
                <a:ext uri="{FF2B5EF4-FFF2-40B4-BE49-F238E27FC236}">
                  <a16:creationId xmlns:a16="http://schemas.microsoft.com/office/drawing/2014/main" id="{496E87E5-F274-F55F-ADC0-680DBF8AC5E4}"/>
                </a:ext>
              </a:extLst>
            </p:cNvPr>
            <p:cNvCxnSpPr/>
            <p:nvPr/>
          </p:nvCxnSpPr>
          <p:spPr>
            <a:xfrm>
              <a:off x="6840895" y="3720181"/>
              <a:ext cx="883920" cy="0"/>
            </a:xfrm>
            <a:prstGeom prst="line">
              <a:avLst/>
            </a:prstGeom>
            <a:noFill/>
            <a:ln w="38100" cap="flat" cmpd="sng" algn="ctr">
              <a:solidFill>
                <a:srgbClr val="5B9BD5">
                  <a:lumMod val="60000"/>
                  <a:lumOff val="40000"/>
                </a:srgbClr>
              </a:solidFill>
              <a:prstDash val="solid"/>
              <a:miter lim="800000"/>
            </a:ln>
            <a:effectLst/>
          </p:spPr>
        </p:cxnSp>
        <p:cxnSp>
          <p:nvCxnSpPr>
            <p:cNvPr id="105" name="직선 연결선 188">
              <a:extLst>
                <a:ext uri="{FF2B5EF4-FFF2-40B4-BE49-F238E27FC236}">
                  <a16:creationId xmlns:a16="http://schemas.microsoft.com/office/drawing/2014/main" id="{748F58A3-0A77-58AA-F698-3D2565074B45}"/>
                </a:ext>
              </a:extLst>
            </p:cNvPr>
            <p:cNvCxnSpPr/>
            <p:nvPr/>
          </p:nvCxnSpPr>
          <p:spPr>
            <a:xfrm>
              <a:off x="6840895" y="3643981"/>
              <a:ext cx="883920" cy="0"/>
            </a:xfrm>
            <a:prstGeom prst="line">
              <a:avLst/>
            </a:prstGeom>
            <a:noFill/>
            <a:ln w="38100" cap="flat" cmpd="sng" algn="ctr">
              <a:solidFill>
                <a:srgbClr val="5B9BD5">
                  <a:lumMod val="60000"/>
                  <a:lumOff val="40000"/>
                </a:srgbClr>
              </a:solidFill>
              <a:prstDash val="solid"/>
              <a:miter lim="800000"/>
            </a:ln>
            <a:effectLst/>
          </p:spPr>
        </p:cxnSp>
        <p:cxnSp>
          <p:nvCxnSpPr>
            <p:cNvPr id="106" name="직선 연결선 189">
              <a:extLst>
                <a:ext uri="{FF2B5EF4-FFF2-40B4-BE49-F238E27FC236}">
                  <a16:creationId xmlns:a16="http://schemas.microsoft.com/office/drawing/2014/main" id="{5B704863-CB4F-E84C-36C2-1624B290779B}"/>
                </a:ext>
              </a:extLst>
            </p:cNvPr>
            <p:cNvCxnSpPr/>
            <p:nvPr/>
          </p:nvCxnSpPr>
          <p:spPr>
            <a:xfrm>
              <a:off x="6840895" y="3567781"/>
              <a:ext cx="883920" cy="0"/>
            </a:xfrm>
            <a:prstGeom prst="line">
              <a:avLst/>
            </a:prstGeom>
            <a:noFill/>
            <a:ln w="38100" cap="flat" cmpd="sng" algn="ctr">
              <a:solidFill>
                <a:srgbClr val="5B9BD5">
                  <a:lumMod val="60000"/>
                  <a:lumOff val="40000"/>
                </a:srgbClr>
              </a:solidFill>
              <a:prstDash val="solid"/>
              <a:miter lim="800000"/>
            </a:ln>
            <a:effectLst/>
          </p:spPr>
        </p:cxnSp>
      </p:grpSp>
      <p:sp>
        <p:nvSpPr>
          <p:cNvPr id="102" name="Rectangle 23">
            <a:extLst>
              <a:ext uri="{FF2B5EF4-FFF2-40B4-BE49-F238E27FC236}">
                <a16:creationId xmlns:a16="http://schemas.microsoft.com/office/drawing/2014/main" id="{9A1CBC09-2491-CE34-B801-2BB5596EB207}"/>
              </a:ext>
            </a:extLst>
          </p:cNvPr>
          <p:cNvSpPr>
            <a:spLocks noChangeArrowheads="1"/>
          </p:cNvSpPr>
          <p:nvPr/>
        </p:nvSpPr>
        <p:spPr bwMode="auto">
          <a:xfrm flipH="1">
            <a:off x="213424" y="403325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FF0000"/>
                </a:solidFill>
              </a:rPr>
              <a:t>Domain1</a:t>
            </a:r>
          </a:p>
        </p:txBody>
      </p:sp>
      <p:sp>
        <p:nvSpPr>
          <p:cNvPr id="103" name="Rectangle 23">
            <a:extLst>
              <a:ext uri="{FF2B5EF4-FFF2-40B4-BE49-F238E27FC236}">
                <a16:creationId xmlns:a16="http://schemas.microsoft.com/office/drawing/2014/main" id="{1ACA377F-EA9D-0961-C775-2E4620767544}"/>
              </a:ext>
            </a:extLst>
          </p:cNvPr>
          <p:cNvSpPr>
            <a:spLocks noChangeArrowheads="1"/>
          </p:cNvSpPr>
          <p:nvPr/>
        </p:nvSpPr>
        <p:spPr bwMode="auto">
          <a:xfrm flipH="1">
            <a:off x="2019308" y="4033256"/>
            <a:ext cx="1106421"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FF0000"/>
                </a:solidFill>
              </a:rPr>
              <a:t>Domain2</a:t>
            </a:r>
          </a:p>
        </p:txBody>
      </p:sp>
      <p:sp>
        <p:nvSpPr>
          <p:cNvPr id="123" name="Rectangle 23">
            <a:extLst>
              <a:ext uri="{FF2B5EF4-FFF2-40B4-BE49-F238E27FC236}">
                <a16:creationId xmlns:a16="http://schemas.microsoft.com/office/drawing/2014/main" id="{0C01E1D0-59C6-161D-3DC5-E4AB420CEBD3}"/>
              </a:ext>
            </a:extLst>
          </p:cNvPr>
          <p:cNvSpPr>
            <a:spLocks noChangeArrowheads="1"/>
          </p:cNvSpPr>
          <p:nvPr/>
        </p:nvSpPr>
        <p:spPr bwMode="auto">
          <a:xfrm flipH="1">
            <a:off x="1068314" y="6162268"/>
            <a:ext cx="1095820"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400" dirty="0">
                <a:solidFill>
                  <a:srgbClr val="000000"/>
                </a:solidFill>
              </a:rPr>
              <a:t>P substrate</a:t>
            </a:r>
          </a:p>
        </p:txBody>
      </p:sp>
      <p:sp>
        <p:nvSpPr>
          <p:cNvPr id="124" name="Arrow: Right 13">
            <a:extLst>
              <a:ext uri="{FF2B5EF4-FFF2-40B4-BE49-F238E27FC236}">
                <a16:creationId xmlns:a16="http://schemas.microsoft.com/office/drawing/2014/main" id="{78806E36-0440-0F55-2155-29F33A167571}"/>
              </a:ext>
            </a:extLst>
          </p:cNvPr>
          <p:cNvSpPr/>
          <p:nvPr/>
        </p:nvSpPr>
        <p:spPr>
          <a:xfrm>
            <a:off x="3172454" y="5445721"/>
            <a:ext cx="391184" cy="530298"/>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highlight>
                <a:srgbClr val="0055A0"/>
              </a:highlight>
            </a:endParaRPr>
          </a:p>
        </p:txBody>
      </p:sp>
      <p:grpSp>
        <p:nvGrpSpPr>
          <p:cNvPr id="96" name="그룹 95">
            <a:extLst>
              <a:ext uri="{FF2B5EF4-FFF2-40B4-BE49-F238E27FC236}">
                <a16:creationId xmlns:a16="http://schemas.microsoft.com/office/drawing/2014/main" id="{E00E5351-0350-7606-40C7-F1B4F29EF043}"/>
              </a:ext>
            </a:extLst>
          </p:cNvPr>
          <p:cNvGrpSpPr/>
          <p:nvPr/>
        </p:nvGrpSpPr>
        <p:grpSpPr>
          <a:xfrm>
            <a:off x="228604" y="5110140"/>
            <a:ext cx="1822078" cy="857567"/>
            <a:chOff x="207031" y="5110140"/>
            <a:chExt cx="1822078" cy="857567"/>
          </a:xfrm>
        </p:grpSpPr>
        <p:sp>
          <p:nvSpPr>
            <p:cNvPr id="90" name="Rectangle 23">
              <a:extLst>
                <a:ext uri="{FF2B5EF4-FFF2-40B4-BE49-F238E27FC236}">
                  <a16:creationId xmlns:a16="http://schemas.microsoft.com/office/drawing/2014/main" id="{0C718058-A611-F523-8DB5-95ED84EA6E1B}"/>
                </a:ext>
              </a:extLst>
            </p:cNvPr>
            <p:cNvSpPr>
              <a:spLocks noChangeArrowheads="1"/>
            </p:cNvSpPr>
            <p:nvPr/>
          </p:nvSpPr>
          <p:spPr bwMode="auto">
            <a:xfrm flipH="1">
              <a:off x="207031" y="5110140"/>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P well</a:t>
              </a:r>
            </a:p>
          </p:txBody>
        </p:sp>
        <p:sp>
          <p:nvSpPr>
            <p:cNvPr id="91" name="Rectangle 23">
              <a:extLst>
                <a:ext uri="{FF2B5EF4-FFF2-40B4-BE49-F238E27FC236}">
                  <a16:creationId xmlns:a16="http://schemas.microsoft.com/office/drawing/2014/main" id="{B55FD644-5E30-2524-DC46-089255D2B017}"/>
                </a:ext>
              </a:extLst>
            </p:cNvPr>
            <p:cNvSpPr>
              <a:spLocks noChangeArrowheads="1"/>
            </p:cNvSpPr>
            <p:nvPr/>
          </p:nvSpPr>
          <p:spPr bwMode="auto">
            <a:xfrm flipH="1">
              <a:off x="207031" y="5366687"/>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P well</a:t>
              </a:r>
            </a:p>
          </p:txBody>
        </p:sp>
        <p:sp>
          <p:nvSpPr>
            <p:cNvPr id="95" name="Rectangle 23">
              <a:extLst>
                <a:ext uri="{FF2B5EF4-FFF2-40B4-BE49-F238E27FC236}">
                  <a16:creationId xmlns:a16="http://schemas.microsoft.com/office/drawing/2014/main" id="{6ED738E5-700B-518B-B88D-2F7B5ED6E00C}"/>
                </a:ext>
              </a:extLst>
            </p:cNvPr>
            <p:cNvSpPr>
              <a:spLocks noChangeArrowheads="1"/>
            </p:cNvSpPr>
            <p:nvPr/>
          </p:nvSpPr>
          <p:spPr bwMode="auto">
            <a:xfrm flipH="1">
              <a:off x="964453" y="5582085"/>
              <a:ext cx="1064656" cy="385622"/>
            </a:xfrm>
            <a:prstGeom prst="rect">
              <a:avLst/>
            </a:prstGeom>
            <a:noFill/>
            <a:ln w="9525">
              <a:noFill/>
              <a:miter lim="800000"/>
              <a:headEnd/>
              <a:tailEnd/>
            </a:ln>
          </p:spPr>
          <p:txBody>
            <a:bodyPr>
              <a:prstTxWarp prst="textNoShape">
                <a:avLst/>
              </a:prstTxWarp>
            </a:bodyPr>
            <a:lstStyle/>
            <a:p>
              <a:pPr algn="ctr" latinLnBrk="1">
                <a:lnSpc>
                  <a:spcPct val="90000"/>
                </a:lnSpc>
              </a:pPr>
              <a:r>
                <a:rPr lang="fr-FR" sz="1400" dirty="0">
                  <a:solidFill>
                    <a:srgbClr val="000000"/>
                  </a:solidFill>
                </a:rPr>
                <a:t>deep N well</a:t>
              </a:r>
            </a:p>
          </p:txBody>
        </p:sp>
      </p:grpSp>
    </p:spTree>
    <p:extLst>
      <p:ext uri="{BB962C8B-B14F-4D97-AF65-F5344CB8AC3E}">
        <p14:creationId xmlns:p14="http://schemas.microsoft.com/office/powerpoint/2010/main" val="195464382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6D295A1-688C-998B-0F78-7D217D264E72}"/>
              </a:ext>
            </a:extLst>
          </p:cNvPr>
          <p:cNvCxnSpPr/>
          <p:nvPr/>
        </p:nvCxnSpPr>
        <p:spPr>
          <a:xfrm flipH="1">
            <a:off x="5858421" y="5913416"/>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B6EA909-7C7D-9954-564F-B26AD0BF7AAB}"/>
              </a:ext>
            </a:extLst>
          </p:cNvPr>
          <p:cNvCxnSpPr/>
          <p:nvPr/>
        </p:nvCxnSpPr>
        <p:spPr>
          <a:xfrm flipH="1">
            <a:off x="5858421" y="5451076"/>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FD05F3-EBC4-1697-519A-F2DBF1C0954F}"/>
              </a:ext>
            </a:extLst>
          </p:cNvPr>
          <p:cNvCxnSpPr/>
          <p:nvPr/>
        </p:nvCxnSpPr>
        <p:spPr>
          <a:xfrm flipH="1">
            <a:off x="3105696" y="5894191"/>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1D5C2E-4546-E210-262D-469D1298CD7B}"/>
              </a:ext>
            </a:extLst>
          </p:cNvPr>
          <p:cNvCxnSpPr/>
          <p:nvPr/>
        </p:nvCxnSpPr>
        <p:spPr>
          <a:xfrm flipH="1">
            <a:off x="3105696" y="5431851"/>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7EBD19-A0E1-C8C9-ED96-58FA34ABC454}"/>
              </a:ext>
            </a:extLst>
          </p:cNvPr>
          <p:cNvSpPr>
            <a:spLocks noGrp="1"/>
          </p:cNvSpPr>
          <p:nvPr>
            <p:ph type="title"/>
          </p:nvPr>
        </p:nvSpPr>
        <p:spPr/>
        <p:txBody>
          <a:bodyPr>
            <a:normAutofit fontScale="90000"/>
          </a:bodyPr>
          <a:lstStyle/>
          <a:p>
            <a:r>
              <a:rPr lang="en-US" dirty="0" err="1">
                <a:sym typeface="Wingdings" panose="05000000000000000000" pitchFamily="2" charset="2"/>
              </a:rPr>
              <a:t>ElectroStatic</a:t>
            </a:r>
            <a:r>
              <a:rPr lang="en-US" dirty="0">
                <a:sym typeface="Wingdings" panose="05000000000000000000" pitchFamily="2" charset="2"/>
              </a:rPr>
              <a:t> Discharge protection (ESD)</a:t>
            </a:r>
            <a:endParaRPr lang="en-US" dirty="0"/>
          </a:p>
        </p:txBody>
      </p:sp>
      <p:sp>
        <p:nvSpPr>
          <p:cNvPr id="3" name="Content Placeholder 2">
            <a:extLst>
              <a:ext uri="{FF2B5EF4-FFF2-40B4-BE49-F238E27FC236}">
                <a16:creationId xmlns:a16="http://schemas.microsoft.com/office/drawing/2014/main" id="{DDA6D8A9-5D75-F153-9BFF-DA0E909DBEA1}"/>
              </a:ext>
            </a:extLst>
          </p:cNvPr>
          <p:cNvSpPr>
            <a:spLocks noGrp="1"/>
          </p:cNvSpPr>
          <p:nvPr>
            <p:ph idx="1"/>
          </p:nvPr>
        </p:nvSpPr>
        <p:spPr>
          <a:xfrm>
            <a:off x="623392" y="1014271"/>
            <a:ext cx="10972800" cy="2428616"/>
          </a:xfrm>
        </p:spPr>
        <p:txBody>
          <a:bodyPr>
            <a:normAutofit fontScale="85000" lnSpcReduction="10000"/>
          </a:bodyPr>
          <a:lstStyle/>
          <a:p>
            <a:r>
              <a:rPr lang="en-US" dirty="0"/>
              <a:t>Challenges with standard ESD structure </a:t>
            </a:r>
          </a:p>
          <a:p>
            <a:pPr lvl="1"/>
            <a:r>
              <a:rPr lang="en-GB" altLang="ko-KR" dirty="0"/>
              <a:t>Standard ESD structure is not compatible with the power plan</a:t>
            </a:r>
          </a:p>
          <a:p>
            <a:pPr lvl="1"/>
            <a:r>
              <a:rPr lang="en-GB" dirty="0"/>
              <a:t>Off domains are held at </a:t>
            </a:r>
            <a:r>
              <a:rPr lang="en-GB" dirty="0">
                <a:solidFill>
                  <a:srgbClr val="FF0000"/>
                </a:solidFill>
              </a:rPr>
              <a:t>a negative voltage </a:t>
            </a:r>
            <a:r>
              <a:rPr lang="en-GB" dirty="0"/>
              <a:t>equal to the substrate bias</a:t>
            </a:r>
          </a:p>
          <a:p>
            <a:pPr lvl="1"/>
            <a:r>
              <a:rPr lang="en-GB" altLang="ko-KR" dirty="0"/>
              <a:t>The inter-domain communication block must be able to operate while the other domains are off, and vice versa</a:t>
            </a:r>
            <a:endParaRPr lang="en-GB" dirty="0"/>
          </a:p>
          <a:p>
            <a:r>
              <a:rPr lang="en-GB" dirty="0">
                <a:solidFill>
                  <a:srgbClr val="FFC000"/>
                </a:solidFill>
              </a:rPr>
              <a:t>Inter-domain ESD</a:t>
            </a:r>
            <a:r>
              <a:rPr lang="en-GB" dirty="0"/>
              <a:t> between the communication block and the other domains</a:t>
            </a:r>
          </a:p>
          <a:p>
            <a:pPr lvl="1"/>
            <a:r>
              <a:rPr lang="en-GB" dirty="0"/>
              <a:t>Introduced 4-diode strings as an inter-domain ESD</a:t>
            </a:r>
          </a:p>
          <a:p>
            <a:pPr lvl="1"/>
            <a:r>
              <a:rPr lang="en-US" dirty="0"/>
              <a:t>Added power clamp diodes to the inputs of the inter-domain signaling buffer</a:t>
            </a:r>
            <a:endParaRPr lang="en-GB" dirty="0"/>
          </a:p>
          <a:p>
            <a:pPr lvl="1"/>
            <a:endParaRPr lang="en-GB" dirty="0"/>
          </a:p>
          <a:p>
            <a:endParaRPr lang="en-US" dirty="0"/>
          </a:p>
        </p:txBody>
      </p:sp>
      <p:sp>
        <p:nvSpPr>
          <p:cNvPr id="4" name="Footer Placeholder 3">
            <a:extLst>
              <a:ext uri="{FF2B5EF4-FFF2-40B4-BE49-F238E27FC236}">
                <a16:creationId xmlns:a16="http://schemas.microsoft.com/office/drawing/2014/main" id="{9B834647-F079-C6DD-A014-5B39FB2ABA59}"/>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3F37B20-C253-5AD2-9372-BADF9CF19910}"/>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39</a:t>
            </a:fld>
            <a:endParaRPr lang="en-GB">
              <a:solidFill>
                <a:srgbClr val="0055A0">
                  <a:tint val="75000"/>
                </a:srgbClr>
              </a:solidFill>
            </a:endParaRPr>
          </a:p>
        </p:txBody>
      </p:sp>
      <p:sp>
        <p:nvSpPr>
          <p:cNvPr id="7" name="Rectangle 23">
            <a:extLst>
              <a:ext uri="{FF2B5EF4-FFF2-40B4-BE49-F238E27FC236}">
                <a16:creationId xmlns:a16="http://schemas.microsoft.com/office/drawing/2014/main" id="{7912D92B-083E-C5AF-D55C-265647870846}"/>
              </a:ext>
            </a:extLst>
          </p:cNvPr>
          <p:cNvSpPr>
            <a:spLocks noChangeArrowheads="1"/>
          </p:cNvSpPr>
          <p:nvPr/>
        </p:nvSpPr>
        <p:spPr bwMode="auto">
          <a:xfrm flipH="1">
            <a:off x="1963141" y="4770704"/>
            <a:ext cx="1048460"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200" dirty="0">
                <a:solidFill>
                  <a:srgbClr val="000000"/>
                </a:solidFill>
              </a:rPr>
              <a:t>ON: VSS= 0V</a:t>
            </a:r>
          </a:p>
        </p:txBody>
      </p:sp>
      <p:sp>
        <p:nvSpPr>
          <p:cNvPr id="14" name="Rectangle 13">
            <a:extLst>
              <a:ext uri="{FF2B5EF4-FFF2-40B4-BE49-F238E27FC236}">
                <a16:creationId xmlns:a16="http://schemas.microsoft.com/office/drawing/2014/main" id="{6328F8A6-23F5-A967-94EE-3EE1E523FDB7}"/>
              </a:ext>
            </a:extLst>
          </p:cNvPr>
          <p:cNvSpPr/>
          <p:nvPr/>
        </p:nvSpPr>
        <p:spPr>
          <a:xfrm>
            <a:off x="2016369" y="4976942"/>
            <a:ext cx="2235200" cy="1526711"/>
          </a:xfrm>
          <a:prstGeom prst="rect">
            <a:avLst/>
          </a:prstGeom>
          <a:noFill/>
          <a:ln>
            <a:solidFill>
              <a:srgbClr val="A2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8AB3AF-4E81-58AD-C4F5-EA9B0DC46EF5}"/>
              </a:ext>
            </a:extLst>
          </p:cNvPr>
          <p:cNvSpPr/>
          <p:nvPr/>
        </p:nvSpPr>
        <p:spPr>
          <a:xfrm>
            <a:off x="4762887" y="4976942"/>
            <a:ext cx="2235200" cy="1526711"/>
          </a:xfrm>
          <a:prstGeom prst="rect">
            <a:avLst/>
          </a:prstGeom>
          <a:noFill/>
          <a:ln>
            <a:solidFill>
              <a:srgbClr val="A2A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FDAED8B-68D4-C2AC-BED4-C54639E1BE98}"/>
              </a:ext>
            </a:extLst>
          </p:cNvPr>
          <p:cNvSpPr/>
          <p:nvPr/>
        </p:nvSpPr>
        <p:spPr>
          <a:xfrm>
            <a:off x="4854834" y="6013548"/>
            <a:ext cx="1994761" cy="361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Analog domain 2</a:t>
            </a:r>
          </a:p>
        </p:txBody>
      </p:sp>
      <p:sp>
        <p:nvSpPr>
          <p:cNvPr id="20" name="Rectangle 23">
            <a:extLst>
              <a:ext uri="{FF2B5EF4-FFF2-40B4-BE49-F238E27FC236}">
                <a16:creationId xmlns:a16="http://schemas.microsoft.com/office/drawing/2014/main" id="{070570C2-53D3-0E42-1FB2-9964C41CECDA}"/>
              </a:ext>
            </a:extLst>
          </p:cNvPr>
          <p:cNvSpPr>
            <a:spLocks noChangeArrowheads="1"/>
          </p:cNvSpPr>
          <p:nvPr/>
        </p:nvSpPr>
        <p:spPr bwMode="auto">
          <a:xfrm flipH="1">
            <a:off x="4698526" y="4770704"/>
            <a:ext cx="1397474" cy="385623"/>
          </a:xfrm>
          <a:prstGeom prst="rect">
            <a:avLst/>
          </a:prstGeom>
          <a:noFill/>
          <a:ln w="9525">
            <a:noFill/>
            <a:miter lim="800000"/>
            <a:headEnd/>
            <a:tailEnd/>
          </a:ln>
        </p:spPr>
        <p:txBody>
          <a:bodyPr>
            <a:prstTxWarp prst="textNoShape">
              <a:avLst/>
            </a:prstTxWarp>
          </a:bodyPr>
          <a:lstStyle/>
          <a:p>
            <a:pPr latinLnBrk="1">
              <a:lnSpc>
                <a:spcPct val="90000"/>
              </a:lnSpc>
            </a:pPr>
            <a:r>
              <a:rPr lang="fr-FR" sz="1200" dirty="0">
                <a:solidFill>
                  <a:srgbClr val="000000"/>
                </a:solidFill>
              </a:rPr>
              <a:t>OFF: VSS=</a:t>
            </a:r>
            <a:r>
              <a:rPr lang="fr-FR" sz="1200" dirty="0">
                <a:solidFill>
                  <a:srgbClr val="FF0000"/>
                </a:solidFill>
              </a:rPr>
              <a:t> -1.2V</a:t>
            </a:r>
          </a:p>
        </p:txBody>
      </p:sp>
      <p:cxnSp>
        <p:nvCxnSpPr>
          <p:cNvPr id="24" name="Straight Connector 23">
            <a:extLst>
              <a:ext uri="{FF2B5EF4-FFF2-40B4-BE49-F238E27FC236}">
                <a16:creationId xmlns:a16="http://schemas.microsoft.com/office/drawing/2014/main" id="{EEB20FD1-539B-B2FC-F1FD-9773D2ED1BBE}"/>
              </a:ext>
            </a:extLst>
          </p:cNvPr>
          <p:cNvCxnSpPr/>
          <p:nvPr/>
        </p:nvCxnSpPr>
        <p:spPr>
          <a:xfrm flipH="1">
            <a:off x="3105696" y="5913416"/>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698F0-9BD4-FB95-6614-C6CF989FC60A}"/>
              </a:ext>
            </a:extLst>
          </p:cNvPr>
          <p:cNvCxnSpPr>
            <a:cxnSpLocks/>
          </p:cNvCxnSpPr>
          <p:nvPr/>
        </p:nvCxnSpPr>
        <p:spPr>
          <a:xfrm flipH="1">
            <a:off x="3105696" y="5451076"/>
            <a:ext cx="1" cy="10013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878C7F-6DA7-C1E9-2CFC-A4B1DC994CF1}"/>
              </a:ext>
            </a:extLst>
          </p:cNvPr>
          <p:cNvCxnSpPr/>
          <p:nvPr/>
        </p:nvCxnSpPr>
        <p:spPr>
          <a:xfrm flipH="1">
            <a:off x="3105696" y="4705728"/>
            <a:ext cx="1" cy="39240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6EB6E5-686F-1F9C-FC6C-57A629715DA1}"/>
              </a:ext>
            </a:extLst>
          </p:cNvPr>
          <p:cNvCxnSpPr/>
          <p:nvPr/>
        </p:nvCxnSpPr>
        <p:spPr>
          <a:xfrm flipH="1">
            <a:off x="5872917" y="4705728"/>
            <a:ext cx="1" cy="39240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0BDAD2C-8399-72BE-4D75-14BF2640E575}"/>
              </a:ext>
            </a:extLst>
          </p:cNvPr>
          <p:cNvSpPr/>
          <p:nvPr/>
        </p:nvSpPr>
        <p:spPr>
          <a:xfrm>
            <a:off x="2358060" y="5551208"/>
            <a:ext cx="1512000" cy="3611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Standard ESD</a:t>
            </a:r>
          </a:p>
        </p:txBody>
      </p:sp>
      <p:sp>
        <p:nvSpPr>
          <p:cNvPr id="13" name="Rectangle 12">
            <a:extLst>
              <a:ext uri="{FF2B5EF4-FFF2-40B4-BE49-F238E27FC236}">
                <a16:creationId xmlns:a16="http://schemas.microsoft.com/office/drawing/2014/main" id="{843F9B40-E191-4316-3C74-77699F952823}"/>
              </a:ext>
            </a:extLst>
          </p:cNvPr>
          <p:cNvSpPr/>
          <p:nvPr/>
        </p:nvSpPr>
        <p:spPr>
          <a:xfrm>
            <a:off x="5104578" y="5551208"/>
            <a:ext cx="1512000" cy="3611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Standard ESD</a:t>
            </a:r>
          </a:p>
        </p:txBody>
      </p:sp>
      <p:sp>
        <p:nvSpPr>
          <p:cNvPr id="15" name="Rectangle 10">
            <a:extLst>
              <a:ext uri="{FF2B5EF4-FFF2-40B4-BE49-F238E27FC236}">
                <a16:creationId xmlns:a16="http://schemas.microsoft.com/office/drawing/2014/main" id="{9C1DAF77-AE95-6B94-A5C9-C93A33455FD4}"/>
              </a:ext>
            </a:extLst>
          </p:cNvPr>
          <p:cNvSpPr/>
          <p:nvPr/>
        </p:nvSpPr>
        <p:spPr>
          <a:xfrm>
            <a:off x="2108316" y="6013548"/>
            <a:ext cx="1994761" cy="361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Analog domain 1</a:t>
            </a:r>
          </a:p>
        </p:txBody>
      </p:sp>
      <p:sp>
        <p:nvSpPr>
          <p:cNvPr id="31" name="TextBox 30">
            <a:extLst>
              <a:ext uri="{FF2B5EF4-FFF2-40B4-BE49-F238E27FC236}">
                <a16:creationId xmlns:a16="http://schemas.microsoft.com/office/drawing/2014/main" id="{0D4C4FBB-8AFA-5A95-ECF9-7B457BC584BB}"/>
              </a:ext>
            </a:extLst>
          </p:cNvPr>
          <p:cNvSpPr txBox="1"/>
          <p:nvPr/>
        </p:nvSpPr>
        <p:spPr>
          <a:xfrm>
            <a:off x="7416251" y="5535952"/>
            <a:ext cx="534121" cy="307777"/>
          </a:xfrm>
          <a:prstGeom prst="rect">
            <a:avLst/>
          </a:prstGeom>
          <a:noFill/>
        </p:spPr>
        <p:txBody>
          <a:bodyPr wrap="none" rtlCol="0">
            <a:spAutoFit/>
          </a:bodyPr>
          <a:lstStyle/>
          <a:p>
            <a:r>
              <a:rPr lang="en-US" altLang="ko-KR" sz="1400" dirty="0">
                <a:solidFill>
                  <a:srgbClr val="000000"/>
                </a:solidFill>
              </a:rPr>
              <a:t>• • •</a:t>
            </a:r>
            <a:endParaRPr lang="ko-KR" altLang="en-US" sz="1400" dirty="0">
              <a:solidFill>
                <a:srgbClr val="000000"/>
              </a:solidFill>
            </a:endParaRPr>
          </a:p>
        </p:txBody>
      </p:sp>
      <p:cxnSp>
        <p:nvCxnSpPr>
          <p:cNvPr id="40" name="Straight Connector 28">
            <a:extLst>
              <a:ext uri="{FF2B5EF4-FFF2-40B4-BE49-F238E27FC236}">
                <a16:creationId xmlns:a16="http://schemas.microsoft.com/office/drawing/2014/main" id="{A93447AD-7C6A-DA00-F8DD-F507D7B24A49}"/>
              </a:ext>
            </a:extLst>
          </p:cNvPr>
          <p:cNvCxnSpPr/>
          <p:nvPr/>
        </p:nvCxnSpPr>
        <p:spPr>
          <a:xfrm flipH="1">
            <a:off x="3105696" y="4133581"/>
            <a:ext cx="1" cy="21600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32">
            <a:extLst>
              <a:ext uri="{FF2B5EF4-FFF2-40B4-BE49-F238E27FC236}">
                <a16:creationId xmlns:a16="http://schemas.microsoft.com/office/drawing/2014/main" id="{D1FA727D-4154-69E8-EB47-CF2551397808}"/>
              </a:ext>
            </a:extLst>
          </p:cNvPr>
          <p:cNvCxnSpPr/>
          <p:nvPr/>
        </p:nvCxnSpPr>
        <p:spPr>
          <a:xfrm flipH="1">
            <a:off x="5872917" y="4133581"/>
            <a:ext cx="1" cy="21600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2" name="Rectangle 5">
            <a:extLst>
              <a:ext uri="{FF2B5EF4-FFF2-40B4-BE49-F238E27FC236}">
                <a16:creationId xmlns:a16="http://schemas.microsoft.com/office/drawing/2014/main" id="{D8A74ADE-A2F8-D9A7-F74A-283A36FAB86A}"/>
              </a:ext>
            </a:extLst>
          </p:cNvPr>
          <p:cNvSpPr/>
          <p:nvPr/>
        </p:nvSpPr>
        <p:spPr>
          <a:xfrm>
            <a:off x="1898651" y="3913483"/>
            <a:ext cx="8212618" cy="274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Inter-domain communication block</a:t>
            </a:r>
          </a:p>
        </p:txBody>
      </p:sp>
      <p:sp>
        <p:nvSpPr>
          <p:cNvPr id="43" name="Rectangle 23">
            <a:extLst>
              <a:ext uri="{FF2B5EF4-FFF2-40B4-BE49-F238E27FC236}">
                <a16:creationId xmlns:a16="http://schemas.microsoft.com/office/drawing/2014/main" id="{FC6993E5-BF1E-38D9-39CB-7F71D2FF9A6B}"/>
              </a:ext>
            </a:extLst>
          </p:cNvPr>
          <p:cNvSpPr>
            <a:spLocks noChangeArrowheads="1"/>
          </p:cNvSpPr>
          <p:nvPr/>
        </p:nvSpPr>
        <p:spPr bwMode="auto">
          <a:xfrm flipH="1">
            <a:off x="1963137" y="3677210"/>
            <a:ext cx="3671753" cy="197526"/>
          </a:xfrm>
          <a:prstGeom prst="rect">
            <a:avLst/>
          </a:prstGeom>
          <a:noFill/>
          <a:ln w="9525">
            <a:noFill/>
            <a:miter lim="800000"/>
            <a:headEnd/>
            <a:tailEnd/>
          </a:ln>
        </p:spPr>
        <p:txBody>
          <a:bodyPr>
            <a:prstTxWarp prst="textNoShape">
              <a:avLst/>
            </a:prstTxWarp>
          </a:bodyPr>
          <a:lstStyle/>
          <a:p>
            <a:pPr latinLnBrk="1">
              <a:lnSpc>
                <a:spcPct val="90000"/>
              </a:lnSpc>
            </a:pPr>
            <a:r>
              <a:rPr lang="fr-FR" sz="1200" dirty="0">
                <a:solidFill>
                  <a:srgbClr val="000000"/>
                </a:solidFill>
              </a:rPr>
              <a:t>VSS = 0 at ON state, or VSS = </a:t>
            </a:r>
            <a:r>
              <a:rPr lang="fr-FR" sz="1200" dirty="0">
                <a:solidFill>
                  <a:srgbClr val="FF0000"/>
                </a:solidFill>
              </a:rPr>
              <a:t>-1.2V</a:t>
            </a:r>
            <a:r>
              <a:rPr lang="fr-FR" sz="1200" dirty="0">
                <a:solidFill>
                  <a:srgbClr val="000000"/>
                </a:solidFill>
              </a:rPr>
              <a:t> at OFF state</a:t>
            </a:r>
          </a:p>
        </p:txBody>
      </p:sp>
      <p:sp>
        <p:nvSpPr>
          <p:cNvPr id="44" name="Rectangle 20">
            <a:extLst>
              <a:ext uri="{FF2B5EF4-FFF2-40B4-BE49-F238E27FC236}">
                <a16:creationId xmlns:a16="http://schemas.microsoft.com/office/drawing/2014/main" id="{FC3556EC-E85B-51D4-E574-C3E98E931AAE}"/>
              </a:ext>
            </a:extLst>
          </p:cNvPr>
          <p:cNvSpPr/>
          <p:nvPr/>
        </p:nvSpPr>
        <p:spPr>
          <a:xfrm>
            <a:off x="2358060" y="4333548"/>
            <a:ext cx="1512000" cy="3611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solidFill>
                  <a:srgbClr val="FFC000"/>
                </a:solidFill>
              </a:rPr>
              <a:t>Inter-domain ESD</a:t>
            </a:r>
          </a:p>
        </p:txBody>
      </p:sp>
      <p:sp>
        <p:nvSpPr>
          <p:cNvPr id="45" name="Rectangle 31">
            <a:extLst>
              <a:ext uri="{FF2B5EF4-FFF2-40B4-BE49-F238E27FC236}">
                <a16:creationId xmlns:a16="http://schemas.microsoft.com/office/drawing/2014/main" id="{226BF13B-4845-C4CF-219D-069649E9364A}"/>
              </a:ext>
            </a:extLst>
          </p:cNvPr>
          <p:cNvSpPr/>
          <p:nvPr/>
        </p:nvSpPr>
        <p:spPr>
          <a:xfrm>
            <a:off x="5125281" y="4333548"/>
            <a:ext cx="1512000" cy="3611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solidFill>
                  <a:srgbClr val="FFC000"/>
                </a:solidFill>
              </a:rPr>
              <a:t>Inter-domain ESD</a:t>
            </a:r>
          </a:p>
        </p:txBody>
      </p:sp>
      <p:sp>
        <p:nvSpPr>
          <p:cNvPr id="46" name="Rectangle 9">
            <a:extLst>
              <a:ext uri="{FF2B5EF4-FFF2-40B4-BE49-F238E27FC236}">
                <a16:creationId xmlns:a16="http://schemas.microsoft.com/office/drawing/2014/main" id="{A53B77D1-9EA1-967F-7468-364F92607DEA}"/>
              </a:ext>
            </a:extLst>
          </p:cNvPr>
          <p:cNvSpPr/>
          <p:nvPr/>
        </p:nvSpPr>
        <p:spPr>
          <a:xfrm>
            <a:off x="2108316" y="5089953"/>
            <a:ext cx="1994761" cy="361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Digital domain 1</a:t>
            </a:r>
          </a:p>
        </p:txBody>
      </p:sp>
      <p:sp>
        <p:nvSpPr>
          <p:cNvPr id="47" name="Rectangle 15">
            <a:extLst>
              <a:ext uri="{FF2B5EF4-FFF2-40B4-BE49-F238E27FC236}">
                <a16:creationId xmlns:a16="http://schemas.microsoft.com/office/drawing/2014/main" id="{0F81AC3A-4A31-569B-9772-DDF7DB9A42E1}"/>
              </a:ext>
            </a:extLst>
          </p:cNvPr>
          <p:cNvSpPr/>
          <p:nvPr/>
        </p:nvSpPr>
        <p:spPr>
          <a:xfrm>
            <a:off x="4854834" y="5089953"/>
            <a:ext cx="1994761" cy="361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rPr>
              <a:t>Digital domain 2</a:t>
            </a:r>
          </a:p>
        </p:txBody>
      </p:sp>
    </p:spTree>
    <p:extLst>
      <p:ext uri="{BB962C8B-B14F-4D97-AF65-F5344CB8AC3E}">
        <p14:creationId xmlns:p14="http://schemas.microsoft.com/office/powerpoint/2010/main" val="17734698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40737D-CAB3-BEFC-2F51-20802354E71D}"/>
              </a:ext>
            </a:extLst>
          </p:cNvPr>
          <p:cNvSpPr>
            <a:spLocks noGrp="1"/>
          </p:cNvSpPr>
          <p:nvPr>
            <p:ph type="title"/>
          </p:nvPr>
        </p:nvSpPr>
        <p:spPr/>
        <p:txBody>
          <a:bodyPr>
            <a:normAutofit fontScale="90000"/>
          </a:bodyPr>
          <a:lstStyle/>
          <a:p>
            <a:r>
              <a:rPr lang="en-US" altLang="ko-KR" dirty="0"/>
              <a:t>CERN EP-R&amp;D</a:t>
            </a:r>
            <a:endParaRPr lang="ko-KR" altLang="en-US" dirty="0"/>
          </a:p>
        </p:txBody>
      </p:sp>
      <p:sp>
        <p:nvSpPr>
          <p:cNvPr id="3" name="내용 개체 틀 2">
            <a:extLst>
              <a:ext uri="{FF2B5EF4-FFF2-40B4-BE49-F238E27FC236}">
                <a16:creationId xmlns:a16="http://schemas.microsoft.com/office/drawing/2014/main" id="{354C6A91-EDB3-DF59-FF88-A2DE32BA013D}"/>
              </a:ext>
            </a:extLst>
          </p:cNvPr>
          <p:cNvSpPr>
            <a:spLocks noGrp="1"/>
          </p:cNvSpPr>
          <p:nvPr>
            <p:ph idx="1"/>
          </p:nvPr>
        </p:nvSpPr>
        <p:spPr>
          <a:xfrm>
            <a:off x="623392" y="1268760"/>
            <a:ext cx="7923978" cy="4568456"/>
          </a:xfrm>
        </p:spPr>
        <p:txBody>
          <a:bodyPr>
            <a:normAutofit fontScale="85000" lnSpcReduction="10000"/>
          </a:bodyPr>
          <a:lstStyle/>
          <a:p>
            <a:pPr algn="just"/>
            <a:r>
              <a:rPr lang="en-US" altLang="ko-KR" dirty="0"/>
              <a:t>CERN EP Department has defined a strategic R&amp;D </a:t>
            </a:r>
            <a:r>
              <a:rPr lang="en-US" altLang="ko-KR" dirty="0" err="1"/>
              <a:t>programme</a:t>
            </a:r>
            <a:r>
              <a:rPr lang="en-US" altLang="ko-KR" dirty="0"/>
              <a:t> to address the primary technological challenges of future experiments. Started up in January 2020, the </a:t>
            </a:r>
            <a:r>
              <a:rPr lang="en-US" altLang="ko-KR" dirty="0" err="1"/>
              <a:t>programme</a:t>
            </a:r>
            <a:r>
              <a:rPr lang="en-US" altLang="ko-KR" dirty="0"/>
              <a:t> is structured in 11 work packages focusing on tracking, calorimetry and particle ID, as well as on equally demanding challenges in the domains of electronics, mechanics, cooling, magnets and software.</a:t>
            </a:r>
          </a:p>
          <a:p>
            <a:pPr algn="just"/>
            <a:r>
              <a:rPr lang="en-US" altLang="ko-KR" dirty="0"/>
              <a:t>A large part of the R&amp;D work is carried out jointly with external groups from universities and research labs, and in close cooperation with industrial partners. We profit from cooperation with dynamic and efficient structures like the RD50 and RD51 collaborations, and networking on the European level (e.g. AIDA, </a:t>
            </a:r>
            <a:r>
              <a:rPr lang="en-US" altLang="ko-KR" dirty="0" err="1"/>
              <a:t>Cremlin</a:t>
            </a:r>
            <a:r>
              <a:rPr lang="en-US" altLang="ko-KR" dirty="0"/>
              <a:t>+).</a:t>
            </a:r>
          </a:p>
          <a:p>
            <a:pPr algn="just"/>
            <a:r>
              <a:rPr lang="en-US" altLang="ko-KR" dirty="0"/>
              <a:t>This R&amp;D </a:t>
            </a:r>
            <a:r>
              <a:rPr lang="en-US" altLang="ko-KR" dirty="0" err="1"/>
              <a:t>programme</a:t>
            </a:r>
            <a:r>
              <a:rPr lang="en-US" altLang="ko-KR" dirty="0"/>
              <a:t> is in the tradition of previous similar initiatives - the DRDC projects in the 1990s and the White Paper R&amp;D </a:t>
            </a:r>
            <a:r>
              <a:rPr lang="en-US" altLang="ko-KR" dirty="0" err="1"/>
              <a:t>programme</a:t>
            </a:r>
            <a:r>
              <a:rPr lang="en-US" altLang="ko-KR" dirty="0"/>
              <a:t> (2008-2011). The scientific </a:t>
            </a:r>
            <a:r>
              <a:rPr lang="en-US" altLang="ko-KR" dirty="0" err="1"/>
              <a:t>programme</a:t>
            </a:r>
            <a:r>
              <a:rPr lang="en-US" altLang="ko-KR" dirty="0"/>
              <a:t> is largely aligned with the ECFA Roadmap defined in 2021.</a:t>
            </a:r>
            <a:endParaRPr lang="ko-KR" altLang="en-US" dirty="0"/>
          </a:p>
        </p:txBody>
      </p:sp>
      <p:sp>
        <p:nvSpPr>
          <p:cNvPr id="4" name="바닥글 개체 틀 3">
            <a:extLst>
              <a:ext uri="{FF2B5EF4-FFF2-40B4-BE49-F238E27FC236}">
                <a16:creationId xmlns:a16="http://schemas.microsoft.com/office/drawing/2014/main" id="{E88CC790-58BB-4290-3D40-B82482FB8EE4}"/>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650C7988-97FF-7E81-D81E-17EEBA5B9151}"/>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a:t>
            </a:fld>
            <a:endParaRPr lang="en-GB">
              <a:solidFill>
                <a:srgbClr val="0055A0">
                  <a:tint val="75000"/>
                </a:srgbClr>
              </a:solidFill>
            </a:endParaRPr>
          </a:p>
        </p:txBody>
      </p:sp>
      <p:pic>
        <p:nvPicPr>
          <p:cNvPr id="9" name="그림 8">
            <a:extLst>
              <a:ext uri="{FF2B5EF4-FFF2-40B4-BE49-F238E27FC236}">
                <a16:creationId xmlns:a16="http://schemas.microsoft.com/office/drawing/2014/main" id="{8004C373-27E4-F47A-A595-751F202482F6}"/>
              </a:ext>
            </a:extLst>
          </p:cNvPr>
          <p:cNvPicPr>
            <a:picLocks noChangeAspect="1"/>
          </p:cNvPicPr>
          <p:nvPr/>
        </p:nvPicPr>
        <p:blipFill>
          <a:blip r:embed="rId2"/>
          <a:stretch>
            <a:fillRect/>
          </a:stretch>
        </p:blipFill>
        <p:spPr>
          <a:xfrm>
            <a:off x="9116138" y="1268760"/>
            <a:ext cx="1752845" cy="4858428"/>
          </a:xfrm>
          <a:prstGeom prst="rect">
            <a:avLst/>
          </a:prstGeom>
          <a:ln>
            <a:noFill/>
          </a:ln>
          <a:effectLst>
            <a:outerShdw blurRad="292100" dist="139700" dir="2700000" algn="tl" rotWithShape="0">
              <a:srgbClr val="333333">
                <a:alpha val="65000"/>
              </a:srgbClr>
            </a:outerShdw>
          </a:effectLst>
        </p:spPr>
      </p:pic>
      <p:sp>
        <p:nvSpPr>
          <p:cNvPr id="6" name="직사각형 7">
            <a:extLst>
              <a:ext uri="{FF2B5EF4-FFF2-40B4-BE49-F238E27FC236}">
                <a16:creationId xmlns:a16="http://schemas.microsoft.com/office/drawing/2014/main" id="{C1D845DB-EA84-F6EF-EE12-D69763BD73ED}"/>
              </a:ext>
            </a:extLst>
          </p:cNvPr>
          <p:cNvSpPr/>
          <p:nvPr/>
        </p:nvSpPr>
        <p:spPr>
          <a:xfrm>
            <a:off x="9105655" y="1852246"/>
            <a:ext cx="1763328" cy="50018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4863114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1B9F-716E-B3E9-361A-331B715C3ED5}"/>
              </a:ext>
            </a:extLst>
          </p:cNvPr>
          <p:cNvSpPr>
            <a:spLocks noGrp="1"/>
          </p:cNvSpPr>
          <p:nvPr>
            <p:ph type="title"/>
          </p:nvPr>
        </p:nvSpPr>
        <p:spPr/>
        <p:txBody>
          <a:bodyPr>
            <a:normAutofit fontScale="90000"/>
          </a:bodyPr>
          <a:lstStyle/>
          <a:p>
            <a:r>
              <a:rPr lang="en-US" dirty="0"/>
              <a:t>Summary and outlook</a:t>
            </a:r>
          </a:p>
        </p:txBody>
      </p:sp>
      <p:sp>
        <p:nvSpPr>
          <p:cNvPr id="3" name="Content Placeholder 2">
            <a:extLst>
              <a:ext uri="{FF2B5EF4-FFF2-40B4-BE49-F238E27FC236}">
                <a16:creationId xmlns:a16="http://schemas.microsoft.com/office/drawing/2014/main" id="{A9FDA12B-B892-1748-EBBE-DD2745E30C5C}"/>
              </a:ext>
            </a:extLst>
          </p:cNvPr>
          <p:cNvSpPr>
            <a:spLocks noGrp="1"/>
          </p:cNvSpPr>
          <p:nvPr>
            <p:ph idx="1"/>
          </p:nvPr>
        </p:nvSpPr>
        <p:spPr/>
        <p:txBody>
          <a:bodyPr>
            <a:normAutofit/>
          </a:bodyPr>
          <a:lstStyle/>
          <a:p>
            <a:r>
              <a:rPr lang="en-US" sz="2000" dirty="0"/>
              <a:t>MOSS developed as a proof-of-concept of a stitched monolithic particle detector for ITS3</a:t>
            </a:r>
          </a:p>
          <a:p>
            <a:r>
              <a:rPr lang="en-US" altLang="ko-KR" sz="2000" dirty="0"/>
              <a:t>Submitted in Nov 2022 and started testing from May 2023</a:t>
            </a:r>
          </a:p>
          <a:p>
            <a:r>
              <a:rPr lang="en-US" altLang="ko-KR" sz="2000" dirty="0"/>
              <a:t>Much learning and c</a:t>
            </a:r>
            <a:r>
              <a:rPr lang="en-US" sz="2000" dirty="0"/>
              <a:t>omplex design challenges in order to maximize the yield</a:t>
            </a:r>
          </a:p>
          <a:p>
            <a:pPr lvl="1"/>
            <a:r>
              <a:rPr lang="en-US" sz="1800" dirty="0"/>
              <a:t>Power granularity</a:t>
            </a:r>
          </a:p>
          <a:p>
            <a:pPr lvl="1"/>
            <a:r>
              <a:rPr lang="en-US" altLang="ko-KR" sz="1800" dirty="0"/>
              <a:t>Design-for-manufacturing</a:t>
            </a:r>
          </a:p>
          <a:p>
            <a:pPr lvl="1"/>
            <a:r>
              <a:rPr lang="en-US" altLang="ko-KR" sz="1800" dirty="0"/>
              <a:t>Domain isolation</a:t>
            </a:r>
            <a:endParaRPr lang="en-US" altLang="ko-KR" sz="1800" strike="sngStrike" dirty="0">
              <a:solidFill>
                <a:srgbClr val="FF0000"/>
              </a:solidFill>
            </a:endParaRPr>
          </a:p>
          <a:p>
            <a:pPr lvl="1"/>
            <a:r>
              <a:rPr lang="en-US" altLang="ko-KR" sz="1800" dirty="0"/>
              <a:t>Inter-domain ESD protection</a:t>
            </a:r>
          </a:p>
          <a:p>
            <a:r>
              <a:rPr lang="en-GB" sz="2000" dirty="0"/>
              <a:t>Outlook</a:t>
            </a:r>
          </a:p>
          <a:p>
            <a:pPr lvl="1"/>
            <a:r>
              <a:rPr lang="en-US" sz="1800" dirty="0"/>
              <a:t>Quantify yield on MOSS by testing</a:t>
            </a:r>
          </a:p>
          <a:p>
            <a:pPr lvl="1"/>
            <a:r>
              <a:rPr lang="en-US" sz="1800" dirty="0"/>
              <a:t>Adopt the learning from the testing into the future prototype development</a:t>
            </a:r>
            <a:endParaRPr lang="en-US" sz="1600" dirty="0"/>
          </a:p>
          <a:p>
            <a:r>
              <a:rPr lang="en-US" sz="2000" dirty="0"/>
              <a:t>First ever wafer-scale monolithic CMOS sensor applied to high-energy physics</a:t>
            </a:r>
          </a:p>
        </p:txBody>
      </p:sp>
      <p:sp>
        <p:nvSpPr>
          <p:cNvPr id="5" name="Slide Number Placeholder 4">
            <a:extLst>
              <a:ext uri="{FF2B5EF4-FFF2-40B4-BE49-F238E27FC236}">
                <a16:creationId xmlns:a16="http://schemas.microsoft.com/office/drawing/2014/main" id="{32342F81-9130-1578-6FEF-9C98B938CCCE}"/>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40</a:t>
            </a:fld>
            <a:endParaRPr lang="en-GB">
              <a:solidFill>
                <a:srgbClr val="0055A0">
                  <a:tint val="75000"/>
                </a:srgbClr>
              </a:solidFill>
            </a:endParaRPr>
          </a:p>
        </p:txBody>
      </p:sp>
      <p:sp>
        <p:nvSpPr>
          <p:cNvPr id="6" name="Footer Placeholder 3">
            <a:extLst>
              <a:ext uri="{FF2B5EF4-FFF2-40B4-BE49-F238E27FC236}">
                <a16:creationId xmlns:a16="http://schemas.microsoft.com/office/drawing/2014/main" id="{D14BC9E1-8C4D-A460-80FF-F2C220317495}"/>
              </a:ext>
            </a:extLst>
          </p:cNvPr>
          <p:cNvSpPr>
            <a:spLocks noGrp="1"/>
          </p:cNvSpPr>
          <p:nvPr>
            <p:ph type="ftr" sz="quarter" idx="11"/>
          </p:nvPr>
        </p:nvSpPr>
        <p:spPr>
          <a:xfrm>
            <a:off x="2676179" y="6545586"/>
            <a:ext cx="6839643" cy="274324"/>
          </a:xfrm>
        </p:spPr>
        <p:txBody>
          <a:bodyPr/>
          <a:lstStyle/>
          <a:p>
            <a:r>
              <a:rPr lang="en-GB" altLang="ko-KR" dirty="0">
                <a:solidFill>
                  <a:srgbClr val="0055A0">
                    <a:tint val="75000"/>
                  </a:srgbClr>
                </a:solidFill>
              </a:rPr>
              <a:t>20240704 | NUCLEAR PHYSICS SCHOOL 2024</a:t>
            </a:r>
          </a:p>
        </p:txBody>
      </p:sp>
    </p:spTree>
    <p:extLst>
      <p:ext uri="{BB962C8B-B14F-4D97-AF65-F5344CB8AC3E}">
        <p14:creationId xmlns:p14="http://schemas.microsoft.com/office/powerpoint/2010/main" val="384424067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F726-FDBD-2ADC-C31F-F2677FB54CBE}"/>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F97460B3-4F09-CE68-F841-70788EE701E5}"/>
              </a:ext>
            </a:extLst>
          </p:cNvPr>
          <p:cNvSpPr>
            <a:spLocks noGrp="1"/>
          </p:cNvSpPr>
          <p:nvPr>
            <p:ph idx="1"/>
          </p:nvPr>
        </p:nvSpPr>
        <p:spPr/>
        <p:txBody>
          <a:bodyPr>
            <a:normAutofit fontScale="85000" lnSpcReduction="20000"/>
          </a:bodyPr>
          <a:lstStyle/>
          <a:p>
            <a:pPr algn="just"/>
            <a:r>
              <a:rPr lang="en-US" altLang="ko-KR" sz="2000" dirty="0" err="1"/>
              <a:t>Dervos</a:t>
            </a:r>
            <a:r>
              <a:rPr lang="en-US" altLang="ko-KR" sz="2000" dirty="0"/>
              <a:t>, Constantine T., et al. "</a:t>
            </a:r>
            <a:r>
              <a:rPr lang="en-US" altLang="ko-KR" sz="2000" dirty="0" err="1"/>
              <a:t>pn</a:t>
            </a:r>
            <a:r>
              <a:rPr lang="en-US" altLang="ko-KR" sz="2000" dirty="0"/>
              <a:t> junction photocurrent modelling evaluation under optical and electrical excitation." Sensors 4.5 (2004): 58-70.</a:t>
            </a:r>
          </a:p>
          <a:p>
            <a:pPr algn="just"/>
            <a:r>
              <a:rPr lang="en-US" sz="2000" dirty="0"/>
              <a:t>Rinella, Gianluca </a:t>
            </a:r>
            <a:r>
              <a:rPr lang="en-US" sz="2000" dirty="0" err="1"/>
              <a:t>Aglieri</a:t>
            </a:r>
            <a:r>
              <a:rPr lang="en-US" sz="2000" dirty="0"/>
              <a:t>, and ALICE Collaboration. "The ALPIDE pixel sensor chip for the upgrade of the ALICE Inner Tracking System." Nuclear Instruments and Methods in Physics Research Section A: Accelerators, Spectrometers, Detectors and Associated Equipment 845 (2017): 583-587.</a:t>
            </a:r>
          </a:p>
          <a:p>
            <a:pPr algn="just"/>
            <a:r>
              <a:rPr lang="en-US" altLang="ko-KR" sz="2000" dirty="0"/>
              <a:t>ALICE ITS ALPIDE development team. "</a:t>
            </a:r>
            <a:r>
              <a:rPr lang="en-US" sz="2000" dirty="0"/>
              <a:t>ALPIDE Operations Manual.</a:t>
            </a:r>
            <a:r>
              <a:rPr lang="en-US" altLang="ko-KR" sz="2000" dirty="0"/>
              <a:t>" </a:t>
            </a:r>
            <a:r>
              <a:rPr lang="en-US" sz="2000" dirty="0"/>
              <a:t>July 25, 2016. Version: 0.3</a:t>
            </a:r>
          </a:p>
          <a:p>
            <a:pPr algn="just"/>
            <a:r>
              <a:rPr lang="en-US" sz="2000" dirty="0" err="1"/>
              <a:t>Munker</a:t>
            </a:r>
            <a:r>
              <a:rPr lang="en-US" sz="2000" dirty="0"/>
              <a:t>, Magdalena, et al. "Simulations of CMOS pixel sensors with a small collection electrode, improved for a faster charge collection and increased radiation tolerance." Journal of Instrumentation 14.05 (2019): C05013.</a:t>
            </a:r>
          </a:p>
          <a:p>
            <a:pPr algn="just"/>
            <a:r>
              <a:rPr lang="en-US" sz="2000" dirty="0"/>
              <a:t>Kim, </a:t>
            </a:r>
            <a:r>
              <a:rPr lang="en-US" sz="2000" dirty="0" err="1"/>
              <a:t>Daehyeok</a:t>
            </a:r>
            <a:r>
              <a:rPr lang="en-US" sz="2000" dirty="0"/>
              <a:t>, et al. "Front end optimization for the monolithic active pixel sensor of the ALICE Inner Tracking System upgrade." Journal of Instrumentation 11.02 (2016): C02042.</a:t>
            </a:r>
          </a:p>
          <a:p>
            <a:pPr algn="just"/>
            <a:r>
              <a:rPr lang="en-US" sz="2000" dirty="0"/>
              <a:t>Yang, P., et al. "Low-power priority Address-Encoder and Reset-Decoder data-driven readout for Monolithic Active Pixel Sensors for tracker system." Nuclear Instruments and Methods in Physics Research Section A: Accelerators, Spectrometers, Detectors and Associated Equipment 785 (2015): 61-69.</a:t>
            </a:r>
          </a:p>
          <a:p>
            <a:pPr algn="just"/>
            <a:r>
              <a:rPr lang="en-US" sz="2000" dirty="0"/>
              <a:t>Hong, G. H., and Alice Collaboration. "Monolithic Stitched Sensor (MOSS) Development for the ALICE ITS3 Upgrade." 10th International Workshop on Semiconductor Pixel Detectors for Particles and Imaging; 12-16 December 2022. 2023.</a:t>
            </a:r>
          </a:p>
          <a:p>
            <a:pPr algn="just"/>
            <a:r>
              <a:rPr lang="en-US" sz="2000" dirty="0" err="1"/>
              <a:t>Leitao</a:t>
            </a:r>
            <a:r>
              <a:rPr lang="en-US" sz="2000" dirty="0"/>
              <a:t>, P. Vicente, et al. "Development of a Stitched Monolithic Pixel Sensor prototype (MOSS chip) towards the ITS3 upgrade of the ALICE Inner Tracking system." Journal of Instrumentation 18.01 (2023): C01044.</a:t>
            </a:r>
          </a:p>
          <a:p>
            <a:pPr algn="just"/>
            <a:endParaRPr lang="en-US" sz="2000" dirty="0"/>
          </a:p>
          <a:p>
            <a:pPr algn="just"/>
            <a:endParaRPr lang="en-US" sz="2000" dirty="0"/>
          </a:p>
          <a:p>
            <a:pPr algn="just"/>
            <a:endParaRPr lang="en-US" sz="2000" dirty="0"/>
          </a:p>
        </p:txBody>
      </p:sp>
      <p:sp>
        <p:nvSpPr>
          <p:cNvPr id="4" name="Footer Placeholder 3">
            <a:extLst>
              <a:ext uri="{FF2B5EF4-FFF2-40B4-BE49-F238E27FC236}">
                <a16:creationId xmlns:a16="http://schemas.microsoft.com/office/drawing/2014/main" id="{DF1DF6C5-D8DF-601B-BC53-6EEA58A06B84}"/>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65AE5BDA-9466-EE19-F115-FAC8C3F5801B}"/>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41</a:t>
            </a:fld>
            <a:endParaRPr lang="en-GB">
              <a:solidFill>
                <a:srgbClr val="0055A0">
                  <a:tint val="75000"/>
                </a:srgbClr>
              </a:solidFill>
            </a:endParaRPr>
          </a:p>
        </p:txBody>
      </p:sp>
    </p:spTree>
    <p:extLst>
      <p:ext uri="{BB962C8B-B14F-4D97-AF65-F5344CB8AC3E}">
        <p14:creationId xmlns:p14="http://schemas.microsoft.com/office/powerpoint/2010/main" val="203491900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516C7335-3F95-EED2-B58B-F2E5619654E6}"/>
              </a:ext>
            </a:extLst>
          </p:cNvPr>
          <p:cNvSpPr>
            <a:spLocks noGrp="1"/>
          </p:cNvSpPr>
          <p:nvPr>
            <p:ph type="title"/>
          </p:nvPr>
        </p:nvSpPr>
        <p:spPr/>
        <p:txBody>
          <a:bodyPr/>
          <a:lstStyle/>
          <a:p>
            <a:r>
              <a:rPr lang="en-US" altLang="ko-KR" dirty="0"/>
              <a:t>SPARE SLIDES</a:t>
            </a:r>
            <a:endParaRPr lang="ko-KR" altLang="en-US" dirty="0"/>
          </a:p>
        </p:txBody>
      </p:sp>
      <p:sp>
        <p:nvSpPr>
          <p:cNvPr id="7" name="텍스트 개체 틀 6">
            <a:extLst>
              <a:ext uri="{FF2B5EF4-FFF2-40B4-BE49-F238E27FC236}">
                <a16:creationId xmlns:a16="http://schemas.microsoft.com/office/drawing/2014/main" id="{C8A4FA20-8591-26D2-9B4A-B05E4B301B27}"/>
              </a:ext>
            </a:extLst>
          </p:cNvPr>
          <p:cNvSpPr>
            <a:spLocks noGrp="1"/>
          </p:cNvSpPr>
          <p:nvPr>
            <p:ph type="body" idx="1"/>
          </p:nvPr>
        </p:nvSpPr>
        <p:spPr/>
        <p:txBody>
          <a:bodyPr/>
          <a:lstStyle/>
          <a:p>
            <a:endParaRPr lang="ko-KR" altLang="en-US" dirty="0"/>
          </a:p>
        </p:txBody>
      </p:sp>
      <p:sp>
        <p:nvSpPr>
          <p:cNvPr id="4" name="바닥글 개체 틀 3">
            <a:extLst>
              <a:ext uri="{FF2B5EF4-FFF2-40B4-BE49-F238E27FC236}">
                <a16:creationId xmlns:a16="http://schemas.microsoft.com/office/drawing/2014/main" id="{E431F047-635F-4917-8552-422E1200E5AF}"/>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5C657E65-659C-DAD2-235C-770055B7F89C}"/>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42</a:t>
            </a:fld>
            <a:endParaRPr lang="en-GB">
              <a:solidFill>
                <a:srgbClr val="0055A0">
                  <a:tint val="75000"/>
                </a:srgbClr>
              </a:solidFill>
            </a:endParaRPr>
          </a:p>
        </p:txBody>
      </p:sp>
    </p:spTree>
    <p:extLst>
      <p:ext uri="{BB962C8B-B14F-4D97-AF65-F5344CB8AC3E}">
        <p14:creationId xmlns:p14="http://schemas.microsoft.com/office/powerpoint/2010/main" val="294061848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BAAF646-1006-C8F6-1DA6-35A15FFA2967}"/>
              </a:ext>
            </a:extLst>
          </p:cNvPr>
          <p:cNvSpPr>
            <a:spLocks noGrp="1"/>
          </p:cNvSpPr>
          <p:nvPr>
            <p:ph type="title"/>
          </p:nvPr>
        </p:nvSpPr>
        <p:spPr/>
        <p:txBody>
          <a:bodyPr>
            <a:normAutofit fontScale="90000"/>
          </a:bodyPr>
          <a:lstStyle/>
          <a:p>
            <a:r>
              <a:rPr lang="en-US" altLang="ko-KR" dirty="0"/>
              <a:t> Requirements of flux and radiation levels</a:t>
            </a:r>
            <a:endParaRPr lang="ko-KR" altLang="en-US" dirty="0"/>
          </a:p>
        </p:txBody>
      </p:sp>
      <p:sp>
        <p:nvSpPr>
          <p:cNvPr id="4" name="바닥글 개체 틀 3">
            <a:extLst>
              <a:ext uri="{FF2B5EF4-FFF2-40B4-BE49-F238E27FC236}">
                <a16:creationId xmlns:a16="http://schemas.microsoft.com/office/drawing/2014/main" id="{4ADFFD7A-FA74-4D73-92BE-BA0B609B79BB}"/>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20EB30D5-4D64-9205-D483-5DC87D143AEA}"/>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43</a:t>
            </a:fld>
            <a:endParaRPr lang="en-GB">
              <a:solidFill>
                <a:srgbClr val="0055A0">
                  <a:tint val="75000"/>
                </a:srgbClr>
              </a:solidFill>
            </a:endParaRPr>
          </a:p>
        </p:txBody>
      </p:sp>
      <p:graphicFrame>
        <p:nvGraphicFramePr>
          <p:cNvPr id="6" name="Table 6">
            <a:extLst>
              <a:ext uri="{FF2B5EF4-FFF2-40B4-BE49-F238E27FC236}">
                <a16:creationId xmlns:a16="http://schemas.microsoft.com/office/drawing/2014/main" id="{DA2DD624-9BC8-A6DC-3B88-F69B800694EC}"/>
              </a:ext>
            </a:extLst>
          </p:cNvPr>
          <p:cNvGraphicFramePr>
            <a:graphicFrameLocks noGrp="1"/>
          </p:cNvGraphicFramePr>
          <p:nvPr>
            <p:ph idx="1"/>
            <p:extLst>
              <p:ext uri="{D42A27DB-BD31-4B8C-83A1-F6EECF244321}">
                <p14:modId xmlns:p14="http://schemas.microsoft.com/office/powerpoint/2010/main" val="2494292843"/>
              </p:ext>
            </p:extLst>
          </p:nvPr>
        </p:nvGraphicFramePr>
        <p:xfrm>
          <a:off x="2676177" y="1602637"/>
          <a:ext cx="6839643" cy="1981200"/>
        </p:xfrm>
        <a:graphic>
          <a:graphicData uri="http://schemas.openxmlformats.org/drawingml/2006/table">
            <a:tbl>
              <a:tblPr firstRow="1" bandRow="1">
                <a:tableStyleId>{073A0DAA-6AF3-43AB-8588-CEC1D06C72B9}</a:tableStyleId>
              </a:tblPr>
              <a:tblGrid>
                <a:gridCol w="3429498">
                  <a:extLst>
                    <a:ext uri="{9D8B030D-6E8A-4147-A177-3AD203B41FA5}">
                      <a16:colId xmlns:a16="http://schemas.microsoft.com/office/drawing/2014/main" val="1119671757"/>
                    </a:ext>
                  </a:extLst>
                </a:gridCol>
                <a:gridCol w="3410145">
                  <a:extLst>
                    <a:ext uri="{9D8B030D-6E8A-4147-A177-3AD203B41FA5}">
                      <a16:colId xmlns:a16="http://schemas.microsoft.com/office/drawing/2014/main" val="1314761460"/>
                    </a:ext>
                  </a:extLst>
                </a:gridCol>
              </a:tblGrid>
              <a:tr h="370840">
                <a:tc>
                  <a:txBody>
                    <a:bodyPr/>
                    <a:lstStyle/>
                    <a:p>
                      <a:endParaRPr lang="en-CH" sz="2000" dirty="0"/>
                    </a:p>
                  </a:txBody>
                  <a:tcPr/>
                </a:tc>
                <a:tc>
                  <a:txBody>
                    <a:bodyPr/>
                    <a:lstStyle/>
                    <a:p>
                      <a:endParaRPr lang="en-CH" sz="2000" dirty="0"/>
                    </a:p>
                  </a:txBody>
                  <a:tcPr/>
                </a:tc>
                <a:extLst>
                  <a:ext uri="{0D108BD9-81ED-4DB2-BD59-A6C34878D82A}">
                    <a16:rowId xmlns:a16="http://schemas.microsoft.com/office/drawing/2014/main" val="3223512032"/>
                  </a:ext>
                </a:extLst>
              </a:tr>
              <a:tr h="370840">
                <a:tc>
                  <a:txBody>
                    <a:bodyPr/>
                    <a:lstStyle/>
                    <a:p>
                      <a:r>
                        <a:rPr lang="en-CH" sz="2000" dirty="0"/>
                        <a:t>Pb-Pb Interaction Rate</a:t>
                      </a:r>
                    </a:p>
                  </a:txBody>
                  <a:tcPr/>
                </a:tc>
                <a:tc>
                  <a:txBody>
                    <a:bodyPr/>
                    <a:lstStyle/>
                    <a:p>
                      <a:pPr algn="ctr"/>
                      <a:r>
                        <a:rPr lang="en-CH" sz="2000" dirty="0"/>
                        <a:t>50 kHz</a:t>
                      </a:r>
                    </a:p>
                  </a:txBody>
                  <a:tcPr/>
                </a:tc>
                <a:extLst>
                  <a:ext uri="{0D108BD9-81ED-4DB2-BD59-A6C34878D82A}">
                    <a16:rowId xmlns:a16="http://schemas.microsoft.com/office/drawing/2014/main" val="3343889499"/>
                  </a:ext>
                </a:extLst>
              </a:tr>
              <a:tr h="370840">
                <a:tc>
                  <a:txBody>
                    <a:bodyPr/>
                    <a:lstStyle/>
                    <a:p>
                      <a:r>
                        <a:rPr lang="en-CH" sz="2000" dirty="0"/>
                        <a:t>Particle Flux</a:t>
                      </a:r>
                    </a:p>
                  </a:txBody>
                  <a:tcPr/>
                </a:tc>
                <a:tc>
                  <a:txBody>
                    <a:bodyPr/>
                    <a:lstStyle/>
                    <a:p>
                      <a:pPr algn="ctr"/>
                      <a:r>
                        <a:rPr lang="en-CH" sz="2000" dirty="0"/>
                        <a:t>2.2 MHz/cm</a:t>
                      </a:r>
                      <a:r>
                        <a:rPr lang="en-CH" sz="2000" baseline="30000" dirty="0"/>
                        <a:t>2</a:t>
                      </a:r>
                    </a:p>
                  </a:txBody>
                  <a:tcPr/>
                </a:tc>
                <a:extLst>
                  <a:ext uri="{0D108BD9-81ED-4DB2-BD59-A6C34878D82A}">
                    <a16:rowId xmlns:a16="http://schemas.microsoft.com/office/drawing/2014/main" val="469959732"/>
                  </a:ext>
                </a:extLst>
              </a:tr>
              <a:tr h="370840">
                <a:tc>
                  <a:txBody>
                    <a:bodyPr/>
                    <a:lstStyle/>
                    <a:p>
                      <a:r>
                        <a:rPr lang="en-CH" sz="2000" dirty="0"/>
                        <a:t>TID</a:t>
                      </a:r>
                    </a:p>
                  </a:txBody>
                  <a:tcPr/>
                </a:tc>
                <a:tc>
                  <a:txBody>
                    <a:bodyPr/>
                    <a:lstStyle/>
                    <a:p>
                      <a:pPr algn="ctr"/>
                      <a:r>
                        <a:rPr lang="en-CH" sz="2000" dirty="0"/>
                        <a:t>&lt;10 kGy</a:t>
                      </a:r>
                    </a:p>
                  </a:txBody>
                  <a:tcPr/>
                </a:tc>
                <a:extLst>
                  <a:ext uri="{0D108BD9-81ED-4DB2-BD59-A6C34878D82A}">
                    <a16:rowId xmlns:a16="http://schemas.microsoft.com/office/drawing/2014/main" val="4001801679"/>
                  </a:ext>
                </a:extLst>
              </a:tr>
              <a:tr h="370840">
                <a:tc>
                  <a:txBody>
                    <a:bodyPr/>
                    <a:lstStyle/>
                    <a:p>
                      <a:r>
                        <a:rPr lang="en-CH" sz="2000" dirty="0"/>
                        <a:t>NIEL</a:t>
                      </a:r>
                    </a:p>
                  </a:txBody>
                  <a:tcPr/>
                </a:tc>
                <a:tc>
                  <a:txBody>
                    <a:bodyPr/>
                    <a:lstStyle/>
                    <a:p>
                      <a:pPr algn="ctr"/>
                      <a:r>
                        <a:rPr lang="en-CH" sz="2000" dirty="0"/>
                        <a:t>1×10</a:t>
                      </a:r>
                      <a:r>
                        <a:rPr lang="en-CH" sz="2000" baseline="30000" dirty="0"/>
                        <a:t>13</a:t>
                      </a:r>
                      <a:r>
                        <a:rPr lang="en-CH" sz="2000" baseline="0" dirty="0"/>
                        <a:t> 1 MeV n</a:t>
                      </a:r>
                      <a:r>
                        <a:rPr lang="en-CH" sz="2000" baseline="-25000" dirty="0"/>
                        <a:t>eq</a:t>
                      </a:r>
                      <a:r>
                        <a:rPr lang="en-CH" sz="2000" baseline="0" dirty="0"/>
                        <a:t> cm</a:t>
                      </a:r>
                      <a:r>
                        <a:rPr lang="en-CH" sz="2000" baseline="30000" dirty="0"/>
                        <a:t>-2</a:t>
                      </a:r>
                    </a:p>
                  </a:txBody>
                  <a:tcPr/>
                </a:tc>
                <a:extLst>
                  <a:ext uri="{0D108BD9-81ED-4DB2-BD59-A6C34878D82A}">
                    <a16:rowId xmlns:a16="http://schemas.microsoft.com/office/drawing/2014/main" val="3607776603"/>
                  </a:ext>
                </a:extLst>
              </a:tr>
            </a:tbl>
          </a:graphicData>
        </a:graphic>
      </p:graphicFrame>
      <p:pic>
        <p:nvPicPr>
          <p:cNvPr id="7" name="Picture 6">
            <a:extLst>
              <a:ext uri="{FF2B5EF4-FFF2-40B4-BE49-F238E27FC236}">
                <a16:creationId xmlns:a16="http://schemas.microsoft.com/office/drawing/2014/main" id="{6667240C-B930-54DD-1BDE-8AC06A180D29}"/>
              </a:ext>
            </a:extLst>
          </p:cNvPr>
          <p:cNvPicPr>
            <a:picLocks noChangeAspect="1"/>
          </p:cNvPicPr>
          <p:nvPr/>
        </p:nvPicPr>
        <p:blipFill rotWithShape="1">
          <a:blip r:embed="rId2"/>
          <a:srcRect l="3859" t="2498" r="2231" b="41752"/>
          <a:stretch/>
        </p:blipFill>
        <p:spPr>
          <a:xfrm>
            <a:off x="3665954" y="3978882"/>
            <a:ext cx="4860090" cy="2296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8346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1C6F46-5CC2-A835-C9A0-0916B70F89C3}"/>
              </a:ext>
            </a:extLst>
          </p:cNvPr>
          <p:cNvSpPr>
            <a:spLocks noGrp="1"/>
          </p:cNvSpPr>
          <p:nvPr>
            <p:ph type="title"/>
          </p:nvPr>
        </p:nvSpPr>
        <p:spPr/>
        <p:txBody>
          <a:bodyPr>
            <a:normAutofit fontScale="90000"/>
          </a:bodyPr>
          <a:lstStyle/>
          <a:p>
            <a:r>
              <a:rPr lang="en-US" altLang="ko-KR" dirty="0"/>
              <a:t>MOSS power distribution</a:t>
            </a:r>
            <a:endParaRPr lang="ko-KR" altLang="en-US" dirty="0"/>
          </a:p>
        </p:txBody>
      </p:sp>
      <p:sp>
        <p:nvSpPr>
          <p:cNvPr id="4" name="바닥글 개체 틀 3">
            <a:extLst>
              <a:ext uri="{FF2B5EF4-FFF2-40B4-BE49-F238E27FC236}">
                <a16:creationId xmlns:a16="http://schemas.microsoft.com/office/drawing/2014/main" id="{585AE76D-A697-57B0-64F2-B0B80158CFA4}"/>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B81D9706-1089-B4A4-0A91-E79221C5B737}"/>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44</a:t>
            </a:fld>
            <a:endParaRPr lang="en-GB">
              <a:solidFill>
                <a:srgbClr val="0055A0">
                  <a:tint val="75000"/>
                </a:srgbClr>
              </a:solidFill>
            </a:endParaRPr>
          </a:p>
        </p:txBody>
      </p:sp>
      <p:sp>
        <p:nvSpPr>
          <p:cNvPr id="7" name="내용 개체 틀 2">
            <a:extLst>
              <a:ext uri="{FF2B5EF4-FFF2-40B4-BE49-F238E27FC236}">
                <a16:creationId xmlns:a16="http://schemas.microsoft.com/office/drawing/2014/main" id="{961AB0F2-CBBC-77C1-A50B-BE1616886F9A}"/>
              </a:ext>
            </a:extLst>
          </p:cNvPr>
          <p:cNvSpPr>
            <a:spLocks noGrp="1"/>
          </p:cNvSpPr>
          <p:nvPr>
            <p:ph idx="1"/>
          </p:nvPr>
        </p:nvSpPr>
        <p:spPr>
          <a:xfrm>
            <a:off x="623392" y="1268760"/>
            <a:ext cx="10972800" cy="5112568"/>
          </a:xfrm>
        </p:spPr>
        <p:txBody>
          <a:bodyPr>
            <a:normAutofit/>
          </a:bodyPr>
          <a:lstStyle/>
          <a:p>
            <a:r>
              <a:rPr lang="en-US" altLang="ko-KR" sz="2000" dirty="0"/>
              <a:t>With the same physical RSU, it is necessary to forward power from the short edges to the most far RSUs</a:t>
            </a:r>
          </a:p>
          <a:p>
            <a:r>
              <a:rPr lang="en-US" altLang="ko-KR" sz="2000" dirty="0"/>
              <a:t>We achieve this by performing </a:t>
            </a:r>
            <a:r>
              <a:rPr lang="en-US" altLang="ko-KR" sz="2000" i="1" dirty="0"/>
              <a:t>line-hopping</a:t>
            </a:r>
          </a:p>
          <a:p>
            <a:r>
              <a:rPr lang="en-US" altLang="ko-KR" sz="2000" dirty="0"/>
              <a:t>Powering &amp; monitoring from the short-edge (example of VDD)</a:t>
            </a:r>
          </a:p>
          <a:p>
            <a:endParaRPr lang="en-US" altLang="ko-KR" sz="2000" i="1" dirty="0"/>
          </a:p>
          <a:p>
            <a:endParaRPr lang="en-US" altLang="ko-KR" sz="2000" dirty="0"/>
          </a:p>
        </p:txBody>
      </p:sp>
      <p:pic>
        <p:nvPicPr>
          <p:cNvPr id="9" name="그림 8">
            <a:extLst>
              <a:ext uri="{FF2B5EF4-FFF2-40B4-BE49-F238E27FC236}">
                <a16:creationId xmlns:a16="http://schemas.microsoft.com/office/drawing/2014/main" id="{2E65E930-2473-D9B5-A9EC-69DE8FCF23EF}"/>
              </a:ext>
            </a:extLst>
          </p:cNvPr>
          <p:cNvPicPr>
            <a:picLocks noChangeAspect="1"/>
          </p:cNvPicPr>
          <p:nvPr/>
        </p:nvPicPr>
        <p:blipFill>
          <a:blip r:embed="rId2"/>
          <a:stretch>
            <a:fillRect/>
          </a:stretch>
        </p:blipFill>
        <p:spPr>
          <a:xfrm>
            <a:off x="850900" y="3160199"/>
            <a:ext cx="9423400" cy="2683447"/>
          </a:xfrm>
          <a:prstGeom prst="rect">
            <a:avLst/>
          </a:prstGeom>
        </p:spPr>
      </p:pic>
      <p:sp>
        <p:nvSpPr>
          <p:cNvPr id="10" name="TextBox 9">
            <a:extLst>
              <a:ext uri="{FF2B5EF4-FFF2-40B4-BE49-F238E27FC236}">
                <a16:creationId xmlns:a16="http://schemas.microsoft.com/office/drawing/2014/main" id="{EE3340C9-40CE-68FC-4DD9-9C53EBB3C14E}"/>
              </a:ext>
            </a:extLst>
          </p:cNvPr>
          <p:cNvSpPr txBox="1"/>
          <p:nvPr/>
        </p:nvSpPr>
        <p:spPr>
          <a:xfrm>
            <a:off x="10274300" y="4124295"/>
            <a:ext cx="534121" cy="307777"/>
          </a:xfrm>
          <a:prstGeom prst="rect">
            <a:avLst/>
          </a:prstGeom>
          <a:noFill/>
        </p:spPr>
        <p:txBody>
          <a:bodyPr wrap="none" rtlCol="0">
            <a:spAutoFit/>
          </a:bodyPr>
          <a:lstStyle/>
          <a:p>
            <a:r>
              <a:rPr lang="en-US" altLang="ko-KR" sz="1400" dirty="0">
                <a:solidFill>
                  <a:srgbClr val="000000"/>
                </a:solidFill>
              </a:rPr>
              <a:t>• • •</a:t>
            </a:r>
            <a:endParaRPr lang="ko-KR" altLang="en-US" sz="1400" dirty="0">
              <a:solidFill>
                <a:srgbClr val="000000"/>
              </a:solidFill>
            </a:endParaRPr>
          </a:p>
        </p:txBody>
      </p:sp>
    </p:spTree>
    <p:extLst>
      <p:ext uri="{BB962C8B-B14F-4D97-AF65-F5344CB8AC3E}">
        <p14:creationId xmlns:p14="http://schemas.microsoft.com/office/powerpoint/2010/main" val="232661761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4C9F5EC-4E25-B553-5447-C385EC54F970}"/>
              </a:ext>
            </a:extLst>
          </p:cNvPr>
          <p:cNvSpPr>
            <a:spLocks noGrp="1"/>
          </p:cNvSpPr>
          <p:nvPr>
            <p:ph type="title"/>
          </p:nvPr>
        </p:nvSpPr>
        <p:spPr/>
        <p:txBody>
          <a:bodyPr>
            <a:normAutofit fontScale="90000"/>
          </a:bodyPr>
          <a:lstStyle/>
          <a:p>
            <a:r>
              <a:rPr lang="en-US" altLang="ko-KR" dirty="0"/>
              <a:t>Data readout through Left Endcap</a:t>
            </a:r>
            <a:endParaRPr lang="ko-KR" altLang="en-US" dirty="0"/>
          </a:p>
        </p:txBody>
      </p:sp>
      <p:sp>
        <p:nvSpPr>
          <p:cNvPr id="3" name="내용 개체 틀 2">
            <a:extLst>
              <a:ext uri="{FF2B5EF4-FFF2-40B4-BE49-F238E27FC236}">
                <a16:creationId xmlns:a16="http://schemas.microsoft.com/office/drawing/2014/main" id="{71FED116-C11B-BD98-8E28-A4515A030D9B}"/>
              </a:ext>
            </a:extLst>
          </p:cNvPr>
          <p:cNvSpPr>
            <a:spLocks noGrp="1"/>
          </p:cNvSpPr>
          <p:nvPr>
            <p:ph idx="1"/>
          </p:nvPr>
        </p:nvSpPr>
        <p:spPr/>
        <p:txBody>
          <a:bodyPr/>
          <a:lstStyle/>
          <a:p>
            <a:r>
              <a:rPr lang="en-US" altLang="ko-KR" dirty="0"/>
              <a:t>Data readout through the inter-domain communication block (Stitched backbone)</a:t>
            </a:r>
          </a:p>
          <a:p>
            <a:pPr lvl="1"/>
            <a:r>
              <a:rPr lang="en-US" altLang="ko-KR" dirty="0"/>
              <a:t>Readout requests are sent over the serial slow control</a:t>
            </a:r>
          </a:p>
          <a:p>
            <a:pPr lvl="1"/>
            <a:r>
              <a:rPr lang="en-US" altLang="ko-KR" dirty="0"/>
              <a:t>We can read one RSU at a time (1x15Mbps)</a:t>
            </a:r>
          </a:p>
          <a:p>
            <a:pPr lvl="1"/>
            <a:r>
              <a:rPr lang="en-US" altLang="ko-KR" dirty="0"/>
              <a:t>Line-hopping allows to connect all 10 RSUs to a mux in the Left Endcap</a:t>
            </a:r>
          </a:p>
          <a:p>
            <a:pPr lvl="1"/>
            <a:r>
              <a:rPr lang="en-US" altLang="ko-KR" dirty="0"/>
              <a:t>The mux is controlled by means of the slow control</a:t>
            </a:r>
            <a:endParaRPr lang="ko-KR" altLang="en-US" dirty="0"/>
          </a:p>
        </p:txBody>
      </p:sp>
      <p:sp>
        <p:nvSpPr>
          <p:cNvPr id="4" name="바닥글 개체 틀 3">
            <a:extLst>
              <a:ext uri="{FF2B5EF4-FFF2-40B4-BE49-F238E27FC236}">
                <a16:creationId xmlns:a16="http://schemas.microsoft.com/office/drawing/2014/main" id="{FC04283C-DC14-8017-94A4-6379C081FF9D}"/>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DC10CC7F-A143-EC24-2D9B-6524CBD16B11}"/>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45</a:t>
            </a:fld>
            <a:endParaRPr lang="en-GB">
              <a:solidFill>
                <a:srgbClr val="0055A0">
                  <a:tint val="75000"/>
                </a:srgbClr>
              </a:solidFill>
            </a:endParaRPr>
          </a:p>
        </p:txBody>
      </p:sp>
      <p:pic>
        <p:nvPicPr>
          <p:cNvPr id="9" name="그림 8">
            <a:extLst>
              <a:ext uri="{FF2B5EF4-FFF2-40B4-BE49-F238E27FC236}">
                <a16:creationId xmlns:a16="http://schemas.microsoft.com/office/drawing/2014/main" id="{4C3C68FF-DEE6-2259-4686-0F0C63F9ADA6}"/>
              </a:ext>
            </a:extLst>
          </p:cNvPr>
          <p:cNvPicPr>
            <a:picLocks noChangeAspect="1"/>
          </p:cNvPicPr>
          <p:nvPr/>
        </p:nvPicPr>
        <p:blipFill>
          <a:blip r:embed="rId2"/>
          <a:stretch>
            <a:fillRect/>
          </a:stretch>
        </p:blipFill>
        <p:spPr>
          <a:xfrm>
            <a:off x="2540000" y="3429000"/>
            <a:ext cx="7112000" cy="2824726"/>
          </a:xfrm>
          <a:prstGeom prst="rect">
            <a:avLst/>
          </a:prstGeom>
        </p:spPr>
      </p:pic>
      <p:sp>
        <p:nvSpPr>
          <p:cNvPr id="10" name="내용 개체 틀 2">
            <a:extLst>
              <a:ext uri="{FF2B5EF4-FFF2-40B4-BE49-F238E27FC236}">
                <a16:creationId xmlns:a16="http://schemas.microsoft.com/office/drawing/2014/main" id="{F328ED6E-C6D6-E52F-AB43-3F9263FA8367}"/>
              </a:ext>
            </a:extLst>
          </p:cNvPr>
          <p:cNvSpPr txBox="1">
            <a:spLocks/>
          </p:cNvSpPr>
          <p:nvPr/>
        </p:nvSpPr>
        <p:spPr>
          <a:xfrm>
            <a:off x="6287592" y="6276042"/>
            <a:ext cx="3554908" cy="28388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ko-KR" dirty="0"/>
              <a:t>Special readout mode: all RSUs at once (10x 3.75 Mbps)</a:t>
            </a:r>
            <a:endParaRPr lang="ko-KR" altLang="en-US" dirty="0"/>
          </a:p>
        </p:txBody>
      </p:sp>
    </p:spTree>
    <p:extLst>
      <p:ext uri="{BB962C8B-B14F-4D97-AF65-F5344CB8AC3E}">
        <p14:creationId xmlns:p14="http://schemas.microsoft.com/office/powerpoint/2010/main" val="296917319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0309448-1F55-9243-CD0D-C87CFA9BC5F4}"/>
              </a:ext>
            </a:extLst>
          </p:cNvPr>
          <p:cNvSpPr>
            <a:spLocks noGrp="1"/>
          </p:cNvSpPr>
          <p:nvPr>
            <p:ph type="title"/>
          </p:nvPr>
        </p:nvSpPr>
        <p:spPr/>
        <p:txBody>
          <a:bodyPr>
            <a:normAutofit fontScale="90000"/>
          </a:bodyPr>
          <a:lstStyle/>
          <a:p>
            <a:r>
              <a:rPr lang="en-US" altLang="ko-KR" dirty="0"/>
              <a:t>RSU addressing </a:t>
            </a:r>
            <a:endParaRPr lang="ko-KR" altLang="en-US" dirty="0"/>
          </a:p>
        </p:txBody>
      </p:sp>
      <p:sp>
        <p:nvSpPr>
          <p:cNvPr id="3" name="내용 개체 틀 2">
            <a:extLst>
              <a:ext uri="{FF2B5EF4-FFF2-40B4-BE49-F238E27FC236}">
                <a16:creationId xmlns:a16="http://schemas.microsoft.com/office/drawing/2014/main" id="{604EAAC1-ED9C-B694-87D2-E759495800AE}"/>
              </a:ext>
            </a:extLst>
          </p:cNvPr>
          <p:cNvSpPr>
            <a:spLocks noGrp="1"/>
          </p:cNvSpPr>
          <p:nvPr>
            <p:ph idx="1"/>
          </p:nvPr>
        </p:nvSpPr>
        <p:spPr/>
        <p:txBody>
          <a:bodyPr/>
          <a:lstStyle/>
          <a:p>
            <a:r>
              <a:rPr lang="en-US" altLang="ko-KR" dirty="0"/>
              <a:t>RSU addressing in the inter-domain communication block (Stitched backbone)</a:t>
            </a:r>
          </a:p>
          <a:p>
            <a:pPr lvl="1"/>
            <a:r>
              <a:rPr lang="en-US" altLang="ko-KR" dirty="0"/>
              <a:t>Each RSU address is set by means of line-hopping in the stitched backbone</a:t>
            </a:r>
          </a:p>
          <a:p>
            <a:pPr lvl="1"/>
            <a:r>
              <a:rPr lang="en-US" altLang="ko-KR" dirty="0"/>
              <a:t>A local tie-high cell ensures the address increment</a:t>
            </a:r>
            <a:endParaRPr lang="ko-KR" altLang="en-US" dirty="0"/>
          </a:p>
        </p:txBody>
      </p:sp>
      <p:sp>
        <p:nvSpPr>
          <p:cNvPr id="4" name="바닥글 개체 틀 3">
            <a:extLst>
              <a:ext uri="{FF2B5EF4-FFF2-40B4-BE49-F238E27FC236}">
                <a16:creationId xmlns:a16="http://schemas.microsoft.com/office/drawing/2014/main" id="{A85BCDA1-A0C8-A40D-2026-00F3229CA4D0}"/>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86CCE703-428A-E988-45B2-0698947A74D1}"/>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46</a:t>
            </a:fld>
            <a:endParaRPr lang="en-GB">
              <a:solidFill>
                <a:srgbClr val="0055A0">
                  <a:tint val="75000"/>
                </a:srgbClr>
              </a:solidFill>
            </a:endParaRPr>
          </a:p>
        </p:txBody>
      </p:sp>
      <p:pic>
        <p:nvPicPr>
          <p:cNvPr id="10" name="그림 9">
            <a:extLst>
              <a:ext uri="{FF2B5EF4-FFF2-40B4-BE49-F238E27FC236}">
                <a16:creationId xmlns:a16="http://schemas.microsoft.com/office/drawing/2014/main" id="{AC8574C0-3A03-E8D5-BBA3-787D3D56DA44}"/>
              </a:ext>
            </a:extLst>
          </p:cNvPr>
          <p:cNvPicPr>
            <a:picLocks noChangeAspect="1"/>
          </p:cNvPicPr>
          <p:nvPr/>
        </p:nvPicPr>
        <p:blipFill>
          <a:blip r:embed="rId2"/>
          <a:stretch>
            <a:fillRect/>
          </a:stretch>
        </p:blipFill>
        <p:spPr>
          <a:xfrm>
            <a:off x="1974850" y="2837252"/>
            <a:ext cx="8242300" cy="3264676"/>
          </a:xfrm>
          <a:prstGeom prst="rect">
            <a:avLst/>
          </a:prstGeom>
        </p:spPr>
      </p:pic>
    </p:spTree>
    <p:extLst>
      <p:ext uri="{BB962C8B-B14F-4D97-AF65-F5344CB8AC3E}">
        <p14:creationId xmlns:p14="http://schemas.microsoft.com/office/powerpoint/2010/main" val="39003452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4E2606F-68D7-49DD-B6CC-050C79BA9C0A}"/>
              </a:ext>
            </a:extLst>
          </p:cNvPr>
          <p:cNvSpPr>
            <a:spLocks noGrp="1"/>
          </p:cNvSpPr>
          <p:nvPr>
            <p:ph type="title"/>
          </p:nvPr>
        </p:nvSpPr>
        <p:spPr/>
        <p:txBody>
          <a:bodyPr>
            <a:normAutofit fontScale="90000"/>
          </a:bodyPr>
          <a:lstStyle/>
          <a:p>
            <a:r>
              <a:rPr lang="en-US" altLang="ko-KR" dirty="0"/>
              <a:t>ALICE ITS3 Development Roadmap</a:t>
            </a:r>
            <a:endParaRPr lang="ko-KR" altLang="en-US" dirty="0"/>
          </a:p>
        </p:txBody>
      </p:sp>
      <p:sp>
        <p:nvSpPr>
          <p:cNvPr id="4" name="바닥글 개체 틀 3">
            <a:extLst>
              <a:ext uri="{FF2B5EF4-FFF2-40B4-BE49-F238E27FC236}">
                <a16:creationId xmlns:a16="http://schemas.microsoft.com/office/drawing/2014/main" id="{C03BC180-56BB-4E17-8C4D-FA0CB373492D}"/>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03A1C811-07DE-4635-B514-C6A0FCA27FF2}"/>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5</a:t>
            </a:fld>
            <a:endParaRPr lang="en-GB">
              <a:solidFill>
                <a:srgbClr val="0055A0">
                  <a:tint val="75000"/>
                </a:srgbClr>
              </a:solidFill>
            </a:endParaRPr>
          </a:p>
        </p:txBody>
      </p:sp>
      <p:pic>
        <p:nvPicPr>
          <p:cNvPr id="11" name="그림 10">
            <a:extLst>
              <a:ext uri="{FF2B5EF4-FFF2-40B4-BE49-F238E27FC236}">
                <a16:creationId xmlns:a16="http://schemas.microsoft.com/office/drawing/2014/main" id="{D1F12C04-234A-1352-AAEA-9A7E8C87D131}"/>
              </a:ext>
            </a:extLst>
          </p:cNvPr>
          <p:cNvPicPr>
            <a:picLocks noChangeAspect="1"/>
          </p:cNvPicPr>
          <p:nvPr/>
        </p:nvPicPr>
        <p:blipFill>
          <a:blip r:embed="rId2"/>
          <a:stretch>
            <a:fillRect/>
          </a:stretch>
        </p:blipFill>
        <p:spPr>
          <a:xfrm>
            <a:off x="165100" y="1118005"/>
            <a:ext cx="11131550" cy="3016903"/>
          </a:xfrm>
          <a:prstGeom prst="rect">
            <a:avLst/>
          </a:prstGeom>
        </p:spPr>
      </p:pic>
      <p:sp>
        <p:nvSpPr>
          <p:cNvPr id="6" name="Rectangle 8">
            <a:extLst>
              <a:ext uri="{FF2B5EF4-FFF2-40B4-BE49-F238E27FC236}">
                <a16:creationId xmlns:a16="http://schemas.microsoft.com/office/drawing/2014/main" id="{950B7683-3828-28C7-D19D-CC3B24439E8C}"/>
              </a:ext>
            </a:extLst>
          </p:cNvPr>
          <p:cNvSpPr/>
          <p:nvPr/>
        </p:nvSpPr>
        <p:spPr>
          <a:xfrm>
            <a:off x="4611487" y="4092070"/>
            <a:ext cx="3453014" cy="274324"/>
          </a:xfrm>
          <a:prstGeom prst="rect">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ALPIDE in ITS2</a:t>
            </a:r>
            <a:endParaRPr lang="en-US" dirty="0"/>
          </a:p>
        </p:txBody>
      </p:sp>
      <p:sp>
        <p:nvSpPr>
          <p:cNvPr id="7" name="Rectangle 8">
            <a:extLst>
              <a:ext uri="{FF2B5EF4-FFF2-40B4-BE49-F238E27FC236}">
                <a16:creationId xmlns:a16="http://schemas.microsoft.com/office/drawing/2014/main" id="{767DA328-56EA-2D9C-A68F-56813C426414}"/>
              </a:ext>
            </a:extLst>
          </p:cNvPr>
          <p:cNvSpPr/>
          <p:nvPr/>
        </p:nvSpPr>
        <p:spPr>
          <a:xfrm>
            <a:off x="11220450" y="4092070"/>
            <a:ext cx="685800" cy="274324"/>
          </a:xfrm>
          <a:prstGeom prst="rect">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ITS3</a:t>
            </a:r>
            <a:endParaRPr lang="en-US" dirty="0"/>
          </a:p>
        </p:txBody>
      </p:sp>
      <p:sp>
        <p:nvSpPr>
          <p:cNvPr id="9" name="TextBox 8">
            <a:extLst>
              <a:ext uri="{FF2B5EF4-FFF2-40B4-BE49-F238E27FC236}">
                <a16:creationId xmlns:a16="http://schemas.microsoft.com/office/drawing/2014/main" id="{92574840-E822-7994-AD63-CAAB6479A731}"/>
              </a:ext>
            </a:extLst>
          </p:cNvPr>
          <p:cNvSpPr txBox="1"/>
          <p:nvPr/>
        </p:nvSpPr>
        <p:spPr>
          <a:xfrm>
            <a:off x="1199428" y="4717326"/>
            <a:ext cx="7439747" cy="1754326"/>
          </a:xfrm>
          <a:prstGeom prst="rect">
            <a:avLst/>
          </a:prstGeom>
          <a:noFill/>
        </p:spPr>
        <p:txBody>
          <a:bodyPr wrap="square" rtlCol="0">
            <a:spAutoFit/>
          </a:bodyPr>
          <a:lstStyle/>
          <a:p>
            <a:r>
              <a:rPr lang="en-US" altLang="ko-KR" dirty="0"/>
              <a:t>ITS : Inner tracking system</a:t>
            </a:r>
          </a:p>
          <a:p>
            <a:r>
              <a:rPr lang="en-US" altLang="ko-KR" dirty="0"/>
              <a:t>ASIC : Application-Specific Integrated Circuit</a:t>
            </a:r>
          </a:p>
          <a:p>
            <a:endParaRPr lang="en-US" altLang="ko-KR" dirty="0"/>
          </a:p>
          <a:p>
            <a:r>
              <a:rPr lang="en-US" altLang="ko-KR" dirty="0"/>
              <a:t>MLR : Multi-Layer per Reticle service / MPW : Multi Project Wafer service</a:t>
            </a:r>
          </a:p>
          <a:p>
            <a:r>
              <a:rPr lang="en-US" altLang="ko-KR" dirty="0"/>
              <a:t>ER: Engineering Run</a:t>
            </a:r>
          </a:p>
          <a:p>
            <a:r>
              <a:rPr lang="en-US" altLang="ko-KR" dirty="0"/>
              <a:t>FM: Final Module</a:t>
            </a:r>
            <a:endParaRPr lang="ko-KR" altLang="en-US" dirty="0"/>
          </a:p>
        </p:txBody>
      </p:sp>
    </p:spTree>
    <p:extLst>
      <p:ext uri="{BB962C8B-B14F-4D97-AF65-F5344CB8AC3E}">
        <p14:creationId xmlns:p14="http://schemas.microsoft.com/office/powerpoint/2010/main" val="25003335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F9C0AA-B3AF-8132-1F4D-A5CA27F13DA5}"/>
              </a:ext>
            </a:extLst>
          </p:cNvPr>
          <p:cNvSpPr>
            <a:spLocks noGrp="1"/>
          </p:cNvSpPr>
          <p:nvPr>
            <p:ph type="title"/>
          </p:nvPr>
        </p:nvSpPr>
        <p:spPr/>
        <p:txBody>
          <a:bodyPr>
            <a:normAutofit fontScale="90000"/>
          </a:bodyPr>
          <a:lstStyle/>
          <a:p>
            <a:r>
              <a:rPr lang="en-US" altLang="ko-KR" dirty="0"/>
              <a:t>Content</a:t>
            </a:r>
            <a:endParaRPr lang="ko-KR" altLang="en-US" dirty="0"/>
          </a:p>
        </p:txBody>
      </p:sp>
      <p:sp>
        <p:nvSpPr>
          <p:cNvPr id="3" name="내용 개체 틀 2">
            <a:extLst>
              <a:ext uri="{FF2B5EF4-FFF2-40B4-BE49-F238E27FC236}">
                <a16:creationId xmlns:a16="http://schemas.microsoft.com/office/drawing/2014/main" id="{CEEFD16D-EF6F-7197-1EBD-8C539584016D}"/>
              </a:ext>
            </a:extLst>
          </p:cNvPr>
          <p:cNvSpPr>
            <a:spLocks noGrp="1"/>
          </p:cNvSpPr>
          <p:nvPr>
            <p:ph idx="1"/>
          </p:nvPr>
        </p:nvSpPr>
        <p:spPr/>
        <p:txBody>
          <a:bodyPr>
            <a:normAutofit lnSpcReduction="10000"/>
          </a:bodyPr>
          <a:lstStyle/>
          <a:p>
            <a:pPr marL="457200" indent="-457200">
              <a:buFont typeface="+mj-lt"/>
              <a:buAutoNum type="arabicPeriod"/>
            </a:pPr>
            <a:r>
              <a:rPr lang="en-US" altLang="ko-KR" dirty="0"/>
              <a:t>Introduction</a:t>
            </a:r>
          </a:p>
          <a:p>
            <a:pPr marL="857250" lvl="1" indent="-457200">
              <a:buFont typeface="+mj-lt"/>
              <a:buAutoNum type="arabicPeriod"/>
            </a:pPr>
            <a:r>
              <a:rPr lang="en-US" altLang="ko-KR" dirty="0">
                <a:solidFill>
                  <a:schemeClr val="accent6">
                    <a:lumMod val="40000"/>
                    <a:lumOff val="60000"/>
                  </a:schemeClr>
                </a:solidFill>
              </a:rPr>
              <a:t>CERN EP R&amp;D WP1.2 Monolithic</a:t>
            </a:r>
            <a:r>
              <a:rPr lang="ko-KR" altLang="en-US" dirty="0">
                <a:solidFill>
                  <a:schemeClr val="accent6">
                    <a:lumMod val="40000"/>
                    <a:lumOff val="60000"/>
                  </a:schemeClr>
                </a:solidFill>
              </a:rPr>
              <a:t> </a:t>
            </a:r>
            <a:r>
              <a:rPr lang="en-US" altLang="ko-KR" dirty="0">
                <a:solidFill>
                  <a:schemeClr val="accent6">
                    <a:lumMod val="40000"/>
                    <a:lumOff val="60000"/>
                  </a:schemeClr>
                </a:solidFill>
              </a:rPr>
              <a:t>pixel detector</a:t>
            </a:r>
          </a:p>
          <a:p>
            <a:pPr marL="857250" lvl="1" indent="-457200">
              <a:buFont typeface="+mj-lt"/>
              <a:buAutoNum type="arabicPeriod"/>
            </a:pPr>
            <a:r>
              <a:rPr lang="en-US" altLang="ko-KR" dirty="0">
                <a:solidFill>
                  <a:schemeClr val="accent6">
                    <a:lumMod val="40000"/>
                    <a:lumOff val="60000"/>
                  </a:schemeClr>
                </a:solidFill>
              </a:rPr>
              <a:t>Inner Tracking System(ITS) 3 - Roadmap</a:t>
            </a:r>
          </a:p>
          <a:p>
            <a:pPr marL="457200" indent="-457200">
              <a:buFont typeface="+mj-lt"/>
              <a:buAutoNum type="arabicPeriod"/>
            </a:pPr>
            <a:r>
              <a:rPr lang="en-US" altLang="ko-KR" dirty="0"/>
              <a:t>ALPIDE (ALICE </a:t>
            </a:r>
            <a:r>
              <a:rPr lang="en-US" altLang="ko-KR" dirty="0" err="1"/>
              <a:t>PIxel</a:t>
            </a:r>
            <a:r>
              <a:rPr lang="en-US" altLang="ko-KR" dirty="0"/>
              <a:t> </a:t>
            </a:r>
            <a:r>
              <a:rPr lang="en-US" altLang="ko-KR" dirty="0" err="1"/>
              <a:t>DEtector</a:t>
            </a:r>
            <a:r>
              <a:rPr lang="en-US" altLang="ko-KR" dirty="0"/>
              <a:t>)</a:t>
            </a:r>
          </a:p>
          <a:p>
            <a:pPr marL="857250" lvl="1" indent="-457200">
              <a:buFont typeface="+mj-lt"/>
              <a:buAutoNum type="arabicPeriod"/>
            </a:pPr>
            <a:r>
              <a:rPr lang="en-US" altLang="ko-KR" dirty="0"/>
              <a:t>Collection diode</a:t>
            </a:r>
          </a:p>
          <a:p>
            <a:pPr marL="857250" lvl="1" indent="-457200">
              <a:buFont typeface="+mj-lt"/>
              <a:buAutoNum type="arabicPeriod"/>
            </a:pPr>
            <a:r>
              <a:rPr lang="en-US" altLang="ko-KR" dirty="0"/>
              <a:t>Pixel analog front-end</a:t>
            </a:r>
          </a:p>
          <a:p>
            <a:pPr marL="857250" lvl="1" indent="-457200">
              <a:buFont typeface="+mj-lt"/>
              <a:buAutoNum type="arabicPeriod"/>
            </a:pPr>
            <a:r>
              <a:rPr lang="en-US" altLang="ko-KR" dirty="0"/>
              <a:t>Pixel digital logic</a:t>
            </a:r>
          </a:p>
          <a:p>
            <a:pPr marL="857250" lvl="1" indent="-457200">
              <a:buFont typeface="+mj-lt"/>
              <a:buAutoNum type="arabicPeriod"/>
            </a:pPr>
            <a:r>
              <a:rPr lang="en-US" altLang="ko-KR" dirty="0"/>
              <a:t>Matrix readout – Priority Encoder</a:t>
            </a:r>
          </a:p>
          <a:p>
            <a:pPr marL="457200" indent="-457200">
              <a:buFont typeface="+mj-lt"/>
              <a:buAutoNum type="arabicPeriod"/>
            </a:pPr>
            <a:r>
              <a:rPr lang="en-US" altLang="ko-KR" dirty="0"/>
              <a:t>MOSS (</a:t>
            </a:r>
            <a:r>
              <a:rPr lang="en-US" altLang="ko-KR" dirty="0" err="1"/>
              <a:t>MOnolithic</a:t>
            </a:r>
            <a:r>
              <a:rPr lang="en-US" altLang="ko-KR" dirty="0"/>
              <a:t> Stitched Sensor)</a:t>
            </a:r>
          </a:p>
          <a:p>
            <a:pPr marL="857250" lvl="1" indent="-457200">
              <a:buFont typeface="+mj-lt"/>
              <a:buAutoNum type="arabicPeriod"/>
            </a:pPr>
            <a:r>
              <a:rPr lang="en-US" altLang="ko-KR" dirty="0">
                <a:solidFill>
                  <a:schemeClr val="accent6">
                    <a:lumMod val="40000"/>
                    <a:lumOff val="60000"/>
                  </a:schemeClr>
                </a:solidFill>
              </a:rPr>
              <a:t>Motivation</a:t>
            </a:r>
          </a:p>
          <a:p>
            <a:pPr marL="857250" lvl="1" indent="-457200">
              <a:buFont typeface="+mj-lt"/>
              <a:buAutoNum type="arabicPeriod"/>
            </a:pPr>
            <a:r>
              <a:rPr lang="en-US" altLang="ko-KR" dirty="0" err="1">
                <a:solidFill>
                  <a:schemeClr val="accent6">
                    <a:lumMod val="40000"/>
                    <a:lumOff val="60000"/>
                  </a:schemeClr>
                </a:solidFill>
              </a:rPr>
              <a:t>MOnolithic</a:t>
            </a:r>
            <a:r>
              <a:rPr lang="en-US" altLang="ko-KR" dirty="0">
                <a:solidFill>
                  <a:schemeClr val="accent6">
                    <a:lumMod val="40000"/>
                    <a:lumOff val="60000"/>
                  </a:schemeClr>
                </a:solidFill>
              </a:rPr>
              <a:t> Stitched Sensor (MOSS) prototype and challenges </a:t>
            </a:r>
          </a:p>
          <a:p>
            <a:pPr marL="857250" lvl="1" indent="-457200">
              <a:buFont typeface="+mj-lt"/>
              <a:buAutoNum type="arabicPeriod"/>
            </a:pPr>
            <a:r>
              <a:rPr lang="en-US" altLang="ko-KR" dirty="0">
                <a:solidFill>
                  <a:schemeClr val="accent6">
                    <a:lumMod val="40000"/>
                    <a:lumOff val="60000"/>
                  </a:schemeClr>
                </a:solidFill>
              </a:rPr>
              <a:t>MOSS power plan and pad ring design</a:t>
            </a:r>
          </a:p>
          <a:p>
            <a:pPr marL="857250" lvl="1" indent="-457200">
              <a:buFont typeface="+mj-lt"/>
              <a:buAutoNum type="arabicPeriod"/>
            </a:pPr>
            <a:r>
              <a:rPr lang="en-US" altLang="ko-KR" dirty="0">
                <a:solidFill>
                  <a:schemeClr val="accent6">
                    <a:lumMod val="40000"/>
                    <a:lumOff val="60000"/>
                  </a:schemeClr>
                </a:solidFill>
              </a:rPr>
              <a:t>Summary and outlook</a:t>
            </a:r>
          </a:p>
        </p:txBody>
      </p:sp>
      <p:sp>
        <p:nvSpPr>
          <p:cNvPr id="4" name="바닥글 개체 틀 3">
            <a:extLst>
              <a:ext uri="{FF2B5EF4-FFF2-40B4-BE49-F238E27FC236}">
                <a16:creationId xmlns:a16="http://schemas.microsoft.com/office/drawing/2014/main" id="{B7C767AA-DFFE-A40D-FB65-15D32D0A32BA}"/>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CE60E2A0-6D6B-6CD1-AF6E-4B25CE2C7F64}"/>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6</a:t>
            </a:fld>
            <a:endParaRPr lang="en-GB">
              <a:solidFill>
                <a:srgbClr val="0055A0">
                  <a:tint val="75000"/>
                </a:srgbClr>
              </a:solidFill>
            </a:endParaRPr>
          </a:p>
        </p:txBody>
      </p:sp>
    </p:spTree>
    <p:extLst>
      <p:ext uri="{BB962C8B-B14F-4D97-AF65-F5344CB8AC3E}">
        <p14:creationId xmlns:p14="http://schemas.microsoft.com/office/powerpoint/2010/main" val="33123966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6EFFCA8-716E-7359-E6C6-9E7F95775D71}"/>
              </a:ext>
            </a:extLst>
          </p:cNvPr>
          <p:cNvSpPr>
            <a:spLocks noGrp="1"/>
          </p:cNvSpPr>
          <p:nvPr>
            <p:ph type="title"/>
          </p:nvPr>
        </p:nvSpPr>
        <p:spPr/>
        <p:txBody>
          <a:bodyPr>
            <a:normAutofit fontScale="90000"/>
          </a:bodyPr>
          <a:lstStyle/>
          <a:p>
            <a:r>
              <a:rPr lang="en-US" altLang="ko-KR" dirty="0"/>
              <a:t>ALPIDE in the upgraded ALICE ITS</a:t>
            </a:r>
            <a:endParaRPr lang="ko-KR" altLang="en-US" dirty="0"/>
          </a:p>
        </p:txBody>
      </p:sp>
      <p:sp>
        <p:nvSpPr>
          <p:cNvPr id="4" name="바닥글 개체 틀 3">
            <a:extLst>
              <a:ext uri="{FF2B5EF4-FFF2-40B4-BE49-F238E27FC236}">
                <a16:creationId xmlns:a16="http://schemas.microsoft.com/office/drawing/2014/main" id="{4EF8DAE6-E8A0-863E-8124-5950D095CEB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슬라이드 번호 개체 틀 4">
            <a:extLst>
              <a:ext uri="{FF2B5EF4-FFF2-40B4-BE49-F238E27FC236}">
                <a16:creationId xmlns:a16="http://schemas.microsoft.com/office/drawing/2014/main" id="{B7BD188F-33EC-B377-D032-17DA68CDFE95}"/>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7</a:t>
            </a:fld>
            <a:endParaRPr lang="en-GB">
              <a:solidFill>
                <a:srgbClr val="0055A0">
                  <a:tint val="75000"/>
                </a:srgbClr>
              </a:solidFill>
            </a:endParaRPr>
          </a:p>
        </p:txBody>
      </p:sp>
      <p:pic>
        <p:nvPicPr>
          <p:cNvPr id="6" name="그림 6">
            <a:extLst>
              <a:ext uri="{FF2B5EF4-FFF2-40B4-BE49-F238E27FC236}">
                <a16:creationId xmlns:a16="http://schemas.microsoft.com/office/drawing/2014/main" id="{71D96E21-9E4B-0A5F-39CA-7D1F549E2CFA}"/>
              </a:ext>
            </a:extLst>
          </p:cNvPr>
          <p:cNvPicPr>
            <a:picLocks noChangeAspect="1"/>
          </p:cNvPicPr>
          <p:nvPr/>
        </p:nvPicPr>
        <p:blipFill>
          <a:blip r:embed="rId2"/>
          <a:stretch>
            <a:fillRect/>
          </a:stretch>
        </p:blipFill>
        <p:spPr>
          <a:xfrm>
            <a:off x="5787055" y="1230014"/>
            <a:ext cx="6272981" cy="4320481"/>
          </a:xfrm>
          <a:prstGeom prst="rect">
            <a:avLst/>
          </a:prstGeom>
        </p:spPr>
      </p:pic>
      <p:sp>
        <p:nvSpPr>
          <p:cNvPr id="7" name="직사각형 7">
            <a:extLst>
              <a:ext uri="{FF2B5EF4-FFF2-40B4-BE49-F238E27FC236}">
                <a16:creationId xmlns:a16="http://schemas.microsoft.com/office/drawing/2014/main" id="{FDAF8143-FB3F-B530-7C9C-C0BFB1F2D8B1}"/>
              </a:ext>
            </a:extLst>
          </p:cNvPr>
          <p:cNvSpPr/>
          <p:nvPr/>
        </p:nvSpPr>
        <p:spPr>
          <a:xfrm>
            <a:off x="7888033" y="1268758"/>
            <a:ext cx="2970468" cy="171574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F9B38B1D-7606-944F-56E1-4D0F1C31D785}"/>
              </a:ext>
            </a:extLst>
          </p:cNvPr>
          <p:cNvSpPr/>
          <p:nvPr/>
        </p:nvSpPr>
        <p:spPr>
          <a:xfrm>
            <a:off x="1628775" y="4856246"/>
            <a:ext cx="2505075" cy="360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Upgraded ALICE ITS</a:t>
            </a:r>
            <a:endParaRPr lang="en-US" dirty="0"/>
          </a:p>
        </p:txBody>
      </p:sp>
      <p:sp>
        <p:nvSpPr>
          <p:cNvPr id="12" name="Rectangle 11">
            <a:extLst>
              <a:ext uri="{FF2B5EF4-FFF2-40B4-BE49-F238E27FC236}">
                <a16:creationId xmlns:a16="http://schemas.microsoft.com/office/drawing/2014/main" id="{6694B632-9424-AB8F-0CB8-8434C2555293}"/>
              </a:ext>
            </a:extLst>
          </p:cNvPr>
          <p:cNvSpPr/>
          <p:nvPr/>
        </p:nvSpPr>
        <p:spPr>
          <a:xfrm>
            <a:off x="7801190" y="5610613"/>
            <a:ext cx="2244709" cy="360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ALPIDE architecture</a:t>
            </a:r>
            <a:endParaRPr lang="en-US" dirty="0"/>
          </a:p>
        </p:txBody>
      </p:sp>
      <p:sp>
        <p:nvSpPr>
          <p:cNvPr id="10" name="내용 개체 틀 2">
            <a:extLst>
              <a:ext uri="{FF2B5EF4-FFF2-40B4-BE49-F238E27FC236}">
                <a16:creationId xmlns:a16="http://schemas.microsoft.com/office/drawing/2014/main" id="{E0C457BD-B6C1-6230-EC7E-028A8CDB826F}"/>
              </a:ext>
            </a:extLst>
          </p:cNvPr>
          <p:cNvSpPr txBox="1">
            <a:spLocks/>
          </p:cNvSpPr>
          <p:nvPr/>
        </p:nvSpPr>
        <p:spPr>
          <a:xfrm>
            <a:off x="1171361" y="5253466"/>
            <a:ext cx="3219450" cy="1153684"/>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2400" b="0" kern="1200">
                <a:solidFill>
                  <a:srgbClr val="0055A0"/>
                </a:solidFill>
                <a:latin typeface="+mn-lt"/>
                <a:ea typeface="+mn-ea"/>
                <a:cs typeface="+mn-cs"/>
              </a:defRPr>
            </a:lvl1pPr>
            <a:lvl2pPr marL="742950" indent="-285750" algn="l" defTabSz="914400" rtl="0" eaLnBrk="1" latinLnBrk="0" hangingPunct="1">
              <a:spcBef>
                <a:spcPts val="600"/>
              </a:spcBef>
              <a:buFont typeface="Arial" panose="020B0604020202020204" pitchFamily="34" charset="0"/>
              <a:buChar char="–"/>
              <a:defRPr sz="2000" kern="1200">
                <a:solidFill>
                  <a:schemeClr val="accent6">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accent6">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altLang="ko-KR" sz="1800" dirty="0"/>
              <a:t>24,120 ALPIDE chips</a:t>
            </a:r>
          </a:p>
          <a:p>
            <a:pPr lvl="1"/>
            <a:r>
              <a:rPr lang="en-US" altLang="ko-KR" sz="1800" dirty="0"/>
              <a:t>10 m</a:t>
            </a:r>
            <a:r>
              <a:rPr lang="en-US" altLang="ko-KR" sz="1800" baseline="30000" dirty="0"/>
              <a:t>2</a:t>
            </a:r>
            <a:r>
              <a:rPr lang="en-US" altLang="ko-KR" sz="1800" dirty="0"/>
              <a:t> active area</a:t>
            </a:r>
          </a:p>
          <a:p>
            <a:pPr lvl="1"/>
            <a:r>
              <a:rPr lang="en-US" altLang="ko-KR" sz="1800" dirty="0"/>
              <a:t>~12.5 </a:t>
            </a:r>
            <a:r>
              <a:rPr lang="en-US" altLang="ko-KR" sz="1800" dirty="0" err="1"/>
              <a:t>Gpixels</a:t>
            </a:r>
            <a:endParaRPr lang="ko-KR" altLang="en-US" sz="2000" dirty="0"/>
          </a:p>
        </p:txBody>
      </p:sp>
      <p:pic>
        <p:nvPicPr>
          <p:cNvPr id="15" name="Picture 2">
            <a:extLst>
              <a:ext uri="{FF2B5EF4-FFF2-40B4-BE49-F238E27FC236}">
                <a16:creationId xmlns:a16="http://schemas.microsoft.com/office/drawing/2014/main" id="{52C94B37-102A-4B09-5270-20DAA8893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08" y="1352381"/>
            <a:ext cx="5263487" cy="320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0091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004B-ECA6-F7AB-D455-9F18D63BAB2A}"/>
              </a:ext>
            </a:extLst>
          </p:cNvPr>
          <p:cNvSpPr>
            <a:spLocks noGrp="1"/>
          </p:cNvSpPr>
          <p:nvPr>
            <p:ph type="title"/>
          </p:nvPr>
        </p:nvSpPr>
        <p:spPr/>
        <p:txBody>
          <a:bodyPr>
            <a:normAutofit fontScale="90000"/>
          </a:bodyPr>
          <a:lstStyle/>
          <a:p>
            <a:r>
              <a:rPr lang="en-US" dirty="0"/>
              <a:t>Hit data flow from PIXEL to MATRIX periphery</a:t>
            </a:r>
          </a:p>
        </p:txBody>
      </p:sp>
      <p:sp>
        <p:nvSpPr>
          <p:cNvPr id="4" name="Footer Placeholder 3">
            <a:extLst>
              <a:ext uri="{FF2B5EF4-FFF2-40B4-BE49-F238E27FC236}">
                <a16:creationId xmlns:a16="http://schemas.microsoft.com/office/drawing/2014/main" id="{AC816B00-E372-BA14-99EC-87AEA0497340}"/>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71AAE716-1997-802A-860E-E2C01EFE10C0}"/>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8</a:t>
            </a:fld>
            <a:endParaRPr lang="en-GB">
              <a:solidFill>
                <a:srgbClr val="0055A0">
                  <a:tint val="75000"/>
                </a:srgbClr>
              </a:solidFill>
            </a:endParaRPr>
          </a:p>
        </p:txBody>
      </p:sp>
      <p:grpSp>
        <p:nvGrpSpPr>
          <p:cNvPr id="7" name="그룹 6">
            <a:extLst>
              <a:ext uri="{FF2B5EF4-FFF2-40B4-BE49-F238E27FC236}">
                <a16:creationId xmlns:a16="http://schemas.microsoft.com/office/drawing/2014/main" id="{36534B85-4C84-29B7-4501-2AB75EC24FF9}"/>
              </a:ext>
            </a:extLst>
          </p:cNvPr>
          <p:cNvGrpSpPr/>
          <p:nvPr/>
        </p:nvGrpSpPr>
        <p:grpSpPr>
          <a:xfrm>
            <a:off x="500155" y="981818"/>
            <a:ext cx="5802788" cy="2698499"/>
            <a:chOff x="107776" y="1227266"/>
            <a:chExt cx="5802788" cy="2698499"/>
          </a:xfrm>
        </p:grpSpPr>
        <p:pic>
          <p:nvPicPr>
            <p:cNvPr id="9" name="Picture 8">
              <a:extLst>
                <a:ext uri="{FF2B5EF4-FFF2-40B4-BE49-F238E27FC236}">
                  <a16:creationId xmlns:a16="http://schemas.microsoft.com/office/drawing/2014/main" id="{1C5CD8A0-5430-DDAE-B785-DE034EF8DC59}"/>
                </a:ext>
              </a:extLst>
            </p:cNvPr>
            <p:cNvPicPr>
              <a:picLocks noChangeAspect="1"/>
            </p:cNvPicPr>
            <p:nvPr/>
          </p:nvPicPr>
          <p:blipFill>
            <a:blip r:embed="rId2"/>
            <a:stretch>
              <a:fillRect/>
            </a:stretch>
          </p:blipFill>
          <p:spPr>
            <a:xfrm>
              <a:off x="107776" y="1227266"/>
              <a:ext cx="5802788" cy="2698499"/>
            </a:xfrm>
            <a:prstGeom prst="rect">
              <a:avLst/>
            </a:prstGeom>
            <a:ln>
              <a:solidFill>
                <a:schemeClr val="tx1"/>
              </a:solidFill>
            </a:ln>
          </p:spPr>
        </p:pic>
        <p:sp>
          <p:nvSpPr>
            <p:cNvPr id="20" name="TextBox 19">
              <a:extLst>
                <a:ext uri="{FF2B5EF4-FFF2-40B4-BE49-F238E27FC236}">
                  <a16:creationId xmlns:a16="http://schemas.microsoft.com/office/drawing/2014/main" id="{7EDAD7F9-50BD-96CC-4712-4CCD958C0331}"/>
                </a:ext>
              </a:extLst>
            </p:cNvPr>
            <p:cNvSpPr txBox="1"/>
            <p:nvPr/>
          </p:nvSpPr>
          <p:spPr>
            <a:xfrm>
              <a:off x="4083560" y="1882588"/>
              <a:ext cx="301686" cy="369332"/>
            </a:xfrm>
            <a:prstGeom prst="rect">
              <a:avLst/>
            </a:prstGeom>
            <a:noFill/>
            <a:ln>
              <a:noFill/>
            </a:ln>
          </p:spPr>
          <p:txBody>
            <a:bodyPr wrap="none" rtlCol="0">
              <a:spAutoFit/>
            </a:bodyPr>
            <a:lstStyle/>
            <a:p>
              <a:r>
                <a:rPr lang="en-US" dirty="0">
                  <a:solidFill>
                    <a:srgbClr val="FF0000"/>
                  </a:solidFill>
                </a:rPr>
                <a:t>1</a:t>
              </a:r>
            </a:p>
          </p:txBody>
        </p:sp>
        <p:sp>
          <p:nvSpPr>
            <p:cNvPr id="21" name="TextBox 20">
              <a:extLst>
                <a:ext uri="{FF2B5EF4-FFF2-40B4-BE49-F238E27FC236}">
                  <a16:creationId xmlns:a16="http://schemas.microsoft.com/office/drawing/2014/main" id="{832A2AE0-201E-5A34-62C7-BBD2BDEDF704}"/>
                </a:ext>
              </a:extLst>
            </p:cNvPr>
            <p:cNvSpPr txBox="1"/>
            <p:nvPr/>
          </p:nvSpPr>
          <p:spPr>
            <a:xfrm>
              <a:off x="4763075" y="2423345"/>
              <a:ext cx="301686" cy="369332"/>
            </a:xfrm>
            <a:prstGeom prst="rect">
              <a:avLst/>
            </a:prstGeom>
            <a:noFill/>
            <a:ln>
              <a:noFill/>
            </a:ln>
          </p:spPr>
          <p:txBody>
            <a:bodyPr wrap="square" rtlCol="0">
              <a:spAutoFit/>
            </a:bodyPr>
            <a:lstStyle/>
            <a:p>
              <a:r>
                <a:rPr lang="en-US" dirty="0">
                  <a:solidFill>
                    <a:srgbClr val="FF0000"/>
                  </a:solidFill>
                </a:rPr>
                <a:t>2</a:t>
              </a:r>
            </a:p>
          </p:txBody>
        </p:sp>
        <p:sp>
          <p:nvSpPr>
            <p:cNvPr id="22" name="TextBox 21">
              <a:extLst>
                <a:ext uri="{FF2B5EF4-FFF2-40B4-BE49-F238E27FC236}">
                  <a16:creationId xmlns:a16="http://schemas.microsoft.com/office/drawing/2014/main" id="{4ED79FDE-D416-4FF6-7F5C-B9C061572838}"/>
                </a:ext>
              </a:extLst>
            </p:cNvPr>
            <p:cNvSpPr txBox="1"/>
            <p:nvPr/>
          </p:nvSpPr>
          <p:spPr>
            <a:xfrm>
              <a:off x="4113828" y="2668714"/>
              <a:ext cx="301686" cy="369332"/>
            </a:xfrm>
            <a:prstGeom prst="rect">
              <a:avLst/>
            </a:prstGeom>
            <a:noFill/>
            <a:ln>
              <a:noFill/>
            </a:ln>
          </p:spPr>
          <p:txBody>
            <a:bodyPr wrap="none" rtlCol="0">
              <a:spAutoFit/>
            </a:bodyPr>
            <a:lstStyle/>
            <a:p>
              <a:r>
                <a:rPr lang="en-US" dirty="0">
                  <a:solidFill>
                    <a:srgbClr val="FF0000"/>
                  </a:solidFill>
                </a:rPr>
                <a:t>3</a:t>
              </a:r>
            </a:p>
          </p:txBody>
        </p:sp>
        <p:sp>
          <p:nvSpPr>
            <p:cNvPr id="23" name="TextBox 22">
              <a:extLst>
                <a:ext uri="{FF2B5EF4-FFF2-40B4-BE49-F238E27FC236}">
                  <a16:creationId xmlns:a16="http://schemas.microsoft.com/office/drawing/2014/main" id="{9AE5E14C-2CD2-2F96-C901-44C03C85D72C}"/>
                </a:ext>
              </a:extLst>
            </p:cNvPr>
            <p:cNvSpPr txBox="1"/>
            <p:nvPr/>
          </p:nvSpPr>
          <p:spPr>
            <a:xfrm>
              <a:off x="3116352" y="2657448"/>
              <a:ext cx="301686" cy="369332"/>
            </a:xfrm>
            <a:prstGeom prst="rect">
              <a:avLst/>
            </a:prstGeom>
            <a:noFill/>
            <a:ln>
              <a:noFill/>
            </a:ln>
          </p:spPr>
          <p:txBody>
            <a:bodyPr wrap="none" rtlCol="0">
              <a:spAutoFit/>
            </a:bodyPr>
            <a:lstStyle/>
            <a:p>
              <a:r>
                <a:rPr lang="en-US" dirty="0">
                  <a:solidFill>
                    <a:srgbClr val="FF0000"/>
                  </a:solidFill>
                </a:rPr>
                <a:t>4</a:t>
              </a:r>
            </a:p>
          </p:txBody>
        </p:sp>
      </p:grpSp>
      <p:pic>
        <p:nvPicPr>
          <p:cNvPr id="10" name="Picture 8">
            <a:extLst>
              <a:ext uri="{FF2B5EF4-FFF2-40B4-BE49-F238E27FC236}">
                <a16:creationId xmlns:a16="http://schemas.microsoft.com/office/drawing/2014/main" id="{F051AA7F-B0AA-AF12-3CC7-F6550AB5816B}"/>
              </a:ext>
            </a:extLst>
          </p:cNvPr>
          <p:cNvPicPr>
            <a:picLocks noChangeAspect="1"/>
          </p:cNvPicPr>
          <p:nvPr/>
        </p:nvPicPr>
        <p:blipFill>
          <a:blip r:embed="rId3"/>
          <a:stretch>
            <a:fillRect/>
          </a:stretch>
        </p:blipFill>
        <p:spPr>
          <a:xfrm>
            <a:off x="177315" y="4257792"/>
            <a:ext cx="2441452" cy="1678366"/>
          </a:xfrm>
          <a:prstGeom prst="rect">
            <a:avLst/>
          </a:prstGeom>
        </p:spPr>
      </p:pic>
      <p:pic>
        <p:nvPicPr>
          <p:cNvPr id="24" name="그림 23">
            <a:extLst>
              <a:ext uri="{FF2B5EF4-FFF2-40B4-BE49-F238E27FC236}">
                <a16:creationId xmlns:a16="http://schemas.microsoft.com/office/drawing/2014/main" id="{60546D8F-680B-FA38-D3B9-A79459EBD3ED}"/>
              </a:ext>
            </a:extLst>
          </p:cNvPr>
          <p:cNvPicPr>
            <a:picLocks noChangeAspect="1"/>
          </p:cNvPicPr>
          <p:nvPr/>
        </p:nvPicPr>
        <p:blipFill>
          <a:blip r:embed="rId4"/>
          <a:stretch>
            <a:fillRect/>
          </a:stretch>
        </p:blipFill>
        <p:spPr>
          <a:xfrm>
            <a:off x="6096000" y="4199462"/>
            <a:ext cx="3139046" cy="1992728"/>
          </a:xfrm>
          <a:prstGeom prst="rect">
            <a:avLst/>
          </a:prstGeom>
        </p:spPr>
      </p:pic>
      <p:pic>
        <p:nvPicPr>
          <p:cNvPr id="26" name="Picture 6">
            <a:extLst>
              <a:ext uri="{FF2B5EF4-FFF2-40B4-BE49-F238E27FC236}">
                <a16:creationId xmlns:a16="http://schemas.microsoft.com/office/drawing/2014/main" id="{50759FA9-C95A-D9ED-5C6F-7E4C7EC47669}"/>
              </a:ext>
            </a:extLst>
          </p:cNvPr>
          <p:cNvPicPr>
            <a:picLocks noChangeAspect="1"/>
          </p:cNvPicPr>
          <p:nvPr/>
        </p:nvPicPr>
        <p:blipFill rotWithShape="1">
          <a:blip r:embed="rId5"/>
          <a:srcRect r="55713" b="15732"/>
          <a:stretch/>
        </p:blipFill>
        <p:spPr>
          <a:xfrm>
            <a:off x="2934074" y="4097111"/>
            <a:ext cx="2684063" cy="1992728"/>
          </a:xfrm>
          <a:prstGeom prst="rect">
            <a:avLst/>
          </a:prstGeom>
        </p:spPr>
      </p:pic>
      <p:sp>
        <p:nvSpPr>
          <p:cNvPr id="6" name="TextBox 5">
            <a:extLst>
              <a:ext uri="{FF2B5EF4-FFF2-40B4-BE49-F238E27FC236}">
                <a16:creationId xmlns:a16="http://schemas.microsoft.com/office/drawing/2014/main" id="{770EBBD8-322F-A311-FD70-B4022FFCF3DF}"/>
              </a:ext>
            </a:extLst>
          </p:cNvPr>
          <p:cNvSpPr txBox="1"/>
          <p:nvPr/>
        </p:nvSpPr>
        <p:spPr>
          <a:xfrm>
            <a:off x="177315" y="3828312"/>
            <a:ext cx="2146406" cy="369332"/>
          </a:xfrm>
          <a:prstGeom prst="rect">
            <a:avLst/>
          </a:prstGeom>
          <a:noFill/>
          <a:ln>
            <a:noFill/>
          </a:ln>
        </p:spPr>
        <p:txBody>
          <a:bodyPr wrap="square" rtlCol="0">
            <a:spAutoFit/>
          </a:bodyPr>
          <a:lstStyle/>
          <a:p>
            <a:r>
              <a:rPr lang="en-US" dirty="0">
                <a:solidFill>
                  <a:srgbClr val="FF0000"/>
                </a:solidFill>
              </a:rPr>
              <a:t>1. Collection diode</a:t>
            </a:r>
          </a:p>
        </p:txBody>
      </p:sp>
      <p:sp>
        <p:nvSpPr>
          <p:cNvPr id="8" name="TextBox 7">
            <a:extLst>
              <a:ext uri="{FF2B5EF4-FFF2-40B4-BE49-F238E27FC236}">
                <a16:creationId xmlns:a16="http://schemas.microsoft.com/office/drawing/2014/main" id="{06DE367C-8782-E21E-C24F-6481463AEA7C}"/>
              </a:ext>
            </a:extLst>
          </p:cNvPr>
          <p:cNvSpPr txBox="1"/>
          <p:nvPr/>
        </p:nvSpPr>
        <p:spPr>
          <a:xfrm>
            <a:off x="3060500" y="3828312"/>
            <a:ext cx="2574125" cy="369332"/>
          </a:xfrm>
          <a:prstGeom prst="rect">
            <a:avLst/>
          </a:prstGeom>
          <a:noFill/>
          <a:ln>
            <a:noFill/>
          </a:ln>
        </p:spPr>
        <p:txBody>
          <a:bodyPr wrap="square" rtlCol="0">
            <a:spAutoFit/>
          </a:bodyPr>
          <a:lstStyle/>
          <a:p>
            <a:r>
              <a:rPr lang="en-US" dirty="0">
                <a:solidFill>
                  <a:srgbClr val="FF0000"/>
                </a:solidFill>
              </a:rPr>
              <a:t>2. Pixel analog front-end</a:t>
            </a:r>
          </a:p>
        </p:txBody>
      </p:sp>
      <p:sp>
        <p:nvSpPr>
          <p:cNvPr id="11" name="TextBox 10">
            <a:extLst>
              <a:ext uri="{FF2B5EF4-FFF2-40B4-BE49-F238E27FC236}">
                <a16:creationId xmlns:a16="http://schemas.microsoft.com/office/drawing/2014/main" id="{D3E8EC05-3F5A-688F-3C3A-4C4BA2F001C9}"/>
              </a:ext>
            </a:extLst>
          </p:cNvPr>
          <p:cNvSpPr txBox="1"/>
          <p:nvPr/>
        </p:nvSpPr>
        <p:spPr>
          <a:xfrm>
            <a:off x="6154584" y="3828312"/>
            <a:ext cx="2513166" cy="369332"/>
          </a:xfrm>
          <a:prstGeom prst="rect">
            <a:avLst/>
          </a:prstGeom>
          <a:noFill/>
          <a:ln>
            <a:noFill/>
          </a:ln>
        </p:spPr>
        <p:txBody>
          <a:bodyPr wrap="square" rtlCol="0">
            <a:spAutoFit/>
          </a:bodyPr>
          <a:lstStyle/>
          <a:p>
            <a:r>
              <a:rPr lang="en-US" dirty="0">
                <a:solidFill>
                  <a:srgbClr val="FF0000"/>
                </a:solidFill>
              </a:rPr>
              <a:t>3. Pixel digital logic</a:t>
            </a:r>
          </a:p>
        </p:txBody>
      </p:sp>
      <p:sp>
        <p:nvSpPr>
          <p:cNvPr id="12" name="TextBox 11">
            <a:extLst>
              <a:ext uri="{FF2B5EF4-FFF2-40B4-BE49-F238E27FC236}">
                <a16:creationId xmlns:a16="http://schemas.microsoft.com/office/drawing/2014/main" id="{DA9A48DB-F406-9F98-4D52-DCA7F259A4CF}"/>
              </a:ext>
            </a:extLst>
          </p:cNvPr>
          <p:cNvSpPr txBox="1"/>
          <p:nvPr/>
        </p:nvSpPr>
        <p:spPr>
          <a:xfrm>
            <a:off x="9658351" y="3828312"/>
            <a:ext cx="2211365" cy="369332"/>
          </a:xfrm>
          <a:prstGeom prst="rect">
            <a:avLst/>
          </a:prstGeom>
          <a:noFill/>
          <a:ln>
            <a:noFill/>
          </a:ln>
        </p:spPr>
        <p:txBody>
          <a:bodyPr wrap="square" rtlCol="0">
            <a:spAutoFit/>
          </a:bodyPr>
          <a:lstStyle/>
          <a:p>
            <a:r>
              <a:rPr lang="en-US" dirty="0">
                <a:solidFill>
                  <a:srgbClr val="FF0000"/>
                </a:solidFill>
              </a:rPr>
              <a:t>4. Priority Encoder</a:t>
            </a:r>
          </a:p>
        </p:txBody>
      </p:sp>
      <p:pic>
        <p:nvPicPr>
          <p:cNvPr id="13" name="Picture 10">
            <a:extLst>
              <a:ext uri="{FF2B5EF4-FFF2-40B4-BE49-F238E27FC236}">
                <a16:creationId xmlns:a16="http://schemas.microsoft.com/office/drawing/2014/main" id="{05FA8288-29B7-E6E5-6195-1E66724FE97A}"/>
              </a:ext>
            </a:extLst>
          </p:cNvPr>
          <p:cNvPicPr>
            <a:picLocks noChangeAspect="1"/>
          </p:cNvPicPr>
          <p:nvPr/>
        </p:nvPicPr>
        <p:blipFill>
          <a:blip r:embed="rId6"/>
          <a:stretch>
            <a:fillRect/>
          </a:stretch>
        </p:blipFill>
        <p:spPr>
          <a:xfrm>
            <a:off x="9712909" y="4131489"/>
            <a:ext cx="1850665" cy="2128674"/>
          </a:xfrm>
          <a:prstGeom prst="rect">
            <a:avLst/>
          </a:prstGeom>
        </p:spPr>
      </p:pic>
      <p:pic>
        <p:nvPicPr>
          <p:cNvPr id="17" name="Picture 16">
            <a:extLst>
              <a:ext uri="{FF2B5EF4-FFF2-40B4-BE49-F238E27FC236}">
                <a16:creationId xmlns:a16="http://schemas.microsoft.com/office/drawing/2014/main" id="{CDAFF08E-BB63-DE7E-DF2D-891A3FE2708E}"/>
              </a:ext>
            </a:extLst>
          </p:cNvPr>
          <p:cNvPicPr>
            <a:picLocks noChangeAspect="1"/>
          </p:cNvPicPr>
          <p:nvPr/>
        </p:nvPicPr>
        <p:blipFill>
          <a:blip r:embed="rId7"/>
          <a:stretch>
            <a:fillRect/>
          </a:stretch>
        </p:blipFill>
        <p:spPr>
          <a:xfrm>
            <a:off x="9734076" y="5096975"/>
            <a:ext cx="840030" cy="631002"/>
          </a:xfrm>
          <a:prstGeom prst="rect">
            <a:avLst/>
          </a:prstGeom>
        </p:spPr>
      </p:pic>
    </p:spTree>
    <p:extLst>
      <p:ext uri="{BB962C8B-B14F-4D97-AF65-F5344CB8AC3E}">
        <p14:creationId xmlns:p14="http://schemas.microsoft.com/office/powerpoint/2010/main" val="1046695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1B9E-CB05-7804-C4D6-1DB7D8D6B174}"/>
              </a:ext>
            </a:extLst>
          </p:cNvPr>
          <p:cNvSpPr>
            <a:spLocks noGrp="1"/>
          </p:cNvSpPr>
          <p:nvPr>
            <p:ph type="title"/>
          </p:nvPr>
        </p:nvSpPr>
        <p:spPr/>
        <p:txBody>
          <a:bodyPr>
            <a:normAutofit fontScale="90000"/>
          </a:bodyPr>
          <a:lstStyle/>
          <a:p>
            <a:r>
              <a:rPr lang="en-US" dirty="0"/>
              <a:t>Diagram vs Layout</a:t>
            </a:r>
          </a:p>
        </p:txBody>
      </p:sp>
      <p:sp>
        <p:nvSpPr>
          <p:cNvPr id="4" name="Footer Placeholder 3">
            <a:extLst>
              <a:ext uri="{FF2B5EF4-FFF2-40B4-BE49-F238E27FC236}">
                <a16:creationId xmlns:a16="http://schemas.microsoft.com/office/drawing/2014/main" id="{4AAE3FB0-C4F2-2631-4699-16A53D0D6FB7}"/>
              </a:ext>
            </a:extLst>
          </p:cNvPr>
          <p:cNvSpPr>
            <a:spLocks noGrp="1"/>
          </p:cNvSpPr>
          <p:nvPr>
            <p:ph type="ftr" sz="quarter" idx="11"/>
          </p:nvPr>
        </p:nvSpPr>
        <p:spPr/>
        <p:txBody>
          <a:bodyPr/>
          <a:lstStyle/>
          <a:p>
            <a:r>
              <a:rPr lang="en-GB" altLang="ko-KR" dirty="0">
                <a:solidFill>
                  <a:srgbClr val="0055A0">
                    <a:tint val="75000"/>
                  </a:srgbClr>
                </a:solidFill>
              </a:rPr>
              <a:t>20240704 | NUCLEAR PHYSICS SCHOOL 2024</a:t>
            </a:r>
          </a:p>
        </p:txBody>
      </p:sp>
      <p:sp>
        <p:nvSpPr>
          <p:cNvPr id="5" name="Slide Number Placeholder 4">
            <a:extLst>
              <a:ext uri="{FF2B5EF4-FFF2-40B4-BE49-F238E27FC236}">
                <a16:creationId xmlns:a16="http://schemas.microsoft.com/office/drawing/2014/main" id="{E6F473BA-2640-F101-ABD6-BAC2F0AFC0E2}"/>
              </a:ext>
            </a:extLst>
          </p:cNvPr>
          <p:cNvSpPr>
            <a:spLocks noGrp="1"/>
          </p:cNvSpPr>
          <p:nvPr>
            <p:ph type="sldNum" sz="quarter" idx="12"/>
          </p:nvPr>
        </p:nvSpPr>
        <p:spPr/>
        <p:txBody>
          <a:bodyPr/>
          <a:lstStyle/>
          <a:p>
            <a:fld id="{80DDECE7-1F46-4EE3-8281-CA3ECF044EE9}" type="slidenum">
              <a:rPr lang="en-GB" smtClean="0">
                <a:solidFill>
                  <a:srgbClr val="0055A0">
                    <a:tint val="75000"/>
                  </a:srgbClr>
                </a:solidFill>
              </a:rPr>
              <a:pPr/>
              <a:t>9</a:t>
            </a:fld>
            <a:endParaRPr lang="en-GB">
              <a:solidFill>
                <a:srgbClr val="0055A0">
                  <a:tint val="75000"/>
                </a:srgbClr>
              </a:solidFill>
            </a:endParaRPr>
          </a:p>
        </p:txBody>
      </p:sp>
      <p:pic>
        <p:nvPicPr>
          <p:cNvPr id="8" name="Picture 6">
            <a:extLst>
              <a:ext uri="{FF2B5EF4-FFF2-40B4-BE49-F238E27FC236}">
                <a16:creationId xmlns:a16="http://schemas.microsoft.com/office/drawing/2014/main" id="{7704595A-DB87-87E3-8761-D3655A28A683}"/>
              </a:ext>
            </a:extLst>
          </p:cNvPr>
          <p:cNvPicPr>
            <a:picLocks noChangeAspect="1"/>
          </p:cNvPicPr>
          <p:nvPr/>
        </p:nvPicPr>
        <p:blipFill rotWithShape="1">
          <a:blip r:embed="rId2"/>
          <a:srcRect b="23107"/>
          <a:stretch/>
        </p:blipFill>
        <p:spPr>
          <a:xfrm>
            <a:off x="122370" y="1367147"/>
            <a:ext cx="6031058" cy="3599984"/>
          </a:xfrm>
          <a:prstGeom prst="rect">
            <a:avLst/>
          </a:prstGeom>
        </p:spPr>
      </p:pic>
      <p:grpSp>
        <p:nvGrpSpPr>
          <p:cNvPr id="9" name="그룹 8">
            <a:extLst>
              <a:ext uri="{FF2B5EF4-FFF2-40B4-BE49-F238E27FC236}">
                <a16:creationId xmlns:a16="http://schemas.microsoft.com/office/drawing/2014/main" id="{D3349A62-DEBE-C388-DB56-C335D4CA4456}"/>
              </a:ext>
            </a:extLst>
          </p:cNvPr>
          <p:cNvGrpSpPr/>
          <p:nvPr/>
        </p:nvGrpSpPr>
        <p:grpSpPr>
          <a:xfrm>
            <a:off x="6266842" y="1420736"/>
            <a:ext cx="5802788" cy="2698499"/>
            <a:chOff x="107776" y="1227266"/>
            <a:chExt cx="5802788" cy="2698499"/>
          </a:xfrm>
        </p:grpSpPr>
        <p:pic>
          <p:nvPicPr>
            <p:cNvPr id="10" name="Picture 8">
              <a:extLst>
                <a:ext uri="{FF2B5EF4-FFF2-40B4-BE49-F238E27FC236}">
                  <a16:creationId xmlns:a16="http://schemas.microsoft.com/office/drawing/2014/main" id="{D1C45AD8-9C89-1A30-0E27-45DDDCCCC389}"/>
                </a:ext>
              </a:extLst>
            </p:cNvPr>
            <p:cNvPicPr>
              <a:picLocks noChangeAspect="1"/>
            </p:cNvPicPr>
            <p:nvPr/>
          </p:nvPicPr>
          <p:blipFill>
            <a:blip r:embed="rId3"/>
            <a:stretch>
              <a:fillRect/>
            </a:stretch>
          </p:blipFill>
          <p:spPr>
            <a:xfrm>
              <a:off x="107776" y="1227266"/>
              <a:ext cx="5802788" cy="2698499"/>
            </a:xfrm>
            <a:prstGeom prst="rect">
              <a:avLst/>
            </a:prstGeom>
          </p:spPr>
        </p:pic>
        <p:sp>
          <p:nvSpPr>
            <p:cNvPr id="11" name="TextBox 10">
              <a:extLst>
                <a:ext uri="{FF2B5EF4-FFF2-40B4-BE49-F238E27FC236}">
                  <a16:creationId xmlns:a16="http://schemas.microsoft.com/office/drawing/2014/main" id="{977E9A3C-4FC9-256C-2C7F-72925CEBC8D9}"/>
                </a:ext>
              </a:extLst>
            </p:cNvPr>
            <p:cNvSpPr txBox="1"/>
            <p:nvPr/>
          </p:nvSpPr>
          <p:spPr>
            <a:xfrm>
              <a:off x="4083560" y="1882588"/>
              <a:ext cx="301686" cy="369332"/>
            </a:xfrm>
            <a:prstGeom prst="rect">
              <a:avLst/>
            </a:prstGeom>
            <a:noFill/>
          </p:spPr>
          <p:txBody>
            <a:bodyPr wrap="none" rtlCol="0">
              <a:spAutoFit/>
            </a:bodyPr>
            <a:lstStyle/>
            <a:p>
              <a:r>
                <a:rPr lang="en-US" dirty="0">
                  <a:solidFill>
                    <a:srgbClr val="FF0000"/>
                  </a:solidFill>
                </a:rPr>
                <a:t>1</a:t>
              </a:r>
            </a:p>
          </p:txBody>
        </p:sp>
        <p:sp>
          <p:nvSpPr>
            <p:cNvPr id="12" name="TextBox 11">
              <a:extLst>
                <a:ext uri="{FF2B5EF4-FFF2-40B4-BE49-F238E27FC236}">
                  <a16:creationId xmlns:a16="http://schemas.microsoft.com/office/drawing/2014/main" id="{88DC7F20-CF92-1B2B-22A3-4ED370819130}"/>
                </a:ext>
              </a:extLst>
            </p:cNvPr>
            <p:cNvSpPr txBox="1"/>
            <p:nvPr/>
          </p:nvSpPr>
          <p:spPr>
            <a:xfrm>
              <a:off x="4763075" y="2423345"/>
              <a:ext cx="301686" cy="369332"/>
            </a:xfrm>
            <a:prstGeom prst="rect">
              <a:avLst/>
            </a:prstGeom>
            <a:noFill/>
          </p:spPr>
          <p:txBody>
            <a:bodyPr wrap="square" rtlCol="0">
              <a:spAutoFit/>
            </a:bodyPr>
            <a:lstStyle/>
            <a:p>
              <a:r>
                <a:rPr lang="en-US" dirty="0">
                  <a:solidFill>
                    <a:srgbClr val="FF0000"/>
                  </a:solidFill>
                </a:rPr>
                <a:t>2</a:t>
              </a:r>
            </a:p>
          </p:txBody>
        </p:sp>
        <p:sp>
          <p:nvSpPr>
            <p:cNvPr id="13" name="TextBox 12">
              <a:extLst>
                <a:ext uri="{FF2B5EF4-FFF2-40B4-BE49-F238E27FC236}">
                  <a16:creationId xmlns:a16="http://schemas.microsoft.com/office/drawing/2014/main" id="{87D8E20A-FB3D-6E22-371C-2BF44D16BA3E}"/>
                </a:ext>
              </a:extLst>
            </p:cNvPr>
            <p:cNvSpPr txBox="1"/>
            <p:nvPr/>
          </p:nvSpPr>
          <p:spPr>
            <a:xfrm>
              <a:off x="4113828" y="2668714"/>
              <a:ext cx="301686" cy="369332"/>
            </a:xfrm>
            <a:prstGeom prst="rect">
              <a:avLst/>
            </a:prstGeom>
            <a:noFill/>
          </p:spPr>
          <p:txBody>
            <a:bodyPr wrap="none" rtlCol="0">
              <a:spAutoFit/>
            </a:bodyPr>
            <a:lstStyle/>
            <a:p>
              <a:r>
                <a:rPr lang="en-US" dirty="0">
                  <a:solidFill>
                    <a:srgbClr val="FF0000"/>
                  </a:solidFill>
                </a:rPr>
                <a:t>3</a:t>
              </a:r>
            </a:p>
          </p:txBody>
        </p:sp>
        <p:sp>
          <p:nvSpPr>
            <p:cNvPr id="14" name="TextBox 13">
              <a:extLst>
                <a:ext uri="{FF2B5EF4-FFF2-40B4-BE49-F238E27FC236}">
                  <a16:creationId xmlns:a16="http://schemas.microsoft.com/office/drawing/2014/main" id="{18FD7127-4ED8-9891-DCB5-2DD403957DE4}"/>
                </a:ext>
              </a:extLst>
            </p:cNvPr>
            <p:cNvSpPr txBox="1"/>
            <p:nvPr/>
          </p:nvSpPr>
          <p:spPr>
            <a:xfrm>
              <a:off x="3116352" y="2657448"/>
              <a:ext cx="301686" cy="369332"/>
            </a:xfrm>
            <a:prstGeom prst="rect">
              <a:avLst/>
            </a:prstGeom>
            <a:noFill/>
          </p:spPr>
          <p:txBody>
            <a:bodyPr wrap="none" rtlCol="0">
              <a:spAutoFit/>
            </a:bodyPr>
            <a:lstStyle/>
            <a:p>
              <a:r>
                <a:rPr lang="en-US" dirty="0">
                  <a:solidFill>
                    <a:srgbClr val="FF0000"/>
                  </a:solidFill>
                </a:rPr>
                <a:t>4</a:t>
              </a:r>
            </a:p>
          </p:txBody>
        </p:sp>
      </p:grpSp>
      <p:sp>
        <p:nvSpPr>
          <p:cNvPr id="15" name="직사각형 14">
            <a:extLst>
              <a:ext uri="{FF2B5EF4-FFF2-40B4-BE49-F238E27FC236}">
                <a16:creationId xmlns:a16="http://schemas.microsoft.com/office/drawing/2014/main" id="{74EF7D6B-0BC1-8018-2108-393402240B03}"/>
              </a:ext>
            </a:extLst>
          </p:cNvPr>
          <p:cNvSpPr/>
          <p:nvPr/>
        </p:nvSpPr>
        <p:spPr>
          <a:xfrm>
            <a:off x="4171950" y="2382681"/>
            <a:ext cx="869950" cy="627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9ACCCCFF-A5CF-6107-EFFF-28178BE78231}"/>
              </a:ext>
            </a:extLst>
          </p:cNvPr>
          <p:cNvSpPr txBox="1"/>
          <p:nvPr/>
        </p:nvSpPr>
        <p:spPr>
          <a:xfrm>
            <a:off x="4072836" y="2100562"/>
            <a:ext cx="1068178" cy="307777"/>
          </a:xfrm>
          <a:prstGeom prst="rect">
            <a:avLst/>
          </a:prstGeom>
          <a:noFill/>
        </p:spPr>
        <p:txBody>
          <a:bodyPr wrap="none" rtlCol="0">
            <a:spAutoFit/>
          </a:bodyPr>
          <a:lstStyle/>
          <a:p>
            <a:r>
              <a:rPr lang="en-US" altLang="ko-KR" sz="1400" dirty="0">
                <a:solidFill>
                  <a:srgbClr val="FF0000"/>
                </a:solidFill>
              </a:rPr>
              <a:t>2. Front End</a:t>
            </a:r>
            <a:endParaRPr lang="ko-KR" altLang="en-US" sz="1400" dirty="0">
              <a:solidFill>
                <a:srgbClr val="FF0000"/>
              </a:solidFill>
            </a:endParaRPr>
          </a:p>
        </p:txBody>
      </p:sp>
      <p:sp>
        <p:nvSpPr>
          <p:cNvPr id="17" name="직사각형 16">
            <a:extLst>
              <a:ext uri="{FF2B5EF4-FFF2-40B4-BE49-F238E27FC236}">
                <a16:creationId xmlns:a16="http://schemas.microsoft.com/office/drawing/2014/main" id="{D8B2716C-7202-9311-45BE-5BF73EA5B8A4}"/>
              </a:ext>
            </a:extLst>
          </p:cNvPr>
          <p:cNvSpPr/>
          <p:nvPr/>
        </p:nvSpPr>
        <p:spPr>
          <a:xfrm>
            <a:off x="122370" y="1315882"/>
            <a:ext cx="6040193" cy="3841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80C98897-4027-E559-A8E7-B4CC70B613F0}"/>
              </a:ext>
            </a:extLst>
          </p:cNvPr>
          <p:cNvSpPr/>
          <p:nvPr/>
        </p:nvSpPr>
        <p:spPr>
          <a:xfrm>
            <a:off x="6266842" y="1315882"/>
            <a:ext cx="5802788" cy="3841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83380909"/>
      </p:ext>
    </p:extLst>
  </p:cSld>
  <p:clrMapOvr>
    <a:masterClrMapping/>
  </p:clrMapOvr>
  <p:transition>
    <p:fade/>
  </p:transition>
</p:sld>
</file>

<file path=ppt/theme/theme1.xml><?xml version="1.0" encoding="utf-8"?>
<a:theme xmlns:a="http://schemas.openxmlformats.org/drawingml/2006/main" name="20151102-template">
  <a:themeElements>
    <a:clrScheme name="CERN-Blue">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36636</TotalTime>
  <Words>2847</Words>
  <Application>Microsoft Office PowerPoint</Application>
  <PresentationFormat>와이드스크린</PresentationFormat>
  <Paragraphs>524</Paragraphs>
  <Slides>46</Slides>
  <Notes>0</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46</vt:i4>
      </vt:variant>
    </vt:vector>
  </HeadingPairs>
  <TitlesOfParts>
    <vt:vector size="54" baseType="lpstr">
      <vt:lpstr>Wingdings</vt:lpstr>
      <vt:lpstr>Calibri</vt:lpstr>
      <vt:lpstr>HY신명조</vt:lpstr>
      <vt:lpstr>맑은 고딕</vt:lpstr>
      <vt:lpstr>Arial</vt:lpstr>
      <vt:lpstr>ＭＳ Ｐゴシック</vt:lpstr>
      <vt:lpstr>Times New Roman</vt:lpstr>
      <vt:lpstr>20151102-template</vt:lpstr>
      <vt:lpstr>Principles of CMOS-based Semiconductor Detectors for High Energy Physics</vt:lpstr>
      <vt:lpstr>Semiconductor device and circuit design</vt:lpstr>
      <vt:lpstr>Content</vt:lpstr>
      <vt:lpstr>CERN EP-R&amp;D</vt:lpstr>
      <vt:lpstr>ALICE ITS3 Development Roadmap</vt:lpstr>
      <vt:lpstr>Content</vt:lpstr>
      <vt:lpstr>ALPIDE in the upgraded ALICE ITS</vt:lpstr>
      <vt:lpstr>Hit data flow from PIXEL to MATRIX periphery</vt:lpstr>
      <vt:lpstr>Diagram vs Layout</vt:lpstr>
      <vt:lpstr>Potential energy band diagram of a PN junction</vt:lpstr>
      <vt:lpstr>ALPIDE Technology</vt:lpstr>
      <vt:lpstr>Charge collection electrode and reset</vt:lpstr>
      <vt:lpstr>Depletion region under pwell/deep pwell</vt:lpstr>
      <vt:lpstr>Sensor improvement for a faster charge collection</vt:lpstr>
      <vt:lpstr>PowerPoint 프레젠테이션</vt:lpstr>
      <vt:lpstr>Pixel</vt:lpstr>
      <vt:lpstr>Pixel Analog Front-end</vt:lpstr>
      <vt:lpstr>Pixel Analog Front-end</vt:lpstr>
      <vt:lpstr>Pixel Analog Front-end: Circuit schematic vs layout</vt:lpstr>
      <vt:lpstr>Pixel Digital Logic</vt:lpstr>
      <vt:lpstr>Priority Encoder</vt:lpstr>
      <vt:lpstr>Priority Encoder</vt:lpstr>
      <vt:lpstr>Priority Encoder</vt:lpstr>
      <vt:lpstr>Priority Encoder</vt:lpstr>
      <vt:lpstr>Readout from matrix</vt:lpstr>
      <vt:lpstr>From PIXEL to MATRIX</vt:lpstr>
      <vt:lpstr>Content</vt:lpstr>
      <vt:lpstr>ALICE ITS3 upgrade</vt:lpstr>
      <vt:lpstr>Photolithography and reticle</vt:lpstr>
      <vt:lpstr>Wafer scale stitched sensors</vt:lpstr>
      <vt:lpstr>Wafer scale stitched sensors prototype: MOSS</vt:lpstr>
      <vt:lpstr>MOSS Monolithic Stitched Sensor Prototype</vt:lpstr>
      <vt:lpstr>MOSS Monolithic Stitched Sensor Prototype</vt:lpstr>
      <vt:lpstr>MOSS Monolithic Stitched Sensor Prototype</vt:lpstr>
      <vt:lpstr>Challenge arising from stitching: Yield</vt:lpstr>
      <vt:lpstr>MOSS power plan</vt:lpstr>
      <vt:lpstr>Measuring Yield</vt:lpstr>
      <vt:lpstr>Domain isolation</vt:lpstr>
      <vt:lpstr>ElectroStatic Discharge protection (ESD)</vt:lpstr>
      <vt:lpstr>Summary and outlook</vt:lpstr>
      <vt:lpstr>References</vt:lpstr>
      <vt:lpstr>SPARE SLIDES</vt:lpstr>
      <vt:lpstr> Requirements of flux and radiation levels</vt:lpstr>
      <vt:lpstr>MOSS power distribution</vt:lpstr>
      <vt:lpstr>Data readout through Left Endcap</vt:lpstr>
      <vt:lpstr>RSU addressing </vt:lpstr>
    </vt:vector>
  </TitlesOfParts>
  <Manager/>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ITS3 WP2 Status Report</dc:title>
  <dc:subject/>
  <dc:creator>Gianluca Aglieri Rinella</dc:creator>
  <cp:keywords/>
  <dc:description/>
  <cp:lastModifiedBy>홍건희</cp:lastModifiedBy>
  <cp:revision>2019</cp:revision>
  <cp:lastPrinted>2022-11-24T12:39:57Z</cp:lastPrinted>
  <dcterms:created xsi:type="dcterms:W3CDTF">2020-03-20T16:02:07Z</dcterms:created>
  <dcterms:modified xsi:type="dcterms:W3CDTF">2024-07-02T16:41:23Z</dcterms:modified>
  <cp:category/>
</cp:coreProperties>
</file>