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94" r:id="rId3"/>
    <p:sldId id="299" r:id="rId4"/>
    <p:sldId id="296" r:id="rId5"/>
    <p:sldId id="298" r:id="rId6"/>
    <p:sldId id="295" r:id="rId7"/>
    <p:sldId id="262" r:id="rId8"/>
    <p:sldId id="276" r:id="rId9"/>
    <p:sldId id="277" r:id="rId10"/>
    <p:sldId id="280" r:id="rId11"/>
    <p:sldId id="282" r:id="rId12"/>
    <p:sldId id="292" r:id="rId13"/>
    <p:sldId id="264" r:id="rId14"/>
    <p:sldId id="287" r:id="rId15"/>
    <p:sldId id="284" r:id="rId16"/>
    <p:sldId id="281" r:id="rId17"/>
    <p:sldId id="289" r:id="rId18"/>
    <p:sldId id="279" r:id="rId19"/>
    <p:sldId id="286" r:id="rId20"/>
    <p:sldId id="288" r:id="rId21"/>
    <p:sldId id="290" r:id="rId22"/>
    <p:sldId id="259" r:id="rId23"/>
    <p:sldId id="263" r:id="rId24"/>
    <p:sldId id="258" r:id="rId25"/>
    <p:sldId id="265" r:id="rId26"/>
    <p:sldId id="293" r:id="rId27"/>
    <p:sldId id="260" r:id="rId28"/>
    <p:sldId id="270" r:id="rId29"/>
    <p:sldId id="271" r:id="rId30"/>
    <p:sldId id="272" r:id="rId31"/>
    <p:sldId id="273" r:id="rId32"/>
    <p:sldId id="283" r:id="rId33"/>
    <p:sldId id="274" r:id="rId34"/>
    <p:sldId id="291" r:id="rId3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92873" autoAdjust="0"/>
  </p:normalViewPr>
  <p:slideViewPr>
    <p:cSldViewPr snapToGrid="0">
      <p:cViewPr varScale="1">
        <p:scale>
          <a:sx n="48" d="100"/>
          <a:sy n="48" d="100"/>
        </p:scale>
        <p:origin x="52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8179D-A1FD-42EA-A0A5-FD1AF599B923}" type="datetimeFigureOut">
              <a:rPr lang="ko-KR" altLang="en-US" smtClean="0"/>
              <a:t>2025-07-03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83DC4-3BF4-4B8A-B9AA-3CBBA55BC4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8049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내용을 간단히 요약하자면 기존의 </a:t>
            </a:r>
            <a:r>
              <a:rPr lang="ko-KR" altLang="en-US" dirty="0" err="1"/>
              <a:t>하모닉</a:t>
            </a:r>
            <a:r>
              <a:rPr lang="ko-KR" altLang="en-US" dirty="0"/>
              <a:t> </a:t>
            </a:r>
            <a:r>
              <a:rPr lang="ko-KR" altLang="en-US" dirty="0" err="1"/>
              <a:t>오실레이터</a:t>
            </a:r>
            <a:r>
              <a:rPr lang="ko-KR" altLang="en-US" dirty="0"/>
              <a:t> 모델에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추가적인 파라미터를 기존의 모델을 보정한다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83DC4-3BF4-4B8A-B9AA-3CBBA55BC43D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2175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다음은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오실레이터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파라미터에 대해 설명하겠습니다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뉴트론과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프로톤의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프리퀀시의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경우 동일하지 않을 수 있기 때문에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감마 파라미터를 통해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뉴트론과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프로톤 넘버 차이에 따른 뉴트론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프리퀀시와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프로톤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프리퀀시로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조정합니다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메터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레디어스의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경우 우드 삭슨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덴시티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디스트리뷰션을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이용해 다음과 같이 근사할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알파는 우드 삭슨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덴시티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디스트리뷰션의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레디어스를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시물레이션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하기위해 파라미터화 한 값입니다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이때 알파 에이 값의 제곱에 비례합니다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값은 핵 표면의 확산 정도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서페이스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디퓨즈니스와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관련이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하모닉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오실레이터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모델의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메터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레디어스의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경우 뉴트론 넘버와 프로톤 넘버가 같다고 가정하면 다음과 같이 나타낼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두 식을 연립하여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하모닉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오실레이터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랭스를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계산하면 세 개의 파라미터에 의존하는 식을 얻을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차지레디어스는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계산된 프로톤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프리퀀시를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바탕으로 도출할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따라서 감마 파라미터를 통해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뉴트론과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프로톤의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비대칭성이 반영된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차지레디어스의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계산이 가능해집니다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83DC4-3BF4-4B8A-B9AA-3CBBA55BC43D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6426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기존 모델의 파라미터를 추가해 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 파라미터로 수정했습니다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다음과 같이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감마파라미터를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매스 넘버의 베타승의 형태로 일반화하여 바꿔 모델을 보정하였습니다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atinLnBrk="1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오실레이션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프리퀀시를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보정하였습니다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이 수정된 모델을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차지레디어스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실험 데이터를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피팅하여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최적은 파라미터 값을 도출할 수 있었습니다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수정된 모델을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피팅하여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얻은 파라미터 값은 다음과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83DC4-3BF4-4B8A-B9AA-3CBBA55BC43D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5684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파라미터 피팅을 위해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옥시전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칼슘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니캘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레드 의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차지레디어스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실험 데이터를 이용했습니다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x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축은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매스넘버의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세제곱근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축은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차지레디어스를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나타냅니다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기존의 모델을 보면 라이트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뉴글리어의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경우 실험값과의 오차가 다소 나타나지만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해비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뉴클리어의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영역으로 갈수록 실험 결과와 모델이 비교적 잘 일치하는 것을 알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모델이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메스넘버의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세제곱근에 비례하는 전형적인 추세를 따르는 것도 확인할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반면 수정된 모델의 경우 기존의 모델에 비해 라이트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뉴클리어의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영역에서 오차가 줄었고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여전히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해비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뉴클리어의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차지레디어스와도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잘 일치하는 것을 확인할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83DC4-3BF4-4B8A-B9AA-3CBBA55BC43D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2870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다음은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뉴드론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메직넘버일때의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아이소톤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체인 그래프를 비교해보겠습니다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아이소톤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그래프 또한 모델이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메스넘버의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세제곱근에 비례하는 추세를 따르는 것도 확인할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기존 모델의 경우 마찬가지로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해비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뉴클리어의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경우 실험결과와 모델의 결과가 잘 맞는 걸 알 수 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반면 라이트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뉴클리어의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경우 실험 데이터와 오차가 존재하는 것을 알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83DC4-3BF4-4B8A-B9AA-3CBBA55BC43D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4784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다음은 칼슘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48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레드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208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뉴트론 스킨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띠크니스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측정에 관한 그래프입니다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축은 레드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208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뉴트론 스킨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띠크니스이고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각 실험의 종류와 실험값과 오차에 대한 범위를 나타냅니다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축은 칼슘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48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뉴트론 스킨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띠크니스이고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실험의 종류와 실험값과 오차를 나타냅니다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경우 기존 모델로 많은 실험의 데이터를 설명하기 어렵습니다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경우 기존의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하모닉오실레이터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모델에 비해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리파인된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모델은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Prex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Crex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실험 결과와 좀 더 잘 맞는 사실을 알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결과적으로 차지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레디어스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데이터를 이용해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피팅한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리파인된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모델이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아이소톱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체인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아이소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톤 체인 그리고 뉴트론 스킨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띠크니스에서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보다 개선된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이론값을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얻을 수 있었습니다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83DC4-3BF4-4B8A-B9AA-3CBBA55BC43D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9557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요약하면 기존의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하모닉오실레이터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모델은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차지레디어스를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실험 결과를 잘 설명했으나 뉴트론 스킨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띠크니스의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결과를 잘 설명하지 못했습니다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그러나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오실레이션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랭스를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매스넘버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함수로 바꿔 개선된 모델을 만들고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결과를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차지레디어스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그리고 뉴트론 스킨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띠크니스그래프를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비교해 보았습니다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결과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보정된 모델이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칼슘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48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레드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208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뉴트론 스킨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띠크니스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실험값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비교해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개선된 결과를 얻을 수 있었습니다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이것으로 발표 마치겠습니다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83DC4-3BF4-4B8A-B9AA-3CBBA55BC43D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3322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소정방</a:t>
            </a:r>
            <a:r>
              <a:rPr lang="ko-KR" altLang="en-US" dirty="0"/>
              <a:t> 폭포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83DC4-3BF4-4B8A-B9AA-3CBBA55BC43D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6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소정방폭포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83DC4-3BF4-4B8A-B9AA-3CBBA55BC43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7750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정방폭포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83DC4-3BF4-4B8A-B9AA-3CBBA55BC43D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3841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쇠소깍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83DC4-3BF4-4B8A-B9AA-3CBBA55BC43D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1096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섶섬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83DC4-3BF4-4B8A-B9AA-3CBBA55BC43D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6133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우선 모델에 앞서 기본적인 용어를 짧게 설명하겠습니다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레디어스는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쉽게말해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프로톤이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분포하는 범위를 의미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레디어스는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핵의 크기와 구조를 이해하는 데 있어 가장 기본적인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물리량이라고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나아가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덴시티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디스트리뷰션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쉘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스트럭쳐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디포메이션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등 다양한 핵 구조 연관이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일반적으로 핵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일정한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덴시티를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가진 구형으로 모델링 될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차지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레디어스는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매스 넘버의 세제곱근에 비례하게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뉴트론 스킨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띠크니스는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양성자와 중성자의 분포 차이를 나타냅니다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상대적으로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뉴트론이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많은 핵 구조상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뉴트론의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분포가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프로톤의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분포보다 더 바깥쪽으로 퍼지게 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  <a:p>
            <a:pPr latinLnBrk="1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이퀘이션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오브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스테이트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와 같은 핵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상태방정식과 중성자별의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내부구조와도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연관이 있는 중요한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물리량입니다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물리량이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핵 구조에 있어 중요하다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생각하시면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레디어스의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겨우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실험적으로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데이터가 잘 나와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그래서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보정을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할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차지레디어스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데이터를 선택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 모델링을 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83DC4-3BF4-4B8A-B9AA-3CBBA55BC43D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9427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하모닉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오실레이터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모델에 대해 짧게 소개하겠습니다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하모닉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오실레이터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모델의 가장 큰 장점은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수학적으로 다루기 쉽고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통해 핵 내부의 입자들이 어떤 에너지 준위를 가지는지 직관적으로 파악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하기 비교적 쉽습니다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하모닉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오실레이터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모델은 쉘 모델이나 민 필드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띠오리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등 더 발전된 이론의 베이스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후에 나오겠지만 기존의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하모닉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오실레이터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모델을 통해 구한 데이터의 경우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차지레디어스는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기존의 데이터와 잘 맞는 경향을 보이지만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뉴트론 스킨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띠크니스의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경우 여러 실험 데이터에 잘 맞지 않는다</a:t>
            </a:r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연구의 목적은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기존의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차지레디어스의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데이터의 정확성을 유지하면서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뉴트론 스킨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띠크니스의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실험값과도 잘 맞도록 추가적인 항을 도입하여 모델을 개선하는 것 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83DC4-3BF4-4B8A-B9AA-3CBBA55BC43D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0691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본격적으로 들어가보기 앞서 기존 모델을 살펴보면 </a:t>
            </a:r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모델을 보면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핵자가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하모닉오실레이터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퍼텐셜 내에서 움직이는 것으로 가정합니다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민 스퀘어 차지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레디어스는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다음과 같이 나타낼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특히 메스 넘버가 매우 크고 뉴트론 넘버와 프로톤 넘버가 같아 대칭을 이룬다고 가정 할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차지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레디어스는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알제로 </a:t>
            </a:r>
            <a:r>
              <a:rPr lang="ko-KR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에이의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삼분에 일승에 비례하며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이때 알 제로 값은 핵의 평균 밀도를 가정하여 실험적으로 대략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1.23fm</a:t>
            </a:r>
            <a:r>
              <a:rPr lang="ko-KR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83DC4-3BF4-4B8A-B9AA-3CBBA55BC43D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865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93BDFCF-4ACF-348C-694C-3CC491C09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AF4C8F5-182D-C763-FDE4-CFDAFF5B4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3D545BE-ECD4-EDA6-B005-8A308FCF4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2E43-755C-4ABB-A3F9-2DD39CEC2B11}" type="datetimeFigureOut">
              <a:rPr lang="ko-KR" altLang="en-US" smtClean="0"/>
              <a:t>2025-07-03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38DBC62-5C58-8E9A-63DC-B32430208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866F01E-0623-7522-51FE-CF9E4E8D1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DB39-75DB-436C-8088-95F49C909D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9512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8637AB-DE12-4BF2-A709-17BAF6AA9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ECE699A-077E-8E69-4547-556568815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7132757-8E95-33B4-FD07-F098D3330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2E43-755C-4ABB-A3F9-2DD39CEC2B11}" type="datetimeFigureOut">
              <a:rPr lang="ko-KR" altLang="en-US" smtClean="0"/>
              <a:t>2025-07-03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4984FE3-0CDD-1E96-7BB8-62AB4E085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0E797A2-53FA-ED14-2122-AB396956E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DB39-75DB-436C-8088-95F49C909D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4365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AB38EC3D-5EB1-42AB-A112-B02F761F14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3A1C22A-28A6-E4F1-60DC-0E30A38817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8EE4A00-F51C-B2C5-C6AA-BAA6966B6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2E43-755C-4ABB-A3F9-2DD39CEC2B11}" type="datetimeFigureOut">
              <a:rPr lang="ko-KR" altLang="en-US" smtClean="0"/>
              <a:t>2025-07-03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2D000E1-1153-A252-61A2-09C9DDA4C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E8012B-6A20-7BB9-6780-9CE3909E8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DB39-75DB-436C-8088-95F49C909D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240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9C0BE0-2B08-FF67-2E97-287C3CB0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94C0A0B-A223-9BD0-289D-38ABF6471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25F3AE0-4097-F98E-2A79-F2F174668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2E43-755C-4ABB-A3F9-2DD39CEC2B11}" type="datetimeFigureOut">
              <a:rPr lang="ko-KR" altLang="en-US" smtClean="0"/>
              <a:t>2025-07-03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7182595-C2AB-3BD3-12AB-ED7F2CAD9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C87D57B-A62A-7EA2-DF93-312468E8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DB39-75DB-436C-8088-95F49C909D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9170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C4A32A-1D21-638D-B2A1-FDE76E900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ED7D96E-2BA6-659A-ABAD-836785D83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6D615D5-39E8-10AC-4ED7-216A265CF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2E43-755C-4ABB-A3F9-2DD39CEC2B11}" type="datetimeFigureOut">
              <a:rPr lang="ko-KR" altLang="en-US" smtClean="0"/>
              <a:t>2025-07-03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77FBBF5-4D08-31C9-9522-4014F83C9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A42ABB3-E714-41C7-0D41-88A18282C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DB39-75DB-436C-8088-95F49C909D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3761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5DAC90-250E-576D-C107-42E0DBD72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6EF8D9A-B6B2-E1BA-0ACE-FBB63C3961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F97CD29-0790-1062-43A7-45FAB78E7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158AE88-ECD3-73B3-B222-7888DC73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2E43-755C-4ABB-A3F9-2DD39CEC2B11}" type="datetimeFigureOut">
              <a:rPr lang="ko-KR" altLang="en-US" smtClean="0"/>
              <a:t>2025-07-03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DE5C3FF-68BE-DEE6-28BA-FB15BF2FD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5062921-26BC-DFDB-5907-F7C986ED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DB39-75DB-436C-8088-95F49C909D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9850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04CC41-F55D-8A32-B732-BC4C8CEB6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73493BC-EA95-C00C-3C44-3CDF4A497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7157E77-41D1-FEF4-D2C7-353211458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BB11512-668E-C126-254E-F5207606D6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E394C6DF-9EC8-10B4-1A78-B210B00231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7B0A13DD-6F62-EA9E-3DAB-3CCC2D8A9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2E43-755C-4ABB-A3F9-2DD39CEC2B11}" type="datetimeFigureOut">
              <a:rPr lang="ko-KR" altLang="en-US" smtClean="0"/>
              <a:t>2025-07-03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9658612-0134-36BA-B8FE-318B348A3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7152825-1152-B5CA-48F6-5F836384C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DB39-75DB-436C-8088-95F49C909D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0134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549CDA-B0A7-D616-6C07-87D4979C8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BAB3642-5D8E-19F3-583A-2EDCE5CE0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2E43-755C-4ABB-A3F9-2DD39CEC2B11}" type="datetimeFigureOut">
              <a:rPr lang="ko-KR" altLang="en-US" smtClean="0"/>
              <a:t>2025-07-03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391C540-2D46-6A40-B57D-F27542F2F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B434439-B56E-0450-B67F-7BEBAF688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DB39-75DB-436C-8088-95F49C909D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187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59FC61C-365D-CB7B-0459-88C7EDCD5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2E43-755C-4ABB-A3F9-2DD39CEC2B11}" type="datetimeFigureOut">
              <a:rPr lang="ko-KR" altLang="en-US" smtClean="0"/>
              <a:t>2025-07-03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6EB9B61-9F1A-C10E-4699-717C2A13E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A51E3D7-F8F3-D7EC-760D-77661622B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DB39-75DB-436C-8088-95F49C909D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2828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BE319F-B2DA-4B82-4700-CEB41BEDF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74D9B52-EF1E-76C8-74C4-D768D485A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C415CB5-B558-2493-83DD-9AD47CC15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487E8CD-A40F-F425-F9DE-3D6762AF2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2E43-755C-4ABB-A3F9-2DD39CEC2B11}" type="datetimeFigureOut">
              <a:rPr lang="ko-KR" altLang="en-US" smtClean="0"/>
              <a:t>2025-07-03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A28D4D7-0DEA-2A38-74CD-5EE05487A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928DE8D-8219-3830-73AA-BE922EFA3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DB39-75DB-436C-8088-95F49C909D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667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2B94B0-484C-6C3E-598C-39F2BC14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6ED5802-05C9-B965-0345-D17D68130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CA81FEB-3227-9AAD-BE65-0AB3E0235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585A2D5-6AC4-BF5B-D6C6-8F17B80AF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32E43-755C-4ABB-A3F9-2DD39CEC2B11}" type="datetimeFigureOut">
              <a:rPr lang="ko-KR" altLang="en-US" smtClean="0"/>
              <a:t>2025-07-03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DE752AD-1ED0-C12D-A9FF-65746AB9C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9BFF463-7A69-4B82-CF88-01FB5077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DB39-75DB-436C-8088-95F49C909D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2707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3DA0BDBD-C20F-9683-094E-4636D2584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E42C587-CC84-5B68-63E0-E67FAED22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E6ED684-4ADC-9AEB-42EF-D87D362337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A32E43-755C-4ABB-A3F9-2DD39CEC2B11}" type="datetimeFigureOut">
              <a:rPr lang="ko-KR" altLang="en-US" smtClean="0"/>
              <a:t>2025-07-03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5667642-0171-9B4F-AAC4-68E7A67F7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153B11-3790-3277-9A48-B4704C434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FDDB39-75DB-436C-8088-95F49C909D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565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5" Type="http://schemas.openxmlformats.org/officeDocument/2006/relationships/image" Target="../media/image22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15.pn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70.png"/><Relationship Id="rId3" Type="http://schemas.openxmlformats.org/officeDocument/2006/relationships/image" Target="../media/image2.png"/><Relationship Id="rId7" Type="http://schemas.openxmlformats.org/officeDocument/2006/relationships/image" Target="../media/image110.png"/><Relationship Id="rId12" Type="http://schemas.openxmlformats.org/officeDocument/2006/relationships/image" Target="../media/image161.png"/><Relationship Id="rId17" Type="http://schemas.openxmlformats.org/officeDocument/2006/relationships/image" Target="../media/image210.png"/><Relationship Id="rId2" Type="http://schemas.openxmlformats.org/officeDocument/2006/relationships/image" Target="../media/image1.png"/><Relationship Id="rId16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51.png"/><Relationship Id="rId5" Type="http://schemas.openxmlformats.org/officeDocument/2006/relationships/image" Target="../media/image90.png"/><Relationship Id="rId15" Type="http://schemas.openxmlformats.org/officeDocument/2006/relationships/image" Target="../media/image190.png"/><Relationship Id="rId10" Type="http://schemas.openxmlformats.org/officeDocument/2006/relationships/image" Target="../media/image141.png"/><Relationship Id="rId4" Type="http://schemas.openxmlformats.org/officeDocument/2006/relationships/image" Target="../media/image3.png"/><Relationship Id="rId9" Type="http://schemas.openxmlformats.org/officeDocument/2006/relationships/image" Target="../media/image130.png"/><Relationship Id="rId14" Type="http://schemas.openxmlformats.org/officeDocument/2006/relationships/image" Target="../media/image1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630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1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11" Type="http://schemas.openxmlformats.org/officeDocument/2006/relationships/image" Target="../media/image68.png"/><Relationship Id="rId5" Type="http://schemas.openxmlformats.org/officeDocument/2006/relationships/image" Target="../media/image611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3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.png"/><Relationship Id="rId7" Type="http://schemas.openxmlformats.org/officeDocument/2006/relationships/image" Target="../media/image140.png"/><Relationship Id="rId12" Type="http://schemas.openxmlformats.org/officeDocument/2006/relationships/image" Target="../media/image18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5.png"/><Relationship Id="rId5" Type="http://schemas.openxmlformats.org/officeDocument/2006/relationships/image" Target="../media/image3.png"/><Relationship Id="rId10" Type="http://schemas.openxmlformats.org/officeDocument/2006/relationships/image" Target="../media/image160.png"/><Relationship Id="rId4" Type="http://schemas.openxmlformats.org/officeDocument/2006/relationships/image" Target="../media/image2.pn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1.png"/><Relationship Id="rId7" Type="http://schemas.openxmlformats.org/officeDocument/2006/relationships/image" Target="../media/image63.png"/><Relationship Id="rId12" Type="http://schemas.openxmlformats.org/officeDocument/2006/relationships/image" Target="../media/image32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11" Type="http://schemas.openxmlformats.org/officeDocument/2006/relationships/image" Target="../media/image64.png"/><Relationship Id="rId5" Type="http://schemas.openxmlformats.org/officeDocument/2006/relationships/image" Target="../media/image3.png"/><Relationship Id="rId10" Type="http://schemas.openxmlformats.org/officeDocument/2006/relationships/image" Target="../media/image300.png"/><Relationship Id="rId4" Type="http://schemas.openxmlformats.org/officeDocument/2006/relationships/image" Target="../media/image2.png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png"/><Relationship Id="rId7" Type="http://schemas.openxmlformats.org/officeDocument/2006/relationships/image" Target="../media/image7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2.png"/><Relationship Id="rId7" Type="http://schemas.openxmlformats.org/officeDocument/2006/relationships/image" Target="../media/image3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710.png"/><Relationship Id="rId17" Type="http://schemas.openxmlformats.org/officeDocument/2006/relationships/image" Target="../media/image12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11" Type="http://schemas.openxmlformats.org/officeDocument/2006/relationships/image" Target="../media/image111.png"/><Relationship Id="rId5" Type="http://schemas.openxmlformats.org/officeDocument/2006/relationships/image" Target="../media/image3.png"/><Relationship Id="rId10" Type="http://schemas.openxmlformats.org/officeDocument/2006/relationships/image" Target="../media/image102.png"/><Relationship Id="rId19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21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23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제목 16">
            <a:extLst>
              <a:ext uri="{FF2B5EF4-FFF2-40B4-BE49-F238E27FC236}">
                <a16:creationId xmlns:a16="http://schemas.microsoft.com/office/drawing/2014/main" id="{2492552E-5ADE-5B6E-8EF0-CCCF7736D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115" y="873698"/>
            <a:ext cx="10053763" cy="2415374"/>
          </a:xfrm>
        </p:spPr>
        <p:txBody>
          <a:bodyPr anchor="b">
            <a:normAutofit/>
          </a:bodyPr>
          <a:lstStyle/>
          <a:p>
            <a:pPr algn="l"/>
            <a:r>
              <a:rPr lang="en-US" altLang="ko-KR" sz="4800" dirty="0">
                <a:solidFill>
                  <a:schemeClr val="bg1"/>
                </a:solidFill>
              </a:rPr>
              <a:t>Harmonic</a:t>
            </a:r>
            <a:r>
              <a:rPr lang="ko-KR" altLang="en-US" sz="4800" dirty="0">
                <a:solidFill>
                  <a:schemeClr val="bg1"/>
                </a:solidFill>
              </a:rPr>
              <a:t> </a:t>
            </a:r>
            <a:r>
              <a:rPr lang="en-US" altLang="ko-KR" sz="4800" dirty="0">
                <a:solidFill>
                  <a:schemeClr val="bg1"/>
                </a:solidFill>
              </a:rPr>
              <a:t>oscillator model analysis of nuclear radius and neutron skin thickness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3C13796-C0FB-361C-98F9-0CB133B10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989" y="4875589"/>
            <a:ext cx="10005951" cy="1458258"/>
          </a:xfrm>
        </p:spPr>
        <p:txBody>
          <a:bodyPr anchor="ctr">
            <a:normAutofit fontScale="85000" lnSpcReduction="20000"/>
          </a:bodyPr>
          <a:lstStyle/>
          <a:p>
            <a:pPr algn="l"/>
            <a:r>
              <a:rPr lang="en-US" altLang="ko-KR" sz="3000" b="1" dirty="0"/>
              <a:t>Kim Seong Yeon (</a:t>
            </a:r>
            <a:r>
              <a:rPr lang="en-US" altLang="ko-KR" sz="3000" b="1" dirty="0" err="1"/>
              <a:t>Soongsil</a:t>
            </a:r>
            <a:r>
              <a:rPr lang="en-US" altLang="ko-KR" sz="3000" b="1" dirty="0"/>
              <a:t> University)</a:t>
            </a:r>
          </a:p>
          <a:p>
            <a:pPr algn="l"/>
            <a:endParaRPr lang="en-US" altLang="ko-KR" b="1" dirty="0"/>
          </a:p>
          <a:p>
            <a:pPr algn="l"/>
            <a:r>
              <a:rPr lang="en-US" altLang="ko-KR" b="1" dirty="0"/>
              <a:t>Yusuke Tanimura (</a:t>
            </a:r>
            <a:r>
              <a:rPr lang="en-US" altLang="ko-KR" b="1" dirty="0" err="1"/>
              <a:t>Soongsil</a:t>
            </a:r>
            <a:r>
              <a:rPr lang="en-US" altLang="ko-KR" b="1" dirty="0"/>
              <a:t> University)</a:t>
            </a:r>
          </a:p>
          <a:p>
            <a:pPr algn="l"/>
            <a:r>
              <a:rPr lang="en-US" altLang="ko-KR" b="1" dirty="0"/>
              <a:t>Myung Ki </a:t>
            </a:r>
            <a:r>
              <a:rPr lang="en-US" altLang="ko-KR" b="1" dirty="0" err="1"/>
              <a:t>Cheoun</a:t>
            </a:r>
            <a:r>
              <a:rPr lang="en-US" altLang="ko-KR" b="1" dirty="0"/>
              <a:t> (</a:t>
            </a:r>
            <a:r>
              <a:rPr lang="en-US" altLang="ko-KR" b="1" dirty="0" err="1"/>
              <a:t>Soongsil</a:t>
            </a:r>
            <a:r>
              <a:rPr lang="en-US" altLang="ko-KR" b="1" dirty="0"/>
              <a:t> University)</a:t>
            </a:r>
            <a:endParaRPr lang="ko-KR" altLang="en-US" b="1" dirty="0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B2E2F2DA-18E5-1A4A-69C4-A099F321DFD0}"/>
              </a:ext>
            </a:extLst>
          </p:cNvPr>
          <p:cNvGrpSpPr/>
          <p:nvPr/>
        </p:nvGrpSpPr>
        <p:grpSpPr>
          <a:xfrm>
            <a:off x="7735516" y="5147140"/>
            <a:ext cx="3737495" cy="1050926"/>
            <a:chOff x="1762298" y="5349875"/>
            <a:chExt cx="3737495" cy="1050926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6322583B-2B9B-F80A-3892-FD6F725C0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EB220C27-076F-CE5C-07DB-803B619BE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61AE6837-F218-85B2-2CFF-68462F913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9983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FCBE8-FEFE-0D32-E433-56697162B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4D19BC6B-5ABA-404A-F7CA-BBF95188983B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C0D3B8E6-7717-F4E6-05BB-A747DC587A7C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BBFEA286-A202-23AB-E555-B0C437AD3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34BE8049-EC5E-65E0-F2E6-F8770EFD0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D3404478-ACFF-CE73-D255-8F5BE5E4F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p:sp>
        <p:nvSpPr>
          <p:cNvPr id="12" name="제목 1">
            <a:extLst>
              <a:ext uri="{FF2B5EF4-FFF2-40B4-BE49-F238E27FC236}">
                <a16:creationId xmlns:a16="http://schemas.microsoft.com/office/drawing/2014/main" id="{D087D9F1-3430-6EBA-343A-2E2A794D635E}"/>
              </a:ext>
            </a:extLst>
          </p:cNvPr>
          <p:cNvSpPr txBox="1">
            <a:spLocks/>
          </p:cNvSpPr>
          <p:nvPr/>
        </p:nvSpPr>
        <p:spPr>
          <a:xfrm>
            <a:off x="387926" y="200516"/>
            <a:ext cx="8790579" cy="732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/>
              <a:t>3. Formalism- Harmonic oscillator model</a:t>
            </a:r>
            <a:endParaRPr lang="ko-KR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C4BC70-BD7B-F40D-CE8B-E33D902E38A5}"/>
                  </a:ext>
                </a:extLst>
              </p:cNvPr>
              <p:cNvSpPr txBox="1"/>
              <p:nvPr/>
            </p:nvSpPr>
            <p:spPr>
              <a:xfrm>
                <a:off x="4406089" y="4432422"/>
                <a:ext cx="2272610" cy="5725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ko-K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f>
                        <m:fPr>
                          <m:ctrlPr>
                            <a:rPr lang="en-US" altLang="ko-KR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ko-KR" b="1" i="1">
                              <a:latin typeface="Cambria Math" panose="02040503050406030204" pitchFamily="18" charset="0"/>
                            </a:rPr>
                            <m:t>𝒎</m:t>
                          </m:r>
                          <m:sSub>
                            <m:sSubPr>
                              <m:ctrlPr>
                                <a:rPr lang="en-US" altLang="ko-KR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b="1" i="1"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altLang="ko-KR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altLang="ko-KR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d>
                        <m:dPr>
                          <m:ctrlPr>
                            <a:rPr lang="en-US" altLang="ko-KR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C4BC70-BD7B-F40D-CE8B-E33D902E3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089" y="4432422"/>
                <a:ext cx="2272610" cy="5725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C6C3F5-11D6-449B-8EB1-92E03BA34E80}"/>
                  </a:ext>
                </a:extLst>
              </p:cNvPr>
              <p:cNvSpPr txBox="1"/>
              <p:nvPr/>
            </p:nvSpPr>
            <p:spPr>
              <a:xfrm>
                <a:off x="2643958" y="5329686"/>
                <a:ext cx="6098874" cy="8219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ko-K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  <m:sSub>
                            <m:sSubPr>
                              <m:ctrlPr>
                                <a:rPr lang="en-US" altLang="ko-KR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b="1" i="1"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altLang="ko-KR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bSup>
                        <m:sSub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(1+</m:t>
                          </m:r>
                          <m:r>
                            <a:rPr lang="ko-KR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−2/3</m:t>
                              </m:r>
                            </m:sup>
                          </m:s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2/3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ko-KR" b="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ko-K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sSubSup>
                        <m:sSubSupPr>
                          <m:ctrlPr>
                            <a:rPr lang="en-US" altLang="ko-K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altLang="ko-K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f>
                        <m:fPr>
                          <m:ctrlPr>
                            <a:rPr lang="en-US" altLang="ko-K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ko-KR" alt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en-US" altLang="ko-K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ko-KR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ko-KR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lang="en-US" altLang="ko-KR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ko-K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ko-KR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ko-KR" b="1" i="1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ko-KR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C6C3F5-11D6-449B-8EB1-92E03BA34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958" y="5329686"/>
                <a:ext cx="6098874" cy="8219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그룹 15">
            <a:extLst>
              <a:ext uri="{FF2B5EF4-FFF2-40B4-BE49-F238E27FC236}">
                <a16:creationId xmlns:a16="http://schemas.microsoft.com/office/drawing/2014/main" id="{459D09FD-B72B-F595-737F-DD5B66A1DCA9}"/>
              </a:ext>
            </a:extLst>
          </p:cNvPr>
          <p:cNvGrpSpPr/>
          <p:nvPr/>
        </p:nvGrpSpPr>
        <p:grpSpPr>
          <a:xfrm>
            <a:off x="3218011" y="3282367"/>
            <a:ext cx="5755978" cy="1023543"/>
            <a:chOff x="2923651" y="1970017"/>
            <a:chExt cx="5755978" cy="10235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7878D94-4C49-4EA4-8B72-62003D3F130C}"/>
                    </a:ext>
                  </a:extLst>
                </p:cNvPr>
                <p:cNvSpPr txBox="1"/>
                <p:nvPr/>
              </p:nvSpPr>
              <p:spPr>
                <a:xfrm>
                  <a:off x="2923651" y="1971776"/>
                  <a:ext cx="5755978" cy="77085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ko-KR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ko-K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ko-KR" alt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ko-KR" alt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altLang="ko-K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ko-K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e>
                        </m:nary>
                        <m:r>
                          <a:rPr lang="en-US" altLang="ko-K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𝑑𝑟</m:t>
                        </m:r>
                        <m:r>
                          <a:rPr lang="ko-KR" alt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altLang="ko-K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altLang="ko-K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sSubSup>
                          <m:sSubSupPr>
                            <m:ctrlP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begChr m:val="["/>
                            <m:endChr m:val="]"/>
                            <m:ctrlP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ko-KR" altLang="en-US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ko-K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ko-K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ko-KR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ko-KR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−2/3</m:t>
                                </m:r>
                              </m:sup>
                            </m:sSup>
                          </m:e>
                        </m:d>
                        <m:sSup>
                          <m:sSup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2/3</m:t>
                            </m:r>
                          </m:sup>
                        </m:sSup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7878D94-4C49-4EA4-8B72-62003D3F13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3651" y="1971776"/>
                  <a:ext cx="5755978" cy="77085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6275750D-1100-DE5A-C0D9-445365642B45}"/>
                </a:ext>
              </a:extLst>
            </p:cNvPr>
            <p:cNvSpPr/>
            <p:nvPr/>
          </p:nvSpPr>
          <p:spPr>
            <a:xfrm>
              <a:off x="6356362" y="1970017"/>
              <a:ext cx="1089542" cy="7712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FFDB592-7FEB-3D37-1B5C-236B88E97E72}"/>
                    </a:ext>
                  </a:extLst>
                </p:cNvPr>
                <p:cNvSpPr txBox="1"/>
                <p:nvPr/>
              </p:nvSpPr>
              <p:spPr>
                <a:xfrm>
                  <a:off x="6787833" y="2716561"/>
                  <a:ext cx="22660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ko-KR" alt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ko-KR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FFDB592-7FEB-3D37-1B5C-236B88E97E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7833" y="2716561"/>
                  <a:ext cx="226600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8108" r="-8108" b="-444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5AE9CF2-ADAC-E424-FA02-67528B13C658}"/>
                  </a:ext>
                </a:extLst>
              </p:cNvPr>
              <p:cNvSpPr txBox="1"/>
              <p:nvPr/>
            </p:nvSpPr>
            <p:spPr>
              <a:xfrm>
                <a:off x="8301724" y="5624118"/>
                <a:ext cx="36822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ko-KR" alt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ko-KR" alt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dirty="0"/>
                  <a:t>): adjustable parameters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5AE9CF2-ADAC-E424-FA02-67528B13C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1724" y="5624118"/>
                <a:ext cx="3682276" cy="369332"/>
              </a:xfrm>
              <a:prstGeom prst="rect">
                <a:avLst/>
              </a:prstGeom>
              <a:blipFill>
                <a:blip r:embed="rId10"/>
                <a:stretch>
                  <a:fillRect l="-497" t="-10000" b="-2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그룹 23">
            <a:extLst>
              <a:ext uri="{FF2B5EF4-FFF2-40B4-BE49-F238E27FC236}">
                <a16:creationId xmlns:a16="http://schemas.microsoft.com/office/drawing/2014/main" id="{2E346609-4180-81D8-CFAB-C07A5B02FB17}"/>
              </a:ext>
            </a:extLst>
          </p:cNvPr>
          <p:cNvGrpSpPr/>
          <p:nvPr/>
        </p:nvGrpSpPr>
        <p:grpSpPr>
          <a:xfrm>
            <a:off x="2981036" y="1946653"/>
            <a:ext cx="6229927" cy="524439"/>
            <a:chOff x="611226" y="5817002"/>
            <a:chExt cx="4988880" cy="5244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43DC58E-A033-9D65-8903-8A0845D57831}"/>
                    </a:ext>
                  </a:extLst>
                </p:cNvPr>
                <p:cNvSpPr txBox="1"/>
                <p:nvPr/>
              </p:nvSpPr>
              <p:spPr>
                <a:xfrm>
                  <a:off x="611226" y="5817002"/>
                  <a:ext cx="2622708" cy="5244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ko-KR" alt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𝜸</m:t>
                            </m:r>
                            <m:f>
                              <m:f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num>
                              <m:den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43DC58E-A033-9D65-8903-8A0845D578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226" y="5817002"/>
                  <a:ext cx="2622708" cy="52443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47592E3-4F6A-FF72-5CDD-EAA4424B47C7}"/>
                    </a:ext>
                  </a:extLst>
                </p:cNvPr>
                <p:cNvSpPr txBox="1"/>
                <p:nvPr/>
              </p:nvSpPr>
              <p:spPr>
                <a:xfrm>
                  <a:off x="3080270" y="5817002"/>
                  <a:ext cx="2519836" cy="5244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ko-KR" alt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𝜸</m:t>
                            </m:r>
                            <m:f>
                              <m:f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num>
                              <m:den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47592E3-4F6A-FF72-5CDD-EAA4424B47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0270" y="5817002"/>
                  <a:ext cx="2519836" cy="52443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809CE999-6848-43D2-F06A-63E4E68DA97F}"/>
              </a:ext>
            </a:extLst>
          </p:cNvPr>
          <p:cNvGrpSpPr/>
          <p:nvPr/>
        </p:nvGrpSpPr>
        <p:grpSpPr>
          <a:xfrm>
            <a:off x="9522392" y="3090835"/>
            <a:ext cx="2098801" cy="1076575"/>
            <a:chOff x="227025" y="2521702"/>
            <a:chExt cx="2098801" cy="10765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127F13D-C85D-D392-7057-42066495DEFB}"/>
                    </a:ext>
                  </a:extLst>
                </p:cNvPr>
                <p:cNvSpPr txBox="1"/>
                <p:nvPr/>
              </p:nvSpPr>
              <p:spPr>
                <a:xfrm>
                  <a:off x="294757" y="2521702"/>
                  <a:ext cx="2031069" cy="6186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ko-KR" altLang="en-US" sz="160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ko-KR" altLang="en-US" sz="16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m:rPr>
                                <m:sty m:val="p"/>
                              </m:rPr>
                              <a:rPr lang="en-US" altLang="ko-KR" sz="1600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⁡[</m:t>
                            </m:r>
                            <m:f>
                              <m:fPr>
                                <m:ctrl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num>
                              <m:den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den>
                            </m:f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den>
                        </m:f>
                      </m:oMath>
                    </m:oMathPara>
                  </a14:m>
                  <a:endParaRPr lang="ko-KR" altLang="en-US" sz="16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127F13D-C85D-D392-7057-42066495DE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757" y="2521702"/>
                  <a:ext cx="2031069" cy="618631"/>
                </a:xfrm>
                <a:prstGeom prst="rect">
                  <a:avLst/>
                </a:prstGeom>
                <a:blipFill>
                  <a:blip r:embed="rId13"/>
                  <a:stretch>
                    <a:fillRect l="-1497" t="-980" r="-2395" b="-784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97E6122-4F15-E791-910B-2278ACCC9648}"/>
                    </a:ext>
                  </a:extLst>
                </p:cNvPr>
                <p:cNvSpPr txBox="1"/>
                <p:nvPr/>
              </p:nvSpPr>
              <p:spPr>
                <a:xfrm>
                  <a:off x="227025" y="3259723"/>
                  <a:ext cx="1710267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sz="16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ko-K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0.16</m:t>
                        </m:r>
                        <m:sSup>
                          <m:sSupPr>
                            <m:ctrlP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𝑓𝑚</m:t>
                            </m:r>
                          </m:e>
                          <m:sup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ko-KR" altLang="en-US" sz="16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97E6122-4F15-E791-910B-2278ACCC96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025" y="3259723"/>
                  <a:ext cx="1710267" cy="338554"/>
                </a:xfrm>
                <a:prstGeom prst="rect">
                  <a:avLst/>
                </a:prstGeom>
                <a:blipFill>
                  <a:blip r:embed="rId14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12CBB833-4C85-D0C8-9C06-05460128A4D0}"/>
              </a:ext>
            </a:extLst>
          </p:cNvPr>
          <p:cNvGrpSpPr/>
          <p:nvPr/>
        </p:nvGrpSpPr>
        <p:grpSpPr>
          <a:xfrm>
            <a:off x="326450" y="4482666"/>
            <a:ext cx="2746900" cy="646331"/>
            <a:chOff x="7957452" y="3020037"/>
            <a:chExt cx="2746900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0A2272F4-1D5F-9B18-F89A-63F9AD27CC9E}"/>
                    </a:ext>
                  </a:extLst>
                </p:cNvPr>
                <p:cNvSpPr txBox="1"/>
                <p:nvPr/>
              </p:nvSpPr>
              <p:spPr>
                <a:xfrm>
                  <a:off x="8937072" y="3297036"/>
                  <a:ext cx="176728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en-US" altLang="ko-K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ko-K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  <m:r>
                          <a:rPr lang="en-US" altLang="ko-K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ko-K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altLang="ko-K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ko-K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US" altLang="ko-KR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0A2272F4-1D5F-9B18-F89A-63F9AD27CC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7072" y="3297036"/>
                  <a:ext cx="1767280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11E02F-F072-A32E-1698-9F13AA1B4A51}"/>
                </a:ext>
              </a:extLst>
            </p:cNvPr>
            <p:cNvSpPr txBox="1"/>
            <p:nvPr/>
          </p:nvSpPr>
          <p:spPr>
            <a:xfrm>
              <a:off x="7957452" y="3020037"/>
              <a:ext cx="2746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Matter radius of HO model for </a:t>
              </a:r>
              <a:endParaRPr lang="ko-KR" alt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272236B-FCCE-97B2-0024-2935C0EC3511}"/>
              </a:ext>
            </a:extLst>
          </p:cNvPr>
          <p:cNvSpPr txBox="1"/>
          <p:nvPr/>
        </p:nvSpPr>
        <p:spPr>
          <a:xfrm>
            <a:off x="387926" y="3180984"/>
            <a:ext cx="2626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Matter radius of W-S type density distribution</a:t>
            </a:r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BF692C-743D-88C7-1FF6-D6F5816F862F}"/>
              </a:ext>
            </a:extLst>
          </p:cNvPr>
          <p:cNvSpPr txBox="1"/>
          <p:nvPr/>
        </p:nvSpPr>
        <p:spPr>
          <a:xfrm>
            <a:off x="333129" y="1049216"/>
            <a:ext cx="5480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Determination of oscillator parameter</a:t>
            </a:r>
            <a:endParaRPr lang="ko-KR" alt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F00114-56A5-5635-5A4C-107B35117F32}"/>
              </a:ext>
            </a:extLst>
          </p:cNvPr>
          <p:cNvSpPr txBox="1"/>
          <p:nvPr/>
        </p:nvSpPr>
        <p:spPr>
          <a:xfrm>
            <a:off x="326450" y="2069741"/>
            <a:ext cx="301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Oscillator frequencies</a:t>
            </a:r>
            <a:endParaRPr lang="ko-KR" alt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3E65CE-D3F3-33E4-984D-23780648596E}"/>
              </a:ext>
            </a:extLst>
          </p:cNvPr>
          <p:cNvSpPr txBox="1"/>
          <p:nvPr/>
        </p:nvSpPr>
        <p:spPr>
          <a:xfrm>
            <a:off x="326450" y="5624118"/>
            <a:ext cx="262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From &lt;r</a:t>
            </a:r>
            <a:r>
              <a:rPr lang="en-US" altLang="ko-KR" baseline="30000" dirty="0"/>
              <a:t>2</a:t>
            </a:r>
            <a:r>
              <a:rPr lang="en-US" altLang="ko-KR" dirty="0"/>
              <a:t>&gt;=&lt;r</a:t>
            </a:r>
            <a:r>
              <a:rPr lang="en-US" altLang="ko-KR" baseline="30000" dirty="0"/>
              <a:t>2</a:t>
            </a:r>
            <a:r>
              <a:rPr lang="en-US" altLang="ko-KR" dirty="0"/>
              <a:t>&gt;</a:t>
            </a:r>
            <a:r>
              <a:rPr lang="en-US" altLang="ko-KR" baseline="-25000" dirty="0"/>
              <a:t>m </a:t>
            </a:r>
            <a:r>
              <a:rPr lang="en-US" altLang="ko-KR" dirty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07663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80F47-B345-D584-59DC-5462142D2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6A18445C-8765-A27A-84D9-D107C8C8B8ED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104AD5A1-0F48-1C9D-ABA7-0DD53A765D77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E2B6A79E-6D67-A019-1E5D-4A34ED62C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7789868F-D1F7-84BB-0214-C2841C770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3B8B313-3500-D27B-E5E7-90853003C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p:sp>
        <p:nvSpPr>
          <p:cNvPr id="12" name="제목 1">
            <a:extLst>
              <a:ext uri="{FF2B5EF4-FFF2-40B4-BE49-F238E27FC236}">
                <a16:creationId xmlns:a16="http://schemas.microsoft.com/office/drawing/2014/main" id="{D604CC60-7A1B-DE86-0381-A8DC6E555DFE}"/>
              </a:ext>
            </a:extLst>
          </p:cNvPr>
          <p:cNvSpPr txBox="1">
            <a:spLocks/>
          </p:cNvSpPr>
          <p:nvPr/>
        </p:nvSpPr>
        <p:spPr>
          <a:xfrm>
            <a:off x="387926" y="200516"/>
            <a:ext cx="8790579" cy="732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/>
              <a:t>3. Formalism- Harmonic oscillator model</a:t>
            </a:r>
            <a:endParaRPr lang="ko-KR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FA407F-2A35-23D4-A69D-B5B068C0EB58}"/>
                  </a:ext>
                </a:extLst>
              </p:cNvPr>
              <p:cNvSpPr txBox="1"/>
              <p:nvPr/>
            </p:nvSpPr>
            <p:spPr>
              <a:xfrm>
                <a:off x="4263737" y="1518149"/>
                <a:ext cx="39168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ko-KR" altLang="en-US" sz="2000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ko-KR" altLang="en-US" sz="2000" b="1" i="1" smtClean="0">
                        <a:latin typeface="Cambria Math" panose="02040503050406030204" pitchFamily="18" charset="0"/>
                      </a:rPr>
                      <m:t>𝜸</m:t>
                    </m:r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2000" b="1" dirty="0"/>
                  <a:t>)</a:t>
                </a:r>
                <a14:m>
                  <m:oMath xmlns:m="http://schemas.openxmlformats.org/officeDocument/2006/math">
                    <m:r>
                      <a:rPr lang="en-US" altLang="ko-KR" sz="20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</m:t>
                    </m:r>
                    <m:r>
                      <a:rPr lang="en-US" altLang="ko-K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  (</m:t>
                    </m:r>
                    <m:sSub>
                      <m:sSubPr>
                        <m:ctrlPr>
                          <a:rPr lang="en-US" altLang="ko-K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altLang="ko-K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ko-K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ko-KR" altLang="en-US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altLang="ko-K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ko-K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en-US" altLang="ko-K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ko-K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ko-KR" altLang="en-US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altLang="ko-K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ko-KR" altLang="en-US" sz="20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FA407F-2A35-23D4-A69D-B5B068C0EB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3737" y="1518149"/>
                <a:ext cx="3916877" cy="400110"/>
              </a:xfrm>
              <a:prstGeom prst="rect">
                <a:avLst/>
              </a:prstGeom>
              <a:blipFill>
                <a:blip r:embed="rId6"/>
                <a:stretch>
                  <a:fillRect l="-778" t="-7576" b="-257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그룹 3">
            <a:extLst>
              <a:ext uri="{FF2B5EF4-FFF2-40B4-BE49-F238E27FC236}">
                <a16:creationId xmlns:a16="http://schemas.microsoft.com/office/drawing/2014/main" id="{51D39AEB-783E-6094-EFD4-18A619F53EA0}"/>
              </a:ext>
            </a:extLst>
          </p:cNvPr>
          <p:cNvGrpSpPr/>
          <p:nvPr/>
        </p:nvGrpSpPr>
        <p:grpSpPr>
          <a:xfrm>
            <a:off x="3141054" y="2425218"/>
            <a:ext cx="5909891" cy="1240518"/>
            <a:chOff x="6096000" y="3471126"/>
            <a:chExt cx="5909891" cy="12405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31E2C28-C19B-03CA-CB20-F5CF8C99C36B}"/>
                    </a:ext>
                  </a:extLst>
                </p:cNvPr>
                <p:cNvSpPr txBox="1"/>
                <p:nvPr/>
              </p:nvSpPr>
              <p:spPr>
                <a:xfrm>
                  <a:off x="6096000" y="4187205"/>
                  <a:ext cx="2517535" cy="5244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ko-KR" alt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𝜸</m:t>
                            </m:r>
                            <m:f>
                              <m:f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num>
                              <m:den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31E2C28-C19B-03CA-CB20-F5CF8C99C3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4187205"/>
                  <a:ext cx="2517535" cy="52443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D7AD6C1-176E-7482-DDAE-9B2BECBFE739}"/>
                    </a:ext>
                  </a:extLst>
                </p:cNvPr>
                <p:cNvSpPr txBox="1"/>
                <p:nvPr/>
              </p:nvSpPr>
              <p:spPr>
                <a:xfrm>
                  <a:off x="8613535" y="4187205"/>
                  <a:ext cx="3392356" cy="5244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ko-KR" alt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𝜸</m:t>
                            </m:r>
                            <m:f>
                              <m:f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num>
                              <m:den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D7AD6C1-176E-7482-DDAE-9B2BECBFE7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3535" y="4187205"/>
                  <a:ext cx="3392356" cy="52443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FD296DE6-E54A-886B-9D68-F94F62D12BFF}"/>
                    </a:ext>
                  </a:extLst>
                </p:cNvPr>
                <p:cNvSpPr txBox="1"/>
                <p:nvPr/>
              </p:nvSpPr>
              <p:spPr>
                <a:xfrm>
                  <a:off x="8228126" y="3471126"/>
                  <a:ext cx="1095749" cy="2899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altLang="ko-KR" dirty="0">
                      <a:solidFill>
                        <a:srgbClr val="FF0000"/>
                      </a:solidFill>
                    </a:rPr>
                    <a:t>(</a:t>
                  </a:r>
                  <a14:m>
                    <m:oMath xmlns:m="http://schemas.openxmlformats.org/officeDocument/2006/math">
                      <m:r>
                        <a:rPr lang="ko-KR" alt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ko-K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ko-KR" alt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  <m:r>
                        <a:rPr lang="en-US" altLang="ko-K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ko-KR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FD296DE6-E54A-886B-9D68-F94F62D12B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8126" y="3471126"/>
                  <a:ext cx="1095749" cy="289951"/>
                </a:xfrm>
                <a:prstGeom prst="rect">
                  <a:avLst/>
                </a:prstGeom>
                <a:blipFill>
                  <a:blip r:embed="rId9"/>
                  <a:stretch>
                    <a:fillRect l="-13333" t="-22917" r="-10000" b="-4791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F1CDE4-3711-9DE3-99D5-CE9C2703DEBD}"/>
                  </a:ext>
                </a:extLst>
              </p:cNvPr>
              <p:cNvSpPr txBox="1"/>
              <p:nvPr/>
            </p:nvSpPr>
            <p:spPr>
              <a:xfrm>
                <a:off x="6691570" y="4322629"/>
                <a:ext cx="175629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/>
                  <a:t>r</a:t>
                </a:r>
                <a:r>
                  <a:rPr lang="en-US" altLang="ko-KR" sz="1600" baseline="-25000" dirty="0"/>
                  <a:t>0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1600" dirty="0"/>
                  <a:t>1.19951fm</a:t>
                </a:r>
              </a:p>
              <a:p>
                <a14:m>
                  <m:oMath xmlns:m="http://schemas.openxmlformats.org/officeDocument/2006/math">
                    <m:r>
                      <a:rPr lang="ko-KR" altLang="en-US" sz="160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ko-KR" sz="1600" b="0" i="1" baseline="-2500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ko-KR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0.04056 </m:t>
                    </m:r>
                  </m:oMath>
                </a14:m>
                <a:endParaRPr lang="en-US" altLang="ko-KR" sz="16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ko-KR" alt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ko-KR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ko-KR" altLang="en-US" sz="1600" dirty="0"/>
                  <a:t> </a:t>
                </a:r>
                <a:r>
                  <a:rPr lang="en-US" altLang="ko-KR" sz="1600" dirty="0"/>
                  <a:t>1.89263</a:t>
                </a:r>
              </a:p>
              <a:p>
                <a14:m>
                  <m:oMath xmlns:m="http://schemas.openxmlformats.org/officeDocument/2006/math">
                    <m:r>
                      <a:rPr lang="ko-KR" altLang="en-US" sz="160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ko-KR" altLang="en-US" sz="1600" dirty="0"/>
                  <a:t> </a:t>
                </a:r>
                <a14:m>
                  <m:oMath xmlns:m="http://schemas.openxmlformats.org/officeDocument/2006/math">
                    <m:r>
                      <a:rPr lang="en-US" altLang="ko-KR" sz="16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ko-KR" altLang="en-US" sz="1600" dirty="0"/>
                  <a:t> </a:t>
                </a:r>
                <a:r>
                  <a:rPr lang="en-US" altLang="ko-KR" sz="1600" dirty="0"/>
                  <a:t>0.18132</a:t>
                </a:r>
                <a:endParaRPr lang="ko-KR" alt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F1CDE4-3711-9DE3-99D5-CE9C2703D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1570" y="4322629"/>
                <a:ext cx="1756298" cy="1077218"/>
              </a:xfrm>
              <a:prstGeom prst="rect">
                <a:avLst/>
              </a:prstGeom>
              <a:blipFill>
                <a:blip r:embed="rId10"/>
                <a:stretch>
                  <a:fillRect l="-2083" t="-1695" b="-62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C6DFD8F-50E1-2175-5122-034ECEB36CE3}"/>
                  </a:ext>
                </a:extLst>
              </p:cNvPr>
              <p:cNvSpPr txBox="1"/>
              <p:nvPr/>
            </p:nvSpPr>
            <p:spPr>
              <a:xfrm>
                <a:off x="5460007" y="4676572"/>
                <a:ext cx="3971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C6DFD8F-50E1-2175-5122-034ECEB36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0007" y="4676572"/>
                <a:ext cx="39716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F927FFA-80F4-55D6-E082-9F4BBFB25B9D}"/>
                  </a:ext>
                </a:extLst>
              </p:cNvPr>
              <p:cNvSpPr txBox="1"/>
              <p:nvPr/>
            </p:nvSpPr>
            <p:spPr>
              <a:xfrm>
                <a:off x="4934840" y="5758549"/>
                <a:ext cx="1925156" cy="596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ko-KR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ko-K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ko-K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ko-KR" alt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  <m:r>
                        <a:rPr lang="en-US" altLang="ko-KR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ko-KR" sz="1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0.041</m:t>
                      </m:r>
                      <m:sSup>
                        <m:sSupPr>
                          <m:ctrlPr>
                            <a:rPr lang="en-US" altLang="ko-K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altLang="ko-K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0.18</m:t>
                          </m:r>
                        </m:sup>
                      </m:sSup>
                    </m:oMath>
                  </m:oMathPara>
                </a14:m>
                <a:endParaRPr lang="en-US" altLang="ko-KR" sz="1600" baseline="30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F927FFA-80F4-55D6-E082-9F4BBFB25B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840" y="5758549"/>
                <a:ext cx="1925156" cy="596382"/>
              </a:xfrm>
              <a:prstGeom prst="rect">
                <a:avLst/>
              </a:prstGeom>
              <a:blipFill>
                <a:blip r:embed="rId12"/>
                <a:stretch>
                  <a:fillRect b="-206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EB89A66-6989-A1BA-4924-12AA4F255C74}"/>
                  </a:ext>
                </a:extLst>
              </p:cNvPr>
              <p:cNvSpPr txBox="1"/>
              <p:nvPr/>
            </p:nvSpPr>
            <p:spPr>
              <a:xfrm>
                <a:off x="3846388" y="4322629"/>
                <a:ext cx="175629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/>
                  <a:t>r</a:t>
                </a:r>
                <a:r>
                  <a:rPr lang="en-US" altLang="ko-KR" sz="1600" baseline="-25000" dirty="0"/>
                  <a:t>0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1600" dirty="0"/>
                  <a:t>1.23fm</a:t>
                </a:r>
              </a:p>
              <a:p>
                <a14:m>
                  <m:oMath xmlns:m="http://schemas.openxmlformats.org/officeDocument/2006/math">
                    <m:r>
                      <a:rPr lang="ko-KR" altLang="en-US" sz="160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ko-KR" sz="1600" b="0" i="1" baseline="-2500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ko-KR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1600" b="0" dirty="0">
                    <a:ea typeface="Cambria Math" panose="02040503050406030204" pitchFamily="18" charset="0"/>
                  </a:rPr>
                  <a:t>0</a:t>
                </a:r>
              </a:p>
              <a:p>
                <a14:m>
                  <m:oMath xmlns:m="http://schemas.openxmlformats.org/officeDocument/2006/math">
                    <m:r>
                      <a:rPr lang="ko-KR" alt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ko-KR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ko-KR" altLang="en-US" sz="1600" dirty="0"/>
                  <a:t> </a:t>
                </a:r>
                <a:r>
                  <a:rPr lang="en-US" altLang="ko-KR" sz="1600" dirty="0"/>
                  <a:t>0</a:t>
                </a:r>
              </a:p>
              <a:p>
                <a14:m>
                  <m:oMath xmlns:m="http://schemas.openxmlformats.org/officeDocument/2006/math">
                    <m:r>
                      <a:rPr lang="ko-KR" altLang="en-US" sz="160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ko-KR" altLang="en-US" sz="1600" dirty="0"/>
                  <a:t> </a:t>
                </a:r>
                <a14:m>
                  <m:oMath xmlns:m="http://schemas.openxmlformats.org/officeDocument/2006/math">
                    <m:r>
                      <a:rPr lang="en-US" altLang="ko-KR" sz="16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ko-KR" altLang="en-US" sz="1600" dirty="0"/>
                  <a:t> </a:t>
                </a:r>
                <a:r>
                  <a:rPr lang="en-US" altLang="ko-KR" sz="1600" dirty="0"/>
                  <a:t>0</a:t>
                </a:r>
                <a:endParaRPr lang="ko-KR" altLang="en-US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EB89A66-6989-A1BA-4924-12AA4F255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388" y="4322629"/>
                <a:ext cx="1756298" cy="1077218"/>
              </a:xfrm>
              <a:prstGeom prst="rect">
                <a:avLst/>
              </a:prstGeom>
              <a:blipFill>
                <a:blip r:embed="rId13"/>
                <a:stretch>
                  <a:fillRect l="-2083" t="-1695" b="-62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8170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1E212-A5D2-E7BC-1B0A-066F59598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 descr="텍스트, 라인, 도표, 그래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95D6C276-B919-C8C0-B058-624458233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95" y="1020548"/>
            <a:ext cx="4917344" cy="2923558"/>
          </a:xfrm>
          <a:prstGeom prst="rect">
            <a:avLst/>
          </a:prstGeom>
        </p:spPr>
      </p:pic>
      <p:pic>
        <p:nvPicPr>
          <p:cNvPr id="17" name="그림 16" descr="텍스트, 라인, 그래프, 도표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4FE7A180-D098-1360-A145-EA71447B0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64" y="3902605"/>
            <a:ext cx="4917344" cy="2915637"/>
          </a:xfrm>
          <a:prstGeom prst="rect">
            <a:avLst/>
          </a:prstGeom>
        </p:spPr>
      </p:pic>
      <p:pic>
        <p:nvPicPr>
          <p:cNvPr id="11" name="그림 10" descr="텍스트, 라인, 도표, 그래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338ACC08-C5C7-7BB9-936D-7962266A0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95" y="3902604"/>
            <a:ext cx="4917344" cy="2915638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056CE64A-829C-D015-0D4B-43CAC95BD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200516"/>
            <a:ext cx="3733800" cy="732154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4. Result</a:t>
            </a:r>
            <a:endParaRPr lang="ko-KR" altLang="en-US" sz="3600" dirty="0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B0D8826C-66A3-6EFC-305B-57ED1073B290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230A8567-6F5F-DEBD-ACE4-2F949931E905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D67723B7-AE4E-0F72-72B0-3DF40CE43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FC93ABA-10DA-A18C-D14D-06B16C0C5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39BA492E-1325-99E1-D047-2450AF0F8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710B20E-B28B-7E0C-9D0F-D501C1B21413}"/>
              </a:ext>
            </a:extLst>
          </p:cNvPr>
          <p:cNvSpPr txBox="1"/>
          <p:nvPr/>
        </p:nvSpPr>
        <p:spPr>
          <a:xfrm>
            <a:off x="736155" y="1664824"/>
            <a:ext cx="44116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Parameter fitting to measured charge radii of O, Ca, Ni, Sn, and Pb isotope chains (semi-magic nuclei)</a:t>
            </a:r>
          </a:p>
          <a:p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HO model reproduces data very well.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The model follows deviations from simple linear dependence r</a:t>
            </a:r>
            <a:r>
              <a:rPr lang="en-US" altLang="ko-KR" baseline="-25000" dirty="0"/>
              <a:t>0</a:t>
            </a:r>
            <a:r>
              <a:rPr lang="en-US" altLang="ko-KR" dirty="0"/>
              <a:t>A</a:t>
            </a:r>
            <a:r>
              <a:rPr lang="en-US" altLang="ko-KR" baseline="30000" dirty="0"/>
              <a:t>1/3</a:t>
            </a:r>
            <a:r>
              <a:rPr lang="en-US" altLang="ko-KR" baseline="-25000" dirty="0"/>
              <a:t>.</a:t>
            </a:r>
            <a:endParaRPr lang="en-US" altLang="ko-KR" baseline="30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A1C54E-759E-41E8-C87A-7EC8ED78D6BD}"/>
              </a:ext>
            </a:extLst>
          </p:cNvPr>
          <p:cNvSpPr txBox="1"/>
          <p:nvPr/>
        </p:nvSpPr>
        <p:spPr>
          <a:xfrm>
            <a:off x="501764" y="1047776"/>
            <a:ext cx="4134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Isotope chains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64C99A8-5C37-3646-DD90-47E85DBF404B}"/>
                  </a:ext>
                </a:extLst>
              </p:cNvPr>
              <p:cNvSpPr txBox="1"/>
              <p:nvPr/>
            </p:nvSpPr>
            <p:spPr>
              <a:xfrm>
                <a:off x="9713147" y="2937354"/>
                <a:ext cx="11246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/>
                  <a:t>r</a:t>
                </a:r>
                <a:r>
                  <a:rPr lang="en-US" altLang="ko-KR" sz="1600" baseline="-25000" dirty="0"/>
                  <a:t>0</a:t>
                </a:r>
                <a:r>
                  <a:rPr lang="en-US" altLang="ko-KR" sz="1600" dirty="0"/>
                  <a:t>=1.23fm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160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ko-KR" altLang="en-US" sz="16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64C99A8-5C37-3646-DD90-47E85DBF4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3147" y="2937354"/>
                <a:ext cx="1124639" cy="584775"/>
              </a:xfrm>
              <a:prstGeom prst="rect">
                <a:avLst/>
              </a:prstGeom>
              <a:blipFill>
                <a:blip r:embed="rId9"/>
                <a:stretch>
                  <a:fillRect l="-2703" t="-3125" b="-208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BE26765-F54E-2CE6-3488-91712E3FA874}"/>
                  </a:ext>
                </a:extLst>
              </p:cNvPr>
              <p:cNvSpPr txBox="1"/>
              <p:nvPr/>
            </p:nvSpPr>
            <p:spPr>
              <a:xfrm>
                <a:off x="9693217" y="5232325"/>
                <a:ext cx="128471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/>
                  <a:t>r</a:t>
                </a:r>
                <a:r>
                  <a:rPr lang="en-US" altLang="ko-KR" sz="1600" baseline="-25000" dirty="0"/>
                  <a:t>0 </a:t>
                </a:r>
                <a14:m>
                  <m:oMath xmlns:m="http://schemas.openxmlformats.org/officeDocument/2006/math">
                    <m:r>
                      <a:rPr lang="en-US" altLang="ko-K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1600" dirty="0"/>
                  <a:t>1.2fm</a:t>
                </a:r>
              </a:p>
              <a:p>
                <a14:m>
                  <m:oMath xmlns:m="http://schemas.openxmlformats.org/officeDocument/2006/math">
                    <m:r>
                      <a:rPr lang="ko-KR" altLang="en-US" sz="160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ko-KR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0.041 </m:t>
                    </m:r>
                  </m:oMath>
                </a14:m>
                <a:endParaRPr lang="en-US" altLang="ko-KR" sz="16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ko-KR" alt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ko-KR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ko-KR" altLang="en-US" sz="1600" dirty="0"/>
                  <a:t> </a:t>
                </a:r>
                <a:r>
                  <a:rPr lang="en-US" altLang="ko-KR" sz="1600" dirty="0"/>
                  <a:t>1.89</a:t>
                </a:r>
              </a:p>
              <a:p>
                <a14:m>
                  <m:oMath xmlns:m="http://schemas.openxmlformats.org/officeDocument/2006/math">
                    <m:r>
                      <a:rPr lang="ko-KR" altLang="en-US" sz="160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ko-KR" altLang="en-US" sz="1600" dirty="0"/>
                  <a:t>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ko-KR" altLang="en-US" sz="1600" dirty="0"/>
                  <a:t> </a:t>
                </a:r>
                <a:r>
                  <a:rPr lang="en-US" altLang="ko-KR" sz="1600" dirty="0"/>
                  <a:t>0.18</a:t>
                </a:r>
                <a:endParaRPr lang="ko-KR" altLang="en-US" sz="1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BE26765-F54E-2CE6-3488-91712E3FA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3217" y="5232325"/>
                <a:ext cx="1284716" cy="1077218"/>
              </a:xfrm>
              <a:prstGeom prst="rect">
                <a:avLst/>
              </a:prstGeom>
              <a:blipFill>
                <a:blip r:embed="rId10"/>
                <a:stretch>
                  <a:fillRect l="-2370" t="-1695" b="-62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7F0F2276-40CD-BE26-C753-859B1751CEEF}"/>
              </a:ext>
            </a:extLst>
          </p:cNvPr>
          <p:cNvCxnSpPr>
            <a:cxnSpLocks/>
          </p:cNvCxnSpPr>
          <p:nvPr/>
        </p:nvCxnSpPr>
        <p:spPr>
          <a:xfrm flipH="1">
            <a:off x="6382327" y="1134665"/>
            <a:ext cx="4455459" cy="2445963"/>
          </a:xfrm>
          <a:prstGeom prst="line">
            <a:avLst/>
          </a:prstGeom>
          <a:ln w="19050" cap="flat" cmpd="sng" algn="ctr">
            <a:solidFill>
              <a:schemeClr val="accent1">
                <a:lumMod val="40000"/>
                <a:lumOff val="6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EBBCE53-A1E9-ACAE-E256-854831A136A7}"/>
                  </a:ext>
                </a:extLst>
              </p:cNvPr>
              <p:cNvSpPr txBox="1"/>
              <p:nvPr/>
            </p:nvSpPr>
            <p:spPr>
              <a:xfrm>
                <a:off x="3993724" y="5232325"/>
                <a:ext cx="128471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/>
                  <a:t>r</a:t>
                </a:r>
                <a:r>
                  <a:rPr lang="en-US" altLang="ko-KR" sz="1600" baseline="-25000" dirty="0"/>
                  <a:t>0 </a:t>
                </a:r>
                <a14:m>
                  <m:oMath xmlns:m="http://schemas.openxmlformats.org/officeDocument/2006/math">
                    <m:r>
                      <a:rPr lang="en-US" altLang="ko-K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1600" dirty="0"/>
                  <a:t>1.2fm</a:t>
                </a:r>
              </a:p>
              <a:p>
                <a14:m>
                  <m:oMath xmlns:m="http://schemas.openxmlformats.org/officeDocument/2006/math">
                    <m:r>
                      <a:rPr lang="ko-KR" altLang="en-US" sz="160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ko-KR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0.041 </m:t>
                    </m:r>
                  </m:oMath>
                </a14:m>
                <a:endParaRPr lang="en-US" altLang="ko-KR" sz="16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ko-KR" alt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ko-KR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ko-KR" altLang="en-US" sz="1600" dirty="0"/>
                  <a:t> </a:t>
                </a:r>
                <a:r>
                  <a:rPr lang="en-US" altLang="ko-KR" sz="1600" dirty="0"/>
                  <a:t>1.89</a:t>
                </a:r>
              </a:p>
              <a:p>
                <a14:m>
                  <m:oMath xmlns:m="http://schemas.openxmlformats.org/officeDocument/2006/math">
                    <m:r>
                      <a:rPr lang="ko-KR" altLang="en-US" sz="160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ko-KR" altLang="en-US" sz="1600" dirty="0"/>
                  <a:t>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ko-KR" altLang="en-US" sz="1600" dirty="0"/>
                  <a:t> </a:t>
                </a:r>
                <a:r>
                  <a:rPr lang="en-US" altLang="ko-KR" sz="1600" dirty="0"/>
                  <a:t>0</a:t>
                </a:r>
                <a:endParaRPr lang="ko-KR" altLang="en-US" sz="16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EBBCE53-A1E9-ACAE-E256-854831A13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724" y="5232325"/>
                <a:ext cx="1284716" cy="1077218"/>
              </a:xfrm>
              <a:prstGeom prst="rect">
                <a:avLst/>
              </a:prstGeom>
              <a:blipFill>
                <a:blip r:embed="rId11"/>
                <a:stretch>
                  <a:fillRect l="-2370" t="-1695" b="-62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6510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229B5-55C6-D490-623D-38E789D85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텍스트, 라인, 그래프, 도표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4212B6A0-CE56-DF04-F3E8-55E54B605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81" y="3069096"/>
            <a:ext cx="6100881" cy="3644441"/>
          </a:xfrm>
          <a:prstGeom prst="rect">
            <a:avLst/>
          </a:prstGeom>
        </p:spPr>
      </p:pic>
      <p:pic>
        <p:nvPicPr>
          <p:cNvPr id="18" name="그림 17" descr="텍스트, 라인, 그래프, 도표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CA70340A-70A1-DBB6-680A-AAFA48592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" y="3069096"/>
            <a:ext cx="6100430" cy="3650358"/>
          </a:xfrm>
          <a:prstGeom prst="rect">
            <a:avLst/>
          </a:prstGeom>
        </p:spPr>
      </p:pic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9AA0ED4-5E51-D7A0-6EF3-553E2670E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647986"/>
            <a:ext cx="7944764" cy="1113247"/>
          </a:xfrm>
        </p:spPr>
        <p:txBody>
          <a:bodyPr>
            <a:normAutofit lnSpcReduction="10000"/>
          </a:bodyPr>
          <a:lstStyle/>
          <a:p>
            <a:r>
              <a:rPr lang="en-US" altLang="ko-KR" sz="2000" dirty="0"/>
              <a:t>Charge radii of Isotone chains</a:t>
            </a:r>
            <a:r>
              <a:rPr lang="ko-KR" altLang="en-US" sz="2000" dirty="0"/>
              <a:t> </a:t>
            </a:r>
            <a:r>
              <a:rPr lang="en-US" altLang="ko-KR" sz="2000" dirty="0"/>
              <a:t>are</a:t>
            </a:r>
            <a:r>
              <a:rPr lang="ko-KR" altLang="en-US" sz="2000" dirty="0"/>
              <a:t> </a:t>
            </a:r>
            <a:r>
              <a:rPr lang="en-US" altLang="ko-KR" sz="2000" dirty="0"/>
              <a:t>also reproduced well.</a:t>
            </a:r>
          </a:p>
          <a:p>
            <a:endParaRPr lang="en-US" altLang="ko-KR" sz="2000" dirty="0"/>
          </a:p>
          <a:p>
            <a:r>
              <a:rPr lang="en-US" altLang="ko-KR" sz="2000" dirty="0"/>
              <a:t>The HO model works globally for spherical nuclei.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515A16F8-71A3-A229-FC76-A35A2690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200516"/>
            <a:ext cx="3733800" cy="732154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4. Result</a:t>
            </a:r>
            <a:endParaRPr lang="ko-KR" altLang="en-US" sz="3600" dirty="0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1A31762F-56A3-89B5-B963-B9608AA3EDFB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39F6AB65-1741-FFBD-E537-679EDE19FD05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BF548040-AC3E-C572-AEB0-C36790E1B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9B9C7D03-C423-9143-68A5-5B50F2A89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4BD7E48A-3DB1-A2EE-78BB-B29ABC2A5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34D0906-D25D-60CF-1EBD-23E0AD1293F1}"/>
              </a:ext>
            </a:extLst>
          </p:cNvPr>
          <p:cNvSpPr txBox="1"/>
          <p:nvPr/>
        </p:nvSpPr>
        <p:spPr>
          <a:xfrm>
            <a:off x="501764" y="1047776"/>
            <a:ext cx="4134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Isotone chains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565BD10-7CA9-CD58-C4FD-EFEAB4186596}"/>
                  </a:ext>
                </a:extLst>
              </p:cNvPr>
              <p:cNvSpPr txBox="1"/>
              <p:nvPr/>
            </p:nvSpPr>
            <p:spPr>
              <a:xfrm>
                <a:off x="4636082" y="5632942"/>
                <a:ext cx="11246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/>
                  <a:t>r</a:t>
                </a:r>
                <a:r>
                  <a:rPr lang="en-US" altLang="ko-KR" sz="1600" baseline="-25000" dirty="0"/>
                  <a:t>0</a:t>
                </a:r>
                <a:r>
                  <a:rPr lang="en-US" altLang="ko-KR" sz="1600" dirty="0"/>
                  <a:t>=1.23fm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160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ko-KR" altLang="en-US" sz="16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565BD10-7CA9-CD58-C4FD-EFEAB4186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082" y="5632942"/>
                <a:ext cx="1124639" cy="584775"/>
              </a:xfrm>
              <a:prstGeom prst="rect">
                <a:avLst/>
              </a:prstGeom>
              <a:blipFill>
                <a:blip r:embed="rId8"/>
                <a:stretch>
                  <a:fillRect l="-3261" t="-3125" b="-208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702843-DAD1-D99F-EE75-0654F4281335}"/>
                  </a:ext>
                </a:extLst>
              </p:cNvPr>
              <p:cNvSpPr txBox="1"/>
              <p:nvPr/>
            </p:nvSpPr>
            <p:spPr>
              <a:xfrm>
                <a:off x="10726088" y="5140499"/>
                <a:ext cx="128471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/>
                  <a:t>r</a:t>
                </a:r>
                <a:r>
                  <a:rPr lang="en-US" altLang="ko-KR" sz="1600" baseline="-25000" dirty="0"/>
                  <a:t>0 </a:t>
                </a:r>
                <a14:m>
                  <m:oMath xmlns:m="http://schemas.openxmlformats.org/officeDocument/2006/math">
                    <m:r>
                      <a:rPr lang="en-US" altLang="ko-K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1600" dirty="0"/>
                  <a:t>1.2fm</a:t>
                </a:r>
              </a:p>
              <a:p>
                <a14:m>
                  <m:oMath xmlns:m="http://schemas.openxmlformats.org/officeDocument/2006/math">
                    <m:r>
                      <a:rPr lang="ko-KR" altLang="en-US" sz="160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ko-KR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ko-KR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0.041 </m:t>
                    </m:r>
                  </m:oMath>
                </a14:m>
                <a:endParaRPr lang="en-US" altLang="ko-KR" sz="16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ko-KR" alt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ko-KR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ko-KR" altLang="en-US" sz="1600" dirty="0"/>
                  <a:t> </a:t>
                </a:r>
                <a:r>
                  <a:rPr lang="en-US" altLang="ko-KR" sz="1600" dirty="0"/>
                  <a:t>1.89</a:t>
                </a:r>
              </a:p>
              <a:p>
                <a14:m>
                  <m:oMath xmlns:m="http://schemas.openxmlformats.org/officeDocument/2006/math">
                    <m:r>
                      <a:rPr lang="ko-KR" altLang="en-US" sz="160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ko-KR" altLang="en-US" sz="1600" dirty="0"/>
                  <a:t>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ko-KR" altLang="en-US" sz="1600" dirty="0"/>
                  <a:t> </a:t>
                </a:r>
                <a:r>
                  <a:rPr lang="en-US" altLang="ko-KR" sz="1600" dirty="0"/>
                  <a:t>0.18</a:t>
                </a:r>
                <a:endParaRPr lang="ko-KR" altLang="en-US" sz="1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702843-DAD1-D99F-EE75-0654F4281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6088" y="5140499"/>
                <a:ext cx="1284716" cy="1077218"/>
              </a:xfrm>
              <a:prstGeom prst="rect">
                <a:avLst/>
              </a:prstGeom>
              <a:blipFill>
                <a:blip r:embed="rId9"/>
                <a:stretch>
                  <a:fillRect l="-2857" t="-1695" b="-62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303E937E-F61D-9DDC-78F9-E99DD4AF5A48}"/>
              </a:ext>
            </a:extLst>
          </p:cNvPr>
          <p:cNvCxnSpPr>
            <a:cxnSpLocks/>
          </p:cNvCxnSpPr>
          <p:nvPr/>
        </p:nvCxnSpPr>
        <p:spPr>
          <a:xfrm flipH="1">
            <a:off x="572655" y="3195782"/>
            <a:ext cx="5337268" cy="3021935"/>
          </a:xfrm>
          <a:prstGeom prst="line">
            <a:avLst/>
          </a:prstGeom>
          <a:ln w="19050" cap="flat" cmpd="sng" algn="ctr">
            <a:solidFill>
              <a:schemeClr val="accent1">
                <a:lumMod val="40000"/>
                <a:lumOff val="6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31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AE614-8590-A92E-0092-9F942AF21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텍스트, 스크린샷, 도표, 그래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114CE82E-ADCB-ED39-C8DD-6638E5B3A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670" y="1164065"/>
            <a:ext cx="7196342" cy="5394971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A5DA6665-78C6-9DCB-19BA-44EC601B4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200516"/>
            <a:ext cx="3733800" cy="732154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4. Result</a:t>
            </a:r>
            <a:endParaRPr lang="ko-KR" altLang="en-US" sz="3600" dirty="0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754CBF05-D04B-AD9C-9B1F-637BCB2FCE0C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70D62E03-41B6-B4B7-0105-B4AE898E3BAB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56C97B33-4535-4360-5815-440099BB6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2068221-6E1A-CA8A-49D1-862F04603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D1D88E16-C17F-D469-9E33-DFC562FBF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C93C24E-58E1-6491-5209-D6F91B1B3398}"/>
              </a:ext>
            </a:extLst>
          </p:cNvPr>
          <p:cNvSpPr txBox="1"/>
          <p:nvPr/>
        </p:nvSpPr>
        <p:spPr>
          <a:xfrm>
            <a:off x="387348" y="6534373"/>
            <a:ext cx="60988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dirty="0"/>
              <a:t>Tsuyoshi, </a:t>
            </a:r>
            <a:r>
              <a:rPr lang="en-US" altLang="ko-KR" sz="1000" dirty="0" err="1"/>
              <a:t>Cheoun</a:t>
            </a:r>
            <a:r>
              <a:rPr lang="en-US" altLang="ko-KR" sz="1000" dirty="0"/>
              <a:t>, Physics Letters B</a:t>
            </a:r>
            <a:r>
              <a:rPr lang="en-US" altLang="ko-KR" sz="1000" b="1" dirty="0"/>
              <a:t> 843 </a:t>
            </a:r>
            <a:r>
              <a:rPr lang="en-US" altLang="ko-KR" sz="1000" dirty="0"/>
              <a:t>(2023) 138013</a:t>
            </a:r>
            <a:endParaRPr lang="ko-KR" alt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9B194F-F2D5-F7D4-C5E5-7EF941339F2C}"/>
              </a:ext>
            </a:extLst>
          </p:cNvPr>
          <p:cNvSpPr txBox="1"/>
          <p:nvPr/>
        </p:nvSpPr>
        <p:spPr>
          <a:xfrm>
            <a:off x="387348" y="1137094"/>
            <a:ext cx="4578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N-skin thickness of </a:t>
            </a:r>
            <a:r>
              <a:rPr lang="en-US" altLang="ko-KR" sz="2000" baseline="30000" dirty="0"/>
              <a:t>48</a:t>
            </a:r>
            <a:r>
              <a:rPr lang="en-US" altLang="ko-KR" sz="2000" dirty="0"/>
              <a:t>Ca and </a:t>
            </a:r>
            <a:r>
              <a:rPr lang="en-US" altLang="ko-KR" sz="2000" baseline="30000" dirty="0"/>
              <a:t>208</a:t>
            </a:r>
            <a:r>
              <a:rPr lang="en-US" altLang="ko-KR" sz="2000" dirty="0"/>
              <a:t>Pb </a:t>
            </a:r>
            <a:endParaRPr lang="ko-KR" alt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5BF4CB-E607-068E-4EFC-7B5FE92F69D0}"/>
              </a:ext>
            </a:extLst>
          </p:cNvPr>
          <p:cNvSpPr txBox="1"/>
          <p:nvPr/>
        </p:nvSpPr>
        <p:spPr>
          <a:xfrm>
            <a:off x="322988" y="3948707"/>
            <a:ext cx="41343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Significant difference between gamma = 0 and gamma ≠0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With gamma, HO model agree better with PREX and CREX data together. </a:t>
            </a:r>
            <a:endParaRPr lang="ko-KR" altLang="en-US" dirty="0"/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DE2015AC-8406-8F02-1EE3-F4BA60E19824}"/>
              </a:ext>
            </a:extLst>
          </p:cNvPr>
          <p:cNvGrpSpPr/>
          <p:nvPr/>
        </p:nvGrpSpPr>
        <p:grpSpPr>
          <a:xfrm>
            <a:off x="521251" y="1984718"/>
            <a:ext cx="4017517" cy="1397010"/>
            <a:chOff x="547471" y="4579011"/>
            <a:chExt cx="4017517" cy="13970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19ADC6C-8BD3-C15E-A236-5D8144205277}"/>
                    </a:ext>
                  </a:extLst>
                </p:cNvPr>
                <p:cNvSpPr txBox="1"/>
                <p:nvPr/>
              </p:nvSpPr>
              <p:spPr>
                <a:xfrm>
                  <a:off x="1887651" y="5021914"/>
                  <a:ext cx="1284716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400" b="1" dirty="0"/>
                    <a:t>r</a:t>
                  </a:r>
                  <a:r>
                    <a:rPr lang="en-US" altLang="ko-KR" sz="1400" b="1" baseline="-25000" dirty="0"/>
                    <a:t>0 </a:t>
                  </a:r>
                  <a14:m>
                    <m:oMath xmlns:m="http://schemas.openxmlformats.org/officeDocument/2006/math">
                      <m:r>
                        <a:rPr lang="en-US" altLang="ko-K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 </m:t>
                      </m:r>
                    </m:oMath>
                  </a14:m>
                  <a:r>
                    <a:rPr lang="en-US" altLang="ko-KR" sz="1400" b="1" dirty="0"/>
                    <a:t>1.2fm</a:t>
                  </a:r>
                </a:p>
                <a:p>
                  <a14:m>
                    <m:oMath xmlns:m="http://schemas.openxmlformats.org/officeDocument/2006/math">
                      <m:r>
                        <a:rPr lang="ko-KR" altLang="en-US" sz="1400" b="1" i="1" smtClean="0">
                          <a:latin typeface="Cambria Math" panose="02040503050406030204" pitchFamily="18" charset="0"/>
                        </a:rPr>
                        <m:t>𝜸</m:t>
                      </m:r>
                    </m:oMath>
                  </a14:m>
                  <a:r>
                    <a:rPr lang="en-US" altLang="ko-KR" sz="1400" b="1" dirty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ko-K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ko-KR" sz="1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ko-KR" sz="1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altLang="ko-KR" sz="1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ko-KR" sz="1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𝟎𝟒𝟏</m:t>
                      </m:r>
                      <m:r>
                        <a:rPr lang="en-US" altLang="ko-KR" sz="1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n-US" altLang="ko-KR" sz="1400" b="1" dirty="0">
                    <a:ea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ko-KR" altLang="en-US" sz="1400" b="1" i="1" smtClean="0">
                          <a:latin typeface="Cambria Math" panose="02040503050406030204" pitchFamily="18" charset="0"/>
                        </a:rPr>
                        <m:t>𝜶</m:t>
                      </m:r>
                    </m:oMath>
                  </a14:m>
                  <a:r>
                    <a:rPr lang="en-US" altLang="ko-KR" sz="1400" b="1" dirty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ko-KR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ko-KR" altLang="en-US" sz="1400" b="1" dirty="0"/>
                    <a:t> </a:t>
                  </a:r>
                  <a:r>
                    <a:rPr lang="en-US" altLang="ko-KR" sz="1400" b="1" dirty="0"/>
                    <a:t>1.89</a:t>
                  </a:r>
                </a:p>
                <a:p>
                  <a14:m>
                    <m:oMath xmlns:m="http://schemas.openxmlformats.org/officeDocument/2006/math">
                      <m:r>
                        <a:rPr lang="ko-KR" altLang="en-US" sz="1400" b="1" i="1" smtClean="0">
                          <a:latin typeface="Cambria Math" panose="02040503050406030204" pitchFamily="18" charset="0"/>
                        </a:rPr>
                        <m:t>𝜷</m:t>
                      </m:r>
                    </m:oMath>
                  </a14:m>
                  <a:r>
                    <a:rPr lang="ko-KR" altLang="en-US" sz="1400" b="1" dirty="0"/>
                    <a:t> </a:t>
                  </a:r>
                  <a14:m>
                    <m:oMath xmlns:m="http://schemas.openxmlformats.org/officeDocument/2006/math">
                      <m:r>
                        <a:rPr lang="en-US" altLang="ko-KR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ko-KR" altLang="en-US" sz="1400" b="1" dirty="0"/>
                    <a:t> </a:t>
                  </a:r>
                  <a:r>
                    <a:rPr lang="en-US" altLang="ko-KR" sz="1400" b="1" dirty="0"/>
                    <a:t>0</a:t>
                  </a:r>
                  <a:endParaRPr lang="ko-KR" altLang="en-US" sz="1400" b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19ADC6C-8BD3-C15E-A236-5D81442052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7651" y="5021914"/>
                  <a:ext cx="1284716" cy="954107"/>
                </a:xfrm>
                <a:prstGeom prst="rect">
                  <a:avLst/>
                </a:prstGeom>
                <a:blipFill>
                  <a:blip r:embed="rId7"/>
                  <a:stretch>
                    <a:fillRect l="-1422" t="-1274" b="-5732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E0395B9-1BE5-FC8E-D2A9-21F2D13593FB}"/>
                    </a:ext>
                  </a:extLst>
                </p:cNvPr>
                <p:cNvSpPr txBox="1"/>
                <p:nvPr/>
              </p:nvSpPr>
              <p:spPr>
                <a:xfrm>
                  <a:off x="3280272" y="5021913"/>
                  <a:ext cx="1284716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400" b="1" dirty="0"/>
                    <a:t>r</a:t>
                  </a:r>
                  <a:r>
                    <a:rPr lang="en-US" altLang="ko-KR" sz="1400" b="1" baseline="-25000" dirty="0"/>
                    <a:t>0 </a:t>
                  </a:r>
                  <a14:m>
                    <m:oMath xmlns:m="http://schemas.openxmlformats.org/officeDocument/2006/math">
                      <m:r>
                        <a:rPr lang="en-US" altLang="ko-K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 </m:t>
                      </m:r>
                    </m:oMath>
                  </a14:m>
                  <a:r>
                    <a:rPr lang="en-US" altLang="ko-KR" sz="1400" b="1" dirty="0"/>
                    <a:t>1.2fm</a:t>
                  </a:r>
                </a:p>
                <a:p>
                  <a14:m>
                    <m:oMath xmlns:m="http://schemas.openxmlformats.org/officeDocument/2006/math">
                      <m:r>
                        <a:rPr lang="ko-KR" altLang="en-US" sz="1400" b="1" i="1" smtClean="0">
                          <a:latin typeface="Cambria Math" panose="02040503050406030204" pitchFamily="18" charset="0"/>
                        </a:rPr>
                        <m:t>𝜸</m:t>
                      </m:r>
                    </m:oMath>
                  </a14:m>
                  <a:r>
                    <a:rPr lang="en-US" altLang="ko-KR" sz="1400" b="1" dirty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ko-KR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ko-KR" sz="1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ko-KR" sz="1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altLang="ko-KR" sz="1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ko-KR" sz="1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𝟎𝟒𝟏</m:t>
                      </m:r>
                      <m:r>
                        <a:rPr lang="en-US" altLang="ko-KR" sz="1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n-US" altLang="ko-KR" sz="1400" b="1" dirty="0">
                    <a:ea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ko-KR" altLang="en-US" sz="1400" b="1" i="1" smtClean="0">
                          <a:latin typeface="Cambria Math" panose="02040503050406030204" pitchFamily="18" charset="0"/>
                        </a:rPr>
                        <m:t>𝜶</m:t>
                      </m:r>
                    </m:oMath>
                  </a14:m>
                  <a:r>
                    <a:rPr lang="en-US" altLang="ko-KR" sz="1400" b="1" dirty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ko-KR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ko-KR" altLang="en-US" sz="1400" b="1" dirty="0"/>
                    <a:t> </a:t>
                  </a:r>
                  <a:r>
                    <a:rPr lang="en-US" altLang="ko-KR" sz="1400" b="1" dirty="0"/>
                    <a:t>1.89</a:t>
                  </a:r>
                </a:p>
                <a:p>
                  <a14:m>
                    <m:oMath xmlns:m="http://schemas.openxmlformats.org/officeDocument/2006/math">
                      <m:r>
                        <a:rPr lang="ko-KR" altLang="en-US" sz="1400" b="1" i="1" smtClean="0">
                          <a:latin typeface="Cambria Math" panose="02040503050406030204" pitchFamily="18" charset="0"/>
                        </a:rPr>
                        <m:t>𝜷</m:t>
                      </m:r>
                    </m:oMath>
                  </a14:m>
                  <a:r>
                    <a:rPr lang="ko-KR" altLang="en-US" sz="1400" b="1" dirty="0"/>
                    <a:t> </a:t>
                  </a:r>
                  <a14:m>
                    <m:oMath xmlns:m="http://schemas.openxmlformats.org/officeDocument/2006/math">
                      <m:r>
                        <a:rPr lang="en-US" altLang="ko-KR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a14:m>
                  <a:r>
                    <a:rPr lang="ko-KR" altLang="en-US" sz="1400" b="1" dirty="0"/>
                    <a:t> </a:t>
                  </a:r>
                  <a:r>
                    <a:rPr lang="en-US" altLang="ko-KR" sz="1400" b="1" dirty="0"/>
                    <a:t>0.18</a:t>
                  </a:r>
                  <a:endParaRPr lang="ko-KR" altLang="en-US" sz="1400" b="1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E0395B9-1BE5-FC8E-D2A9-21F2D13593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0272" y="5021913"/>
                  <a:ext cx="1284716" cy="954107"/>
                </a:xfrm>
                <a:prstGeom prst="rect">
                  <a:avLst/>
                </a:prstGeom>
                <a:blipFill>
                  <a:blip r:embed="rId8"/>
                  <a:stretch>
                    <a:fillRect l="-1422" t="-1274" b="-5732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E3D1E04-143D-C316-9844-86E74F26D26F}"/>
                    </a:ext>
                  </a:extLst>
                </p:cNvPr>
                <p:cNvSpPr txBox="1"/>
                <p:nvPr/>
              </p:nvSpPr>
              <p:spPr>
                <a:xfrm>
                  <a:off x="547471" y="5037302"/>
                  <a:ext cx="105042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400" b="1" dirty="0"/>
                    <a:t>r</a:t>
                  </a:r>
                  <a:r>
                    <a:rPr lang="en-US" altLang="ko-KR" sz="1400" b="1" baseline="-25000" dirty="0"/>
                    <a:t>0</a:t>
                  </a:r>
                  <a:r>
                    <a:rPr lang="en-US" altLang="ko-KR" sz="1400" b="1" dirty="0"/>
                    <a:t>=1.23fm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ko-KR" altLang="en-US" sz="1400" b="1" i="1" smtClean="0">
                            <a:latin typeface="Cambria Math" panose="02040503050406030204" pitchFamily="18" charset="0"/>
                          </a:rPr>
                          <m:t>𝜸</m:t>
                        </m:r>
                        <m:r>
                          <a:rPr lang="en-US" altLang="ko-KR" sz="14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ko-KR" altLang="en-US" sz="1400" b="1" i="1" smtClean="0">
                            <a:latin typeface="Cambria Math" panose="02040503050406030204" pitchFamily="18" charset="0"/>
                          </a:rPr>
                          <m:t>𝜶</m:t>
                        </m:r>
                        <m:r>
                          <a:rPr lang="en-US" altLang="ko-KR" sz="14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ko-KR" sz="14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ko-KR" altLang="en-US" sz="1400" b="1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E3D1E04-143D-C316-9844-86E74F26D2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471" y="5037302"/>
                  <a:ext cx="1050420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1744" t="-2326" r="-581" b="-232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2FE92A-9811-A1BA-BF2C-E7480C40773A}"/>
                </a:ext>
              </a:extLst>
            </p:cNvPr>
            <p:cNvSpPr txBox="1"/>
            <p:nvPr/>
          </p:nvSpPr>
          <p:spPr>
            <a:xfrm>
              <a:off x="829935" y="4599834"/>
              <a:ext cx="48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(A)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FEA17B-4334-D154-9A56-77771986A840}"/>
                </a:ext>
              </a:extLst>
            </p:cNvPr>
            <p:cNvSpPr txBox="1"/>
            <p:nvPr/>
          </p:nvSpPr>
          <p:spPr>
            <a:xfrm>
              <a:off x="2185872" y="4579011"/>
              <a:ext cx="557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(B)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025944-3193-2915-F00F-45865C1F4A20}"/>
                </a:ext>
              </a:extLst>
            </p:cNvPr>
            <p:cNvSpPr txBox="1"/>
            <p:nvPr/>
          </p:nvSpPr>
          <p:spPr>
            <a:xfrm>
              <a:off x="3517088" y="4579011"/>
              <a:ext cx="6869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(C)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B228402-949F-D163-E9BA-F376841B48E9}"/>
              </a:ext>
            </a:extLst>
          </p:cNvPr>
          <p:cNvSpPr txBox="1"/>
          <p:nvPr/>
        </p:nvSpPr>
        <p:spPr>
          <a:xfrm>
            <a:off x="9424059" y="1489526"/>
            <a:ext cx="483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(A)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9756A1-83E3-5415-2BF9-8DD5B496E541}"/>
              </a:ext>
            </a:extLst>
          </p:cNvPr>
          <p:cNvSpPr txBox="1"/>
          <p:nvPr/>
        </p:nvSpPr>
        <p:spPr>
          <a:xfrm>
            <a:off x="8915082" y="1858858"/>
            <a:ext cx="55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(B)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67CBFC-136A-587C-0817-A081D46C7D6B}"/>
              </a:ext>
            </a:extLst>
          </p:cNvPr>
          <p:cNvSpPr txBox="1"/>
          <p:nvPr/>
        </p:nvSpPr>
        <p:spPr>
          <a:xfrm>
            <a:off x="8067233" y="2440793"/>
            <a:ext cx="68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(C)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27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FDD45-7F42-D0BB-7532-588F63EF6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3B7484-FD07-C55C-8013-852AF10A8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200516"/>
            <a:ext cx="3733800" cy="732154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5. Summary</a:t>
            </a:r>
            <a:endParaRPr lang="ko-KR" altLang="en-US" sz="3600" dirty="0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DD1DA4F4-F541-7ED6-4EC9-418AC2780C68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562D4535-3059-14E6-0EF2-03628F45A0C0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C555A74B-C61A-51E5-EC03-B095C5CE4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9C571B25-A32D-86A7-2A0B-E4A1A7ADB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688FD5A4-E503-ADAE-49AF-4FF905C55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내용 개체 틀 10">
                <a:extLst>
                  <a:ext uri="{FF2B5EF4-FFF2-40B4-BE49-F238E27FC236}">
                    <a16:creationId xmlns:a16="http://schemas.microsoft.com/office/drawing/2014/main" id="{1C09E928-97AD-4F4E-9A7A-9DF54C7765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64824"/>
                <a:ext cx="10515600" cy="4351338"/>
              </a:xfrm>
            </p:spPr>
            <p:txBody>
              <a:bodyPr/>
              <a:lstStyle/>
              <a:p>
                <a:r>
                  <a:rPr lang="en-US" altLang="ko-KR" dirty="0"/>
                  <a:t>The HO model agrees very well with the measured charge radius</a:t>
                </a:r>
              </a:p>
              <a:p>
                <a:endParaRPr lang="en-US" altLang="ko-KR" dirty="0"/>
              </a:p>
              <a:p>
                <a:r>
                  <a:rPr lang="en-US" altLang="ko-KR" dirty="0"/>
                  <a:t>The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model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is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adjusted by expressing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ko-KR" dirty="0"/>
                  <a:t> as a function of the mass number A.</a:t>
                </a:r>
              </a:p>
              <a:p>
                <a:endParaRPr lang="en-US" altLang="ko-KR" dirty="0"/>
              </a:p>
              <a:p>
                <a:r>
                  <a:rPr lang="en-US" altLang="ko-KR" dirty="0"/>
                  <a:t>The additional parameter </a:t>
                </a:r>
                <a14:m>
                  <m:oMath xmlns:m="http://schemas.openxmlformats.org/officeDocument/2006/math">
                    <m:r>
                      <a:rPr lang="ko-KR" altLang="en-US" sz="2800" b="1" i="1" smtClean="0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altLang="ko-KR" dirty="0"/>
                  <a:t> improves agreement with data for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48</m:t>
                        </m:r>
                      </m:sup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</m:sPre>
                  </m:oMath>
                </a14:m>
                <a:r>
                  <a:rPr lang="en-US" altLang="ko-KR" dirty="0"/>
                  <a:t>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208</m:t>
                        </m:r>
                      </m:sup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𝑃𝑏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sPre>
                  </m:oMath>
                </a14:m>
                <a:r>
                  <a:rPr lang="en-US" altLang="ko-KR" dirty="0"/>
                  <a:t>in terms of neutron skin thickness </a:t>
                </a:r>
              </a:p>
            </p:txBody>
          </p:sp>
        </mc:Choice>
        <mc:Fallback xmlns="">
          <p:sp>
            <p:nvSpPr>
              <p:cNvPr id="11" name="내용 개체 틀 10">
                <a:extLst>
                  <a:ext uri="{FF2B5EF4-FFF2-40B4-BE49-F238E27FC236}">
                    <a16:creationId xmlns:a16="http://schemas.microsoft.com/office/drawing/2014/main" id="{1C09E928-97AD-4F4E-9A7A-9DF54C7765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64824"/>
                <a:ext cx="10515600" cy="4351338"/>
              </a:xfrm>
              <a:blipFill>
                <a:blip r:embed="rId6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그룹 3">
            <a:extLst>
              <a:ext uri="{FF2B5EF4-FFF2-40B4-BE49-F238E27FC236}">
                <a16:creationId xmlns:a16="http://schemas.microsoft.com/office/drawing/2014/main" id="{BCCB8D66-671E-584A-712B-015E77555275}"/>
              </a:ext>
            </a:extLst>
          </p:cNvPr>
          <p:cNvGrpSpPr/>
          <p:nvPr/>
        </p:nvGrpSpPr>
        <p:grpSpPr>
          <a:xfrm>
            <a:off x="5506735" y="5827855"/>
            <a:ext cx="5909891" cy="524439"/>
            <a:chOff x="6096000" y="4187205"/>
            <a:chExt cx="5909891" cy="5244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411896B-5924-7D70-7D86-422B24DAA97D}"/>
                    </a:ext>
                  </a:extLst>
                </p:cNvPr>
                <p:cNvSpPr txBox="1"/>
                <p:nvPr/>
              </p:nvSpPr>
              <p:spPr>
                <a:xfrm>
                  <a:off x="6096000" y="4187205"/>
                  <a:ext cx="2517535" cy="5244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ko-KR" alt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𝜸</m:t>
                            </m:r>
                            <m:f>
                              <m:f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num>
                              <m:den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31E2C28-C19B-03CA-CB20-F5CF8C99C3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4187205"/>
                  <a:ext cx="2517535" cy="52443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E242E1-F2DC-E455-D242-3ACFA7AAAA43}"/>
                    </a:ext>
                  </a:extLst>
                </p:cNvPr>
                <p:cNvSpPr txBox="1"/>
                <p:nvPr/>
              </p:nvSpPr>
              <p:spPr>
                <a:xfrm>
                  <a:off x="8613535" y="4187205"/>
                  <a:ext cx="3392356" cy="5244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ko-KR" alt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𝜸</m:t>
                            </m:r>
                            <m:f>
                              <m:f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num>
                              <m:den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D7AD6C1-176E-7482-DDAE-9B2BECBFE7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3535" y="4187205"/>
                  <a:ext cx="3392356" cy="52443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70016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49759B-DA95-7099-FD47-63F79AB6F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858" y="2766218"/>
            <a:ext cx="8202283" cy="1325563"/>
          </a:xfrm>
        </p:spPr>
        <p:txBody>
          <a:bodyPr/>
          <a:lstStyle/>
          <a:p>
            <a:r>
              <a:rPr lang="en-US" altLang="ko-KR" b="1" i="1" dirty="0"/>
              <a:t>Thank you for your attention!</a:t>
            </a:r>
            <a:endParaRPr lang="ko-KR" altLang="en-US" b="1" i="1" dirty="0"/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CCAD5D4-7CCC-A790-1AE6-A2CD92BD28AF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E4EAF0AE-467F-64BE-DE7A-ED5E8AA8CE7B}"/>
              </a:ext>
            </a:extLst>
          </p:cNvPr>
          <p:cNvSpPr/>
          <p:nvPr/>
        </p:nvSpPr>
        <p:spPr>
          <a:xfrm>
            <a:off x="387926" y="592533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5674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DBBBB-1D8D-4E88-CD37-B9C104D54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D571E4-CBA2-0412-ADFD-245757EF7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6" y="200516"/>
            <a:ext cx="8790579" cy="732154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3. Formalism- Harmonic oscillator model</a:t>
            </a:r>
            <a:endParaRPr lang="ko-KR" altLang="en-US" sz="3600" dirty="0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B566E86D-1187-DDAB-C6F9-E23B993D948B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8AA284FB-4D6F-A149-CB42-668A4E684A2D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67EA6C03-40EE-B44C-DD50-ED6992D9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6B5C202-4458-190B-DDF9-3E14B0B11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FA0E994F-117A-3164-9648-6C7D24D76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p:pic>
        <p:nvPicPr>
          <p:cNvPr id="12" name="그림 11">
            <a:extLst>
              <a:ext uri="{FF2B5EF4-FFF2-40B4-BE49-F238E27FC236}">
                <a16:creationId xmlns:a16="http://schemas.microsoft.com/office/drawing/2014/main" id="{A5484E94-E5A6-8D50-9AA8-BB24EBD69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1202" y="2281764"/>
            <a:ext cx="3805457" cy="3915931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9CF8E02F-27DA-C8F1-0CE1-2AA9FE708049}"/>
              </a:ext>
            </a:extLst>
          </p:cNvPr>
          <p:cNvCxnSpPr>
            <a:cxnSpLocks/>
          </p:cNvCxnSpPr>
          <p:nvPr/>
        </p:nvCxnSpPr>
        <p:spPr>
          <a:xfrm>
            <a:off x="8414327" y="5602464"/>
            <a:ext cx="13310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78C42D6A-FDAD-FC47-60E4-48A7EA1DBEBE}"/>
              </a:ext>
            </a:extLst>
          </p:cNvPr>
          <p:cNvCxnSpPr>
            <a:cxnSpLocks/>
          </p:cNvCxnSpPr>
          <p:nvPr/>
        </p:nvCxnSpPr>
        <p:spPr>
          <a:xfrm>
            <a:off x="8090318" y="4999573"/>
            <a:ext cx="19865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B7EB9AB4-0C9F-F988-85F0-7FAAED4DF202}"/>
              </a:ext>
            </a:extLst>
          </p:cNvPr>
          <p:cNvCxnSpPr>
            <a:cxnSpLocks/>
          </p:cNvCxnSpPr>
          <p:nvPr/>
        </p:nvCxnSpPr>
        <p:spPr>
          <a:xfrm>
            <a:off x="7526814" y="3429000"/>
            <a:ext cx="311347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BC28C28E-C33C-E3F4-87C8-54029DA52615}"/>
              </a:ext>
            </a:extLst>
          </p:cNvPr>
          <p:cNvCxnSpPr>
            <a:cxnSpLocks/>
          </p:cNvCxnSpPr>
          <p:nvPr/>
        </p:nvCxnSpPr>
        <p:spPr>
          <a:xfrm>
            <a:off x="7338290" y="2664692"/>
            <a:ext cx="34994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타원 30">
            <a:extLst>
              <a:ext uri="{FF2B5EF4-FFF2-40B4-BE49-F238E27FC236}">
                <a16:creationId xmlns:a16="http://schemas.microsoft.com/office/drawing/2014/main" id="{A9B5B7C5-8785-E49D-4278-077189B467B7}"/>
              </a:ext>
            </a:extLst>
          </p:cNvPr>
          <p:cNvSpPr/>
          <p:nvPr/>
        </p:nvSpPr>
        <p:spPr>
          <a:xfrm>
            <a:off x="9066014" y="4517052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8791EAAE-7B1C-A6A7-2DEC-B346F6DE2C1C}"/>
              </a:ext>
            </a:extLst>
          </p:cNvPr>
          <p:cNvSpPr/>
          <p:nvPr/>
        </p:nvSpPr>
        <p:spPr>
          <a:xfrm>
            <a:off x="9061399" y="4179927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583F05C4-125B-8705-7178-81FCA2733D4D}"/>
              </a:ext>
            </a:extLst>
          </p:cNvPr>
          <p:cNvSpPr/>
          <p:nvPr/>
        </p:nvSpPr>
        <p:spPr>
          <a:xfrm>
            <a:off x="9056779" y="3842797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id="{9147E9EB-CE01-9E84-B57E-35D79CC6C822}"/>
              </a:ext>
            </a:extLst>
          </p:cNvPr>
          <p:cNvSpPr/>
          <p:nvPr/>
        </p:nvSpPr>
        <p:spPr>
          <a:xfrm>
            <a:off x="9432820" y="5476368"/>
            <a:ext cx="220620" cy="2309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id="{2C92AA67-0C94-5E76-0137-F1AA3D522CA1}"/>
              </a:ext>
            </a:extLst>
          </p:cNvPr>
          <p:cNvSpPr/>
          <p:nvPr/>
        </p:nvSpPr>
        <p:spPr>
          <a:xfrm>
            <a:off x="9171821" y="5476368"/>
            <a:ext cx="220620" cy="2309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3300EEE2-4A29-3B9D-F47A-B8328AA90672}"/>
              </a:ext>
            </a:extLst>
          </p:cNvPr>
          <p:cNvSpPr/>
          <p:nvPr/>
        </p:nvSpPr>
        <p:spPr>
          <a:xfrm>
            <a:off x="8772887" y="5476368"/>
            <a:ext cx="220620" cy="230910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B92D5EBF-7910-BE0F-8D8B-5CAC004831FF}"/>
              </a:ext>
            </a:extLst>
          </p:cNvPr>
          <p:cNvSpPr/>
          <p:nvPr/>
        </p:nvSpPr>
        <p:spPr>
          <a:xfrm>
            <a:off x="8487654" y="5480986"/>
            <a:ext cx="220620" cy="230910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20ECC5-9596-03D5-1BE4-E9E8402E9CD4}"/>
              </a:ext>
            </a:extLst>
          </p:cNvPr>
          <p:cNvSpPr txBox="1"/>
          <p:nvPr/>
        </p:nvSpPr>
        <p:spPr>
          <a:xfrm>
            <a:off x="7895222" y="5403400"/>
            <a:ext cx="857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0</a:t>
            </a:r>
            <a:endParaRPr lang="ko-KR" altLang="en-US" sz="20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6344650-CD52-BE4F-A205-0B913BC7A341}"/>
              </a:ext>
            </a:extLst>
          </p:cNvPr>
          <p:cNvSpPr txBox="1"/>
          <p:nvPr/>
        </p:nvSpPr>
        <p:spPr>
          <a:xfrm>
            <a:off x="7541742" y="4774552"/>
            <a:ext cx="857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1</a:t>
            </a:r>
            <a:endParaRPr lang="ko-KR" alt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F25C7D0-18E8-4E78-EF51-B9556ADE347C}"/>
                  </a:ext>
                </a:extLst>
              </p:cNvPr>
              <p:cNvSpPr txBox="1"/>
              <p:nvPr/>
            </p:nvSpPr>
            <p:spPr>
              <a:xfrm>
                <a:off x="6696283" y="3228945"/>
                <a:ext cx="8574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ko-KR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sz="20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</m:acc>
                    </m:oMath>
                  </m:oMathPara>
                </a14:m>
                <a:endParaRPr lang="ko-KR" altLang="en-US" sz="2000" b="1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AB08BB9-A231-50AD-FF9F-D0E0F7D58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283" y="3228945"/>
                <a:ext cx="857475" cy="400110"/>
              </a:xfrm>
              <a:prstGeom prst="rect">
                <a:avLst/>
              </a:prstGeom>
              <a:blipFill>
                <a:blip r:embed="rId6"/>
                <a:stretch>
                  <a:fillRect r="-1276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타원 47">
            <a:extLst>
              <a:ext uri="{FF2B5EF4-FFF2-40B4-BE49-F238E27FC236}">
                <a16:creationId xmlns:a16="http://schemas.microsoft.com/office/drawing/2014/main" id="{28FC68D6-3088-8F8B-AFAC-0394E1320A9C}"/>
              </a:ext>
            </a:extLst>
          </p:cNvPr>
          <p:cNvSpPr/>
          <p:nvPr/>
        </p:nvSpPr>
        <p:spPr>
          <a:xfrm>
            <a:off x="8181597" y="4947813"/>
            <a:ext cx="102871" cy="113877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id="{2BE06AE1-377A-F8EF-FAA0-07C7DFD6CBC1}"/>
              </a:ext>
            </a:extLst>
          </p:cNvPr>
          <p:cNvSpPr/>
          <p:nvPr/>
        </p:nvSpPr>
        <p:spPr>
          <a:xfrm>
            <a:off x="8470633" y="4942634"/>
            <a:ext cx="102871" cy="113877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타원 52">
            <a:extLst>
              <a:ext uri="{FF2B5EF4-FFF2-40B4-BE49-F238E27FC236}">
                <a16:creationId xmlns:a16="http://schemas.microsoft.com/office/drawing/2014/main" id="{6B988B93-5BF3-4B2D-8F5A-0B524750AFD1}"/>
              </a:ext>
            </a:extLst>
          </p:cNvPr>
          <p:cNvSpPr/>
          <p:nvPr/>
        </p:nvSpPr>
        <p:spPr>
          <a:xfrm>
            <a:off x="8758870" y="4942633"/>
            <a:ext cx="102871" cy="113877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타원 54">
            <a:extLst>
              <a:ext uri="{FF2B5EF4-FFF2-40B4-BE49-F238E27FC236}">
                <a16:creationId xmlns:a16="http://schemas.microsoft.com/office/drawing/2014/main" id="{15C8A8B8-86BD-BDD8-3F75-5F6FB886A30F}"/>
              </a:ext>
            </a:extLst>
          </p:cNvPr>
          <p:cNvSpPr/>
          <p:nvPr/>
        </p:nvSpPr>
        <p:spPr>
          <a:xfrm>
            <a:off x="8891581" y="4939594"/>
            <a:ext cx="102871" cy="113877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타원 55">
            <a:extLst>
              <a:ext uri="{FF2B5EF4-FFF2-40B4-BE49-F238E27FC236}">
                <a16:creationId xmlns:a16="http://schemas.microsoft.com/office/drawing/2014/main" id="{9D327CA7-65D5-8D52-00C6-71B17375C395}"/>
              </a:ext>
            </a:extLst>
          </p:cNvPr>
          <p:cNvSpPr/>
          <p:nvPr/>
        </p:nvSpPr>
        <p:spPr>
          <a:xfrm>
            <a:off x="8613372" y="4939593"/>
            <a:ext cx="102871" cy="113877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타원 56">
            <a:extLst>
              <a:ext uri="{FF2B5EF4-FFF2-40B4-BE49-F238E27FC236}">
                <a16:creationId xmlns:a16="http://schemas.microsoft.com/office/drawing/2014/main" id="{2FFD29AC-3433-EF08-A026-3C17035F12FA}"/>
              </a:ext>
            </a:extLst>
          </p:cNvPr>
          <p:cNvSpPr/>
          <p:nvPr/>
        </p:nvSpPr>
        <p:spPr>
          <a:xfrm>
            <a:off x="8327194" y="4947812"/>
            <a:ext cx="102871" cy="113877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타원 57">
            <a:extLst>
              <a:ext uri="{FF2B5EF4-FFF2-40B4-BE49-F238E27FC236}">
                <a16:creationId xmlns:a16="http://schemas.microsoft.com/office/drawing/2014/main" id="{7D9ED5B1-8DB9-B465-EBA2-01F71657AB34}"/>
              </a:ext>
            </a:extLst>
          </p:cNvPr>
          <p:cNvSpPr/>
          <p:nvPr/>
        </p:nvSpPr>
        <p:spPr>
          <a:xfrm>
            <a:off x="9172619" y="4933399"/>
            <a:ext cx="102871" cy="1138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타원 58">
            <a:extLst>
              <a:ext uri="{FF2B5EF4-FFF2-40B4-BE49-F238E27FC236}">
                <a16:creationId xmlns:a16="http://schemas.microsoft.com/office/drawing/2014/main" id="{B9237B9C-FEE9-16E2-32E1-7E153E6F4744}"/>
              </a:ext>
            </a:extLst>
          </p:cNvPr>
          <p:cNvSpPr/>
          <p:nvPr/>
        </p:nvSpPr>
        <p:spPr>
          <a:xfrm>
            <a:off x="9313660" y="4933399"/>
            <a:ext cx="102871" cy="1138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타원 60">
            <a:extLst>
              <a:ext uri="{FF2B5EF4-FFF2-40B4-BE49-F238E27FC236}">
                <a16:creationId xmlns:a16="http://schemas.microsoft.com/office/drawing/2014/main" id="{E0969239-E5E9-8587-4807-2CAC75453E78}"/>
              </a:ext>
            </a:extLst>
          </p:cNvPr>
          <p:cNvSpPr/>
          <p:nvPr/>
        </p:nvSpPr>
        <p:spPr>
          <a:xfrm>
            <a:off x="9471632" y="4933397"/>
            <a:ext cx="102871" cy="1138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타원 61">
            <a:extLst>
              <a:ext uri="{FF2B5EF4-FFF2-40B4-BE49-F238E27FC236}">
                <a16:creationId xmlns:a16="http://schemas.microsoft.com/office/drawing/2014/main" id="{72DD7E70-B27D-5BB7-9F30-E04295C4D7B3}"/>
              </a:ext>
            </a:extLst>
          </p:cNvPr>
          <p:cNvSpPr/>
          <p:nvPr/>
        </p:nvSpPr>
        <p:spPr>
          <a:xfrm>
            <a:off x="9630386" y="4933397"/>
            <a:ext cx="102871" cy="1138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타원 62">
            <a:extLst>
              <a:ext uri="{FF2B5EF4-FFF2-40B4-BE49-F238E27FC236}">
                <a16:creationId xmlns:a16="http://schemas.microsoft.com/office/drawing/2014/main" id="{47085648-293D-CA7E-3B34-4B56D5D78D96}"/>
              </a:ext>
            </a:extLst>
          </p:cNvPr>
          <p:cNvSpPr/>
          <p:nvPr/>
        </p:nvSpPr>
        <p:spPr>
          <a:xfrm>
            <a:off x="9779904" y="4931479"/>
            <a:ext cx="102871" cy="1138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타원 63">
            <a:extLst>
              <a:ext uri="{FF2B5EF4-FFF2-40B4-BE49-F238E27FC236}">
                <a16:creationId xmlns:a16="http://schemas.microsoft.com/office/drawing/2014/main" id="{0BA50544-4158-39A5-F11B-B69A13E76FDB}"/>
              </a:ext>
            </a:extLst>
          </p:cNvPr>
          <p:cNvSpPr/>
          <p:nvPr/>
        </p:nvSpPr>
        <p:spPr>
          <a:xfrm>
            <a:off x="9919870" y="4931479"/>
            <a:ext cx="102871" cy="1138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타원 65">
            <a:extLst>
              <a:ext uri="{FF2B5EF4-FFF2-40B4-BE49-F238E27FC236}">
                <a16:creationId xmlns:a16="http://schemas.microsoft.com/office/drawing/2014/main" id="{04FEF8E6-B319-3BBD-A489-55CF6A4817A2}"/>
              </a:ext>
            </a:extLst>
          </p:cNvPr>
          <p:cNvSpPr/>
          <p:nvPr/>
        </p:nvSpPr>
        <p:spPr>
          <a:xfrm>
            <a:off x="7661930" y="3372061"/>
            <a:ext cx="102871" cy="113877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id="{97710730-D702-977D-2157-325F7971D015}"/>
              </a:ext>
            </a:extLst>
          </p:cNvPr>
          <p:cNvSpPr/>
          <p:nvPr/>
        </p:nvSpPr>
        <p:spPr>
          <a:xfrm>
            <a:off x="7850883" y="3372061"/>
            <a:ext cx="102871" cy="113877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타원 67">
            <a:extLst>
              <a:ext uri="{FF2B5EF4-FFF2-40B4-BE49-F238E27FC236}">
                <a16:creationId xmlns:a16="http://schemas.microsoft.com/office/drawing/2014/main" id="{7674B3EB-FAC7-3C6E-1A51-4CFDC88994DF}"/>
              </a:ext>
            </a:extLst>
          </p:cNvPr>
          <p:cNvSpPr/>
          <p:nvPr/>
        </p:nvSpPr>
        <p:spPr>
          <a:xfrm>
            <a:off x="8020761" y="3372445"/>
            <a:ext cx="102871" cy="113877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화살표: 위쪽 68">
            <a:extLst>
              <a:ext uri="{FF2B5EF4-FFF2-40B4-BE49-F238E27FC236}">
                <a16:creationId xmlns:a16="http://schemas.microsoft.com/office/drawing/2014/main" id="{442EC93B-910F-D890-7C9E-F126FA713FBA}"/>
              </a:ext>
            </a:extLst>
          </p:cNvPr>
          <p:cNvSpPr/>
          <p:nvPr/>
        </p:nvSpPr>
        <p:spPr>
          <a:xfrm>
            <a:off x="8573504" y="5534882"/>
            <a:ext cx="45719" cy="126411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화살표: 위쪽 69">
            <a:extLst>
              <a:ext uri="{FF2B5EF4-FFF2-40B4-BE49-F238E27FC236}">
                <a16:creationId xmlns:a16="http://schemas.microsoft.com/office/drawing/2014/main" id="{DB2A3C16-F610-4F4E-7D2A-2B73F954E3FE}"/>
              </a:ext>
            </a:extLst>
          </p:cNvPr>
          <p:cNvSpPr/>
          <p:nvPr/>
        </p:nvSpPr>
        <p:spPr>
          <a:xfrm>
            <a:off x="9268507" y="5531908"/>
            <a:ext cx="45719" cy="126411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화살표: 위쪽 70">
            <a:extLst>
              <a:ext uri="{FF2B5EF4-FFF2-40B4-BE49-F238E27FC236}">
                <a16:creationId xmlns:a16="http://schemas.microsoft.com/office/drawing/2014/main" id="{D4F5F841-CC22-3057-11EB-5417FE1419B2}"/>
              </a:ext>
            </a:extLst>
          </p:cNvPr>
          <p:cNvSpPr/>
          <p:nvPr/>
        </p:nvSpPr>
        <p:spPr>
          <a:xfrm rot="10800000">
            <a:off x="9523226" y="5530022"/>
            <a:ext cx="45719" cy="126411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화살표: 위쪽 72">
            <a:extLst>
              <a:ext uri="{FF2B5EF4-FFF2-40B4-BE49-F238E27FC236}">
                <a16:creationId xmlns:a16="http://schemas.microsoft.com/office/drawing/2014/main" id="{6D597908-2EEF-A46E-50EA-90155371761E}"/>
              </a:ext>
            </a:extLst>
          </p:cNvPr>
          <p:cNvSpPr/>
          <p:nvPr/>
        </p:nvSpPr>
        <p:spPr>
          <a:xfrm rot="10800000">
            <a:off x="8862684" y="5534881"/>
            <a:ext cx="45719" cy="126411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타원 74">
            <a:extLst>
              <a:ext uri="{FF2B5EF4-FFF2-40B4-BE49-F238E27FC236}">
                <a16:creationId xmlns:a16="http://schemas.microsoft.com/office/drawing/2014/main" id="{30EAF909-EAA5-1635-AA41-2CA8473FA07A}"/>
              </a:ext>
            </a:extLst>
          </p:cNvPr>
          <p:cNvSpPr/>
          <p:nvPr/>
        </p:nvSpPr>
        <p:spPr>
          <a:xfrm>
            <a:off x="8301129" y="3410997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0A080A9A-F697-7867-3934-594ED948F885}"/>
              </a:ext>
            </a:extLst>
          </p:cNvPr>
          <p:cNvSpPr/>
          <p:nvPr/>
        </p:nvSpPr>
        <p:spPr>
          <a:xfrm>
            <a:off x="8453529" y="3410997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타원 76">
            <a:extLst>
              <a:ext uri="{FF2B5EF4-FFF2-40B4-BE49-F238E27FC236}">
                <a16:creationId xmlns:a16="http://schemas.microsoft.com/office/drawing/2014/main" id="{446537CC-A5AC-3AD2-A062-FBBFB7F9A470}"/>
              </a:ext>
            </a:extLst>
          </p:cNvPr>
          <p:cNvSpPr/>
          <p:nvPr/>
        </p:nvSpPr>
        <p:spPr>
          <a:xfrm>
            <a:off x="8605929" y="3410997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타원 77">
            <a:extLst>
              <a:ext uri="{FF2B5EF4-FFF2-40B4-BE49-F238E27FC236}">
                <a16:creationId xmlns:a16="http://schemas.microsoft.com/office/drawing/2014/main" id="{0A5CBAEC-A6C3-7A71-6C5D-90627BFAD26F}"/>
              </a:ext>
            </a:extLst>
          </p:cNvPr>
          <p:cNvSpPr/>
          <p:nvPr/>
        </p:nvSpPr>
        <p:spPr>
          <a:xfrm>
            <a:off x="9420196" y="3366458"/>
            <a:ext cx="102871" cy="1138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타원 78">
            <a:extLst>
              <a:ext uri="{FF2B5EF4-FFF2-40B4-BE49-F238E27FC236}">
                <a16:creationId xmlns:a16="http://schemas.microsoft.com/office/drawing/2014/main" id="{34313842-0A2F-F003-B01D-F601C13F80CD}"/>
              </a:ext>
            </a:extLst>
          </p:cNvPr>
          <p:cNvSpPr/>
          <p:nvPr/>
        </p:nvSpPr>
        <p:spPr>
          <a:xfrm>
            <a:off x="9612010" y="3370567"/>
            <a:ext cx="102871" cy="1138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2F7063FB-E7A1-A0F5-E0B5-4E6DE3772E34}"/>
              </a:ext>
            </a:extLst>
          </p:cNvPr>
          <p:cNvSpPr/>
          <p:nvPr/>
        </p:nvSpPr>
        <p:spPr>
          <a:xfrm>
            <a:off x="9792118" y="3365951"/>
            <a:ext cx="102871" cy="1138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타원 80">
            <a:extLst>
              <a:ext uri="{FF2B5EF4-FFF2-40B4-BE49-F238E27FC236}">
                <a16:creationId xmlns:a16="http://schemas.microsoft.com/office/drawing/2014/main" id="{AA2C1247-7355-159D-5091-93F5E17A8EDA}"/>
              </a:ext>
            </a:extLst>
          </p:cNvPr>
          <p:cNvSpPr/>
          <p:nvPr/>
        </p:nvSpPr>
        <p:spPr>
          <a:xfrm>
            <a:off x="10077395" y="3404069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타원 81">
            <a:extLst>
              <a:ext uri="{FF2B5EF4-FFF2-40B4-BE49-F238E27FC236}">
                <a16:creationId xmlns:a16="http://schemas.microsoft.com/office/drawing/2014/main" id="{1FB52AB0-53DD-AF84-C1D3-DABE81463304}"/>
              </a:ext>
            </a:extLst>
          </p:cNvPr>
          <p:cNvSpPr/>
          <p:nvPr/>
        </p:nvSpPr>
        <p:spPr>
          <a:xfrm>
            <a:off x="10229795" y="3408685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타원 82">
            <a:extLst>
              <a:ext uri="{FF2B5EF4-FFF2-40B4-BE49-F238E27FC236}">
                <a16:creationId xmlns:a16="http://schemas.microsoft.com/office/drawing/2014/main" id="{8C5047AF-1934-5FD5-3496-7C60C6E27E91}"/>
              </a:ext>
            </a:extLst>
          </p:cNvPr>
          <p:cNvSpPr/>
          <p:nvPr/>
        </p:nvSpPr>
        <p:spPr>
          <a:xfrm>
            <a:off x="10382195" y="3404068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타원 83">
            <a:extLst>
              <a:ext uri="{FF2B5EF4-FFF2-40B4-BE49-F238E27FC236}">
                <a16:creationId xmlns:a16="http://schemas.microsoft.com/office/drawing/2014/main" id="{11B226E8-708A-9EC6-9222-A6DF9EB5DD1F}"/>
              </a:ext>
            </a:extLst>
          </p:cNvPr>
          <p:cNvSpPr/>
          <p:nvPr/>
        </p:nvSpPr>
        <p:spPr>
          <a:xfrm>
            <a:off x="7264227" y="3987269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타원 84">
            <a:extLst>
              <a:ext uri="{FF2B5EF4-FFF2-40B4-BE49-F238E27FC236}">
                <a16:creationId xmlns:a16="http://schemas.microsoft.com/office/drawing/2014/main" id="{113289E4-A011-5895-966F-481A38BE8CA7}"/>
              </a:ext>
            </a:extLst>
          </p:cNvPr>
          <p:cNvSpPr/>
          <p:nvPr/>
        </p:nvSpPr>
        <p:spPr>
          <a:xfrm>
            <a:off x="7330362" y="4174175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타원 85">
            <a:extLst>
              <a:ext uri="{FF2B5EF4-FFF2-40B4-BE49-F238E27FC236}">
                <a16:creationId xmlns:a16="http://schemas.microsoft.com/office/drawing/2014/main" id="{518EBC9F-1C2F-19B7-5F74-9766E3CA2DBF}"/>
              </a:ext>
            </a:extLst>
          </p:cNvPr>
          <p:cNvSpPr/>
          <p:nvPr/>
        </p:nvSpPr>
        <p:spPr>
          <a:xfrm>
            <a:off x="7421247" y="4329014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E48C4AD-6DEF-3661-E015-BAF8146D1DBA}"/>
              </a:ext>
            </a:extLst>
          </p:cNvPr>
          <p:cNvSpPr txBox="1"/>
          <p:nvPr/>
        </p:nvSpPr>
        <p:spPr>
          <a:xfrm>
            <a:off x="7808565" y="1613397"/>
            <a:ext cx="2549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Number of HO quanta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40D8561-820A-135F-5BAE-8D6C6F9E34EF}"/>
                  </a:ext>
                </a:extLst>
              </p:cNvPr>
              <p:cNvSpPr txBox="1"/>
              <p:nvPr/>
            </p:nvSpPr>
            <p:spPr>
              <a:xfrm>
                <a:off x="769614" y="4939593"/>
                <a:ext cx="6090174" cy="898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acc>
                            <m:accPr>
                              <m:chr m:val="̅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</m:sup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∙2∙</m:t>
                          </m:r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nary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+1)(</m:t>
                      </m:r>
                      <m:acc>
                        <m:accPr>
                          <m:chr m:val="̅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+2)(</m:t>
                      </m:r>
                      <m:acc>
                        <m:accPr>
                          <m:chr m:val="̅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+3)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CE8C69C4-E0DC-FD4D-33B4-A54F5AE79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14" y="4939593"/>
                <a:ext cx="6090174" cy="8985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43DC1123-F71F-2216-EFD6-60EA4A423417}"/>
                  </a:ext>
                </a:extLst>
              </p:cNvPr>
              <p:cNvSpPr txBox="1"/>
              <p:nvPr/>
            </p:nvSpPr>
            <p:spPr>
              <a:xfrm>
                <a:off x="474050" y="3486322"/>
                <a:ext cx="33884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/>
                  <a:t>Nucleon fill HO shells up to the shell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</m:oMath>
                </a14:m>
                <a:r>
                  <a:rPr lang="ko-KR" altLang="en-US" dirty="0"/>
                  <a:t> </a:t>
                </a:r>
                <a:r>
                  <a:rPr lang="en-US" altLang="ko-KR" dirty="0"/>
                  <a:t>quanta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8522869-814E-1CEE-31E2-CE3243F67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50" y="3486322"/>
                <a:ext cx="3388436" cy="646331"/>
              </a:xfrm>
              <a:prstGeom prst="rect">
                <a:avLst/>
              </a:prstGeom>
              <a:blipFill>
                <a:blip r:embed="rId9"/>
                <a:stretch>
                  <a:fillRect l="-1259" t="-5660" r="-2878" b="-1415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379833-6A34-37E9-4689-6DC987C109EE}"/>
                  </a:ext>
                </a:extLst>
              </p:cNvPr>
              <p:cNvSpPr txBox="1"/>
              <p:nvPr/>
            </p:nvSpPr>
            <p:spPr>
              <a:xfrm>
                <a:off x="474050" y="1513249"/>
                <a:ext cx="4047720" cy="1132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ko-KR" altLang="en-US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ko-KR" alt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379833-6A34-37E9-4689-6DC987C10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50" y="1513249"/>
                <a:ext cx="4047720" cy="11326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9705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DC21E-C23B-B634-952F-C45D0A380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2EE02EEA-B1E8-3622-7D06-BAFC57A8C553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5A9DE204-F168-FCF8-82EB-540C3B5F1A08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F59B51CA-0345-A7DC-97E3-A49B43BB5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6F9C9381-0185-6084-6D46-FB241AB75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28A98F83-EC41-32FD-2A27-7C0104FE2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p:sp>
        <p:nvSpPr>
          <p:cNvPr id="12" name="제목 1">
            <a:extLst>
              <a:ext uri="{FF2B5EF4-FFF2-40B4-BE49-F238E27FC236}">
                <a16:creationId xmlns:a16="http://schemas.microsoft.com/office/drawing/2014/main" id="{728BC3A1-795C-298E-5EDF-FFEB5DE8BF0F}"/>
              </a:ext>
            </a:extLst>
          </p:cNvPr>
          <p:cNvSpPr txBox="1">
            <a:spLocks/>
          </p:cNvSpPr>
          <p:nvPr/>
        </p:nvSpPr>
        <p:spPr>
          <a:xfrm>
            <a:off x="387926" y="200516"/>
            <a:ext cx="8790579" cy="732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/>
              <a:t>3. Formalism- Harmonic oscillator model</a:t>
            </a:r>
            <a:endParaRPr lang="ko-KR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0AAB015-F409-3FA9-3B81-67B8DA6F704E}"/>
                  </a:ext>
                </a:extLst>
              </p:cNvPr>
              <p:cNvSpPr txBox="1"/>
              <p:nvPr/>
            </p:nvSpPr>
            <p:spPr>
              <a:xfrm>
                <a:off x="387926" y="2289287"/>
                <a:ext cx="6090174" cy="898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acc>
                            <m:accPr>
                              <m:chr m:val="̅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</m:sup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nary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+1)(</m:t>
                      </m:r>
                      <m:acc>
                        <m:accPr>
                          <m:chr m:val="̅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+2)(</m:t>
                      </m:r>
                      <m:acc>
                        <m:accPr>
                          <m:chr m:val="̅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+3)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0AAB015-F409-3FA9-3B81-67B8DA6F7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26" y="2289287"/>
                <a:ext cx="6090174" cy="8985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DA02F-8468-ADD8-8EEB-F91CA28F6EE9}"/>
                  </a:ext>
                </a:extLst>
              </p:cNvPr>
              <p:cNvSpPr txBox="1"/>
              <p:nvPr/>
            </p:nvSpPr>
            <p:spPr>
              <a:xfrm>
                <a:off x="387926" y="3276809"/>
                <a:ext cx="1966824" cy="8080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𝑐h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p>
                        <m:e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DA02F-8468-ADD8-8EEB-F91CA28F6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26" y="3276809"/>
                <a:ext cx="1966824" cy="8080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3F5203-3680-8CEF-4DD7-5CEA77EEB9EC}"/>
                  </a:ext>
                </a:extLst>
              </p:cNvPr>
              <p:cNvSpPr txBox="1"/>
              <p:nvPr/>
            </p:nvSpPr>
            <p:spPr>
              <a:xfrm>
                <a:off x="552090" y="1326620"/>
                <a:ext cx="7892225" cy="8062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ko-KR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f>
                            <m:fPr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ko-KR" alt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ko-KR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nary>
                            <m:naryPr>
                              <m:chr m:val="∑"/>
                              <m:ctrlPr>
                                <a:rPr lang="ko-KR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acc>
                                <m:accPr>
                                  <m:chr m:val="̅"/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acc>
                            </m:sup>
                            <m:e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+2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ko-KR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nary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  <m:r>
                            <m:rPr>
                              <m:brk m:alnAt="23"/>
                            </m:r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</m:acc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+2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+3)</m:t>
                          </m:r>
                        </m:e>
                      </m:nary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3F5203-3680-8CEF-4DD7-5CEA77EEB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0" y="1326620"/>
                <a:ext cx="7892225" cy="8062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B316F5A-EC3B-354D-F6BF-A6BAD8E2AB62}"/>
                  </a:ext>
                </a:extLst>
              </p:cNvPr>
              <p:cNvSpPr txBox="1"/>
              <p:nvPr/>
            </p:nvSpPr>
            <p:spPr>
              <a:xfrm>
                <a:off x="983410" y="4273688"/>
                <a:ext cx="4272951" cy="4492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den>
                    </m:f>
                    <m:r>
                      <a:rPr lang="en-US" altLang="ko-K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altLang="ko-K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altLang="ko-K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altLang="ko-K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ko-KR" alt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  <m:r>
                      <a:rPr lang="en-US" altLang="ko-K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altLang="ko-K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ko-KR" sz="2400" dirty="0"/>
                  <a:t>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en-US" altLang="ko-KR" i="1">
                        <a:latin typeface="Cambria Math" panose="02040503050406030204" pitchFamily="18" charset="0"/>
                      </a:rPr>
                      <m:t>+1</m:t>
                    </m:r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acc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ko-KR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en-US" altLang="ko-KR" i="1">
                        <a:latin typeface="Cambria Math" panose="02040503050406030204" pitchFamily="18" charset="0"/>
                      </a:rPr>
                      <m:t>+3)</m:t>
                    </m:r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B316F5A-EC3B-354D-F6BF-A6BAD8E2AB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410" y="4273688"/>
                <a:ext cx="4272951" cy="4492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FB6B619-B84C-13BF-2172-3B5E858BF136}"/>
                  </a:ext>
                </a:extLst>
              </p:cNvPr>
              <p:cNvSpPr txBox="1"/>
              <p:nvPr/>
            </p:nvSpPr>
            <p:spPr>
              <a:xfrm>
                <a:off x="828136" y="4947640"/>
                <a:ext cx="2488420" cy="618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en-US" altLang="ko-KR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ko-K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ko-KR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ko-K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US" altLang="ko-K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altLang="ko-KR" i="1">
                          <a:latin typeface="Cambria Math" panose="02040503050406030204" pitchFamily="18" charset="0"/>
                        </a:rPr>
                        <m:t>+2)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FB6B619-B84C-13BF-2172-3B5E858BF1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36" y="4947640"/>
                <a:ext cx="2488420" cy="6182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FBCBB3-575A-EDC0-22B1-02ACE0CA470E}"/>
                  </a:ext>
                </a:extLst>
              </p:cNvPr>
              <p:cNvSpPr txBox="1"/>
              <p:nvPr/>
            </p:nvSpPr>
            <p:spPr>
              <a:xfrm>
                <a:off x="974522" y="5902762"/>
                <a:ext cx="3273717" cy="533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altLang="ko-K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ko-KR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e>
                      </m:d>
                      <m:r>
                        <a:rPr lang="en-US" altLang="ko-K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FBCBB3-575A-EDC0-22B1-02ACE0CA47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22" y="5902762"/>
                <a:ext cx="3273717" cy="53341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1E1BE4C-7031-FA9D-4875-007A0B493D67}"/>
                  </a:ext>
                </a:extLst>
              </p:cNvPr>
              <p:cNvSpPr txBox="1"/>
              <p:nvPr/>
            </p:nvSpPr>
            <p:spPr>
              <a:xfrm>
                <a:off x="6910021" y="3148662"/>
                <a:ext cx="4404960" cy="612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ko-K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+2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ko-K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e>
                        <m:sup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1E1BE4C-7031-FA9D-4875-007A0B493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021" y="3148662"/>
                <a:ext cx="4404960" cy="6127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96C7AC-D6A5-240F-7995-76B332580B47}"/>
                  </a:ext>
                </a:extLst>
              </p:cNvPr>
              <p:cNvSpPr txBox="1"/>
              <p:nvPr/>
            </p:nvSpPr>
            <p:spPr>
              <a:xfrm>
                <a:off x="6910021" y="4134291"/>
                <a:ext cx="4272952" cy="910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ko-KR" alt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sub>
                      </m:sSub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num>
                                    <m:den>
                                      <m:r>
                                        <a:rPr lang="ko-KR" alt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𝜐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27</m:t>
                              </m:r>
                            </m:den>
                          </m:f>
                        </m:e>
                      </m:rad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ko-KR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den>
                      </m:f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96C7AC-D6A5-240F-7995-76B332580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021" y="4134291"/>
                <a:ext cx="4272952" cy="9106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868A83-FDD8-C996-D9B0-B57749104A29}"/>
                  </a:ext>
                </a:extLst>
              </p:cNvPr>
              <p:cNvSpPr txBox="1"/>
              <p:nvPr/>
            </p:nvSpPr>
            <p:spPr>
              <a:xfrm>
                <a:off x="6674256" y="5288304"/>
                <a:ext cx="4272953" cy="7938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ko-KR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altLang="ko-K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  <m:sSup>
                        <m:sSupPr>
                          <m:ctrlPr>
                            <a:rPr lang="en-US" altLang="ko-K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868A83-FDD8-C996-D9B0-B57749104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256" y="5288304"/>
                <a:ext cx="4272953" cy="79387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178E94-88C9-9D7A-202C-71B1F8AC9F4F}"/>
                  </a:ext>
                </a:extLst>
              </p:cNvPr>
              <p:cNvSpPr txBox="1"/>
              <p:nvPr/>
            </p:nvSpPr>
            <p:spPr>
              <a:xfrm>
                <a:off x="10352398" y="5546741"/>
                <a:ext cx="13320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altLang="ko-K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ko-KR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ko-KR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altLang="ko-KR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ko-KR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altLang="ko-KR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ko-KR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𝐟𝐦</m:t>
                    </m:r>
                  </m:oMath>
                </a14:m>
                <a:r>
                  <a:rPr lang="en-US" altLang="ko-KR" b="1" dirty="0">
                    <a:solidFill>
                      <a:srgbClr val="FF0000"/>
                    </a:solidFill>
                  </a:rPr>
                  <a:t> </a:t>
                </a:r>
                <a:endParaRPr lang="ko-KR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178E94-88C9-9D7A-202C-71B1F8AC9F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2398" y="5546741"/>
                <a:ext cx="1332031" cy="276999"/>
              </a:xfrm>
              <a:prstGeom prst="rect">
                <a:avLst/>
              </a:prstGeom>
              <a:blipFill>
                <a:blip r:embed="rId14"/>
                <a:stretch>
                  <a:fillRect l="-4566" b="-2222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F726B3B-F807-1EE4-7813-B8E8A9FF0556}"/>
                  </a:ext>
                </a:extLst>
              </p:cNvPr>
              <p:cNvSpPr txBox="1"/>
              <p:nvPr/>
            </p:nvSpPr>
            <p:spPr>
              <a:xfrm>
                <a:off x="4099572" y="5851145"/>
                <a:ext cx="1367286" cy="636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ko-K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sSubSup>
                        <m:sSubSupPr>
                          <m:ctrlPr>
                            <a:rPr lang="en-US" altLang="ko-K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altLang="ko-K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altLang="ko-K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sSup>
                        <m:sSupPr>
                          <m:ctrlPr>
                            <a:rPr lang="en-US" altLang="ko-K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altLang="ko-K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altLang="ko-K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ko-K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F726B3B-F807-1EE4-7813-B8E8A9FF0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572" y="5851145"/>
                <a:ext cx="1367286" cy="63664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6C3BCFF-CE1A-B76F-0DA5-3803C4CED562}"/>
                  </a:ext>
                </a:extLst>
              </p:cNvPr>
              <p:cNvSpPr txBox="1"/>
              <p:nvPr/>
            </p:nvSpPr>
            <p:spPr>
              <a:xfrm>
                <a:off x="8810733" y="1260122"/>
                <a:ext cx="17672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en-US" altLang="ko-K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𝒁</m:t>
                      </m:r>
                      <m:r>
                        <a:rPr lang="en-US" altLang="ko-K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altLang="ko-K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ko-K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altLang="ko-K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6C3BCFF-CE1A-B76F-0DA5-3803C4CED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733" y="1260122"/>
                <a:ext cx="1767280" cy="369332"/>
              </a:xfrm>
              <a:prstGeom prst="rect">
                <a:avLst/>
              </a:prstGeom>
              <a:blipFill>
                <a:blip r:embed="rId1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D7BC718-6932-CC13-E9C8-C3BEB9146771}"/>
                  </a:ext>
                </a:extLst>
              </p:cNvPr>
              <p:cNvSpPr txBox="1"/>
              <p:nvPr/>
            </p:nvSpPr>
            <p:spPr>
              <a:xfrm>
                <a:off x="8512539" y="1633019"/>
                <a:ext cx="17672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altLang="ko-KR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ko-K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altLang="ko-K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D7BC718-6932-CC13-E9C8-C3BEB9146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2539" y="1633019"/>
                <a:ext cx="1767280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8074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34C2B-D49B-B0B5-D522-B1D8CE2C8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432F52AE-9583-C9B1-80E0-B5D7E61E8E73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CEA96987-2A56-5603-532A-5CC258AA9882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E0288C2E-25C1-2D7F-BB19-A7F151E40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03A8BD3B-805B-C791-3A52-825C09B61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11F97AD9-2981-2E96-2F27-B68484C92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p:sp>
        <p:nvSpPr>
          <p:cNvPr id="12" name="제목 1">
            <a:extLst>
              <a:ext uri="{FF2B5EF4-FFF2-40B4-BE49-F238E27FC236}">
                <a16:creationId xmlns:a16="http://schemas.microsoft.com/office/drawing/2014/main" id="{4249EDA7-1675-9B2B-CF48-2BC3097596E4}"/>
              </a:ext>
            </a:extLst>
          </p:cNvPr>
          <p:cNvSpPr txBox="1">
            <a:spLocks/>
          </p:cNvSpPr>
          <p:nvPr/>
        </p:nvSpPr>
        <p:spPr>
          <a:xfrm>
            <a:off x="387926" y="200516"/>
            <a:ext cx="8790579" cy="732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/>
              <a:t>3. Formalism- Harmonic oscillator model</a:t>
            </a:r>
            <a:endParaRPr lang="ko-KR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C2FF2E-3109-BA97-2269-29FD5CE62155}"/>
                  </a:ext>
                </a:extLst>
              </p:cNvPr>
              <p:cNvSpPr txBox="1"/>
              <p:nvPr/>
            </p:nvSpPr>
            <p:spPr>
              <a:xfrm>
                <a:off x="735495" y="1189417"/>
                <a:ext cx="4047720" cy="1132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ko-KR" altLang="en-US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ko-KR" alt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C2FF2E-3109-BA97-2269-29FD5CE62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95" y="1189417"/>
                <a:ext cx="4047720" cy="11326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56D8DF8-FC1B-4FD5-3425-73584213B70A}"/>
                  </a:ext>
                </a:extLst>
              </p:cNvPr>
              <p:cNvSpPr txBox="1"/>
              <p:nvPr/>
            </p:nvSpPr>
            <p:spPr>
              <a:xfrm>
                <a:off x="1103257" y="3314246"/>
                <a:ext cx="2519836" cy="5244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ko-KR" alt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56D8DF8-FC1B-4FD5-3425-73584213B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257" y="3314246"/>
                <a:ext cx="2519836" cy="5244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D0AA32C-5E38-57F7-1A74-084AA8871FC8}"/>
                  </a:ext>
                </a:extLst>
              </p:cNvPr>
              <p:cNvSpPr txBox="1"/>
              <p:nvPr/>
            </p:nvSpPr>
            <p:spPr>
              <a:xfrm>
                <a:off x="1103256" y="2533661"/>
                <a:ext cx="2519837" cy="5244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ko-KR" alt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D0AA32C-5E38-57F7-1A74-084AA8871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256" y="2533661"/>
                <a:ext cx="2519837" cy="52443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3C6190B-6254-7F34-D4F4-7326AA3A5443}"/>
                  </a:ext>
                </a:extLst>
              </p:cNvPr>
              <p:cNvSpPr txBox="1"/>
              <p:nvPr/>
            </p:nvSpPr>
            <p:spPr>
              <a:xfrm>
                <a:off x="58952" y="4317417"/>
                <a:ext cx="4272953" cy="7938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altLang="ko-K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  <m:sSup>
                        <m:sSupPr>
                          <m:ctrlPr>
                            <a:rPr lang="en-US" altLang="ko-K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3C6190B-6254-7F34-D4F4-7326AA3A5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2" y="4317417"/>
                <a:ext cx="4272953" cy="7938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7675CBE-F6A3-2EF5-B4AC-7FC0145DCC00}"/>
                  </a:ext>
                </a:extLst>
              </p:cNvPr>
              <p:cNvSpPr txBox="1"/>
              <p:nvPr/>
            </p:nvSpPr>
            <p:spPr>
              <a:xfrm>
                <a:off x="5471517" y="1407778"/>
                <a:ext cx="2282356" cy="6959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⁡[</m:t>
                          </m:r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7675CBE-F6A3-2EF5-B4AC-7FC0145DC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1517" y="1407778"/>
                <a:ext cx="2282356" cy="6959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3DCEF3C-7563-C522-279A-065F520194EC}"/>
                  </a:ext>
                </a:extLst>
              </p:cNvPr>
              <p:cNvSpPr txBox="1"/>
              <p:nvPr/>
            </p:nvSpPr>
            <p:spPr>
              <a:xfrm>
                <a:off x="7950255" y="1454406"/>
                <a:ext cx="2523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0.16</m:t>
                      </m:r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𝑓𝑚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3DCEF3C-7563-C522-279A-065F52019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0255" y="1454406"/>
                <a:ext cx="2523226" cy="36933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F549396-F085-6451-FA40-B86CF0D9F67B}"/>
                  </a:ext>
                </a:extLst>
              </p:cNvPr>
              <p:cNvSpPr txBox="1"/>
              <p:nvPr/>
            </p:nvSpPr>
            <p:spPr>
              <a:xfrm>
                <a:off x="5446332" y="2399492"/>
                <a:ext cx="5007846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ko-KR" alt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ko-KR" alt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𝑑𝑟</m:t>
                      </m:r>
                      <m:r>
                        <a:rPr lang="ko-KR" altLang="en-US" i="1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ko-KR" alt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[1+</m:t>
                      </m:r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ko-KR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+…]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F549396-F085-6451-FA40-B86CF0D9F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332" y="2399492"/>
                <a:ext cx="5007846" cy="72654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59C954D-36F9-5BDA-202E-3E05E42D1C96}"/>
                  </a:ext>
                </a:extLst>
              </p:cNvPr>
              <p:cNvSpPr txBox="1"/>
              <p:nvPr/>
            </p:nvSpPr>
            <p:spPr>
              <a:xfrm>
                <a:off x="5471517" y="3328572"/>
                <a:ext cx="2139560" cy="2838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ko-KR" alt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59C954D-36F9-5BDA-202E-3E05E42D1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1517" y="3328572"/>
                <a:ext cx="2139560" cy="283860"/>
              </a:xfrm>
              <a:prstGeom prst="rect">
                <a:avLst/>
              </a:prstGeom>
              <a:blipFill>
                <a:blip r:embed="rId12"/>
                <a:stretch>
                  <a:fillRect l="-1709" r="-1425" b="-1914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46847E9-B2AA-5719-9099-8BEE36B9D7CA}"/>
                  </a:ext>
                </a:extLst>
              </p:cNvPr>
              <p:cNvSpPr txBox="1"/>
              <p:nvPr/>
            </p:nvSpPr>
            <p:spPr>
              <a:xfrm>
                <a:off x="8280320" y="3131390"/>
                <a:ext cx="2861565" cy="7015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ko-KR" alt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ko-KR" alt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46847E9-B2AA-5719-9099-8BEE36B9D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320" y="3131390"/>
                <a:ext cx="2861565" cy="70153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4F3C48B-7630-A9A1-FEC9-6BB7FBC59258}"/>
                  </a:ext>
                </a:extLst>
              </p:cNvPr>
              <p:cNvSpPr txBox="1"/>
              <p:nvPr/>
            </p:nvSpPr>
            <p:spPr>
              <a:xfrm>
                <a:off x="5446332" y="3895093"/>
                <a:ext cx="2895280" cy="7250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ko-KR" alt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</m:d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4F3C48B-7630-A9A1-FEC9-6BB7FBC59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332" y="3895093"/>
                <a:ext cx="2895280" cy="72507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B9DC98D-189D-08A5-09FA-6DF25A8A4FAA}"/>
                  </a:ext>
                </a:extLst>
              </p:cNvPr>
              <p:cNvSpPr txBox="1"/>
              <p:nvPr/>
            </p:nvSpPr>
            <p:spPr>
              <a:xfrm>
                <a:off x="5446332" y="4833360"/>
                <a:ext cx="3191579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[1+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ko-KR" alt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+…]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B9DC98D-189D-08A5-09FA-6DF25A8A4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332" y="4833360"/>
                <a:ext cx="3191579" cy="55585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34ABF6B-CA7F-9B57-CE57-E2CDD171F92B}"/>
                  </a:ext>
                </a:extLst>
              </p:cNvPr>
              <p:cNvSpPr txBox="1"/>
              <p:nvPr/>
            </p:nvSpPr>
            <p:spPr>
              <a:xfrm>
                <a:off x="8918235" y="4113966"/>
                <a:ext cx="1256562" cy="287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34ABF6B-CA7F-9B57-CE57-E2CDD171F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8235" y="4113966"/>
                <a:ext cx="1256562" cy="287323"/>
              </a:xfrm>
              <a:prstGeom prst="rect">
                <a:avLst/>
              </a:prstGeom>
              <a:blipFill>
                <a:blip r:embed="rId16"/>
                <a:stretch>
                  <a:fillRect l="-2913" t="-6383" r="-485" b="-1702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89310D6-1028-F079-95C5-FDB0040DC2B3}"/>
                  </a:ext>
                </a:extLst>
              </p:cNvPr>
              <p:cNvSpPr txBox="1"/>
              <p:nvPr/>
            </p:nvSpPr>
            <p:spPr>
              <a:xfrm>
                <a:off x="5446332" y="5644631"/>
                <a:ext cx="6254854" cy="7250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ko-K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bSup>
                        <m:sSubSupPr>
                          <m:ctrlPr>
                            <a:rPr lang="en-US" altLang="ko-K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altLang="ko-K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ko-KR" alt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altLang="ko-K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bSup>
                        <m:sSubSupPr>
                          <m:ctrlP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ko-KR" alt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ko-K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ko-K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ko-K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−2/3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ko-K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89310D6-1028-F079-95C5-FDB0040DC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332" y="5644631"/>
                <a:ext cx="6254854" cy="72507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7069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191E84B-5E74-2140-DCF7-7390E2FEC2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195" b="708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46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A4DED-D3B0-4067-4B10-B72C4B610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4D1D2CDC-6573-0BC3-C15F-FCA7D9AA227D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499FAF0E-2282-C114-5568-E66E10A90187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68138408-BFA7-E203-F7C2-9B4229A78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43146E58-7BEF-5466-E52C-B629A15AC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103EFF5C-8A8C-8DF3-DE2B-AB929D177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p:sp>
        <p:nvSpPr>
          <p:cNvPr id="12" name="제목 1">
            <a:extLst>
              <a:ext uri="{FF2B5EF4-FFF2-40B4-BE49-F238E27FC236}">
                <a16:creationId xmlns:a16="http://schemas.microsoft.com/office/drawing/2014/main" id="{92E7907B-F3BB-34A7-F412-24DAE11369EB}"/>
              </a:ext>
            </a:extLst>
          </p:cNvPr>
          <p:cNvSpPr txBox="1">
            <a:spLocks/>
          </p:cNvSpPr>
          <p:nvPr/>
        </p:nvSpPr>
        <p:spPr>
          <a:xfrm>
            <a:off x="387926" y="200516"/>
            <a:ext cx="8790579" cy="732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/>
              <a:t>3. Formalism- Harmonic oscillator model</a:t>
            </a:r>
            <a:endParaRPr lang="ko-KR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3D5B7F-B44B-193E-11B0-AC74C2B95167}"/>
                  </a:ext>
                </a:extLst>
              </p:cNvPr>
              <p:cNvSpPr txBox="1"/>
              <p:nvPr/>
            </p:nvSpPr>
            <p:spPr>
              <a:xfrm>
                <a:off x="7220066" y="1869035"/>
                <a:ext cx="39168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ko-KR" altLang="en-US" sz="2000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ko-KR" altLang="en-US" sz="2000" b="1" i="1" smtClean="0">
                        <a:latin typeface="Cambria Math" panose="02040503050406030204" pitchFamily="18" charset="0"/>
                      </a:rPr>
                      <m:t>𝜸</m:t>
                    </m:r>
                    <m:r>
                      <a:rPr lang="en-US" altLang="ko-KR" sz="20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2000" b="1" dirty="0"/>
                  <a:t>)</a:t>
                </a:r>
                <a14:m>
                  <m:oMath xmlns:m="http://schemas.openxmlformats.org/officeDocument/2006/math">
                    <m:r>
                      <a:rPr lang="en-US" altLang="ko-KR" sz="20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</m:t>
                    </m:r>
                    <m:r>
                      <a:rPr lang="en-US" altLang="ko-K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  (</m:t>
                    </m:r>
                    <m:sSub>
                      <m:sSubPr>
                        <m:ctrlPr>
                          <a:rPr lang="en-US" altLang="ko-K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altLang="ko-K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ko-K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ko-KR" altLang="en-US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altLang="ko-K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ko-K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en-US" altLang="ko-K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ko-K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ko-KR" altLang="en-US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altLang="ko-K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ko-KR" altLang="en-US" sz="20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FA407F-2A35-23D4-A69D-B5B068C0EB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066" y="1869035"/>
                <a:ext cx="3916877" cy="400110"/>
              </a:xfrm>
              <a:prstGeom prst="rect">
                <a:avLst/>
              </a:prstGeom>
              <a:blipFill>
                <a:blip r:embed="rId5"/>
                <a:stretch>
                  <a:fillRect l="-778" t="-9231" b="-2769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FB75B0-ADBC-EEC7-FCEA-84CD779E5AE9}"/>
                  </a:ext>
                </a:extLst>
              </p:cNvPr>
              <p:cNvSpPr txBox="1"/>
              <p:nvPr/>
            </p:nvSpPr>
            <p:spPr>
              <a:xfrm>
                <a:off x="6170762" y="3103530"/>
                <a:ext cx="5970404" cy="5244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ko-KR" alt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den>
                          </m:f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altLang="ko-K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ko-K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ko-KR" alt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num>
                            <m:den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31E2C28-C19B-03CA-CB20-F5CF8C99C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0762" y="3103530"/>
                <a:ext cx="5970404" cy="5244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8E5805-7137-A48D-9742-05458E8117BF}"/>
                  </a:ext>
                </a:extLst>
              </p:cNvPr>
              <p:cNvSpPr txBox="1"/>
              <p:nvPr/>
            </p:nvSpPr>
            <p:spPr>
              <a:xfrm>
                <a:off x="6660215" y="4444542"/>
                <a:ext cx="5036578" cy="5244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ko-KR" alt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  <m:f>
                            <m:f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den>
                          </m:f>
                        </m:e>
                      </m:d>
                      <m:r>
                        <a:rPr lang="en-US" altLang="ko-K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ko-K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altLang="ko-K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ko-K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ko-KR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num>
                            <m:den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8E5805-7137-A48D-9742-05458E8117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215" y="4444542"/>
                <a:ext cx="5036578" cy="52443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6321B21-2DB5-1CA6-490E-E84D2A658549}"/>
              </a:ext>
            </a:extLst>
          </p:cNvPr>
          <p:cNvSpPr txBox="1"/>
          <p:nvPr/>
        </p:nvSpPr>
        <p:spPr>
          <a:xfrm>
            <a:off x="387926" y="1909270"/>
            <a:ext cx="47100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The harmonic oscillator model provides a good agreement with experimental data on  nuclear charge radii. </a:t>
            </a:r>
          </a:p>
          <a:p>
            <a:endParaRPr lang="en-US" altLang="ko-KR" sz="2000" dirty="0"/>
          </a:p>
          <a:p>
            <a:r>
              <a:rPr lang="en-US" altLang="ko-KR" sz="2000" dirty="0"/>
              <a:t>While the current model provides valuable insights, it does not fully capture all the subtleties of the observed neutron skin thickness.</a:t>
            </a:r>
          </a:p>
          <a:p>
            <a:endParaRPr lang="en-US" altLang="ko-KR" sz="2000" dirty="0"/>
          </a:p>
          <a:p>
            <a:r>
              <a:rPr lang="en-US" altLang="ko-KR" sz="2000" dirty="0"/>
              <a:t>Consequently, there is a need to develop a more refined approach</a:t>
            </a:r>
          </a:p>
        </p:txBody>
      </p:sp>
    </p:spTree>
    <p:extLst>
      <p:ext uri="{BB962C8B-B14F-4D97-AF65-F5344CB8AC3E}">
        <p14:creationId xmlns:p14="http://schemas.microsoft.com/office/powerpoint/2010/main" val="3597370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0962C-9889-E432-5197-C2189DBE6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5EDCDC-9924-D820-33B8-870AD2055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200516"/>
            <a:ext cx="3733800" cy="732154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4. Result</a:t>
            </a:r>
            <a:endParaRPr lang="ko-KR" altLang="en-US" sz="3600" dirty="0"/>
          </a:p>
        </p:txBody>
      </p:sp>
      <p:pic>
        <p:nvPicPr>
          <p:cNvPr id="10" name="내용 개체 틀 9" descr="텍스트, 라인, 그래프, 도표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DC5A8EFD-EC33-0B29-C18F-E1AD11C11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5" y="992752"/>
            <a:ext cx="4736164" cy="2825416"/>
          </a:xfrm>
        </p:spPr>
      </p:pic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4DF78746-6346-38A2-117D-299B6642FE2C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FF5C0806-4CA9-C73C-2772-A4169E5088E2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6A3F4BE9-C418-5F4E-C49F-F3AFDEC6C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475C493A-FC00-A0C5-21F5-926D90447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D9B8F4C8-5C91-D158-3669-FC8C085D7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p:pic>
        <p:nvPicPr>
          <p:cNvPr id="12" name="그림 11" descr="텍스트, 라인, 그래프, 도표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6C5D3FC1-5919-7DC8-A953-0D3FEEC68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5" y="3832068"/>
            <a:ext cx="4736164" cy="2825416"/>
          </a:xfrm>
          <a:prstGeom prst="rect">
            <a:avLst/>
          </a:prstGeom>
        </p:spPr>
      </p:pic>
      <p:pic>
        <p:nvPicPr>
          <p:cNvPr id="14" name="그림 13" descr="텍스트, 라인, 도표, 그래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42952757-5A9C-E332-72AA-F52F5FF859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91" y="978852"/>
            <a:ext cx="4736165" cy="2825417"/>
          </a:xfrm>
          <a:prstGeom prst="rect">
            <a:avLst/>
          </a:prstGeom>
        </p:spPr>
      </p:pic>
      <p:pic>
        <p:nvPicPr>
          <p:cNvPr id="16" name="그림 15" descr="텍스트, 그래프, 라인, 도표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3BF61F89-A585-C897-6F59-F101C5345E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91" y="3834921"/>
            <a:ext cx="4736165" cy="28225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E4BA6B-73BD-EDF4-07E9-963E7ED2D4F1}"/>
              </a:ext>
            </a:extLst>
          </p:cNvPr>
          <p:cNvSpPr txBox="1"/>
          <p:nvPr/>
        </p:nvSpPr>
        <p:spPr>
          <a:xfrm>
            <a:off x="3970811" y="3112633"/>
            <a:ext cx="155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+mj-lt"/>
                <a:ea typeface="함초롬돋움" panose="020B0604000101010101" pitchFamily="50" charset="-127"/>
                <a:cs typeface="함초롬돋움" panose="020B0604000101010101" pitchFamily="50" charset="-127"/>
              </a:rPr>
              <a:t>r=1.23  γ=0</a:t>
            </a:r>
            <a:endParaRPr lang="ko-KR" altLang="en-US" dirty="0">
              <a:latin typeface="+mj-lt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99F13E-D246-D1EB-2864-16B7F94DBF5F}"/>
              </a:ext>
            </a:extLst>
          </p:cNvPr>
          <p:cNvSpPr txBox="1"/>
          <p:nvPr/>
        </p:nvSpPr>
        <p:spPr>
          <a:xfrm>
            <a:off x="9920217" y="2850099"/>
            <a:ext cx="1553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+mj-lt"/>
                <a:ea typeface="함초롬돋움" panose="020B0604000101010101" pitchFamily="50" charset="-127"/>
                <a:cs typeface="함초롬돋움" panose="020B0604000101010101" pitchFamily="50" charset="-127"/>
              </a:rPr>
              <a:t>r=1.23 γ=0.333</a:t>
            </a:r>
            <a:endParaRPr lang="ko-KR" altLang="en-US" dirty="0">
              <a:latin typeface="+mj-lt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5C028C-CCE0-DBA5-0269-F154980F752C}"/>
              </a:ext>
            </a:extLst>
          </p:cNvPr>
          <p:cNvSpPr txBox="1"/>
          <p:nvPr/>
        </p:nvSpPr>
        <p:spPr>
          <a:xfrm>
            <a:off x="4121727" y="5708110"/>
            <a:ext cx="1553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+mj-lt"/>
                <a:ea typeface="함초롬돋움" panose="020B0604000101010101" pitchFamily="50" charset="-127"/>
                <a:cs typeface="함초롬돋움" panose="020B0604000101010101" pitchFamily="50" charset="-127"/>
              </a:rPr>
              <a:t>r=1.23 γ=0.01382</a:t>
            </a:r>
            <a:endParaRPr lang="ko-KR" altLang="en-US" dirty="0">
              <a:latin typeface="+mj-lt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2A53653-3D2F-0EE3-5358-9A5793F662F5}"/>
                  </a:ext>
                </a:extLst>
              </p:cNvPr>
              <p:cNvSpPr txBox="1"/>
              <p:nvPr/>
            </p:nvSpPr>
            <p:spPr>
              <a:xfrm>
                <a:off x="9143457" y="5747216"/>
                <a:ext cx="15535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latin typeface="+mj-lt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r=1.23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γ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=0.01382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𝐴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0.3874</m:t>
                          </m:r>
                        </m:sup>
                      </m:sSup>
                    </m:oMath>
                  </m:oMathPara>
                </a14:m>
                <a:endParaRPr lang="ko-KR" altLang="en-US" dirty="0">
                  <a:latin typeface="+mj-lt"/>
                  <a:ea typeface="함초롬돋움" panose="020B0604000101010101" pitchFamily="50" charset="-127"/>
                  <a:cs typeface="함초롬돋움" panose="020B0604000101010101" pitchFamily="50" charset="-127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2A53653-3D2F-0EE3-5358-9A5793F66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457" y="5747216"/>
                <a:ext cx="1553520" cy="646331"/>
              </a:xfrm>
              <a:prstGeom prst="rect">
                <a:avLst/>
              </a:prstGeom>
              <a:blipFill>
                <a:blip r:embed="rId9"/>
                <a:stretch>
                  <a:fillRect l="-3529" t="-5660" r="-30980" b="-377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6981021-D4E6-45BD-612C-A8BA61A81186}"/>
              </a:ext>
            </a:extLst>
          </p:cNvPr>
          <p:cNvSpPr txBox="1"/>
          <p:nvPr/>
        </p:nvSpPr>
        <p:spPr>
          <a:xfrm>
            <a:off x="0" y="6495949"/>
            <a:ext cx="448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.</a:t>
            </a:r>
            <a:r>
              <a:rPr lang="en-US" altLang="ko-KR" sz="1000" dirty="0" err="1"/>
              <a:t>Angeli,K.P.Marinova</a:t>
            </a:r>
            <a:r>
              <a:rPr lang="en-US" altLang="ko-KR" sz="1000" dirty="0"/>
              <a:t>/Atomic Data and Nuclear DataTables99(2013)69–95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4217284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05EBE-3174-DF2F-6660-2A29DC9C4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C818296-BE22-3E30-7120-74F88DD18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200516"/>
            <a:ext cx="3733800" cy="732154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4. Result</a:t>
            </a:r>
            <a:endParaRPr lang="ko-KR" altLang="en-US" sz="3600" dirty="0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2B38BDF5-F1E3-A6DA-9A8D-6F6BA9C52B56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625827A4-ED61-1467-E5FE-038389880C28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A555B51A-2F72-4F51-B3A1-AB85D55FB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093E20F6-142B-D5B8-498B-ACB59566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E2E6748E-6341-45AE-BDC7-4D3506EA1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p:pic>
        <p:nvPicPr>
          <p:cNvPr id="11" name="내용 개체 틀 9" descr="텍스트, 라인, 그래프, 도표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E55ADA7B-E91B-ED92-7D2C-21322A0927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5" y="995641"/>
            <a:ext cx="4736164" cy="28254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5C57C5-A552-62A5-C1F6-688ABD1EAB70}"/>
              </a:ext>
            </a:extLst>
          </p:cNvPr>
          <p:cNvSpPr txBox="1"/>
          <p:nvPr/>
        </p:nvSpPr>
        <p:spPr>
          <a:xfrm>
            <a:off x="3853935" y="3117916"/>
            <a:ext cx="155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+mj-lt"/>
                <a:ea typeface="함초롬돋움" panose="020B0604000101010101" pitchFamily="50" charset="-127"/>
                <a:cs typeface="함초롬돋움" panose="020B0604000101010101" pitchFamily="50" charset="-127"/>
              </a:rPr>
              <a:t>r=1.23  γ=0</a:t>
            </a:r>
            <a:endParaRPr lang="ko-KR" altLang="en-US" dirty="0">
              <a:latin typeface="+mj-lt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pic>
        <p:nvPicPr>
          <p:cNvPr id="14" name="그림 13" descr="텍스트, 라인, 그래프, 도표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CF177357-C932-C82A-9777-3F448A529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5" y="3837846"/>
            <a:ext cx="4736164" cy="28254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910DC0-1A9F-2AF0-70FA-6C37A5604DC7}"/>
              </a:ext>
            </a:extLst>
          </p:cNvPr>
          <p:cNvSpPr txBox="1"/>
          <p:nvPr/>
        </p:nvSpPr>
        <p:spPr>
          <a:xfrm>
            <a:off x="3853935" y="5992912"/>
            <a:ext cx="155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+mj-lt"/>
                <a:ea typeface="함초롬돋움" panose="020B0604000101010101" pitchFamily="50" charset="-127"/>
                <a:cs typeface="함초롬돋움" panose="020B0604000101010101" pitchFamily="50" charset="-127"/>
              </a:rPr>
              <a:t>r=1.22  γ=0</a:t>
            </a:r>
            <a:endParaRPr lang="ko-KR" altLang="en-US" dirty="0">
              <a:latin typeface="+mj-lt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pic>
        <p:nvPicPr>
          <p:cNvPr id="18" name="그림 17" descr="텍스트, 라인, 그래프, 도표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FCBCABE6-D2DB-C99A-5E3C-D77E7B7147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23" y="978852"/>
            <a:ext cx="4736164" cy="28254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A9DA0EF-5450-D9BD-C122-7C1A7DE0AA40}"/>
              </a:ext>
            </a:extLst>
          </p:cNvPr>
          <p:cNvSpPr txBox="1"/>
          <p:nvPr/>
        </p:nvSpPr>
        <p:spPr>
          <a:xfrm>
            <a:off x="9796684" y="3117916"/>
            <a:ext cx="155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+mj-lt"/>
                <a:ea typeface="함초롬돋움" panose="020B0604000101010101" pitchFamily="50" charset="-127"/>
                <a:cs typeface="함초롬돋움" panose="020B0604000101010101" pitchFamily="50" charset="-127"/>
              </a:rPr>
              <a:t>r=1.21  γ=0</a:t>
            </a:r>
            <a:endParaRPr lang="ko-KR" altLang="en-US" dirty="0">
              <a:latin typeface="+mj-lt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pic>
        <p:nvPicPr>
          <p:cNvPr id="21" name="그림 20" descr="텍스트, 라인, 그래프, 도표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7BAB61CF-9CA0-06AC-46CE-4F0BD1238D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23" y="3893498"/>
            <a:ext cx="4736164" cy="28254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44E5590-BDB1-AA73-1085-79B49BCA08C5}"/>
              </a:ext>
            </a:extLst>
          </p:cNvPr>
          <p:cNvSpPr txBox="1"/>
          <p:nvPr/>
        </p:nvSpPr>
        <p:spPr>
          <a:xfrm>
            <a:off x="9796684" y="5992912"/>
            <a:ext cx="155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+mj-lt"/>
                <a:ea typeface="함초롬돋움" panose="020B0604000101010101" pitchFamily="50" charset="-127"/>
                <a:cs typeface="함초롬돋움" panose="020B0604000101010101" pitchFamily="50" charset="-127"/>
              </a:rPr>
              <a:t>r=1.20  γ=0</a:t>
            </a:r>
            <a:endParaRPr lang="ko-KR" altLang="en-US" dirty="0">
              <a:latin typeface="+mj-lt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0FAC68-42C5-DF3C-5450-0525EC783BBA}"/>
              </a:ext>
            </a:extLst>
          </p:cNvPr>
          <p:cNvSpPr txBox="1"/>
          <p:nvPr/>
        </p:nvSpPr>
        <p:spPr>
          <a:xfrm>
            <a:off x="116071" y="6595803"/>
            <a:ext cx="27133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/>
              <a:t>PHYSICAL REVIEW C109,054323(2024)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873591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FAE65-740D-EE92-EB7C-319F765A6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0959D7-B493-024A-4D61-66C6D6BA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200516"/>
            <a:ext cx="3733800" cy="732154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4. Result</a:t>
            </a:r>
            <a:endParaRPr lang="ko-KR" altLang="en-US" sz="3600" dirty="0"/>
          </a:p>
        </p:txBody>
      </p:sp>
      <p:pic>
        <p:nvPicPr>
          <p:cNvPr id="10" name="내용 개체 틀 9" descr="텍스트, 그래프, 라인, 도표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256A02E2-9D96-7AD2-EE0A-D2AF66754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596" y="3871064"/>
            <a:ext cx="4741786" cy="2825913"/>
          </a:xfrm>
        </p:spPr>
      </p:pic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F519E3D5-5C0F-8462-3DE4-42BE7B5773EE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029BEF0A-DB9D-998A-FC12-927CA35A03CD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19FC0E11-9DB5-9084-D429-C3BB9DFCD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9D246F02-B35C-56F4-7F4F-A4CFC9454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14428866-3EF8-90B6-2D1B-CAB512566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p:pic>
        <p:nvPicPr>
          <p:cNvPr id="12" name="그림 11" descr="텍스트, 라인, 그래프, 도표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4279E1C8-9BFB-801A-DDCC-7736471C2E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40" y="3871064"/>
            <a:ext cx="4736165" cy="2822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1A1D376-FFFD-CAE6-D37D-1E06154F8751}"/>
                  </a:ext>
                </a:extLst>
              </p:cNvPr>
              <p:cNvSpPr txBox="1"/>
              <p:nvPr/>
            </p:nvSpPr>
            <p:spPr>
              <a:xfrm>
                <a:off x="3448485" y="5745064"/>
                <a:ext cx="15535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latin typeface="+mj-lt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r=1.22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γ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=0.01382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𝐴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0.3874</m:t>
                          </m:r>
                        </m:sup>
                      </m:sSup>
                    </m:oMath>
                  </m:oMathPara>
                </a14:m>
                <a:endParaRPr lang="ko-KR" altLang="en-US" dirty="0">
                  <a:latin typeface="+mj-lt"/>
                  <a:ea typeface="함초롬돋움" panose="020B0604000101010101" pitchFamily="50" charset="-127"/>
                  <a:cs typeface="함초롬돋움" panose="020B0604000101010101" pitchFamily="50" charset="-127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1A1D376-FFFD-CAE6-D37D-1E06154F8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485" y="5745064"/>
                <a:ext cx="1553520" cy="646331"/>
              </a:xfrm>
              <a:prstGeom prst="rect">
                <a:avLst/>
              </a:prstGeom>
              <a:blipFill>
                <a:blip r:embed="rId7"/>
                <a:stretch>
                  <a:fillRect l="-3529" t="-4717" r="-30980" b="-377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893F918-723A-A113-3954-C0142037AD15}"/>
                  </a:ext>
                </a:extLst>
              </p:cNvPr>
              <p:cNvSpPr txBox="1"/>
              <p:nvPr/>
            </p:nvSpPr>
            <p:spPr>
              <a:xfrm>
                <a:off x="9352815" y="5746336"/>
                <a:ext cx="20624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latin typeface="+mj-lt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r=1.20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γ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=0.01382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𝐴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0.3874</m:t>
                          </m:r>
                        </m:sup>
                      </m:sSup>
                    </m:oMath>
                  </m:oMathPara>
                </a14:m>
                <a:endParaRPr lang="ko-KR" altLang="en-US" dirty="0">
                  <a:latin typeface="+mj-lt"/>
                  <a:ea typeface="함초롬돋움" panose="020B0604000101010101" pitchFamily="50" charset="-127"/>
                  <a:cs typeface="함초롬돋움" panose="020B0604000101010101" pitchFamily="50" charset="-127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893F918-723A-A113-3954-C0142037A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2815" y="5746336"/>
                <a:ext cx="2062445" cy="646331"/>
              </a:xfrm>
              <a:prstGeom prst="rect">
                <a:avLst/>
              </a:prstGeom>
              <a:blipFill>
                <a:blip r:embed="rId8"/>
                <a:stretch>
                  <a:fillRect l="-2360" t="-5660" b="-377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그림 14" descr="텍스트, 그래프, 라인, 도표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09372660-2730-419C-6249-017AAA2F3F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40" y="1003034"/>
            <a:ext cx="4736165" cy="2822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6482B6-E6D4-04F4-EB25-D849B1005116}"/>
                  </a:ext>
                </a:extLst>
              </p:cNvPr>
              <p:cNvSpPr txBox="1"/>
              <p:nvPr/>
            </p:nvSpPr>
            <p:spPr>
              <a:xfrm>
                <a:off x="3450178" y="2863133"/>
                <a:ext cx="15535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latin typeface="+mj-lt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r=1.23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γ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=0.01382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𝐴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0.3874</m:t>
                          </m:r>
                        </m:sup>
                      </m:sSup>
                    </m:oMath>
                  </m:oMathPara>
                </a14:m>
                <a:endParaRPr lang="ko-KR" altLang="en-US" dirty="0">
                  <a:latin typeface="+mj-lt"/>
                  <a:ea typeface="함초롬돋움" panose="020B0604000101010101" pitchFamily="50" charset="-127"/>
                  <a:cs typeface="함초롬돋움" panose="020B0604000101010101" pitchFamily="50" charset="-127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6482B6-E6D4-04F4-EB25-D849B1005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178" y="2863133"/>
                <a:ext cx="1553520" cy="646331"/>
              </a:xfrm>
              <a:prstGeom prst="rect">
                <a:avLst/>
              </a:prstGeom>
              <a:blipFill>
                <a:blip r:embed="rId10"/>
                <a:stretch>
                  <a:fillRect l="-3529" t="-5660" r="-30980" b="-377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그림 17" descr="텍스트, 그래프, 라인, 도표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32C5CA1F-E876-55E1-2153-341A923D14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095" y="1054497"/>
            <a:ext cx="4736165" cy="2822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12A8CDA-EFEE-0B84-C8F6-B8181D72D7A9}"/>
                  </a:ext>
                </a:extLst>
              </p:cNvPr>
              <p:cNvSpPr txBox="1"/>
              <p:nvPr/>
            </p:nvSpPr>
            <p:spPr>
              <a:xfrm>
                <a:off x="9352814" y="2926975"/>
                <a:ext cx="20624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latin typeface="+mj-lt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r=1.21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γ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=0.01382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𝐴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0.3874</m:t>
                          </m:r>
                        </m:sup>
                      </m:sSup>
                    </m:oMath>
                  </m:oMathPara>
                </a14:m>
                <a:endParaRPr lang="ko-KR" altLang="en-US" dirty="0">
                  <a:latin typeface="+mj-lt"/>
                  <a:ea typeface="함초롬돋움" panose="020B0604000101010101" pitchFamily="50" charset="-127"/>
                  <a:cs typeface="함초롬돋움" panose="020B0604000101010101" pitchFamily="50" charset="-127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12A8CDA-EFEE-0B84-C8F6-B8181D72D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2814" y="2926975"/>
                <a:ext cx="2062445" cy="646331"/>
              </a:xfrm>
              <a:prstGeom prst="rect">
                <a:avLst/>
              </a:prstGeom>
              <a:blipFill>
                <a:blip r:embed="rId12"/>
                <a:stretch>
                  <a:fillRect l="-2360" t="-4717" b="-377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AEBA27D-B9C3-D508-6451-9E5205829857}"/>
              </a:ext>
            </a:extLst>
          </p:cNvPr>
          <p:cNvSpPr txBox="1"/>
          <p:nvPr/>
        </p:nvSpPr>
        <p:spPr>
          <a:xfrm>
            <a:off x="116071" y="6595803"/>
            <a:ext cx="5020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/>
              <a:t>PHYSICAL REVIEW C109,054323(2024)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973706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9A0397-C836-FF17-ED79-23285096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200516"/>
            <a:ext cx="3733800" cy="732154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4. Result</a:t>
            </a:r>
            <a:endParaRPr lang="ko-KR" altLang="en-US" sz="3600" dirty="0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71D4A0BA-63B4-3DAB-9F1F-88427EC67148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85297A13-C614-D45E-6001-23F2205E1662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3B9269B8-8C48-474D-53F6-92566236B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6726E6D6-4492-AFC5-2A82-8EA44013D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503423E4-B45A-B61D-4E89-BB32E19E3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p:pic>
        <p:nvPicPr>
          <p:cNvPr id="3" name="내용 개체 틀 9" descr="텍스트, 도표, 라인, 그래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8C77CB56-EA75-D5B2-D36D-F70FEA864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7" y="1090912"/>
            <a:ext cx="4710319" cy="2807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894E57-BF8D-8B74-2531-95034552C04D}"/>
              </a:ext>
            </a:extLst>
          </p:cNvPr>
          <p:cNvSpPr txBox="1"/>
          <p:nvPr/>
        </p:nvSpPr>
        <p:spPr>
          <a:xfrm>
            <a:off x="3970811" y="3181046"/>
            <a:ext cx="155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+mj-lt"/>
                <a:ea typeface="함초롬돋움" panose="020B0604000101010101" pitchFamily="50" charset="-127"/>
                <a:cs typeface="함초롬돋움" panose="020B0604000101010101" pitchFamily="50" charset="-127"/>
              </a:rPr>
              <a:t>r=1.23  γ=0</a:t>
            </a:r>
            <a:endParaRPr lang="ko-KR" altLang="en-US" dirty="0">
              <a:latin typeface="+mj-lt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pic>
        <p:nvPicPr>
          <p:cNvPr id="12" name="그림 11" descr="텍스트, 도표, 라인, 그래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1A2A8264-4A61-E205-8771-C8B731B5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6" y="3906614"/>
            <a:ext cx="4710319" cy="2807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800797-3458-A873-8677-77149086394B}"/>
              </a:ext>
            </a:extLst>
          </p:cNvPr>
          <p:cNvSpPr txBox="1"/>
          <p:nvPr/>
        </p:nvSpPr>
        <p:spPr>
          <a:xfrm>
            <a:off x="3970811" y="5989469"/>
            <a:ext cx="155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+mj-lt"/>
                <a:ea typeface="함초롬돋움" panose="020B0604000101010101" pitchFamily="50" charset="-127"/>
                <a:cs typeface="함초롬돋움" panose="020B0604000101010101" pitchFamily="50" charset="-127"/>
              </a:rPr>
              <a:t>r=1.22  γ=0</a:t>
            </a:r>
            <a:endParaRPr lang="ko-KR" altLang="en-US" dirty="0">
              <a:latin typeface="+mj-lt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pic>
        <p:nvPicPr>
          <p:cNvPr id="15" name="그림 14" descr="텍스트, 도표, 라인, 그래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56F9AE16-47DB-2534-068B-1B91A29C81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742" y="3889361"/>
            <a:ext cx="4710319" cy="28071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943476B-7F10-0733-EAC0-9951E7FE0F15}"/>
              </a:ext>
            </a:extLst>
          </p:cNvPr>
          <p:cNvSpPr txBox="1"/>
          <p:nvPr/>
        </p:nvSpPr>
        <p:spPr>
          <a:xfrm>
            <a:off x="9589712" y="5989591"/>
            <a:ext cx="155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+mj-lt"/>
                <a:ea typeface="함초롬돋움" panose="020B0604000101010101" pitchFamily="50" charset="-127"/>
                <a:cs typeface="함초롬돋움" panose="020B0604000101010101" pitchFamily="50" charset="-127"/>
              </a:rPr>
              <a:t>r=1.20  γ=0</a:t>
            </a:r>
            <a:endParaRPr lang="ko-KR" altLang="en-US" dirty="0">
              <a:latin typeface="+mj-lt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pic>
        <p:nvPicPr>
          <p:cNvPr id="18" name="그림 17" descr="텍스트, 도표, 라인, 그래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B0C3D646-4C6E-0DA7-2440-60F37FEE8B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742" y="1076187"/>
            <a:ext cx="4710319" cy="28071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30580E-57C8-6196-D9E5-28670D9E03C8}"/>
              </a:ext>
            </a:extLst>
          </p:cNvPr>
          <p:cNvSpPr txBox="1"/>
          <p:nvPr/>
        </p:nvSpPr>
        <p:spPr>
          <a:xfrm>
            <a:off x="9589712" y="3167722"/>
            <a:ext cx="155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+mj-lt"/>
                <a:ea typeface="함초롬돋움" panose="020B0604000101010101" pitchFamily="50" charset="-127"/>
                <a:cs typeface="함초롬돋움" panose="020B0604000101010101" pitchFamily="50" charset="-127"/>
              </a:rPr>
              <a:t>r=1.21  γ=0</a:t>
            </a:r>
            <a:endParaRPr lang="ko-KR" altLang="en-US" dirty="0">
              <a:latin typeface="+mj-lt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51971-F659-C8D9-988E-1CC1AE839AE0}"/>
              </a:ext>
            </a:extLst>
          </p:cNvPr>
          <p:cNvSpPr txBox="1"/>
          <p:nvPr/>
        </p:nvSpPr>
        <p:spPr>
          <a:xfrm>
            <a:off x="0" y="6516759"/>
            <a:ext cx="448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.</a:t>
            </a:r>
            <a:r>
              <a:rPr lang="en-US" altLang="ko-KR" sz="1000" dirty="0" err="1"/>
              <a:t>Angeli,K.P.Marinova</a:t>
            </a:r>
            <a:r>
              <a:rPr lang="en-US" altLang="ko-KR" sz="1000" dirty="0"/>
              <a:t>/Atomic Data and Nuclear DataTables99(2013)69–95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45240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06401-70BC-282D-210B-177081750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BE0E62-5A14-1B38-4FF6-BEE6919F5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200516"/>
            <a:ext cx="3733800" cy="732154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4. Result</a:t>
            </a:r>
            <a:endParaRPr lang="ko-KR" altLang="en-US" sz="3600" dirty="0"/>
          </a:p>
        </p:txBody>
      </p:sp>
      <p:pic>
        <p:nvPicPr>
          <p:cNvPr id="10" name="내용 개체 틀 9" descr="텍스트, 도표, 라인, 그래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5FD7993D-5249-0374-40EC-7EE44F727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31" y="1089299"/>
            <a:ext cx="4710319" cy="2807160"/>
          </a:xfrm>
        </p:spPr>
      </p:pic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6F81EF65-72AE-B273-F3B0-D2D3FFBD6723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4CD6EC61-A8FA-7871-B2F9-CC62E5B439E6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41F4AD0C-81A2-C8FF-1858-991B9C224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D4ACEA56-8F11-BF95-96C3-61B38E07E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14A0EDB6-8C79-135E-F249-064ED1FE1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5B96A5-EBD1-DBF7-CD35-2ED40FE90DAB}"/>
                  </a:ext>
                </a:extLst>
              </p:cNvPr>
              <p:cNvSpPr txBox="1"/>
              <p:nvPr/>
            </p:nvSpPr>
            <p:spPr>
              <a:xfrm>
                <a:off x="3344967" y="2949397"/>
                <a:ext cx="15535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latin typeface="+mj-lt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r=1.23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γ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=0.01382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𝐴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0.3874</m:t>
                          </m:r>
                        </m:sup>
                      </m:sSup>
                    </m:oMath>
                  </m:oMathPara>
                </a14:m>
                <a:endParaRPr lang="ko-KR" altLang="en-US" dirty="0">
                  <a:latin typeface="+mj-lt"/>
                  <a:ea typeface="함초롬돋움" panose="020B0604000101010101" pitchFamily="50" charset="-127"/>
                  <a:cs typeface="함초롬돋움" panose="020B0604000101010101" pitchFamily="50" charset="-127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5B96A5-EBD1-DBF7-CD35-2ED40FE90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4967" y="2949397"/>
                <a:ext cx="1553520" cy="646331"/>
              </a:xfrm>
              <a:prstGeom prst="rect">
                <a:avLst/>
              </a:prstGeom>
              <a:blipFill>
                <a:blip r:embed="rId6"/>
                <a:stretch>
                  <a:fillRect l="-3529" t="-5660" r="-30980" b="-377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그림 13" descr="텍스트, 도표, 라인, 그래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69C7806E-D6F8-FA63-8658-4ACE3D3F27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30" y="4052246"/>
            <a:ext cx="4710319" cy="28071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92282C-17CB-953F-585A-F9716D4B988B}"/>
                  </a:ext>
                </a:extLst>
              </p:cNvPr>
              <p:cNvSpPr txBox="1"/>
              <p:nvPr/>
            </p:nvSpPr>
            <p:spPr>
              <a:xfrm>
                <a:off x="3344967" y="5925330"/>
                <a:ext cx="15535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latin typeface="+mj-lt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r=1.22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γ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=0.01382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𝐴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0.3874</m:t>
                          </m:r>
                        </m:sup>
                      </m:sSup>
                    </m:oMath>
                  </m:oMathPara>
                </a14:m>
                <a:endParaRPr lang="ko-KR" altLang="en-US" dirty="0">
                  <a:latin typeface="+mj-lt"/>
                  <a:ea typeface="함초롬돋움" panose="020B0604000101010101" pitchFamily="50" charset="-127"/>
                  <a:cs typeface="함초롬돋움" panose="020B0604000101010101" pitchFamily="50" charset="-127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92282C-17CB-953F-585A-F9716D4B9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4967" y="5925330"/>
                <a:ext cx="1553520" cy="646331"/>
              </a:xfrm>
              <a:prstGeom prst="rect">
                <a:avLst/>
              </a:prstGeom>
              <a:blipFill>
                <a:blip r:embed="rId8"/>
                <a:stretch>
                  <a:fillRect l="-3529" t="-4717" r="-30980" b="-377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그림 19" descr="텍스트, 도표, 라인, 그래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250E04A0-20F0-AE85-1F0A-740EDC4B55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208" y="1090503"/>
            <a:ext cx="4710319" cy="28071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BE553AC-A005-7D5F-53A7-A3DDCE98A0F5}"/>
                  </a:ext>
                </a:extLst>
              </p:cNvPr>
              <p:cNvSpPr txBox="1"/>
              <p:nvPr/>
            </p:nvSpPr>
            <p:spPr>
              <a:xfrm>
                <a:off x="9104537" y="2949396"/>
                <a:ext cx="15535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latin typeface="+mj-lt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r=1.21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γ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=0.01382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𝐴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0.3874</m:t>
                          </m:r>
                        </m:sup>
                      </m:sSup>
                    </m:oMath>
                  </m:oMathPara>
                </a14:m>
                <a:endParaRPr lang="ko-KR" altLang="en-US" dirty="0">
                  <a:latin typeface="+mj-lt"/>
                  <a:ea typeface="함초롬돋움" panose="020B0604000101010101" pitchFamily="50" charset="-127"/>
                  <a:cs typeface="함초롬돋움" panose="020B0604000101010101" pitchFamily="50" charset="-127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BE553AC-A005-7D5F-53A7-A3DDCE98A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4537" y="2949396"/>
                <a:ext cx="1553520" cy="646331"/>
              </a:xfrm>
              <a:prstGeom prst="rect">
                <a:avLst/>
              </a:prstGeom>
              <a:blipFill>
                <a:blip r:embed="rId10"/>
                <a:stretch>
                  <a:fillRect l="-3543" t="-5660" r="-31496" b="-377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그림 22" descr="텍스트, 도표, 라인, 그래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3C6884D1-1E7C-AA1B-CD76-DEAF4F2C5A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369" y="4048631"/>
            <a:ext cx="4710319" cy="28071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03B824-6F92-4577-BA85-B481DEDF0289}"/>
                  </a:ext>
                </a:extLst>
              </p:cNvPr>
              <p:cNvSpPr txBox="1"/>
              <p:nvPr/>
            </p:nvSpPr>
            <p:spPr>
              <a:xfrm>
                <a:off x="9104537" y="5925329"/>
                <a:ext cx="15535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latin typeface="+mj-lt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r=1.20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γ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=0.01382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𝐴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0.3874</m:t>
                          </m:r>
                        </m:sup>
                      </m:sSup>
                    </m:oMath>
                  </m:oMathPara>
                </a14:m>
                <a:endParaRPr lang="ko-KR" altLang="en-US" dirty="0">
                  <a:latin typeface="+mj-lt"/>
                  <a:ea typeface="함초롬돋움" panose="020B0604000101010101" pitchFamily="50" charset="-127"/>
                  <a:cs typeface="함초롬돋움" panose="020B0604000101010101" pitchFamily="50" charset="-127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03B824-6F92-4577-BA85-B481DEDF0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4537" y="5925329"/>
                <a:ext cx="1553520" cy="646331"/>
              </a:xfrm>
              <a:prstGeom prst="rect">
                <a:avLst/>
              </a:prstGeom>
              <a:blipFill>
                <a:blip r:embed="rId12"/>
                <a:stretch>
                  <a:fillRect l="-3543" t="-4717" r="-31496" b="-377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3231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8E6D0-AA05-1452-19BB-4757E6CBC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9D2B6F6-B8F7-1D5E-14C2-44CEB3BE8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200516"/>
            <a:ext cx="3733800" cy="732154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4. Result</a:t>
            </a:r>
            <a:endParaRPr lang="ko-KR" altLang="en-US" sz="3600" dirty="0"/>
          </a:p>
        </p:txBody>
      </p:sp>
      <p:pic>
        <p:nvPicPr>
          <p:cNvPr id="10" name="내용 개체 틀 9" descr="텍스트, 도표, 라인, 그래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CD9455B7-79A0-DC04-56C2-EA24FF0C4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47" y="1090912"/>
            <a:ext cx="4710319" cy="2807160"/>
          </a:xfrm>
        </p:spPr>
      </p:pic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86D2301C-E8C8-35B5-95A1-7D775CD4C532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C8E645CE-DB54-D99F-6AE7-7E5BDCB55C96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F354CBE3-1049-82F1-229A-B9C91862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CAFDC24D-14B8-298E-8ADA-CF856708D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292F02B5-2F02-CE5E-7F6E-0BA6071C0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p:pic>
        <p:nvPicPr>
          <p:cNvPr id="12" name="그림 11" descr="텍스트, 도표, 라인, 그래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45D10DB9-18C5-24F0-7150-201F3B18FE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48" y="4050840"/>
            <a:ext cx="4710319" cy="2807160"/>
          </a:xfrm>
          <a:prstGeom prst="rect">
            <a:avLst/>
          </a:prstGeom>
        </p:spPr>
      </p:pic>
      <p:pic>
        <p:nvPicPr>
          <p:cNvPr id="14" name="그림 13" descr="텍스트, 라인, 도표, 그래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593A40CD-0C27-A792-64FC-87F0AA290A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221" y="1089493"/>
            <a:ext cx="4710319" cy="2809998"/>
          </a:xfrm>
          <a:prstGeom prst="rect">
            <a:avLst/>
          </a:prstGeom>
        </p:spPr>
      </p:pic>
      <p:pic>
        <p:nvPicPr>
          <p:cNvPr id="16" name="그림 15" descr="텍스트, 도표, 라인, 그래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040A7FDA-827F-8FA2-B272-9CFA8E9D05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420" y="4050840"/>
            <a:ext cx="4710319" cy="28071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9B52B2-95CF-71DA-5334-39C93A06C5F9}"/>
              </a:ext>
            </a:extLst>
          </p:cNvPr>
          <p:cNvSpPr txBox="1"/>
          <p:nvPr/>
        </p:nvSpPr>
        <p:spPr>
          <a:xfrm>
            <a:off x="3970811" y="3181046"/>
            <a:ext cx="155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+mj-lt"/>
                <a:ea typeface="함초롬돋움" panose="020B0604000101010101" pitchFamily="50" charset="-127"/>
                <a:cs typeface="함초롬돋움" panose="020B0604000101010101" pitchFamily="50" charset="-127"/>
              </a:rPr>
              <a:t>r=1.23  γ=0</a:t>
            </a:r>
            <a:endParaRPr lang="ko-KR" altLang="en-US" dirty="0">
              <a:latin typeface="+mj-lt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A3085E-AF5C-71D3-C523-D60C9FA63A4B}"/>
              </a:ext>
            </a:extLst>
          </p:cNvPr>
          <p:cNvSpPr txBox="1"/>
          <p:nvPr/>
        </p:nvSpPr>
        <p:spPr>
          <a:xfrm>
            <a:off x="4118261" y="5890824"/>
            <a:ext cx="1553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+mj-lt"/>
                <a:ea typeface="함초롬돋움" panose="020B0604000101010101" pitchFamily="50" charset="-127"/>
                <a:cs typeface="함초롬돋움" panose="020B0604000101010101" pitchFamily="50" charset="-127"/>
              </a:rPr>
              <a:t>r=1.23 γ=0.01382</a:t>
            </a:r>
            <a:endParaRPr lang="ko-KR" altLang="en-US" dirty="0">
              <a:latin typeface="+mj-lt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22D111-49FA-FC7C-CE33-541CDD131DAD}"/>
              </a:ext>
            </a:extLst>
          </p:cNvPr>
          <p:cNvSpPr txBox="1"/>
          <p:nvPr/>
        </p:nvSpPr>
        <p:spPr>
          <a:xfrm>
            <a:off x="10194621" y="2950884"/>
            <a:ext cx="1553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+mj-lt"/>
                <a:ea typeface="함초롬돋움" panose="020B0604000101010101" pitchFamily="50" charset="-127"/>
                <a:cs typeface="함초롬돋움" panose="020B0604000101010101" pitchFamily="50" charset="-127"/>
              </a:rPr>
              <a:t>r=1.23 γ=0.333</a:t>
            </a:r>
            <a:endParaRPr lang="ko-KR" altLang="en-US" dirty="0">
              <a:latin typeface="+mj-lt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03D10A3-D4CC-713A-E93A-A94E083364D7}"/>
                  </a:ext>
                </a:extLst>
              </p:cNvPr>
              <p:cNvSpPr txBox="1"/>
              <p:nvPr/>
            </p:nvSpPr>
            <p:spPr>
              <a:xfrm>
                <a:off x="9061894" y="5871523"/>
                <a:ext cx="15535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latin typeface="+mj-lt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r=1.23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γ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=0.01382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𝐴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0.3874</m:t>
                          </m:r>
                        </m:sup>
                      </m:sSup>
                    </m:oMath>
                  </m:oMathPara>
                </a14:m>
                <a:endParaRPr lang="ko-KR" altLang="en-US" dirty="0">
                  <a:latin typeface="+mj-lt"/>
                  <a:ea typeface="함초롬돋움" panose="020B0604000101010101" pitchFamily="50" charset="-127"/>
                  <a:cs typeface="함초롬돋움" panose="020B0604000101010101" pitchFamily="50" charset="-127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03D10A3-D4CC-713A-E93A-A94E08336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1894" y="5871523"/>
                <a:ext cx="1553520" cy="646331"/>
              </a:xfrm>
              <a:prstGeom prst="rect">
                <a:avLst/>
              </a:prstGeom>
              <a:blipFill>
                <a:blip r:embed="rId9"/>
                <a:stretch>
                  <a:fillRect l="-3543" t="-4717" r="-31496" b="-377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4548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E00E2-6868-6B2A-66AD-763EF47E9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D61CA08-FDA1-E496-9365-9665D130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200516"/>
            <a:ext cx="3733800" cy="732154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4. Result</a:t>
            </a:r>
            <a:endParaRPr lang="ko-KR" altLang="en-US" sz="3600" dirty="0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1FE08907-9751-D2B8-E678-F7DAA44850BC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E836EE0D-12FE-D116-6ED3-5A7588402FA0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69C766ED-2326-2A8D-91AD-3500D93DD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0B38AA5-A680-4FB1-0C5F-146B817DB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C153A904-2BA9-E393-4A67-EA8FA45DD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p:pic>
        <p:nvPicPr>
          <p:cNvPr id="10" name="내용 개체 틀 9" descr="텍스트, 도표, 라인, 스크린샷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E76BAC80-CC30-6B45-D0B9-EB8789FC9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3992"/>
            <a:ext cx="5568770" cy="4351338"/>
          </a:xfrm>
        </p:spPr>
      </p:pic>
      <p:pic>
        <p:nvPicPr>
          <p:cNvPr id="12" name="그림 11" descr="텍스트, 도표, 라인, 스크린샷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BD2FA33B-1EFF-CA17-7479-CFF5D4D862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016" y="1594460"/>
            <a:ext cx="5568772" cy="43513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C76DC37-9241-E45B-312C-BE19AD252455}"/>
                  </a:ext>
                </a:extLst>
              </p:cNvPr>
              <p:cNvSpPr txBox="1"/>
              <p:nvPr/>
            </p:nvSpPr>
            <p:spPr>
              <a:xfrm>
                <a:off x="3426238" y="2736721"/>
                <a:ext cx="11693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dirty="0">
                    <a:latin typeface="+mj-lt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r=1.23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1000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ko-KR" sz="1000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γ</m:t>
                          </m:r>
                          <m:r>
                            <a:rPr lang="en-US" altLang="ko-KR" sz="1000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=0.01382</m:t>
                          </m:r>
                          <m:r>
                            <a:rPr lang="en-US" altLang="ko-KR" sz="1000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𝐴</m:t>
                          </m:r>
                        </m:e>
                        <m:sup>
                          <m:r>
                            <a:rPr lang="en-US" altLang="ko-KR" sz="1000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0.3874</m:t>
                          </m:r>
                        </m:sup>
                      </m:sSup>
                    </m:oMath>
                  </m:oMathPara>
                </a14:m>
                <a:endParaRPr lang="ko-KR" altLang="en-US" sz="1000" dirty="0">
                  <a:latin typeface="+mj-lt"/>
                  <a:ea typeface="함초롬돋움" panose="020B0604000101010101" pitchFamily="50" charset="-127"/>
                  <a:cs typeface="함초롬돋움" panose="020B0604000101010101" pitchFamily="50" charset="-127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C76DC37-9241-E45B-312C-BE19AD252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6238" y="2736721"/>
                <a:ext cx="1169306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F38636B4-2CA2-6A15-C9F6-A21D59FC305D}"/>
              </a:ext>
            </a:extLst>
          </p:cNvPr>
          <p:cNvSpPr txBox="1"/>
          <p:nvPr/>
        </p:nvSpPr>
        <p:spPr>
          <a:xfrm>
            <a:off x="4984117" y="1908578"/>
            <a:ext cx="584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+mj-lt"/>
                <a:ea typeface="함초롬돋움" panose="020B0604000101010101" pitchFamily="50" charset="-127"/>
                <a:cs typeface="함초롬돋움" panose="020B0604000101010101" pitchFamily="50" charset="-127"/>
              </a:rPr>
              <a:t>r=1.23</a:t>
            </a:r>
          </a:p>
          <a:p>
            <a:r>
              <a:rPr lang="el-GR" altLang="ko-KR" sz="1000" dirty="0">
                <a:latin typeface="+mj-lt"/>
                <a:ea typeface="함초롬돋움" panose="020B0604000101010101" pitchFamily="50" charset="-127"/>
                <a:cs typeface="함초롬돋움" panose="020B0604000101010101" pitchFamily="50" charset="-127"/>
              </a:rPr>
              <a:t>γ</a:t>
            </a:r>
            <a:r>
              <a:rPr lang="en-US" altLang="ko-KR" sz="1000" dirty="0">
                <a:latin typeface="+mj-lt"/>
                <a:ea typeface="함초롬돋움" panose="020B0604000101010101" pitchFamily="50" charset="-127"/>
                <a:cs typeface="함초롬돋움" panose="020B0604000101010101" pitchFamily="50" charset="-127"/>
              </a:rPr>
              <a:t>=0</a:t>
            </a:r>
          </a:p>
          <a:p>
            <a:endParaRPr lang="en-US" altLang="ko-KR" sz="1000" dirty="0">
              <a:latin typeface="+mj-lt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endParaRPr lang="ko-KR" altLang="en-US" sz="1000" dirty="0">
              <a:latin typeface="+mj-lt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2B2BA1-7637-399C-AC69-69F2AEB8CFCA}"/>
                  </a:ext>
                </a:extLst>
              </p:cNvPr>
              <p:cNvSpPr txBox="1"/>
              <p:nvPr/>
            </p:nvSpPr>
            <p:spPr>
              <a:xfrm>
                <a:off x="9447938" y="2825940"/>
                <a:ext cx="11693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dirty="0">
                    <a:latin typeface="+mj-lt"/>
                    <a:ea typeface="함초롬돋움" panose="020B0604000101010101" pitchFamily="50" charset="-127"/>
                    <a:cs typeface="함초롬돋움" panose="020B0604000101010101" pitchFamily="50" charset="-127"/>
                  </a:rPr>
                  <a:t>r=1.22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1000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ko-KR" sz="1000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γ</m:t>
                          </m:r>
                          <m:r>
                            <a:rPr lang="en-US" altLang="ko-KR" sz="1000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=0.01382</m:t>
                          </m:r>
                          <m:r>
                            <a:rPr lang="en-US" altLang="ko-KR" sz="1000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𝐴</m:t>
                          </m:r>
                        </m:e>
                        <m:sup>
                          <m:r>
                            <a:rPr lang="en-US" altLang="ko-KR" sz="1000" b="0" i="1" smtClean="0">
                              <a:latin typeface="Cambria Math" panose="02040503050406030204" pitchFamily="18" charset="0"/>
                              <a:ea typeface="함초롬돋움" panose="020B0604000101010101" pitchFamily="50" charset="-127"/>
                              <a:cs typeface="함초롬돋움" panose="020B0604000101010101" pitchFamily="50" charset="-127"/>
                            </a:rPr>
                            <m:t>0.3874</m:t>
                          </m:r>
                        </m:sup>
                      </m:sSup>
                    </m:oMath>
                  </m:oMathPara>
                </a14:m>
                <a:endParaRPr lang="ko-KR" altLang="en-US" sz="1000" dirty="0">
                  <a:latin typeface="+mj-lt"/>
                  <a:ea typeface="함초롬돋움" panose="020B0604000101010101" pitchFamily="50" charset="-127"/>
                  <a:cs typeface="함초롬돋움" panose="020B0604000101010101" pitchFamily="50" charset="-127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2B2BA1-7637-399C-AC69-69F2AEB8C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7938" y="2825940"/>
                <a:ext cx="1169306" cy="400110"/>
              </a:xfrm>
              <a:prstGeom prst="rect">
                <a:avLst/>
              </a:prstGeom>
              <a:blipFill>
                <a:blip r:embed="rId8"/>
                <a:stretch>
                  <a:fillRect t="-153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A70BE16D-6138-9D27-CB8A-684E68541F31}"/>
              </a:ext>
            </a:extLst>
          </p:cNvPr>
          <p:cNvSpPr txBox="1"/>
          <p:nvPr/>
        </p:nvSpPr>
        <p:spPr>
          <a:xfrm>
            <a:off x="11004135" y="1908578"/>
            <a:ext cx="584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+mj-lt"/>
                <a:ea typeface="함초롬돋움" panose="020B0604000101010101" pitchFamily="50" charset="-127"/>
                <a:cs typeface="함초롬돋움" panose="020B0604000101010101" pitchFamily="50" charset="-127"/>
              </a:rPr>
              <a:t>r=1.23</a:t>
            </a:r>
          </a:p>
          <a:p>
            <a:r>
              <a:rPr lang="el-GR" altLang="ko-KR" sz="1000" dirty="0">
                <a:latin typeface="+mj-lt"/>
                <a:ea typeface="함초롬돋움" panose="020B0604000101010101" pitchFamily="50" charset="-127"/>
                <a:cs typeface="함초롬돋움" panose="020B0604000101010101" pitchFamily="50" charset="-127"/>
              </a:rPr>
              <a:t>γ</a:t>
            </a:r>
            <a:r>
              <a:rPr lang="en-US" altLang="ko-KR" sz="1000" dirty="0">
                <a:latin typeface="+mj-lt"/>
                <a:ea typeface="함초롬돋움" panose="020B0604000101010101" pitchFamily="50" charset="-127"/>
                <a:cs typeface="함초롬돋움" panose="020B0604000101010101" pitchFamily="50" charset="-127"/>
              </a:rPr>
              <a:t>=0</a:t>
            </a:r>
          </a:p>
          <a:p>
            <a:endParaRPr lang="en-US" altLang="ko-KR" sz="1000" dirty="0">
              <a:latin typeface="+mj-lt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endParaRPr lang="ko-KR" altLang="en-US" sz="1000" dirty="0">
              <a:latin typeface="+mj-lt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447CDD-D7B1-AD43-B3DC-6D105E58D955}"/>
              </a:ext>
            </a:extLst>
          </p:cNvPr>
          <p:cNvSpPr txBox="1"/>
          <p:nvPr/>
        </p:nvSpPr>
        <p:spPr>
          <a:xfrm>
            <a:off x="387927" y="6520470"/>
            <a:ext cx="5568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/>
              <a:t>PHYSICAL REVIEW LERRERS 129, 042501 (2022)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892547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A32C4-7F7E-C045-BD13-B6FF7ED01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88DFA8D-8785-757B-B1C2-61204423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200516"/>
            <a:ext cx="3733800" cy="732154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# back up</a:t>
            </a:r>
            <a:endParaRPr lang="ko-KR" altLang="en-US" sz="36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3B3A486-1E00-15EA-DAB3-937B28568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137094"/>
            <a:ext cx="11416145" cy="5474208"/>
          </a:xfrm>
        </p:spPr>
        <p:txBody>
          <a:bodyPr/>
          <a:lstStyle/>
          <a:p>
            <a:pPr>
              <a:buNone/>
            </a:pPr>
            <a:r>
              <a:rPr lang="en-US" altLang="ko-KR" dirty="0"/>
              <a:t>Virial</a:t>
            </a:r>
          </a:p>
          <a:p>
            <a:pPr>
              <a:buNone/>
            </a:pPr>
            <a:r>
              <a:rPr lang="en-US" altLang="ko-KR" dirty="0"/>
              <a:t>⟨T⟩=⟨V⟩ </a:t>
            </a:r>
            <a:r>
              <a:rPr lang="ko-KR" altLang="en-US" dirty="0"/>
              <a:t>즉</a:t>
            </a:r>
            <a:r>
              <a:rPr lang="en-US" altLang="ko-KR" dirty="0"/>
              <a:t>, </a:t>
            </a:r>
            <a:r>
              <a:rPr lang="ko-KR" altLang="en-US" b="1" dirty="0" err="1"/>
              <a:t>하모닉</a:t>
            </a:r>
            <a:r>
              <a:rPr lang="ko-KR" altLang="en-US" b="1" dirty="0"/>
              <a:t> </a:t>
            </a:r>
            <a:r>
              <a:rPr lang="ko-KR" altLang="en-US" b="1" dirty="0" err="1"/>
              <a:t>오실레이터</a:t>
            </a:r>
            <a:r>
              <a:rPr lang="ko-KR" altLang="en-US" b="1" dirty="0"/>
              <a:t> 모형에서는 평균 운동 에너지와 평균 </a:t>
            </a:r>
            <a:r>
              <a:rPr lang="ko-KR" altLang="en-US" b="1" dirty="0" err="1"/>
              <a:t>포텐셜</a:t>
            </a:r>
            <a:r>
              <a:rPr lang="ko-KR" altLang="en-US" b="1" dirty="0"/>
              <a:t> 에너지가 동일</a:t>
            </a:r>
            <a:r>
              <a:rPr lang="ko-KR" altLang="en-US" dirty="0"/>
              <a:t>하게 됩니다</a:t>
            </a:r>
            <a:r>
              <a:rPr lang="en-US" altLang="ko-KR" dirty="0"/>
              <a:t>. </a:t>
            </a:r>
            <a:r>
              <a:rPr lang="ko-KR" altLang="en-US" dirty="0"/>
              <a:t>이 결과는 양자 조화진동자의 고유상태에서도 성립하며</a:t>
            </a:r>
            <a:r>
              <a:rPr lang="en-US" altLang="ko-KR" dirty="0"/>
              <a:t>, </a:t>
            </a:r>
            <a:r>
              <a:rPr lang="ko-KR" altLang="en-US" dirty="0"/>
              <a:t>고전적인 조화진동자의 주기적인 운동에서도 동등한 비율을 보입니다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DB41E6F9-2DCA-0D03-D6BB-C8113B43A416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8F880A1B-EB0F-8CC9-541F-39CE60A1C303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F5C6B907-2685-4CFD-0896-3096771B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85D87DF3-AAB4-6EDB-DCC9-1A66845DD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C418410B-A65E-8D92-41B8-BB0763FC5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4106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AE63D-8A71-4A9D-EE06-76F8380E5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E077C64-F2DC-91A6-B342-A3D27B46D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200516"/>
            <a:ext cx="3733800" cy="732154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# back up</a:t>
            </a:r>
            <a:endParaRPr lang="ko-KR" altLang="en-US" sz="36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4991A38-BA6D-794D-D9E8-DAE0B9865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137094"/>
            <a:ext cx="11416145" cy="5474208"/>
          </a:xfrm>
        </p:spPr>
        <p:txBody>
          <a:bodyPr/>
          <a:lstStyle/>
          <a:p>
            <a:r>
              <a:rPr lang="en-US" altLang="ko-KR" dirty="0"/>
              <a:t>nuclear Equation of states</a:t>
            </a:r>
          </a:p>
          <a:p>
            <a:endParaRPr lang="en-US" altLang="ko-KR" dirty="0"/>
          </a:p>
          <a:p>
            <a:r>
              <a:rPr lang="ko-KR" altLang="en-US" dirty="0"/>
              <a:t>임의의 밀도에서 핵물질이 갖는 열역학적 성질의 관계식을 총칭</a:t>
            </a:r>
            <a:endParaRPr lang="en-US" altLang="ko-KR" dirty="0"/>
          </a:p>
          <a:p>
            <a:endParaRPr lang="en-US" altLang="ko-KR" dirty="0"/>
          </a:p>
          <a:p>
            <a:pPr marL="514350" indent="-514350">
              <a:buAutoNum type="arabicPeriod"/>
            </a:pPr>
            <a:r>
              <a:rPr lang="ko-KR" altLang="en-US" dirty="0" err="1"/>
              <a:t>핵구조</a:t>
            </a:r>
            <a:r>
              <a:rPr lang="ko-KR" altLang="en-US" dirty="0"/>
              <a:t> 해석</a:t>
            </a:r>
            <a:r>
              <a:rPr lang="en-US" altLang="ko-KR" dirty="0"/>
              <a:t>: </a:t>
            </a:r>
            <a:r>
              <a:rPr lang="ko-KR" altLang="en-US" dirty="0"/>
              <a:t>원자핵의 바인딩에너지</a:t>
            </a:r>
            <a:r>
              <a:rPr lang="en-US" altLang="ko-KR" dirty="0"/>
              <a:t>, </a:t>
            </a:r>
            <a:r>
              <a:rPr lang="ko-KR" altLang="en-US" dirty="0"/>
              <a:t>밀도 분포</a:t>
            </a:r>
            <a:r>
              <a:rPr lang="en-US" altLang="ko-KR" dirty="0"/>
              <a:t>, </a:t>
            </a:r>
            <a:r>
              <a:rPr lang="ko-KR" altLang="en-US" dirty="0"/>
              <a:t>전하 반지름 </a:t>
            </a:r>
            <a:r>
              <a:rPr lang="en-US" altLang="ko-KR" dirty="0"/>
              <a:t>, </a:t>
            </a:r>
            <a:r>
              <a:rPr lang="ko-KR" altLang="en-US" dirty="0"/>
              <a:t>중성자 스킨 두께 등을 이론적을 </a:t>
            </a:r>
            <a:r>
              <a:rPr lang="ko-KR" altLang="en-US" dirty="0" err="1"/>
              <a:t>여측하고</a:t>
            </a:r>
            <a:r>
              <a:rPr lang="ko-KR" altLang="en-US" dirty="0"/>
              <a:t> 실험과 대조</a:t>
            </a:r>
            <a:endParaRPr lang="en-US" altLang="ko-KR" dirty="0"/>
          </a:p>
          <a:p>
            <a:pPr marL="514350" indent="-514350">
              <a:buAutoNum type="arabicPeriod"/>
            </a:pPr>
            <a:r>
              <a:rPr lang="ko-KR" altLang="en-US" dirty="0"/>
              <a:t>천체물리</a:t>
            </a:r>
            <a:r>
              <a:rPr lang="en-US" altLang="ko-KR" dirty="0"/>
              <a:t>: </a:t>
            </a:r>
            <a:r>
              <a:rPr lang="ko-KR" altLang="en-US" dirty="0"/>
              <a:t>중성자별</a:t>
            </a:r>
            <a:r>
              <a:rPr lang="en-US" altLang="ko-KR" dirty="0"/>
              <a:t>, </a:t>
            </a:r>
            <a:r>
              <a:rPr lang="ko-KR" altLang="en-US" dirty="0" err="1"/>
              <a:t>초신성</a:t>
            </a:r>
            <a:r>
              <a:rPr lang="ko-KR" altLang="en-US" dirty="0"/>
              <a:t> 폭발</a:t>
            </a:r>
            <a:r>
              <a:rPr lang="en-US" altLang="ko-KR" dirty="0"/>
              <a:t>, </a:t>
            </a:r>
            <a:r>
              <a:rPr lang="ko-KR" altLang="en-US" dirty="0"/>
              <a:t>중성자별 병함 같은 극한의 조건에서 핵물질의 거동 설명</a:t>
            </a:r>
            <a:endParaRPr lang="en-US" altLang="ko-KR" dirty="0"/>
          </a:p>
          <a:p>
            <a:pPr marL="514350" indent="-514350">
              <a:buAutoNum type="arabicPeriod"/>
            </a:pPr>
            <a:r>
              <a:rPr lang="ko-KR" altLang="en-US" dirty="0"/>
              <a:t>대칭 에너지 파트</a:t>
            </a:r>
            <a:r>
              <a:rPr lang="en-US" altLang="ko-KR" dirty="0"/>
              <a:t>: </a:t>
            </a:r>
            <a:r>
              <a:rPr lang="ko-KR" altLang="en-US" dirty="0"/>
              <a:t>중성자가 많을 수록 </a:t>
            </a:r>
            <a:r>
              <a:rPr lang="en-US" altLang="ko-KR" dirty="0"/>
              <a:t>EOS</a:t>
            </a:r>
            <a:r>
              <a:rPr lang="ko-KR" altLang="en-US" dirty="0"/>
              <a:t>가 어떻게 달라지는지</a:t>
            </a:r>
            <a:r>
              <a:rPr lang="en-US" altLang="ko-KR" dirty="0"/>
              <a:t> </a:t>
            </a:r>
            <a:r>
              <a:rPr lang="ko-KR" altLang="en-US" dirty="0"/>
              <a:t>이는 중성자 핵과 별에 중요한 문제이다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중성자 스킨</a:t>
            </a:r>
            <a:r>
              <a:rPr lang="en-US" altLang="ko-KR" dirty="0"/>
              <a:t>-&gt; </a:t>
            </a:r>
            <a:r>
              <a:rPr lang="ko-KR" altLang="en-US" dirty="0"/>
              <a:t>대칭에너지</a:t>
            </a:r>
            <a:r>
              <a:rPr lang="en-US" altLang="ko-KR" dirty="0"/>
              <a:t>(</a:t>
            </a:r>
            <a:r>
              <a:rPr lang="ko-KR" altLang="en-US" dirty="0"/>
              <a:t>중성자 분포 영향</a:t>
            </a:r>
            <a:r>
              <a:rPr lang="en-US" altLang="ko-KR" dirty="0"/>
              <a:t>) -&gt; </a:t>
            </a:r>
            <a:r>
              <a:rPr lang="ko-KR" altLang="en-US" dirty="0"/>
              <a:t>핵물질 상태 방정식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8F77BF73-BF56-2715-AE0F-33C714AE7E10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4DEECC33-8871-1136-D076-A57AE0CEAB36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847E07B8-CE72-97D6-661A-5DFAAC1BE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14BFC4B6-C085-4497-6164-865E6C37D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79F4E5C5-7C90-CC92-5B0A-951510AB3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0541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7DBCF6-30A7-86AB-037A-085425C32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3D36ECE9-067F-CEB2-5A9D-4708E4005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0942" b="14060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88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94C21-41D4-4209-839E-0FEC0CB6A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31F848-AC41-24E6-C74B-2CB7213CC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200516"/>
            <a:ext cx="3733800" cy="732154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# back up</a:t>
            </a:r>
            <a:endParaRPr lang="ko-KR" altLang="en-US" sz="36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6234373-A973-8C77-764C-5C048E1A0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137094"/>
            <a:ext cx="4977703" cy="5474208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err="1"/>
              <a:t>hbar</a:t>
            </a:r>
            <a:r>
              <a:rPr lang="en-US" altLang="ko-KR" dirty="0"/>
              <a:t>=1.97 </a:t>
            </a:r>
          </a:p>
          <a:p>
            <a:pPr marL="0" indent="0">
              <a:buNone/>
            </a:pPr>
            <a:r>
              <a:rPr lang="en-US" altLang="ko-KR" dirty="0"/>
              <a:t>e2=</a:t>
            </a:r>
            <a:r>
              <a:rPr lang="en-US" altLang="ko-KR" dirty="0" err="1"/>
              <a:t>hbar</a:t>
            </a:r>
            <a:r>
              <a:rPr lang="en-US" altLang="ko-KR" dirty="0"/>
              <a:t>/137</a:t>
            </a:r>
          </a:p>
          <a:p>
            <a:pPr marL="0" indent="0">
              <a:buNone/>
            </a:pPr>
            <a:r>
              <a:rPr lang="en-US" altLang="ko-KR" dirty="0"/>
              <a:t>mass neutron= 939.5654</a:t>
            </a:r>
          </a:p>
          <a:p>
            <a:pPr marL="0" indent="0">
              <a:buNone/>
            </a:pPr>
            <a:r>
              <a:rPr lang="en-US" altLang="ko-KR" dirty="0"/>
              <a:t>mass proton= 938.272</a:t>
            </a:r>
          </a:p>
          <a:p>
            <a:pPr marL="0" indent="0">
              <a:buNone/>
            </a:pPr>
            <a:r>
              <a:rPr lang="en-US" altLang="ko-KR" dirty="0"/>
              <a:t>kappa neutron= -1.913</a:t>
            </a:r>
          </a:p>
          <a:p>
            <a:pPr marL="0" indent="0">
              <a:buNone/>
            </a:pPr>
            <a:r>
              <a:rPr lang="en-US" altLang="ko-KR" dirty="0"/>
              <a:t>kappa proton = 1.793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en-US" altLang="ko-KR" dirty="0"/>
              <a:t>rchp2=0.842^2-1.5* kappa proton*(</a:t>
            </a:r>
            <a:r>
              <a:rPr lang="en-US" altLang="ko-KR" dirty="0" err="1"/>
              <a:t>hbar</a:t>
            </a:r>
            <a:r>
              <a:rPr lang="en-US" altLang="ko-KR" dirty="0"/>
              <a:t>/mass)**2 </a:t>
            </a:r>
          </a:p>
          <a:p>
            <a:pPr marL="0" indent="0">
              <a:buNone/>
            </a:pPr>
            <a:r>
              <a:rPr lang="en-US" altLang="ko-KR" dirty="0"/>
              <a:t>rchn2=-0.116-1.5* kappa neutron*(</a:t>
            </a:r>
            <a:r>
              <a:rPr lang="en-US" altLang="ko-KR" dirty="0" err="1"/>
              <a:t>hbar</a:t>
            </a:r>
            <a:r>
              <a:rPr lang="en-US" altLang="ko-KR" dirty="0"/>
              <a:t>/mass)**2 </a:t>
            </a:r>
            <a:endParaRPr lang="ko-KR" altLang="en-US" dirty="0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68C8F183-6166-3313-FC9F-640EDBA21E22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1255F07B-8DF8-0042-6F82-30067A078B74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5B322FCB-F599-40CE-CEF7-02C6DDD3F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81994ACF-71B8-ECB6-9938-6D4DAC055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34DC08FA-2AAB-F3FE-3640-D15755292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E65226D8-5704-C71C-03BD-EA78A49140DA}"/>
              </a:ext>
            </a:extLst>
          </p:cNvPr>
          <p:cNvSpPr txBox="1">
            <a:spLocks/>
          </p:cNvSpPr>
          <p:nvPr/>
        </p:nvSpPr>
        <p:spPr>
          <a:xfrm>
            <a:off x="6424615" y="1137094"/>
            <a:ext cx="4977703" cy="5474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dirty="0" err="1"/>
              <a:t>rn</a:t>
            </a:r>
            <a:r>
              <a:rPr lang="en-US" altLang="ko-KR" dirty="0"/>
              <a:t>=rn2^1/2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dirty="0"/>
              <a:t>rn2=rn2*b2n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dirty="0"/>
              <a:t>b2n=osclen2(1,nn,np,r0,gamma)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dirty="0"/>
              <a:t>rn2 0.75*nbarp2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5082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E5D2F-092F-88D7-B75B-5BAAB8F4F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533A82-FC61-6F5C-D55D-6B8FE6415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200516"/>
            <a:ext cx="3733800" cy="732154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#back up</a:t>
            </a:r>
            <a:endParaRPr lang="ko-KR" altLang="en-US" sz="3600" dirty="0"/>
          </a:p>
        </p:txBody>
      </p:sp>
      <p:pic>
        <p:nvPicPr>
          <p:cNvPr id="10" name="내용 개체 틀 9">
            <a:extLst>
              <a:ext uri="{FF2B5EF4-FFF2-40B4-BE49-F238E27FC236}">
                <a16:creationId xmlns:a16="http://schemas.microsoft.com/office/drawing/2014/main" id="{BA0D90E8-22B3-1521-FEFA-8632B6990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927" y="1464134"/>
            <a:ext cx="4356601" cy="1723699"/>
          </a:xfrm>
        </p:spPr>
      </p:pic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30468235-ED98-09E1-FDA8-DF37DBC8EAED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8A85FDE1-3771-2FCD-CF4B-C8DA7855C3C7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2CCDDEE9-C21D-22D7-48AB-CD0D33B08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1CEFECB6-1080-D645-25F8-C05D6C3F1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0F80F015-3A6B-365B-5AD7-A33CA3D82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3A102D1-23B5-6DD3-1EE0-77C20EDB5D88}"/>
              </a:ext>
            </a:extLst>
          </p:cNvPr>
          <p:cNvSpPr txBox="1"/>
          <p:nvPr/>
        </p:nvSpPr>
        <p:spPr>
          <a:xfrm>
            <a:off x="603849" y="3670168"/>
            <a:ext cx="5175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신뢰구간 </a:t>
            </a:r>
            <a:r>
              <a:rPr lang="en-US" altLang="ko-KR" dirty="0"/>
              <a:t>(confidence region): </a:t>
            </a:r>
            <a:r>
              <a:rPr lang="ko-KR" altLang="en-US" dirty="0"/>
              <a:t>예를 들어 </a:t>
            </a:r>
            <a:r>
              <a:rPr lang="en-US" altLang="ko-KR" dirty="0"/>
              <a:t>67% </a:t>
            </a:r>
            <a:r>
              <a:rPr lang="ko-KR" altLang="en-US" dirty="0"/>
              <a:t>신뢰구간은 실험을 반복하면 </a:t>
            </a:r>
            <a:r>
              <a:rPr lang="en-US" altLang="ko-KR" dirty="0"/>
              <a:t>67%</a:t>
            </a:r>
            <a:r>
              <a:rPr lang="ko-KR" altLang="en-US" dirty="0"/>
              <a:t>에서 구해진 구간이 실제 파라미터를 포함한다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r>
              <a:rPr lang="ko-KR" altLang="en-US" dirty="0"/>
              <a:t>카이 제곱을 이용</a:t>
            </a:r>
            <a:r>
              <a:rPr lang="en-US" altLang="ko-KR" dirty="0"/>
              <a:t>: </a:t>
            </a:r>
            <a:r>
              <a:rPr lang="ko-KR" altLang="en-US" dirty="0"/>
              <a:t>델타 카이 </a:t>
            </a:r>
            <a:r>
              <a:rPr lang="ko-KR" altLang="en-US" dirty="0" err="1"/>
              <a:t>스쿼어로</a:t>
            </a:r>
            <a:r>
              <a:rPr lang="ko-KR" altLang="en-US" dirty="0"/>
              <a:t> 차이계산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E89DAA1D-128A-19F2-FCCC-A33B2361D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5487" y="1464134"/>
            <a:ext cx="6115904" cy="25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91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54F12-D075-EAC8-ED98-B7D5BEADC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50845D-8A7D-9685-D2B9-A272F142D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200516"/>
            <a:ext cx="3733800" cy="732154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#back up</a:t>
            </a:r>
            <a:endParaRPr lang="ko-KR" altLang="en-US" sz="3600" dirty="0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85DE0440-027B-A8D6-3AAE-9156FDA23C03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24509120-8CD0-CC36-AF4C-C894A3F27AD3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DEA975BC-DDF9-C757-5FD1-941167849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EDD67465-C688-E715-00F9-0B62EE9FD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88197F34-6B13-4A0D-7EC5-E54E8C5D2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45085A0-5061-3780-1ED4-05CDE0549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atinLnBrk="1">
              <a:spcAft>
                <a:spcPts val="800"/>
              </a:spcAft>
              <a:buNone/>
            </a:pP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48Ca </a:t>
            </a: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편광 전자 산란으로 약 상호작용 비대칭성</a:t>
            </a: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800" kern="1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Apv</a:t>
            </a: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를 정밀 측정함 </a:t>
            </a:r>
          </a:p>
          <a:p>
            <a:pPr latinLnBrk="1">
              <a:spcAft>
                <a:spcPts val="800"/>
              </a:spcAft>
              <a:buNone/>
            </a:pP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그걸 통해 중성자 스킨 두께</a:t>
            </a: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Rn-Rp </a:t>
            </a: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를 얻음</a:t>
            </a: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latinLnBrk="1">
              <a:spcAft>
                <a:spcPts val="800"/>
              </a:spcAft>
              <a:buNone/>
            </a:pP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측정된 중성자 스킨 두께는</a:t>
            </a: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0.121 +- 0.026 +- 0.024 FM</a:t>
            </a: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임 </a:t>
            </a:r>
          </a:p>
          <a:p>
            <a:pPr latinLnBrk="1">
              <a:spcAft>
                <a:spcPts val="800"/>
              </a:spcAft>
              <a:buNone/>
            </a:pPr>
            <a:r>
              <a:rPr lang="en-US" altLang="ko-KR" sz="1800" dirty="0">
                <a:effectLst/>
                <a:latin typeface="맑은 고딕" panose="020B0503020000020004" pitchFamily="50" charset="-127"/>
                <a:cs typeface="Times New Roman" panose="02020603050405020304" pitchFamily="18" charset="0"/>
              </a:rPr>
              <a:t>CREX(PVES </a:t>
            </a:r>
            <a:r>
              <a:rPr lang="ko-KR" altLang="ko-KR" sz="18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실험 </a:t>
            </a:r>
            <a:r>
              <a:rPr lang="ko-KR" altLang="ko-KR" sz="1800" dirty="0" err="1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이</a:t>
            </a:r>
            <a:r>
              <a:rPr lang="ko-KR" altLang="ko-KR" sz="1800" b="1" kern="1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핵</a:t>
            </a:r>
            <a:r>
              <a:rPr lang="ko-KR" altLang="ko-KR" sz="1800" b="1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구조와 분포</a:t>
            </a: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: </a:t>
            </a: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원자핵 내에서 중성자와 양성자가 어떻게 분포되어 있는지는 핵의 안정성</a:t>
            </a: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반응성 및 에너지 준위</a:t>
            </a: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예</a:t>
            </a: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: </a:t>
            </a: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쉘 구조</a:t>
            </a: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lang="ko-KR" altLang="ko-KR" sz="1800" kern="1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마법수</a:t>
            </a: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등</a:t>
            </a: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)</a:t>
            </a: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를 결정하는 중요한 요소입니다</a:t>
            </a: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marL="342900" lvl="0" indent="-342900" latinLnBrk="1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전자 산란 등의 전자기적 방법으로 양성자 분포</a:t>
            </a: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(Charge Radius)</a:t>
            </a: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는 매우 정밀하게 측정 가능하지만</a:t>
            </a: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중성자 분포에 대한 정보는 제한적입니다</a:t>
            </a: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latinLnBrk="1">
              <a:spcAft>
                <a:spcPts val="800"/>
              </a:spcAft>
              <a:buNone/>
            </a:pP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  </a:t>
            </a:r>
            <a:r>
              <a:rPr lang="ko-KR" altLang="ko-KR" sz="1800" b="1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중성자 </a:t>
            </a:r>
            <a:r>
              <a:rPr lang="ko-KR" altLang="ko-KR" sz="1800" b="1" kern="1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스킨</a:t>
            </a:r>
            <a:r>
              <a:rPr lang="ko-KR" altLang="ko-KR" sz="1800" kern="1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는</a:t>
            </a: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중성자 분포의 정보를 간접적으로 제공하며</a:t>
            </a: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핵의 표면에서 중성자가 어떻게 확장되어 있는지 알 수 있게 도와줍니다</a:t>
            </a: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marL="342900" lvl="0" indent="-342900" latinLnBrk="1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이를 통해</a:t>
            </a: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lang="ko-KR" altLang="ko-KR" sz="1800" b="1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핵의 표면 특성</a:t>
            </a: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이나 </a:t>
            </a:r>
            <a:r>
              <a:rPr lang="ko-KR" altLang="ko-KR" sz="1800" b="1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경계 조건</a:t>
            </a: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에 대한 정보를 얻을 수 있으며</a:t>
            </a: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핵 반응 시의 활성 부위</a:t>
            </a: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예</a:t>
            </a: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: </a:t>
            </a: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핵 충돌</a:t>
            </a: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핵융합 반응</a:t>
            </a: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) </a:t>
            </a:r>
            <a:r>
              <a:rPr lang="ko-KR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이해에도 기여합니다</a:t>
            </a:r>
            <a:r>
              <a:rPr lang="en-US" altLang="ko-KR" sz="18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ko-KR" altLang="ko-KR" sz="1800" dirty="0" err="1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름</a:t>
            </a:r>
            <a:r>
              <a:rPr lang="ko-KR" altLang="ko-KR" sz="18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 대상이</a:t>
            </a:r>
            <a:r>
              <a:rPr lang="en-US" altLang="ko-KR" sz="18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 Ca) </a:t>
            </a:r>
            <a:r>
              <a:rPr lang="ko-KR" altLang="ko-KR" sz="18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와</a:t>
            </a:r>
            <a:r>
              <a:rPr lang="en-US" altLang="ko-KR" sz="18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 PREX</a:t>
            </a:r>
            <a:r>
              <a:rPr lang="ko-KR" altLang="ko-KR" sz="18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의 결과는 핵물질 대칭에너지와</a:t>
            </a:r>
            <a:r>
              <a:rPr lang="en-US" altLang="ko-KR" sz="18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 EDF </a:t>
            </a:r>
            <a:r>
              <a:rPr lang="ko-KR" altLang="ko-KR" sz="1800" dirty="0"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모델링에 영향을 준다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6859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B38C6-7F12-CC58-5D3D-798D5283E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F34B518-5C4D-56AE-317A-0742AACF3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200516"/>
            <a:ext cx="3733800" cy="732154"/>
          </a:xfrm>
        </p:spPr>
        <p:txBody>
          <a:bodyPr>
            <a:normAutofit/>
          </a:bodyPr>
          <a:lstStyle/>
          <a:p>
            <a:r>
              <a:rPr lang="ko-KR" altLang="en-US" sz="3600" dirty="0"/>
              <a:t>출처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B399C088-4E7A-7A7A-5D59-917FF1F2AEC7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9D40EFC-0AAA-E6B3-68E5-0D71DDB10321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02955EB8-3811-7A79-49E7-AF809FBE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5FD75292-09E6-96BC-1B9D-63C2CC3CB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D962CFDF-B532-B723-8A23-5371760F1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p:sp>
        <p:nvSpPr>
          <p:cNvPr id="11" name="내용 개체 틀 10">
            <a:extLst>
              <a:ext uri="{FF2B5EF4-FFF2-40B4-BE49-F238E27FC236}">
                <a16:creationId xmlns:a16="http://schemas.microsoft.com/office/drawing/2014/main" id="{CE41572E-D232-FA83-B896-5D59FE625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38117" cy="4351338"/>
          </a:xfrm>
        </p:spPr>
        <p:txBody>
          <a:bodyPr>
            <a:normAutofit/>
          </a:bodyPr>
          <a:lstStyle/>
          <a:p>
            <a:r>
              <a:rPr lang="en-US" altLang="ko-KR" sz="2000" dirty="0"/>
              <a:t>I. Angeli, K. P. Marinova, Atomic Data and Nuclear Data Tables 99 (2013) 69–95</a:t>
            </a:r>
          </a:p>
          <a:p>
            <a:endParaRPr lang="en-US" altLang="ko-KR" sz="2000" dirty="0"/>
          </a:p>
          <a:p>
            <a:r>
              <a:rPr lang="en-US" altLang="ko-KR" sz="2000" dirty="0"/>
              <a:t>Tanimura and </a:t>
            </a:r>
            <a:r>
              <a:rPr lang="en-US" altLang="ko-KR" sz="2000" dirty="0" err="1"/>
              <a:t>Cheoun</a:t>
            </a:r>
            <a:r>
              <a:rPr lang="en-US" altLang="ko-KR" sz="2000" dirty="0"/>
              <a:t>, PHYSICAL REVIEW C 109, 054323 (2024)</a:t>
            </a:r>
          </a:p>
          <a:p>
            <a:endParaRPr lang="en-US" altLang="ko-KR" sz="2000" dirty="0"/>
          </a:p>
          <a:p>
            <a:r>
              <a:rPr lang="en-US" altLang="ko-KR" sz="2000" dirty="0"/>
              <a:t>PHYSICAL REVIEW LETTERS 129, 042501 (2022)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48565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E62C8-7862-6589-C181-41A221C8A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14E51AF-5311-FDAF-F660-870E8F11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200516"/>
            <a:ext cx="3733800" cy="732154"/>
          </a:xfrm>
        </p:spPr>
        <p:txBody>
          <a:bodyPr>
            <a:normAutofit/>
          </a:bodyPr>
          <a:lstStyle/>
          <a:p>
            <a:r>
              <a:rPr lang="ko-KR" altLang="en-US" sz="3600" dirty="0"/>
              <a:t>출처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25AA50D1-2C0C-92F1-45D0-129B81F2F8B5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E5917463-643C-1D6B-FEAF-86F86EDE218D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6676BFE3-30BE-86A4-53A0-519EE38BC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71A82DBC-A2E4-1542-4244-92B20C68E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171F9E66-FFA2-4354-33C0-78454E534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p:pic>
        <p:nvPicPr>
          <p:cNvPr id="4" name="그림 3" descr="텍스트, 도표, 그래프, 라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63F8F031-0433-FC92-8D51-2B37AD4BF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69" y="1216331"/>
            <a:ext cx="9052578" cy="539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49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DF153376-BFAA-E9FA-024A-F988CC2F6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3043" b="1883"/>
          <a:stretch>
            <a:fillRect/>
          </a:stretch>
        </p:blipFill>
        <p:spPr>
          <a:xfrm>
            <a:off x="-2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770698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282EED3C-D6B8-393F-B159-17F2BEE33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5254" b="19747"/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88304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2523F040-4A78-685B-1411-9016864EA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25001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83205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B230C-87C7-8EF5-3230-25DA9C396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AB5174A-7483-30EC-C25C-2588A9139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200516"/>
            <a:ext cx="3733800" cy="732154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1. Introduction</a:t>
            </a:r>
            <a:endParaRPr lang="ko-KR" altLang="en-US" sz="3600" dirty="0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3E4C5D31-A70A-6A83-7216-6230AF08C44A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2BD76BE4-A4F5-E81F-4163-A356CCB0F548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8BDE5778-8D1A-8E34-2337-DCC1232D7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9E22CD08-E67C-C2F6-B7C7-39C7581C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35D2EE95-D07E-33B7-35C6-5FE2C5712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953C40A5-93AC-736A-64F3-86463DE1C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137" y="1090912"/>
            <a:ext cx="3048983" cy="424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812026-ABB6-3D71-E88B-AE1055CD394F}"/>
              </a:ext>
            </a:extLst>
          </p:cNvPr>
          <p:cNvSpPr txBox="1"/>
          <p:nvPr/>
        </p:nvSpPr>
        <p:spPr>
          <a:xfrm>
            <a:off x="6805406" y="6488191"/>
            <a:ext cx="5285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/>
              <a:t>I. Angeli and K. P. Marinova, Atomic Data and Nuclear Data Tables </a:t>
            </a:r>
            <a:r>
              <a:rPr lang="en-US" altLang="ko-KR" sz="1000" b="1" dirty="0"/>
              <a:t>99</a:t>
            </a:r>
            <a:r>
              <a:rPr lang="en-US" altLang="ko-KR" sz="1000" dirty="0"/>
              <a:t> (2013) 69–95</a:t>
            </a:r>
          </a:p>
        </p:txBody>
      </p:sp>
      <p:pic>
        <p:nvPicPr>
          <p:cNvPr id="13" name="그림 12" descr="텍스트, 라인, 도표, 그래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359A6C43-AED4-A9A5-92E2-D23E26A58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" y="1090912"/>
            <a:ext cx="3353238" cy="1993634"/>
          </a:xfrm>
          <a:prstGeom prst="rect">
            <a:avLst/>
          </a:prstGeom>
        </p:spPr>
      </p:pic>
      <p:pic>
        <p:nvPicPr>
          <p:cNvPr id="14" name="그림 13" descr="텍스트, 라인, 그래프, 도표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AC461537-4484-39DD-396B-C09666A908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4" y="3264281"/>
            <a:ext cx="3399704" cy="2034305"/>
          </a:xfrm>
          <a:prstGeom prst="rect">
            <a:avLst/>
          </a:prstGeom>
        </p:spPr>
      </p:pic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3C7BA32F-1FAB-E986-5175-C45DEEFD8E5C}"/>
              </a:ext>
            </a:extLst>
          </p:cNvPr>
          <p:cNvCxnSpPr>
            <a:cxnSpLocks/>
          </p:cNvCxnSpPr>
          <p:nvPr/>
        </p:nvCxnSpPr>
        <p:spPr>
          <a:xfrm flipH="1">
            <a:off x="647422" y="1204784"/>
            <a:ext cx="3028713" cy="1625580"/>
          </a:xfrm>
          <a:prstGeom prst="line">
            <a:avLst/>
          </a:prstGeom>
          <a:ln w="19050" cap="flat" cmpd="sng" algn="ctr">
            <a:solidFill>
              <a:schemeClr val="accent1">
                <a:lumMod val="40000"/>
                <a:lumOff val="6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411FE22E-428A-2D38-0BFA-6FFFA414BB81}"/>
              </a:ext>
            </a:extLst>
          </p:cNvPr>
          <p:cNvCxnSpPr>
            <a:cxnSpLocks/>
          </p:cNvCxnSpPr>
          <p:nvPr/>
        </p:nvCxnSpPr>
        <p:spPr>
          <a:xfrm flipH="1">
            <a:off x="647422" y="3310463"/>
            <a:ext cx="3028713" cy="1738441"/>
          </a:xfrm>
          <a:prstGeom prst="line">
            <a:avLst/>
          </a:prstGeom>
          <a:ln w="19050" cap="flat" cmpd="sng" algn="ctr">
            <a:solidFill>
              <a:schemeClr val="accent1">
                <a:lumMod val="40000"/>
                <a:lumOff val="6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3CBAAB1-2C24-94A6-8129-40B50B37EA0A}"/>
              </a:ext>
            </a:extLst>
          </p:cNvPr>
          <p:cNvSpPr txBox="1"/>
          <p:nvPr/>
        </p:nvSpPr>
        <p:spPr>
          <a:xfrm>
            <a:off x="2979165" y="5544904"/>
            <a:ext cx="167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Charge radius</a:t>
            </a:r>
            <a:endParaRPr lang="ko-KR" altLang="en-US" dirty="0"/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6BB8C156-D290-9B7F-963C-EF23A4680380}"/>
              </a:ext>
            </a:extLst>
          </p:cNvPr>
          <p:cNvSpPr/>
          <p:nvPr/>
        </p:nvSpPr>
        <p:spPr>
          <a:xfrm>
            <a:off x="8178970" y="1898099"/>
            <a:ext cx="2842437" cy="27323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443422B2-E7EB-11BD-980D-FECB859C87FA}"/>
              </a:ext>
            </a:extLst>
          </p:cNvPr>
          <p:cNvSpPr/>
          <p:nvPr/>
        </p:nvSpPr>
        <p:spPr>
          <a:xfrm>
            <a:off x="8833845" y="2568703"/>
            <a:ext cx="1514144" cy="1405332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B88B45-1DA5-5E3C-7A75-0B99E4663247}"/>
              </a:ext>
            </a:extLst>
          </p:cNvPr>
          <p:cNvSpPr txBox="1"/>
          <p:nvPr/>
        </p:nvSpPr>
        <p:spPr>
          <a:xfrm>
            <a:off x="8247670" y="5699397"/>
            <a:ext cx="268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Neutron skin thickness</a:t>
            </a:r>
            <a:endParaRPr lang="ko-KR" altLang="en-US" dirty="0"/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9560F815-A944-0CBE-8AC9-9FAD66A1AD65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8178970" y="3264281"/>
            <a:ext cx="1411947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187E4E1F-8DD9-BCCB-6D59-B4146C7F3AD0}"/>
              </a:ext>
            </a:extLst>
          </p:cNvPr>
          <p:cNvCxnSpPr>
            <a:stCxn id="26" idx="1"/>
          </p:cNvCxnSpPr>
          <p:nvPr/>
        </p:nvCxnSpPr>
        <p:spPr>
          <a:xfrm>
            <a:off x="9055586" y="2774509"/>
            <a:ext cx="535331" cy="496860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068262F-1EA6-FE74-01EB-F65A6748F3EC}"/>
              </a:ext>
            </a:extLst>
          </p:cNvPr>
          <p:cNvSpPr txBox="1"/>
          <p:nvPr/>
        </p:nvSpPr>
        <p:spPr>
          <a:xfrm>
            <a:off x="9397714" y="2653607"/>
            <a:ext cx="529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R</a:t>
            </a:r>
            <a:r>
              <a:rPr lang="en-US" altLang="ko-KR" baseline="-25000" dirty="0">
                <a:solidFill>
                  <a:schemeClr val="bg1"/>
                </a:solidFill>
              </a:rPr>
              <a:t>p</a:t>
            </a:r>
            <a:endParaRPr lang="ko-KR" altLang="en-US" baseline="-25000" dirty="0">
              <a:solidFill>
                <a:schemeClr val="bg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7433093-78EE-A1A0-1D72-EDB16BC99161}"/>
              </a:ext>
            </a:extLst>
          </p:cNvPr>
          <p:cNvSpPr txBox="1"/>
          <p:nvPr/>
        </p:nvSpPr>
        <p:spPr>
          <a:xfrm>
            <a:off x="8707911" y="5113936"/>
            <a:ext cx="1679944" cy="369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ko-KR" dirty="0"/>
              <a:t>Δ</a:t>
            </a:r>
            <a:r>
              <a:rPr lang="en-US" altLang="ko-KR" dirty="0" err="1"/>
              <a:t>R</a:t>
            </a:r>
            <a:r>
              <a:rPr lang="en-US" altLang="ko-KR" baseline="-25000" dirty="0" err="1"/>
              <a:t>np</a:t>
            </a:r>
            <a:r>
              <a:rPr lang="en-US" altLang="ko-KR" dirty="0"/>
              <a:t>​=R</a:t>
            </a:r>
            <a:r>
              <a:rPr lang="en-US" altLang="ko-KR" baseline="-25000" dirty="0"/>
              <a:t>n</a:t>
            </a:r>
            <a:r>
              <a:rPr lang="en-US" altLang="ko-KR" dirty="0"/>
              <a:t>​−R</a:t>
            </a:r>
            <a:r>
              <a:rPr lang="en-US" altLang="ko-KR" baseline="-25000" dirty="0"/>
              <a:t>p</a:t>
            </a:r>
            <a:r>
              <a:rPr lang="en-US" altLang="ko-KR" dirty="0"/>
              <a:t>​</a:t>
            </a:r>
            <a:endParaRPr lang="ko-KR" altLang="en-US" dirty="0"/>
          </a:p>
        </p:txBody>
      </p:sp>
      <p:sp>
        <p:nvSpPr>
          <p:cNvPr id="1026" name="TextBox 1025">
            <a:extLst>
              <a:ext uri="{FF2B5EF4-FFF2-40B4-BE49-F238E27FC236}">
                <a16:creationId xmlns:a16="http://schemas.microsoft.com/office/drawing/2014/main" id="{DF1B77F5-7C5C-6D49-B311-A33804C58C70}"/>
              </a:ext>
            </a:extLst>
          </p:cNvPr>
          <p:cNvSpPr txBox="1"/>
          <p:nvPr/>
        </p:nvSpPr>
        <p:spPr>
          <a:xfrm>
            <a:off x="8505833" y="3321499"/>
            <a:ext cx="656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</a:t>
            </a:r>
            <a:r>
              <a:rPr lang="en-US" altLang="ko-KR" baseline="-25000" dirty="0"/>
              <a:t>n</a:t>
            </a:r>
            <a:endParaRPr lang="ko-KR" alt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480877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3BF28-BBFF-BC2C-5AC9-A1C0FA91C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203B29B-27A5-F923-11B5-C51967235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200516"/>
            <a:ext cx="3733800" cy="732154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2. Motivation</a:t>
            </a:r>
            <a:endParaRPr lang="ko-KR" altLang="en-US" sz="3600" dirty="0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4437D19B-2D4C-75E6-3173-87809F600750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A39B057E-5BBB-1193-132F-35E3FEE59B17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A578C511-5AA6-AA87-520D-834122BFC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0E266388-6E57-2762-6AE8-33B12138C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4B2A4F18-6910-C46C-88E8-D4AC9C535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p:sp>
        <p:nvSpPr>
          <p:cNvPr id="3" name="내용 개체 틀 3">
            <a:extLst>
              <a:ext uri="{FF2B5EF4-FFF2-40B4-BE49-F238E27FC236}">
                <a16:creationId xmlns:a16="http://schemas.microsoft.com/office/drawing/2014/main" id="{959CAE1E-9E8B-2D89-44F3-6CC0C4CBBFA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7927" y="1330718"/>
            <a:ext cx="5708650" cy="51082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b="1" dirty="0"/>
              <a:t>The harmonic oscillator model </a:t>
            </a:r>
            <a:r>
              <a:rPr lang="en-US" altLang="ko-KR" sz="2400" dirty="0"/>
              <a:t>serve as an important tool in nuclear structure research for estimating fundamental observables, such as charge radius. </a:t>
            </a:r>
          </a:p>
          <a:p>
            <a:endParaRPr lang="en-US" altLang="ko-KR" sz="2400" dirty="0"/>
          </a:p>
          <a:p>
            <a:r>
              <a:rPr lang="en-US" altLang="ko-KR" sz="2400" b="1" dirty="0"/>
              <a:t>The harmonic oscillator model </a:t>
            </a:r>
            <a:r>
              <a:rPr lang="en-US" altLang="ko-KR" sz="2400" dirty="0"/>
              <a:t>is used as basis for more advanced frameworks such as the </a:t>
            </a:r>
            <a:r>
              <a:rPr lang="en-US" altLang="ko-KR" sz="2400" b="1" dirty="0"/>
              <a:t>shell model </a:t>
            </a:r>
            <a:r>
              <a:rPr lang="en-US" altLang="ko-KR" sz="2400" dirty="0"/>
              <a:t>and </a:t>
            </a:r>
            <a:r>
              <a:rPr lang="en-US" altLang="ko-KR" sz="2400" b="1" dirty="0"/>
              <a:t>mean field </a:t>
            </a:r>
            <a:r>
              <a:rPr lang="en-US" altLang="ko-KR" sz="2400" dirty="0"/>
              <a:t>approaches. </a:t>
            </a:r>
          </a:p>
          <a:p>
            <a:endParaRPr lang="en-US" altLang="ko-KR" sz="2400" dirty="0"/>
          </a:p>
          <a:p>
            <a:r>
              <a:rPr lang="en-US" altLang="ko-KR" sz="2400" dirty="0"/>
              <a:t>We try to </a:t>
            </a:r>
            <a:r>
              <a:rPr lang="en-US" altLang="ko-KR" sz="2400" b="1" dirty="0"/>
              <a:t>improve</a:t>
            </a:r>
            <a:r>
              <a:rPr lang="en-US" altLang="ko-KR" sz="2400" dirty="0"/>
              <a:t> the harmonic oscillator model and test its performance for </a:t>
            </a:r>
            <a:r>
              <a:rPr lang="en-US" altLang="ko-KR" sz="2400" b="1" dirty="0"/>
              <a:t>nuclear charge radii and neutron skin thicknesses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pic>
        <p:nvPicPr>
          <p:cNvPr id="11" name="그림 10" descr="그래프, 라인, 도표, 텍스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93632C9A-5FD2-44F3-3015-DFC9AA9007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80" y="1711006"/>
            <a:ext cx="5408613" cy="434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59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C6673-3B32-CA0F-D2F1-72E61DA17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1510BD-FE61-8AC7-A0C9-5C57FAF59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6" y="200516"/>
            <a:ext cx="8790579" cy="732154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3. Formalism- Harmonic oscillator model</a:t>
            </a:r>
            <a:endParaRPr lang="ko-KR" altLang="en-US" sz="3600" dirty="0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01E95CF7-C8C9-E709-E354-1F53B4A34666}"/>
              </a:ext>
            </a:extLst>
          </p:cNvPr>
          <p:cNvSpPr/>
          <p:nvPr/>
        </p:nvSpPr>
        <p:spPr>
          <a:xfrm>
            <a:off x="387927" y="932670"/>
            <a:ext cx="11416146" cy="46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CA4729C6-B49A-561E-88C0-CACBF9E69EF3}"/>
              </a:ext>
            </a:extLst>
          </p:cNvPr>
          <p:cNvGrpSpPr/>
          <p:nvPr/>
        </p:nvGrpSpPr>
        <p:grpSpPr>
          <a:xfrm>
            <a:off x="9447938" y="246698"/>
            <a:ext cx="2173255" cy="615608"/>
            <a:chOff x="1762298" y="5349875"/>
            <a:chExt cx="3737495" cy="1050926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E1F9A979-1CCF-E984-46ED-B1AB4A316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478" t="28464" r="6490" b="21687"/>
            <a:stretch/>
          </p:blipFill>
          <p:spPr>
            <a:xfrm>
              <a:off x="1762298" y="5349875"/>
              <a:ext cx="2390217" cy="105092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66275679-6B69-B7B0-B007-224DB41D8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091" r="9550" b="69318"/>
            <a:stretch/>
          </p:blipFill>
          <p:spPr>
            <a:xfrm>
              <a:off x="4135890" y="5865018"/>
              <a:ext cx="1363903" cy="385763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DDC8FE4B-5C2B-0754-6101-725188BC1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7874" t="8936" r="18854" b="65865"/>
            <a:stretch/>
          </p:blipFill>
          <p:spPr>
            <a:xfrm>
              <a:off x="4152515" y="5479256"/>
              <a:ext cx="1291550" cy="3857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8522869-814E-1CEE-31E2-CE3243F679B8}"/>
                  </a:ext>
                </a:extLst>
              </p:cNvPr>
              <p:cNvSpPr txBox="1"/>
              <p:nvPr/>
            </p:nvSpPr>
            <p:spPr>
              <a:xfrm>
                <a:off x="484862" y="2726114"/>
                <a:ext cx="33884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/>
                  <a:t>Nucleon fills HO shells up to the shell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</m:oMath>
                </a14:m>
                <a:r>
                  <a:rPr lang="ko-KR" altLang="en-US" dirty="0"/>
                  <a:t> </a:t>
                </a:r>
                <a:r>
                  <a:rPr lang="en-US" altLang="ko-KR" dirty="0"/>
                  <a:t>quanta.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8522869-814E-1CEE-31E2-CE3243F67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62" y="2726114"/>
                <a:ext cx="3388436" cy="646331"/>
              </a:xfrm>
              <a:prstGeom prst="rect">
                <a:avLst/>
              </a:prstGeom>
              <a:blipFill>
                <a:blip r:embed="rId6"/>
                <a:stretch>
                  <a:fillRect l="-1261" t="-4717" b="-1415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F50AFB1-B46C-4B2A-29CD-4DB1B8BF4EE5}"/>
                  </a:ext>
                </a:extLst>
              </p:cNvPr>
              <p:cNvSpPr txBox="1"/>
              <p:nvPr/>
            </p:nvSpPr>
            <p:spPr>
              <a:xfrm>
                <a:off x="474050" y="1203242"/>
                <a:ext cx="4047720" cy="1132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ko-KR" altLang="en-US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ko-KR" alt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F50AFB1-B46C-4B2A-29CD-4DB1B8BF4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50" y="1203242"/>
                <a:ext cx="4047720" cy="11326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그룹 3">
            <a:extLst>
              <a:ext uri="{FF2B5EF4-FFF2-40B4-BE49-F238E27FC236}">
                <a16:creationId xmlns:a16="http://schemas.microsoft.com/office/drawing/2014/main" id="{43FDC51B-0676-062F-B322-226CFE50BDF0}"/>
              </a:ext>
            </a:extLst>
          </p:cNvPr>
          <p:cNvGrpSpPr/>
          <p:nvPr/>
        </p:nvGrpSpPr>
        <p:grpSpPr>
          <a:xfrm>
            <a:off x="771877" y="4117290"/>
            <a:ext cx="3586950" cy="1446878"/>
            <a:chOff x="1427383" y="5022037"/>
            <a:chExt cx="3586950" cy="1446878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87C1E855-3776-ADD4-2515-5BCEEAF858F2}"/>
                </a:ext>
              </a:extLst>
            </p:cNvPr>
            <p:cNvGrpSpPr/>
            <p:nvPr/>
          </p:nvGrpSpPr>
          <p:grpSpPr>
            <a:xfrm>
              <a:off x="1936356" y="5022037"/>
              <a:ext cx="3077977" cy="1446878"/>
              <a:chOff x="1405482" y="5045917"/>
              <a:chExt cx="3077977" cy="1446878"/>
            </a:xfrm>
          </p:grpSpPr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3528F91A-953B-B916-1636-B9B22B557A80}"/>
                  </a:ext>
                </a:extLst>
              </p:cNvPr>
              <p:cNvGrpSpPr/>
              <p:nvPr/>
            </p:nvGrpSpPr>
            <p:grpSpPr>
              <a:xfrm>
                <a:off x="1405482" y="5045917"/>
                <a:ext cx="3077977" cy="636649"/>
                <a:chOff x="1069427" y="4781770"/>
                <a:chExt cx="3077977" cy="63664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33032963-4097-D6DA-FD8E-76A7A80443F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69427" y="4803754"/>
                      <a:ext cx="1957331" cy="60317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altLang="ko-KR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f>
                              <m:f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ℏ</m:t>
                                </m:r>
                              </m:num>
                              <m:den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sSub>
                                  <m:sSubPr>
                                    <m:ctrlPr>
                                      <a:rPr lang="en-US" altLang="ko-KR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ko-KR" alt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den>
                            </m:f>
                            <m:sSub>
                              <m:sSubPr>
                                <m:ctrlPr>
                                  <a:rPr lang="en-US" altLang="ko-KR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𝑭</m:t>
                                </m:r>
                              </m:e>
                              <m:sub>
                                <m:r>
                                  <a:rPr lang="en-US" altLang="ko-KR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altLang="ko-K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ko-K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𝒁</m:t>
                            </m:r>
                            <m:r>
                              <a:rPr lang="en-US" altLang="ko-K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altLang="ko-KR" b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≈</m:t>
                            </m:r>
                          </m:oMath>
                        </m:oMathPara>
                      </a14:m>
                      <a:endParaRPr lang="ko-KR" altLang="en-US" dirty="0"/>
                    </a:p>
                  </p:txBody>
                </p:sp>
              </mc:Choice>
              <mc:Fallback xmlns="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33032963-4097-D6DA-FD8E-76A7A80443F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69427" y="4803754"/>
                      <a:ext cx="1957331" cy="603178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AB0342BC-2F9B-5FC1-35F9-52D30DCFD77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80118" y="4781770"/>
                      <a:ext cx="1367286" cy="636649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altLang="ko-KR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sSubSup>
                              <m:sSubSupPr>
                                <m:ctrlPr>
                                  <a:rPr lang="en-US" altLang="ko-KR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altLang="ko-KR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2/3</m:t>
                                </m:r>
                              </m:sup>
                            </m:sSup>
                          </m:oMath>
                        </m:oMathPara>
                      </a14:m>
                      <a:endParaRPr lang="ko-KR" altLang="en-US" dirty="0"/>
                    </a:p>
                  </p:txBody>
                </p:sp>
              </mc:Choice>
              <mc:Fallback xmlns="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AB0342BC-2F9B-5FC1-35F9-52D30DCFD77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80118" y="4781770"/>
                      <a:ext cx="1367286" cy="63664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8A9F3FB8-9356-84C1-C237-4F9D609840A1}"/>
                      </a:ext>
                    </a:extLst>
                  </p:cNvPr>
                  <p:cNvSpPr txBox="1"/>
                  <p:nvPr/>
                </p:nvSpPr>
                <p:spPr>
                  <a:xfrm>
                    <a:off x="2571308" y="5774659"/>
                    <a:ext cx="176728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en-US" altLang="ko-K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ko-K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𝒁</m:t>
                          </m:r>
                          <m:r>
                            <a:rPr lang="en-US" altLang="ko-K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ko-K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altLang="ko-K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ko-K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oMath>
                      </m:oMathPara>
                    </a14:m>
                    <a:endParaRPr lang="en-US" altLang="ko-KR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8A9F3FB8-9356-84C1-C237-4F9D609840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71308" y="5774659"/>
                    <a:ext cx="1767280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16667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A51D36DA-3278-7219-BDC5-16504FC94799}"/>
                      </a:ext>
                    </a:extLst>
                  </p:cNvPr>
                  <p:cNvSpPr txBox="1"/>
                  <p:nvPr/>
                </p:nvSpPr>
                <p:spPr>
                  <a:xfrm>
                    <a:off x="2260430" y="6123463"/>
                    <a:ext cx="176728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altLang="ko-K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ko-K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oMath>
                      </m:oMathPara>
                    </a14:m>
                    <a:endParaRPr lang="en-US" altLang="ko-KR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A51D36DA-3278-7219-BDC5-16504FC9479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0430" y="6123463"/>
                    <a:ext cx="1767280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2D6561F-1F4A-0EAC-C03B-422AF9381DAA}"/>
                    </a:ext>
                  </a:extLst>
                </p:cNvPr>
                <p:cNvSpPr txBox="1"/>
                <p:nvPr/>
              </p:nvSpPr>
              <p:spPr>
                <a:xfrm>
                  <a:off x="1427383" y="5120580"/>
                  <a:ext cx="696343" cy="3802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𝑐h</m:t>
                            </m:r>
                          </m:sub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2D6561F-1F4A-0EAC-C03B-422AF9381D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7383" y="5120580"/>
                  <a:ext cx="696343" cy="380297"/>
                </a:xfrm>
                <a:prstGeom prst="rect">
                  <a:avLst/>
                </a:prstGeom>
                <a:blipFill>
                  <a:blip r:embed="rId16"/>
                  <a:stretch>
                    <a:fillRect b="-3226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E0F0D92-F1B6-929A-D30D-582EE8D93CA1}"/>
                  </a:ext>
                </a:extLst>
              </p:cNvPr>
              <p:cNvSpPr txBox="1"/>
              <p:nvPr/>
            </p:nvSpPr>
            <p:spPr>
              <a:xfrm>
                <a:off x="2887386" y="5779674"/>
                <a:ext cx="2920868" cy="7288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ko-KR" alt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sub>
                      </m:sSub>
                      <m:d>
                        <m:d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US" altLang="ko-K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num>
                                    <m:den>
                                      <m:r>
                                        <a:rPr lang="ko-KR" alt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𝜐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27</m:t>
                              </m:r>
                            </m:den>
                          </m:f>
                        </m:e>
                      </m:rad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ko-KR" alt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den>
                      </m:f>
                    </m:oMath>
                  </m:oMathPara>
                </a14:m>
                <a:endParaRPr lang="ko-KR" alt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E0F0D92-F1B6-929A-D30D-582EE8D93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386" y="5779674"/>
                <a:ext cx="2920868" cy="72885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8E00DA3-E332-9506-6E11-D80BE7306EBC}"/>
                  </a:ext>
                </a:extLst>
              </p:cNvPr>
              <p:cNvSpPr txBox="1"/>
              <p:nvPr/>
            </p:nvSpPr>
            <p:spPr>
              <a:xfrm>
                <a:off x="639825" y="5925330"/>
                <a:ext cx="2672580" cy="4970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ko-KR" alt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ko-KR" alt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ko-K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ko-KR" alt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p>
                        <m:sSupPr>
                          <m:ctrlP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</m:d>
                        </m:e>
                        <m:sup>
                          <m:r>
                            <a:rPr lang="en-US" altLang="ko-K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ko-KR" altLang="en-US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8E00DA3-E332-9506-6E11-D80BE7306E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25" y="5925330"/>
                <a:ext cx="2672580" cy="497059"/>
              </a:xfrm>
              <a:prstGeom prst="rect">
                <a:avLst/>
              </a:prstGeom>
              <a:blipFill>
                <a:blip r:embed="rId18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60B21AC-8654-8698-ADBC-63D4B91F25E3}"/>
                  </a:ext>
                </a:extLst>
              </p:cNvPr>
              <p:cNvSpPr txBox="1"/>
              <p:nvPr/>
            </p:nvSpPr>
            <p:spPr>
              <a:xfrm>
                <a:off x="3545418" y="5225914"/>
                <a:ext cx="14698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altLang="ko-K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ko-KR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ko-KR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altLang="ko-KR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ko-KR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</m:t>
                    </m:r>
                    <m:r>
                      <a:rPr lang="en-US" altLang="ko-KR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ko-KR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𝐟𝐦</m:t>
                    </m:r>
                  </m:oMath>
                </a14:m>
                <a:r>
                  <a:rPr lang="en-US" altLang="ko-KR" b="1" dirty="0">
                    <a:solidFill>
                      <a:srgbClr val="FF0000"/>
                    </a:solidFill>
                  </a:rPr>
                  <a:t> </a:t>
                </a:r>
                <a:endParaRPr lang="ko-KR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60B21AC-8654-8698-ADBC-63D4B91F2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418" y="5225914"/>
                <a:ext cx="1469890" cy="276999"/>
              </a:xfrm>
              <a:prstGeom prst="rect">
                <a:avLst/>
              </a:prstGeom>
              <a:blipFill>
                <a:blip r:embed="rId19"/>
                <a:stretch>
                  <a:fillRect l="-4149" b="-1956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그룹 36">
            <a:extLst>
              <a:ext uri="{FF2B5EF4-FFF2-40B4-BE49-F238E27FC236}">
                <a16:creationId xmlns:a16="http://schemas.microsoft.com/office/drawing/2014/main" id="{C68FD8A4-E944-D7A1-9257-2EB781918F80}"/>
              </a:ext>
            </a:extLst>
          </p:cNvPr>
          <p:cNvGrpSpPr/>
          <p:nvPr/>
        </p:nvGrpSpPr>
        <p:grpSpPr>
          <a:xfrm>
            <a:off x="6436313" y="1589561"/>
            <a:ext cx="4551726" cy="4584298"/>
            <a:chOff x="6424933" y="1613397"/>
            <a:chExt cx="4551726" cy="4584298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8B8F36DA-1A43-3C72-7FD1-A574F5F87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171202" y="2281764"/>
              <a:ext cx="3805457" cy="3915931"/>
            </a:xfrm>
            <a:prstGeom prst="rect">
              <a:avLst/>
            </a:prstGeom>
          </p:spPr>
        </p:pic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221E7D8B-091F-8E03-F0CD-2319402326C7}"/>
                </a:ext>
              </a:extLst>
            </p:cNvPr>
            <p:cNvCxnSpPr>
              <a:cxnSpLocks/>
            </p:cNvCxnSpPr>
            <p:nvPr/>
          </p:nvCxnSpPr>
          <p:spPr>
            <a:xfrm>
              <a:off x="8414327" y="5602464"/>
              <a:ext cx="13310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03BCBA54-1FA1-08E6-3DCE-4873A1CBBD22}"/>
                </a:ext>
              </a:extLst>
            </p:cNvPr>
            <p:cNvCxnSpPr>
              <a:cxnSpLocks/>
            </p:cNvCxnSpPr>
            <p:nvPr/>
          </p:nvCxnSpPr>
          <p:spPr>
            <a:xfrm>
              <a:off x="8090318" y="4999573"/>
              <a:ext cx="198655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506DF974-7623-D54C-94AD-B526BE8D39C6}"/>
                </a:ext>
              </a:extLst>
            </p:cNvPr>
            <p:cNvCxnSpPr>
              <a:cxnSpLocks/>
            </p:cNvCxnSpPr>
            <p:nvPr/>
          </p:nvCxnSpPr>
          <p:spPr>
            <a:xfrm>
              <a:off x="7526814" y="3429000"/>
              <a:ext cx="31134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015AAB48-C42B-6CE2-9861-D3B400C0DE0E}"/>
                </a:ext>
              </a:extLst>
            </p:cNvPr>
            <p:cNvCxnSpPr>
              <a:cxnSpLocks/>
            </p:cNvCxnSpPr>
            <p:nvPr/>
          </p:nvCxnSpPr>
          <p:spPr>
            <a:xfrm>
              <a:off x="7338290" y="2664692"/>
              <a:ext cx="349949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542B3873-6826-DA7F-FA37-775BCC9E233C}"/>
                </a:ext>
              </a:extLst>
            </p:cNvPr>
            <p:cNvSpPr/>
            <p:nvPr/>
          </p:nvSpPr>
          <p:spPr>
            <a:xfrm>
              <a:off x="9066014" y="4517052"/>
              <a:ext cx="45719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CBCB99AA-ACF0-4BFB-20FE-F1B3AB73C3E1}"/>
                </a:ext>
              </a:extLst>
            </p:cNvPr>
            <p:cNvSpPr/>
            <p:nvPr/>
          </p:nvSpPr>
          <p:spPr>
            <a:xfrm>
              <a:off x="9061399" y="4179927"/>
              <a:ext cx="45719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091C1939-5F89-D2D4-255D-F2F8F831F11C}"/>
                </a:ext>
              </a:extLst>
            </p:cNvPr>
            <p:cNvSpPr/>
            <p:nvPr/>
          </p:nvSpPr>
          <p:spPr>
            <a:xfrm>
              <a:off x="9056779" y="3842797"/>
              <a:ext cx="45719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ED1AB12D-0348-517D-21E6-4AF36B963D06}"/>
                </a:ext>
              </a:extLst>
            </p:cNvPr>
            <p:cNvSpPr/>
            <p:nvPr/>
          </p:nvSpPr>
          <p:spPr>
            <a:xfrm>
              <a:off x="9432820" y="5476368"/>
              <a:ext cx="220620" cy="23091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42B5D5D1-1373-CD9C-8074-155C2D7434C3}"/>
                </a:ext>
              </a:extLst>
            </p:cNvPr>
            <p:cNvSpPr/>
            <p:nvPr/>
          </p:nvSpPr>
          <p:spPr>
            <a:xfrm>
              <a:off x="9171821" y="5476368"/>
              <a:ext cx="220620" cy="23091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122147CD-1157-675A-C531-0CD3795EC23F}"/>
                </a:ext>
              </a:extLst>
            </p:cNvPr>
            <p:cNvSpPr/>
            <p:nvPr/>
          </p:nvSpPr>
          <p:spPr>
            <a:xfrm>
              <a:off x="8772887" y="5476368"/>
              <a:ext cx="220620" cy="230910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타원 42">
              <a:extLst>
                <a:ext uri="{FF2B5EF4-FFF2-40B4-BE49-F238E27FC236}">
                  <a16:creationId xmlns:a16="http://schemas.microsoft.com/office/drawing/2014/main" id="{03D9DCC4-64A1-0E04-BD77-01F247072CF6}"/>
                </a:ext>
              </a:extLst>
            </p:cNvPr>
            <p:cNvSpPr/>
            <p:nvPr/>
          </p:nvSpPr>
          <p:spPr>
            <a:xfrm>
              <a:off x="8487654" y="5480986"/>
              <a:ext cx="220620" cy="230910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73F9D7C-7141-C3B7-315A-F76ED83F517C}"/>
                </a:ext>
              </a:extLst>
            </p:cNvPr>
            <p:cNvSpPr txBox="1"/>
            <p:nvPr/>
          </p:nvSpPr>
          <p:spPr>
            <a:xfrm>
              <a:off x="7895222" y="5403400"/>
              <a:ext cx="8574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/>
                <a:t>0</a:t>
              </a:r>
              <a:endParaRPr lang="ko-KR" altLang="en-US" sz="2000" b="1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053C495-AF6B-546E-9D32-0494B459E744}"/>
                </a:ext>
              </a:extLst>
            </p:cNvPr>
            <p:cNvSpPr txBox="1"/>
            <p:nvPr/>
          </p:nvSpPr>
          <p:spPr>
            <a:xfrm>
              <a:off x="7541742" y="4774552"/>
              <a:ext cx="8574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/>
                <a:t>1</a:t>
              </a:r>
              <a:endParaRPr lang="ko-KR" altLang="en-US" sz="20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0AB08BB9-A231-50AD-FF9F-D0E0F7D58616}"/>
                    </a:ext>
                  </a:extLst>
                </p:cNvPr>
                <p:cNvSpPr txBox="1"/>
                <p:nvPr/>
              </p:nvSpPr>
              <p:spPr>
                <a:xfrm>
                  <a:off x="6424933" y="2451833"/>
                  <a:ext cx="85747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ko-KR" alt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sz="2000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</m:acc>
                      </m:oMath>
                    </m:oMathPara>
                  </a14:m>
                  <a:endParaRPr lang="ko-KR" altLang="en-US" sz="2000" b="1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0AB08BB9-A231-50AD-FF9F-D0E0F7D586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4933" y="2451833"/>
                  <a:ext cx="857475" cy="400110"/>
                </a:xfrm>
                <a:prstGeom prst="rect">
                  <a:avLst/>
                </a:prstGeom>
                <a:blipFill>
                  <a:blip r:embed="rId22"/>
                  <a:stretch>
                    <a:fillRect r="-1205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타원 47">
              <a:extLst>
                <a:ext uri="{FF2B5EF4-FFF2-40B4-BE49-F238E27FC236}">
                  <a16:creationId xmlns:a16="http://schemas.microsoft.com/office/drawing/2014/main" id="{F5D00CCA-9782-45A0-6373-00E21D520A80}"/>
                </a:ext>
              </a:extLst>
            </p:cNvPr>
            <p:cNvSpPr/>
            <p:nvPr/>
          </p:nvSpPr>
          <p:spPr>
            <a:xfrm>
              <a:off x="8181597" y="4947813"/>
              <a:ext cx="102871" cy="113877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타원 51">
              <a:extLst>
                <a:ext uri="{FF2B5EF4-FFF2-40B4-BE49-F238E27FC236}">
                  <a16:creationId xmlns:a16="http://schemas.microsoft.com/office/drawing/2014/main" id="{A2197EAC-3B53-57E4-6E14-FDAC09BE7931}"/>
                </a:ext>
              </a:extLst>
            </p:cNvPr>
            <p:cNvSpPr/>
            <p:nvPr/>
          </p:nvSpPr>
          <p:spPr>
            <a:xfrm>
              <a:off x="8470633" y="4942634"/>
              <a:ext cx="102871" cy="113877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타원 52">
              <a:extLst>
                <a:ext uri="{FF2B5EF4-FFF2-40B4-BE49-F238E27FC236}">
                  <a16:creationId xmlns:a16="http://schemas.microsoft.com/office/drawing/2014/main" id="{736764C4-841A-CA60-E4EB-1E242A462031}"/>
                </a:ext>
              </a:extLst>
            </p:cNvPr>
            <p:cNvSpPr/>
            <p:nvPr/>
          </p:nvSpPr>
          <p:spPr>
            <a:xfrm>
              <a:off x="8758870" y="4942633"/>
              <a:ext cx="102871" cy="113877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타원 54">
              <a:extLst>
                <a:ext uri="{FF2B5EF4-FFF2-40B4-BE49-F238E27FC236}">
                  <a16:creationId xmlns:a16="http://schemas.microsoft.com/office/drawing/2014/main" id="{B9A15CA5-836A-D1F7-E1FD-06FD03983A40}"/>
                </a:ext>
              </a:extLst>
            </p:cNvPr>
            <p:cNvSpPr/>
            <p:nvPr/>
          </p:nvSpPr>
          <p:spPr>
            <a:xfrm>
              <a:off x="8891581" y="4939594"/>
              <a:ext cx="102871" cy="113877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타원 55">
              <a:extLst>
                <a:ext uri="{FF2B5EF4-FFF2-40B4-BE49-F238E27FC236}">
                  <a16:creationId xmlns:a16="http://schemas.microsoft.com/office/drawing/2014/main" id="{EC3E2789-6E31-3BC7-2595-8904775456BD}"/>
                </a:ext>
              </a:extLst>
            </p:cNvPr>
            <p:cNvSpPr/>
            <p:nvPr/>
          </p:nvSpPr>
          <p:spPr>
            <a:xfrm>
              <a:off x="8613372" y="4939593"/>
              <a:ext cx="102871" cy="113877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타원 56">
              <a:extLst>
                <a:ext uri="{FF2B5EF4-FFF2-40B4-BE49-F238E27FC236}">
                  <a16:creationId xmlns:a16="http://schemas.microsoft.com/office/drawing/2014/main" id="{F85B3AFB-79C6-D363-0F0C-C967C1E844DF}"/>
                </a:ext>
              </a:extLst>
            </p:cNvPr>
            <p:cNvSpPr/>
            <p:nvPr/>
          </p:nvSpPr>
          <p:spPr>
            <a:xfrm>
              <a:off x="8327194" y="4947812"/>
              <a:ext cx="102871" cy="113877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타원 57">
              <a:extLst>
                <a:ext uri="{FF2B5EF4-FFF2-40B4-BE49-F238E27FC236}">
                  <a16:creationId xmlns:a16="http://schemas.microsoft.com/office/drawing/2014/main" id="{8186BA7F-2795-58B6-9232-82202AC1B080}"/>
                </a:ext>
              </a:extLst>
            </p:cNvPr>
            <p:cNvSpPr/>
            <p:nvPr/>
          </p:nvSpPr>
          <p:spPr>
            <a:xfrm>
              <a:off x="9172619" y="4933399"/>
              <a:ext cx="102871" cy="1138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A7717723-DD1B-A0A3-1372-668349F8EE4A}"/>
                </a:ext>
              </a:extLst>
            </p:cNvPr>
            <p:cNvSpPr/>
            <p:nvPr/>
          </p:nvSpPr>
          <p:spPr>
            <a:xfrm>
              <a:off x="9313660" y="4933399"/>
              <a:ext cx="102871" cy="1138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72520D38-DB81-696D-EF5F-3949EE9681EF}"/>
                </a:ext>
              </a:extLst>
            </p:cNvPr>
            <p:cNvSpPr/>
            <p:nvPr/>
          </p:nvSpPr>
          <p:spPr>
            <a:xfrm>
              <a:off x="9471632" y="4933397"/>
              <a:ext cx="102871" cy="1138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타원 61">
              <a:extLst>
                <a:ext uri="{FF2B5EF4-FFF2-40B4-BE49-F238E27FC236}">
                  <a16:creationId xmlns:a16="http://schemas.microsoft.com/office/drawing/2014/main" id="{875F4471-850E-45BF-17CF-158482C405D8}"/>
                </a:ext>
              </a:extLst>
            </p:cNvPr>
            <p:cNvSpPr/>
            <p:nvPr/>
          </p:nvSpPr>
          <p:spPr>
            <a:xfrm>
              <a:off x="9630386" y="4933397"/>
              <a:ext cx="102871" cy="1138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023CCC2B-F959-9022-F4A0-E87FB5D6F652}"/>
                </a:ext>
              </a:extLst>
            </p:cNvPr>
            <p:cNvSpPr/>
            <p:nvPr/>
          </p:nvSpPr>
          <p:spPr>
            <a:xfrm>
              <a:off x="9779904" y="4931479"/>
              <a:ext cx="102871" cy="1138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타원 63">
              <a:extLst>
                <a:ext uri="{FF2B5EF4-FFF2-40B4-BE49-F238E27FC236}">
                  <a16:creationId xmlns:a16="http://schemas.microsoft.com/office/drawing/2014/main" id="{3CFBFE1A-D5B0-BDD7-7046-9542F90789ED}"/>
                </a:ext>
              </a:extLst>
            </p:cNvPr>
            <p:cNvSpPr/>
            <p:nvPr/>
          </p:nvSpPr>
          <p:spPr>
            <a:xfrm>
              <a:off x="9919870" y="4931479"/>
              <a:ext cx="102871" cy="1138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44ABFADD-55A2-FEEE-AA7A-7F5C5998474A}"/>
                </a:ext>
              </a:extLst>
            </p:cNvPr>
            <p:cNvSpPr/>
            <p:nvPr/>
          </p:nvSpPr>
          <p:spPr>
            <a:xfrm>
              <a:off x="7661930" y="3372061"/>
              <a:ext cx="102871" cy="113877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타원 66">
              <a:extLst>
                <a:ext uri="{FF2B5EF4-FFF2-40B4-BE49-F238E27FC236}">
                  <a16:creationId xmlns:a16="http://schemas.microsoft.com/office/drawing/2014/main" id="{F99247A2-179E-9348-0F03-754C38BC383B}"/>
                </a:ext>
              </a:extLst>
            </p:cNvPr>
            <p:cNvSpPr/>
            <p:nvPr/>
          </p:nvSpPr>
          <p:spPr>
            <a:xfrm>
              <a:off x="7850883" y="3372061"/>
              <a:ext cx="102871" cy="113877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타원 67">
              <a:extLst>
                <a:ext uri="{FF2B5EF4-FFF2-40B4-BE49-F238E27FC236}">
                  <a16:creationId xmlns:a16="http://schemas.microsoft.com/office/drawing/2014/main" id="{4486F82D-18B9-BCE2-06E9-6673A313F670}"/>
                </a:ext>
              </a:extLst>
            </p:cNvPr>
            <p:cNvSpPr/>
            <p:nvPr/>
          </p:nvSpPr>
          <p:spPr>
            <a:xfrm>
              <a:off x="8020761" y="3372445"/>
              <a:ext cx="102871" cy="113877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" name="화살표: 위쪽 68">
              <a:extLst>
                <a:ext uri="{FF2B5EF4-FFF2-40B4-BE49-F238E27FC236}">
                  <a16:creationId xmlns:a16="http://schemas.microsoft.com/office/drawing/2014/main" id="{B3399CC8-B67F-03A5-56CD-48E4C4BDB116}"/>
                </a:ext>
              </a:extLst>
            </p:cNvPr>
            <p:cNvSpPr/>
            <p:nvPr/>
          </p:nvSpPr>
          <p:spPr>
            <a:xfrm>
              <a:off x="8573504" y="5534882"/>
              <a:ext cx="45719" cy="126411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" name="화살표: 위쪽 69">
              <a:extLst>
                <a:ext uri="{FF2B5EF4-FFF2-40B4-BE49-F238E27FC236}">
                  <a16:creationId xmlns:a16="http://schemas.microsoft.com/office/drawing/2014/main" id="{6DA9604A-AE13-8030-4134-AB3071081770}"/>
                </a:ext>
              </a:extLst>
            </p:cNvPr>
            <p:cNvSpPr/>
            <p:nvPr/>
          </p:nvSpPr>
          <p:spPr>
            <a:xfrm>
              <a:off x="9268507" y="5531908"/>
              <a:ext cx="45719" cy="126411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화살표: 위쪽 70">
              <a:extLst>
                <a:ext uri="{FF2B5EF4-FFF2-40B4-BE49-F238E27FC236}">
                  <a16:creationId xmlns:a16="http://schemas.microsoft.com/office/drawing/2014/main" id="{1A90BBE7-7F12-DD93-0B92-58E31A52244E}"/>
                </a:ext>
              </a:extLst>
            </p:cNvPr>
            <p:cNvSpPr/>
            <p:nvPr/>
          </p:nvSpPr>
          <p:spPr>
            <a:xfrm rot="10800000">
              <a:off x="9523226" y="5530022"/>
              <a:ext cx="45719" cy="126411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" name="화살표: 위쪽 72">
              <a:extLst>
                <a:ext uri="{FF2B5EF4-FFF2-40B4-BE49-F238E27FC236}">
                  <a16:creationId xmlns:a16="http://schemas.microsoft.com/office/drawing/2014/main" id="{EE1B9DB2-537A-4175-8A42-01E6039910A4}"/>
                </a:ext>
              </a:extLst>
            </p:cNvPr>
            <p:cNvSpPr/>
            <p:nvPr/>
          </p:nvSpPr>
          <p:spPr>
            <a:xfrm rot="10800000">
              <a:off x="8862684" y="5534881"/>
              <a:ext cx="45719" cy="126411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" name="타원 74">
              <a:extLst>
                <a:ext uri="{FF2B5EF4-FFF2-40B4-BE49-F238E27FC236}">
                  <a16:creationId xmlns:a16="http://schemas.microsoft.com/office/drawing/2014/main" id="{341A436E-F38C-CA53-E205-E2F449E0A46D}"/>
                </a:ext>
              </a:extLst>
            </p:cNvPr>
            <p:cNvSpPr/>
            <p:nvPr/>
          </p:nvSpPr>
          <p:spPr>
            <a:xfrm>
              <a:off x="8301129" y="3410997"/>
              <a:ext cx="45719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타원 75">
              <a:extLst>
                <a:ext uri="{FF2B5EF4-FFF2-40B4-BE49-F238E27FC236}">
                  <a16:creationId xmlns:a16="http://schemas.microsoft.com/office/drawing/2014/main" id="{0FBD6738-26C4-3361-9D50-B04BD14BE9CD}"/>
                </a:ext>
              </a:extLst>
            </p:cNvPr>
            <p:cNvSpPr/>
            <p:nvPr/>
          </p:nvSpPr>
          <p:spPr>
            <a:xfrm>
              <a:off x="8453529" y="3410997"/>
              <a:ext cx="45719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타원 76">
              <a:extLst>
                <a:ext uri="{FF2B5EF4-FFF2-40B4-BE49-F238E27FC236}">
                  <a16:creationId xmlns:a16="http://schemas.microsoft.com/office/drawing/2014/main" id="{774D9113-09AF-C782-D78C-F46FE068C171}"/>
                </a:ext>
              </a:extLst>
            </p:cNvPr>
            <p:cNvSpPr/>
            <p:nvPr/>
          </p:nvSpPr>
          <p:spPr>
            <a:xfrm>
              <a:off x="8605929" y="3410997"/>
              <a:ext cx="45719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" name="타원 77">
              <a:extLst>
                <a:ext uri="{FF2B5EF4-FFF2-40B4-BE49-F238E27FC236}">
                  <a16:creationId xmlns:a16="http://schemas.microsoft.com/office/drawing/2014/main" id="{657BB2B7-3CF9-8629-A67B-34F3949222F7}"/>
                </a:ext>
              </a:extLst>
            </p:cNvPr>
            <p:cNvSpPr/>
            <p:nvPr/>
          </p:nvSpPr>
          <p:spPr>
            <a:xfrm>
              <a:off x="9420196" y="3366458"/>
              <a:ext cx="102871" cy="1138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타원 78">
              <a:extLst>
                <a:ext uri="{FF2B5EF4-FFF2-40B4-BE49-F238E27FC236}">
                  <a16:creationId xmlns:a16="http://schemas.microsoft.com/office/drawing/2014/main" id="{C351E486-6BB0-F72B-E5F9-15A5F6C59C7C}"/>
                </a:ext>
              </a:extLst>
            </p:cNvPr>
            <p:cNvSpPr/>
            <p:nvPr/>
          </p:nvSpPr>
          <p:spPr>
            <a:xfrm>
              <a:off x="9612010" y="3370567"/>
              <a:ext cx="102871" cy="1138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타원 79">
              <a:extLst>
                <a:ext uri="{FF2B5EF4-FFF2-40B4-BE49-F238E27FC236}">
                  <a16:creationId xmlns:a16="http://schemas.microsoft.com/office/drawing/2014/main" id="{071916DF-FDF9-7C54-171B-271030E40601}"/>
                </a:ext>
              </a:extLst>
            </p:cNvPr>
            <p:cNvSpPr/>
            <p:nvPr/>
          </p:nvSpPr>
          <p:spPr>
            <a:xfrm>
              <a:off x="9792118" y="3365951"/>
              <a:ext cx="102871" cy="1138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" name="타원 83">
              <a:extLst>
                <a:ext uri="{FF2B5EF4-FFF2-40B4-BE49-F238E27FC236}">
                  <a16:creationId xmlns:a16="http://schemas.microsoft.com/office/drawing/2014/main" id="{EFFC83D5-270F-CDFF-D1E5-879E22AB8A02}"/>
                </a:ext>
              </a:extLst>
            </p:cNvPr>
            <p:cNvSpPr/>
            <p:nvPr/>
          </p:nvSpPr>
          <p:spPr>
            <a:xfrm>
              <a:off x="7264227" y="3987269"/>
              <a:ext cx="45719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" name="타원 84">
              <a:extLst>
                <a:ext uri="{FF2B5EF4-FFF2-40B4-BE49-F238E27FC236}">
                  <a16:creationId xmlns:a16="http://schemas.microsoft.com/office/drawing/2014/main" id="{B96EE6A5-6DA6-015A-CCB9-5E0D64F66565}"/>
                </a:ext>
              </a:extLst>
            </p:cNvPr>
            <p:cNvSpPr/>
            <p:nvPr/>
          </p:nvSpPr>
          <p:spPr>
            <a:xfrm>
              <a:off x="7330362" y="4174175"/>
              <a:ext cx="45719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" name="타원 85">
              <a:extLst>
                <a:ext uri="{FF2B5EF4-FFF2-40B4-BE49-F238E27FC236}">
                  <a16:creationId xmlns:a16="http://schemas.microsoft.com/office/drawing/2014/main" id="{EAAE07C7-5130-E8CC-BC8B-D01ACEAFFC5D}"/>
                </a:ext>
              </a:extLst>
            </p:cNvPr>
            <p:cNvSpPr/>
            <p:nvPr/>
          </p:nvSpPr>
          <p:spPr>
            <a:xfrm>
              <a:off x="7421247" y="4329014"/>
              <a:ext cx="45719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DD55D71-49BB-6EC3-8D5E-EC8B0E177759}"/>
                </a:ext>
              </a:extLst>
            </p:cNvPr>
            <p:cNvSpPr txBox="1"/>
            <p:nvPr/>
          </p:nvSpPr>
          <p:spPr>
            <a:xfrm>
              <a:off x="7808565" y="1613397"/>
              <a:ext cx="25499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/>
                <a:t>Number of HO quanta</a:t>
              </a:r>
              <a:endParaRPr lang="ko-KR" altLang="en-US" dirty="0"/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E9CF4AC2-36AC-7C15-A8FD-6BDC17521262}"/>
                </a:ext>
              </a:extLst>
            </p:cNvPr>
            <p:cNvSpPr/>
            <p:nvPr/>
          </p:nvSpPr>
          <p:spPr>
            <a:xfrm>
              <a:off x="7512764" y="2610446"/>
              <a:ext cx="102871" cy="113877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600F88BE-E222-6CB5-C0F7-C2C837094631}"/>
                </a:ext>
              </a:extLst>
            </p:cNvPr>
            <p:cNvSpPr/>
            <p:nvPr/>
          </p:nvSpPr>
          <p:spPr>
            <a:xfrm>
              <a:off x="7682097" y="2610448"/>
              <a:ext cx="102871" cy="113877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C194C981-998D-2F9B-BE7E-1B71221F3A35}"/>
                </a:ext>
              </a:extLst>
            </p:cNvPr>
            <p:cNvSpPr/>
            <p:nvPr/>
          </p:nvSpPr>
          <p:spPr>
            <a:xfrm>
              <a:off x="7851430" y="2610447"/>
              <a:ext cx="102871" cy="113877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E627ED37-13CC-8A0A-2425-C0CE0F7B8D4B}"/>
                </a:ext>
              </a:extLst>
            </p:cNvPr>
            <p:cNvSpPr/>
            <p:nvPr/>
          </p:nvSpPr>
          <p:spPr>
            <a:xfrm>
              <a:off x="8020763" y="2610450"/>
              <a:ext cx="102871" cy="113877"/>
            </a:xfrm>
            <a:prstGeom prst="ellipse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타원 33">
              <a:extLst>
                <a:ext uri="{FF2B5EF4-FFF2-40B4-BE49-F238E27FC236}">
                  <a16:creationId xmlns:a16="http://schemas.microsoft.com/office/drawing/2014/main" id="{CD2EAFB5-BB78-FB05-6568-345FAAC40E44}"/>
                </a:ext>
              </a:extLst>
            </p:cNvPr>
            <p:cNvSpPr/>
            <p:nvPr/>
          </p:nvSpPr>
          <p:spPr>
            <a:xfrm>
              <a:off x="8368864" y="2632067"/>
              <a:ext cx="45719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89CA4590-73FC-FEEA-D58A-04B68AB8EF34}"/>
                </a:ext>
              </a:extLst>
            </p:cNvPr>
            <p:cNvSpPr/>
            <p:nvPr/>
          </p:nvSpPr>
          <p:spPr>
            <a:xfrm>
              <a:off x="8521264" y="2632070"/>
              <a:ext cx="45719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타원 35">
              <a:extLst>
                <a:ext uri="{FF2B5EF4-FFF2-40B4-BE49-F238E27FC236}">
                  <a16:creationId xmlns:a16="http://schemas.microsoft.com/office/drawing/2014/main" id="{D936321F-37AE-C01F-130A-FF703CD3A769}"/>
                </a:ext>
              </a:extLst>
            </p:cNvPr>
            <p:cNvSpPr/>
            <p:nvPr/>
          </p:nvSpPr>
          <p:spPr>
            <a:xfrm>
              <a:off x="8673664" y="2632069"/>
              <a:ext cx="45719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F86CADE-D852-9EFA-6DAE-EC70C0641FA9}"/>
              </a:ext>
            </a:extLst>
          </p:cNvPr>
          <p:cNvSpPr txBox="1"/>
          <p:nvPr/>
        </p:nvSpPr>
        <p:spPr>
          <a:xfrm>
            <a:off x="639825" y="3658131"/>
            <a:ext cx="3388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Mean square charge radius </a:t>
            </a:r>
            <a:endParaRPr lang="ko-KR" alt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203A96-A800-EEC1-367E-33F7E17312DE}"/>
              </a:ext>
            </a:extLst>
          </p:cNvPr>
          <p:cNvSpPr txBox="1"/>
          <p:nvPr/>
        </p:nvSpPr>
        <p:spPr>
          <a:xfrm>
            <a:off x="7182582" y="6519530"/>
            <a:ext cx="40393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dirty="0"/>
              <a:t>Tanimura and </a:t>
            </a:r>
            <a:r>
              <a:rPr lang="en-US" altLang="ko-KR" sz="1000" dirty="0" err="1"/>
              <a:t>Cheoun</a:t>
            </a:r>
            <a:r>
              <a:rPr lang="en-US" altLang="ko-KR" sz="1000" dirty="0"/>
              <a:t>, Physical Review C </a:t>
            </a:r>
            <a:r>
              <a:rPr lang="en-US" altLang="ko-KR" sz="1000" b="1" dirty="0"/>
              <a:t>109</a:t>
            </a:r>
            <a:r>
              <a:rPr lang="en-US" altLang="ko-KR" sz="1000" dirty="0"/>
              <a:t>, 054323 (2024)</a:t>
            </a:r>
          </a:p>
        </p:txBody>
      </p:sp>
    </p:spTree>
    <p:extLst>
      <p:ext uri="{BB962C8B-B14F-4D97-AF65-F5344CB8AC3E}">
        <p14:creationId xmlns:p14="http://schemas.microsoft.com/office/powerpoint/2010/main" val="2764242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3527</TotalTime>
  <Words>2444</Words>
  <Application>Microsoft Office PowerPoint</Application>
  <PresentationFormat>와이드스크린</PresentationFormat>
  <Paragraphs>357</Paragraphs>
  <Slides>34</Slides>
  <Notes>15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39" baseType="lpstr">
      <vt:lpstr>맑은 고딕</vt:lpstr>
      <vt:lpstr>Arial</vt:lpstr>
      <vt:lpstr>Cambria Math</vt:lpstr>
      <vt:lpstr>Symbol</vt:lpstr>
      <vt:lpstr>Office 테마</vt:lpstr>
      <vt:lpstr>Harmonic oscillator model analysis of nuclear radius and neutron skin thickness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1. Introduction</vt:lpstr>
      <vt:lpstr>2. Motivation</vt:lpstr>
      <vt:lpstr>3. Formalism- Harmonic oscillator model</vt:lpstr>
      <vt:lpstr>PowerPoint 프레젠테이션</vt:lpstr>
      <vt:lpstr>PowerPoint 프레젠테이션</vt:lpstr>
      <vt:lpstr>4. Result</vt:lpstr>
      <vt:lpstr>4. Result</vt:lpstr>
      <vt:lpstr>4. Result</vt:lpstr>
      <vt:lpstr>5. Summary</vt:lpstr>
      <vt:lpstr>Thank you for your attention!</vt:lpstr>
      <vt:lpstr>3. Formalism- Harmonic oscillator model</vt:lpstr>
      <vt:lpstr>PowerPoint 프레젠테이션</vt:lpstr>
      <vt:lpstr>PowerPoint 프레젠테이션</vt:lpstr>
      <vt:lpstr>PowerPoint 프레젠테이션</vt:lpstr>
      <vt:lpstr>4. Result</vt:lpstr>
      <vt:lpstr>4. Result</vt:lpstr>
      <vt:lpstr>4. Result</vt:lpstr>
      <vt:lpstr>4. Result</vt:lpstr>
      <vt:lpstr>4. Result</vt:lpstr>
      <vt:lpstr>4. Result</vt:lpstr>
      <vt:lpstr>4. Result</vt:lpstr>
      <vt:lpstr># back up</vt:lpstr>
      <vt:lpstr># back up</vt:lpstr>
      <vt:lpstr># back up</vt:lpstr>
      <vt:lpstr>#back up</vt:lpstr>
      <vt:lpstr>#back up</vt:lpstr>
      <vt:lpstr>출처</vt:lpstr>
      <vt:lpstr>출처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김성연</dc:creator>
  <cp:lastModifiedBy>김성연</cp:lastModifiedBy>
  <cp:revision>206</cp:revision>
  <dcterms:created xsi:type="dcterms:W3CDTF">2025-03-31T07:56:07Z</dcterms:created>
  <dcterms:modified xsi:type="dcterms:W3CDTF">2025-07-03T02:29:45Z</dcterms:modified>
</cp:coreProperties>
</file>