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583" r:id="rId2"/>
    <p:sldId id="776" r:id="rId3"/>
    <p:sldId id="672" r:id="rId4"/>
    <p:sldId id="318" r:id="rId5"/>
    <p:sldId id="758" r:id="rId6"/>
    <p:sldId id="759" r:id="rId7"/>
    <p:sldId id="582" r:id="rId8"/>
    <p:sldId id="676" r:id="rId9"/>
    <p:sldId id="783" r:id="rId10"/>
    <p:sldId id="695" r:id="rId11"/>
    <p:sldId id="768" r:id="rId12"/>
    <p:sldId id="785" r:id="rId13"/>
    <p:sldId id="772" r:id="rId14"/>
    <p:sldId id="770" r:id="rId15"/>
    <p:sldId id="771" r:id="rId16"/>
    <p:sldId id="787" r:id="rId17"/>
    <p:sldId id="788" r:id="rId18"/>
    <p:sldId id="790" r:id="rId19"/>
    <p:sldId id="789" r:id="rId20"/>
    <p:sldId id="791" r:id="rId21"/>
    <p:sldId id="778" r:id="rId22"/>
    <p:sldId id="773" r:id="rId23"/>
    <p:sldId id="774" r:id="rId24"/>
    <p:sldId id="775" r:id="rId25"/>
    <p:sldId id="792" r:id="rId26"/>
    <p:sldId id="793" r:id="rId27"/>
    <p:sldId id="794" r:id="rId28"/>
    <p:sldId id="795" r:id="rId29"/>
    <p:sldId id="706" r:id="rId30"/>
    <p:sldId id="760" r:id="rId31"/>
    <p:sldId id="779" r:id="rId32"/>
    <p:sldId id="335" r:id="rId33"/>
    <p:sldId id="572" r:id="rId34"/>
    <p:sldId id="546" r:id="rId35"/>
    <p:sldId id="552" r:id="rId36"/>
    <p:sldId id="547" r:id="rId37"/>
    <p:sldId id="575" r:id="rId38"/>
    <p:sldId id="665" r:id="rId39"/>
  </p:sldIdLst>
  <p:sldSz cx="9144000" cy="6858000" type="screen4x3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>
      <p:cViewPr varScale="1">
        <p:scale>
          <a:sx n="102" d="100"/>
          <a:sy n="102" d="100"/>
        </p:scale>
        <p:origin x="164" y="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5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2864BFC-802A-4566-9B7B-1928616C598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983EE72-851F-4F0E-BC7E-C0490D0BE9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251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5D0937C6-CF87-4424-8BBF-A41B58156117}"/>
              </a:ext>
            </a:extLst>
          </p:cNvPr>
          <p:cNvSpPr txBox="1">
            <a:spLocks/>
          </p:cNvSpPr>
          <p:nvPr userDrawn="1"/>
        </p:nvSpPr>
        <p:spPr>
          <a:xfrm>
            <a:off x="8604448" y="-27384"/>
            <a:ext cx="549424" cy="302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D8002D-B5B0-4BAC-B1F6-782DDCCE6D9C}" type="slidenum">
              <a:rPr lang="ja-JP" altLang="en-US" sz="2000" smtClean="0"/>
              <a:pPr/>
              <a:t>‹#›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52.png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0"/>
            <a:ext cx="9136670" cy="3558965"/>
          </a:xfrm>
        </p:spPr>
        <p:txBody>
          <a:bodyPr>
            <a:normAutofit/>
          </a:bodyPr>
          <a:lstStyle/>
          <a:p>
            <a:r>
              <a:rPr lang="en-US" altLang="ja-JP" sz="6600" b="1" dirty="0"/>
              <a:t>Recent results on exotic and heavy hadrons from Belle II experiment</a:t>
            </a:r>
            <a:endParaRPr kumimoji="1" lang="ja-JP" altLang="en-US" sz="8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jaea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816" y="5373217"/>
            <a:ext cx="2493854" cy="150153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504" y="3717032"/>
            <a:ext cx="9036496" cy="3312368"/>
          </a:xfrm>
        </p:spPr>
        <p:txBody>
          <a:bodyPr>
            <a:normAutofit/>
          </a:bodyPr>
          <a:lstStyle/>
          <a:p>
            <a:r>
              <a:rPr lang="en-US" altLang="ja-JP" sz="3600" dirty="0">
                <a:solidFill>
                  <a:srgbClr val="FF0000"/>
                </a:solidFill>
              </a:rPr>
              <a:t>Kiyoshi Tanida</a:t>
            </a:r>
            <a:r>
              <a:rPr lang="ja-JP" altLang="en-US" sz="3600" dirty="0">
                <a:solidFill>
                  <a:srgbClr val="FF0000"/>
                </a:solidFill>
              </a:rPr>
              <a:t> </a:t>
            </a:r>
            <a:r>
              <a:rPr lang="en-US" altLang="ja-JP" sz="2800" dirty="0">
                <a:solidFill>
                  <a:srgbClr val="0070C0"/>
                </a:solidFill>
              </a:rPr>
              <a:t>&lt;kytanida@gmail.com&gt;</a:t>
            </a:r>
            <a:endParaRPr kumimoji="1" lang="en-US" altLang="ja-JP" sz="2800" dirty="0">
              <a:solidFill>
                <a:srgbClr val="0070C0"/>
              </a:solidFill>
            </a:endParaRPr>
          </a:p>
          <a:p>
            <a:r>
              <a:rPr lang="en-US" altLang="ja-JP" sz="2800" dirty="0">
                <a:solidFill>
                  <a:schemeClr val="tx1"/>
                </a:solidFill>
              </a:rPr>
              <a:t>(Japan Atomic Energy Agency)</a:t>
            </a:r>
          </a:p>
          <a:p>
            <a:r>
              <a:rPr lang="en-US" altLang="ja-JP" sz="2800" dirty="0">
                <a:solidFill>
                  <a:schemeClr val="tx1"/>
                </a:solidFill>
              </a:rPr>
              <a:t>New Perspectives on exotic and heavy hadrons</a:t>
            </a:r>
            <a:br>
              <a:rPr lang="en-US" altLang="ja-JP" sz="2800" dirty="0">
                <a:solidFill>
                  <a:schemeClr val="tx1"/>
                </a:solidFill>
              </a:rPr>
            </a:br>
            <a:r>
              <a:rPr lang="en-US" altLang="ja-JP" sz="2800" dirty="0">
                <a:solidFill>
                  <a:schemeClr val="tx1"/>
                </a:solidFill>
              </a:rPr>
              <a:t>@Inha Univ.</a:t>
            </a:r>
          </a:p>
          <a:p>
            <a:r>
              <a:rPr lang="en-US" altLang="ja-JP" sz="2800" dirty="0">
                <a:solidFill>
                  <a:schemeClr val="tx1"/>
                </a:solidFill>
              </a:rPr>
              <a:t>25 Aug.</a:t>
            </a:r>
            <a:r>
              <a:rPr kumimoji="1" lang="en-US" altLang="ja-JP" sz="2800" dirty="0">
                <a:solidFill>
                  <a:schemeClr val="tx1"/>
                </a:solidFill>
              </a:rPr>
              <a:t> 2025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BD60D67-D536-782A-7200-A5BB79B97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0" y="5441045"/>
            <a:ext cx="1756358" cy="143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3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DDF61B-91C2-49A0-8598-B1516FB63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Topics</a:t>
            </a:r>
            <a:r>
              <a:rPr kumimoji="1" lang="ja-JP" altLang="en-US" dirty="0">
                <a:solidFill>
                  <a:srgbClr val="0070C0"/>
                </a:solidFill>
              </a:rPr>
              <a:t> </a:t>
            </a:r>
            <a:r>
              <a:rPr kumimoji="1" lang="en-US" altLang="ja-JP" dirty="0">
                <a:solidFill>
                  <a:srgbClr val="0070C0"/>
                </a:solidFill>
              </a:rPr>
              <a:t>of</a:t>
            </a:r>
            <a:r>
              <a:rPr kumimoji="1" lang="ja-JP" altLang="en-US" dirty="0">
                <a:solidFill>
                  <a:srgbClr val="0070C0"/>
                </a:solidFill>
              </a:rPr>
              <a:t> </a:t>
            </a:r>
            <a:r>
              <a:rPr kumimoji="1" lang="en-US" altLang="ja-JP" dirty="0">
                <a:solidFill>
                  <a:srgbClr val="0070C0"/>
                </a:solidFill>
              </a:rPr>
              <a:t>the</a:t>
            </a:r>
            <a:r>
              <a:rPr kumimoji="1" lang="ja-JP" altLang="en-US" dirty="0">
                <a:solidFill>
                  <a:srgbClr val="0070C0"/>
                </a:solidFill>
              </a:rPr>
              <a:t> </a:t>
            </a:r>
            <a:r>
              <a:rPr kumimoji="1" lang="en-US" altLang="ja-JP" dirty="0">
                <a:solidFill>
                  <a:srgbClr val="0070C0"/>
                </a:solidFill>
              </a:rPr>
              <a:t>day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FC42D7E7-077A-4A06-A05F-C88EEFB7F4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908720"/>
                <a:ext cx="9180512" cy="6048672"/>
              </a:xfrm>
            </p:spPr>
            <p:txBody>
              <a:bodyPr>
                <a:normAutofit/>
              </a:bodyPr>
              <a:lstStyle/>
              <a:p>
                <a:r>
                  <a:rPr lang="en-US" altLang="ja-JP" dirty="0">
                    <a:solidFill>
                      <a:srgbClr val="00B050"/>
                    </a:solidFill>
                  </a:rPr>
                  <a:t>Baryons</a:t>
                </a:r>
                <a:endParaRPr lang="en-US" altLang="ja-JP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pPr marL="914400" lvl="1" indent="-514350">
                  <a:buFont typeface="+mj-lt"/>
                  <a:buAutoNum type="arabicPeriod"/>
                </a:pPr>
                <a:r>
                  <a:rPr lang="en-US" altLang="ja-JP" dirty="0"/>
                  <a:t>Search for pentaquarks,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altLang="ja-JP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altLang="ja-JP" b="0" dirty="0"/>
              </a:p>
              <a:p>
                <a:pPr marL="914400" lvl="1" indent="-514350">
                  <a:buFont typeface="+mj-lt"/>
                  <a:buAutoNum type="arabicPeriod"/>
                </a:pPr>
                <a:r>
                  <a:rPr lang="en-US" altLang="ja-JP" dirty="0"/>
                  <a:t>Search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Ξ</m:t>
                        </m:r>
                      </m:e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ja-JP" dirty="0"/>
                  <a:t> dibaryons</a:t>
                </a:r>
                <a:endParaRPr lang="en-US" altLang="ja-JP" b="0" dirty="0"/>
              </a:p>
              <a:p>
                <a:r>
                  <a:rPr lang="en-US" altLang="ja-JP" dirty="0">
                    <a:solidFill>
                      <a:srgbClr val="00B050"/>
                    </a:solidFill>
                  </a:rPr>
                  <a:t>Mesons</a:t>
                </a:r>
              </a:p>
              <a:p>
                <a:pPr marL="914400" lvl="1" indent="-514350">
                  <a:buFont typeface="+mj-lt"/>
                  <a:buAutoNum type="arabicPeriod" startAt="3"/>
                </a:pPr>
                <a:r>
                  <a:rPr lang="en-US" altLang="ja-JP" dirty="0"/>
                  <a:t>Observation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sSup>
                      <m:sSupPr>
                        <m:ctrlPr>
                          <a:rPr lang="en-US" altLang="ja-JP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(2317)</m:t>
                        </m:r>
                      </m:e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ja-JP" altLang="en-US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endParaRPr lang="en-US" altLang="ja-JP" dirty="0"/>
              </a:p>
              <a:p>
                <a:pPr marL="914400" lvl="1" indent="-514350">
                  <a:buFont typeface="+mj-lt"/>
                  <a:buAutoNum type="arabicPeriod" startAt="3"/>
                </a:pPr>
                <a:r>
                  <a:rPr lang="en-US" altLang="ja-JP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3872</m:t>
                        </m:r>
                      </m:e>
                    </m:d>
                    <m:r>
                      <a:rPr lang="en-US" altLang="ja-JP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ja-JP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ja-JP" alt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ja-JP" alt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ja-JP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ja-JP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ja-JP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altLang="ja-JP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</a:rPr>
                  <a:t> etc.</a:t>
                </a:r>
              </a:p>
              <a:p>
                <a:r>
                  <a:rPr lang="en-US" altLang="ja-JP" dirty="0">
                    <a:solidFill>
                      <a:srgbClr val="00B050"/>
                    </a:solidFill>
                  </a:rPr>
                  <a:t>Future prospects</a:t>
                </a:r>
              </a:p>
              <a:p>
                <a:r>
                  <a:rPr kumimoji="1" lang="en-US" altLang="ja-JP" dirty="0">
                    <a:solidFill>
                      <a:srgbClr val="00B050"/>
                    </a:solidFill>
                  </a:rPr>
                  <a:t>Summary</a:t>
                </a:r>
                <a:endParaRPr kumimoji="1" lang="ja-JP" altLang="en-US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FC42D7E7-077A-4A06-A05F-C88EEFB7F4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08720"/>
                <a:ext cx="9180512" cy="6048672"/>
              </a:xfrm>
              <a:blipFill>
                <a:blip r:embed="rId2"/>
                <a:stretch>
                  <a:fillRect l="-1527" t="-131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2022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3977B-C407-1EC6-DBE4-9D4E4DF41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33EAFEF0-0754-6839-94C3-89F44211814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7504" y="274638"/>
                <a:ext cx="8928992" cy="6394722"/>
              </a:xfrm>
            </p:spPr>
            <p:txBody>
              <a:bodyPr>
                <a:normAutofit/>
              </a:bodyPr>
              <a:lstStyle/>
              <a:p>
                <a:r>
                  <a:rPr lang="en-US" altLang="ja-JP" sz="8000" dirty="0"/>
                  <a:t>1</a:t>
                </a:r>
                <a:r>
                  <a:rPr kumimoji="1" lang="en-US" altLang="ja-JP" sz="8000" dirty="0"/>
                  <a:t>. </a:t>
                </a:r>
                <a:r>
                  <a:rPr lang="en-US" altLang="ja-JP" sz="8000" dirty="0"/>
                  <a:t>Search for pentaquarks, </a:t>
                </a:r>
                <a:br>
                  <a:rPr lang="en-US" altLang="ja-JP" sz="800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8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sz="8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sz="8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altLang="ja-JP" sz="8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8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sz="8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sz="8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kumimoji="1" lang="ja-JP" altLang="en-US" sz="8000" dirty="0"/>
              </a:p>
            </p:txBody>
          </p:sp>
        </mc:Choice>
        <mc:Fallback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33EAFEF0-0754-6839-94C3-89F4421181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7504" y="274638"/>
                <a:ext cx="8928992" cy="639472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473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979EE6-763E-39F1-5FCF-1AA1F4CFD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Pentaquarks observed by LHCb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CC3D9B37-7956-199D-3B9C-0A694C9A9D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496" y="1052736"/>
                <a:ext cx="9001000" cy="5760640"/>
              </a:xfrm>
            </p:spPr>
            <p:txBody>
              <a:bodyPr/>
              <a:lstStyle/>
              <a:p>
                <a:r>
                  <a:rPr lang="en-US" altLang="ja-JP" dirty="0"/>
                  <a:t>Observed in </a:t>
                </a:r>
                <a:r>
                  <a:rPr lang="en-US" altLang="ja-JP" dirty="0" err="1">
                    <a:solidFill>
                      <a:srgbClr val="00B050"/>
                    </a:solidFill>
                  </a:rPr>
                  <a:t>pJ</a:t>
                </a:r>
                <a:r>
                  <a:rPr lang="en-US" altLang="ja-JP" dirty="0">
                    <a:solidFill>
                      <a:srgbClr val="00B050"/>
                    </a:solidFill>
                  </a:rPr>
                  <a:t>/</a:t>
                </a:r>
                <a:r>
                  <a:rPr lang="en-US" altLang="ja-JP" dirty="0">
                    <a:solidFill>
                      <a:srgbClr val="00B050"/>
                    </a:solidFill>
                    <a:latin typeface="Symbol" panose="05050102010706020507" pitchFamily="18" charset="2"/>
                  </a:rPr>
                  <a:t>y</a:t>
                </a:r>
                <a:r>
                  <a:rPr lang="en-US" altLang="ja-JP" dirty="0"/>
                  <a:t> &amp; </a:t>
                </a:r>
                <a:r>
                  <a:rPr lang="en-US" altLang="ja-JP" dirty="0">
                    <a:solidFill>
                      <a:srgbClr val="00B050"/>
                    </a:solidFill>
                    <a:latin typeface="Symbol" panose="05050102010706020507" pitchFamily="18" charset="2"/>
                  </a:rPr>
                  <a:t>L</a:t>
                </a:r>
                <a:r>
                  <a:rPr lang="en-US" altLang="ja-JP" dirty="0">
                    <a:solidFill>
                      <a:srgbClr val="00B050"/>
                    </a:solidFill>
                  </a:rPr>
                  <a:t>J/</a:t>
                </a:r>
                <a:r>
                  <a:rPr lang="en-US" altLang="ja-JP" dirty="0">
                    <a:solidFill>
                      <a:srgbClr val="00B050"/>
                    </a:solidFill>
                    <a:latin typeface="Symbol" panose="05050102010706020507" pitchFamily="18" charset="2"/>
                  </a:rPr>
                  <a:t>y </a:t>
                </a:r>
                <a:r>
                  <a:rPr lang="en-US" altLang="ja-JP" dirty="0"/>
                  <a:t>from decays of </a:t>
                </a:r>
                <a:r>
                  <a:rPr lang="en-US" altLang="ja-JP" dirty="0" err="1">
                    <a:solidFill>
                      <a:srgbClr val="00B050"/>
                    </a:solidFill>
                    <a:latin typeface="Symbol" panose="05050102010706020507" pitchFamily="18" charset="2"/>
                  </a:rPr>
                  <a:t>L</a:t>
                </a:r>
                <a:r>
                  <a:rPr lang="en-US" altLang="ja-JP" baseline="-25000" dirty="0" err="1">
                    <a:solidFill>
                      <a:srgbClr val="00B050"/>
                    </a:solidFill>
                  </a:rPr>
                  <a:t>b</a:t>
                </a:r>
                <a:r>
                  <a:rPr lang="en-US" altLang="ja-JP" dirty="0"/>
                  <a:t>, </a:t>
                </a:r>
                <a:r>
                  <a:rPr lang="en-US" altLang="ja-JP" dirty="0" err="1">
                    <a:solidFill>
                      <a:srgbClr val="00B050"/>
                    </a:solidFill>
                    <a:latin typeface="Symbol" panose="05050102010706020507" pitchFamily="18" charset="2"/>
                  </a:rPr>
                  <a:t>X</a:t>
                </a:r>
                <a:r>
                  <a:rPr lang="en-US" altLang="ja-JP" baseline="-25000" dirty="0" err="1">
                    <a:solidFill>
                      <a:srgbClr val="00B050"/>
                    </a:solidFill>
                  </a:rPr>
                  <a:t>b</a:t>
                </a:r>
                <a:r>
                  <a:rPr lang="en-US" altLang="ja-JP" dirty="0"/>
                  <a:t>, … </a:t>
                </a:r>
                <a:endParaRPr lang="en-US" altLang="ja-JP" dirty="0">
                  <a:solidFill>
                    <a:srgbClr val="00B050"/>
                  </a:solidFill>
                  <a:latin typeface="Symbol" panose="05050102010706020507" pitchFamily="18" charset="2"/>
                </a:endParaRPr>
              </a:p>
              <a:p>
                <a:pPr lvl="1"/>
                <a:r>
                  <a:rPr lang="en-US" altLang="ja-JP" dirty="0"/>
                  <a:t>Hidden charm, (</a:t>
                </a:r>
                <a14:m>
                  <m:oMath xmlns:m="http://schemas.openxmlformats.org/officeDocument/2006/math">
                    <m:r>
                      <a:rPr lang="en-US" altLang="ja-JP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𝑢𝑢𝑑𝑐</m:t>
                    </m:r>
                    <m:acc>
                      <m:accPr>
                        <m:chr m:val="̅"/>
                        <m:ctrlPr>
                          <a:rPr lang="en-US" altLang="ja-JP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ja-JP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altLang="ja-JP" dirty="0"/>
                  <a:t>) or (</a:t>
                </a:r>
                <a14:m>
                  <m:oMath xmlns:m="http://schemas.openxmlformats.org/officeDocument/2006/math">
                    <m:r>
                      <a:rPr lang="en-US" altLang="ja-JP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𝑢𝑑</m:t>
                    </m:r>
                    <m:r>
                      <a:rPr lang="en-US" altLang="ja-JP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altLang="ja-JP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ja-JP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altLang="ja-JP" dirty="0"/>
                  <a:t>)</a:t>
                </a:r>
              </a:p>
              <a:p>
                <a:r>
                  <a:rPr lang="en-US" altLang="ja-JP" dirty="0"/>
                  <a:t>Belle (II) search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</m:oMath>
                </a14:m>
                <a:r>
                  <a:rPr lang="en-US" altLang="ja-JP" dirty="0"/>
                  <a:t> decays </a:t>
                </a:r>
                <a:endParaRPr kumimoji="1" lang="ja-JP" altLang="en-US" dirty="0">
                  <a:latin typeface="Symbol" panose="05050102010706020507" pitchFamily="18" charset="2"/>
                </a:endParaRPr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CC3D9B37-7956-199D-3B9C-0A694C9A9D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496" y="1052736"/>
                <a:ext cx="9001000" cy="5760640"/>
              </a:xfrm>
              <a:blipFill>
                <a:blip r:embed="rId2"/>
                <a:stretch>
                  <a:fillRect l="-1558" t="-1587" r="-61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図 6">
            <a:extLst>
              <a:ext uri="{FF2B5EF4-FFF2-40B4-BE49-F238E27FC236}">
                <a16:creationId xmlns:a16="http://schemas.microsoft.com/office/drawing/2014/main" id="{E19B504D-9D36-301E-134D-88A3B7479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555" y="2852936"/>
            <a:ext cx="4247941" cy="403244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3C63598-70B2-8515-9E22-7A126A2BA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" y="3789040"/>
            <a:ext cx="4742148" cy="306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60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25A07BB7-BF63-9499-F188-811BACBF9DA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0"/>
                <a:ext cx="8229600" cy="76470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ja-JP" altLang="en-US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ja-JP" dirty="0">
                    <a:solidFill>
                      <a:srgbClr val="0070C0"/>
                    </a:solidFill>
                  </a:rPr>
                  <a:t>search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(1,2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ja-JP" altLang="en-US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ja-JP" dirty="0">
                    <a:solidFill>
                      <a:srgbClr val="0070C0"/>
                    </a:solidFill>
                  </a:rPr>
                  <a:t>decays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25A07BB7-BF63-9499-F188-811BACBF9D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0"/>
                <a:ext cx="8229600" cy="764704"/>
              </a:xfrm>
              <a:blipFill>
                <a:blip r:embed="rId2"/>
                <a:stretch>
                  <a:fillRect t="-16000" b="-384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9B40191A-D987-323F-CA21-86E77AAC93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0070" y="875128"/>
                <a:ext cx="9001000" cy="1380574"/>
              </a:xfrm>
            </p:spPr>
            <p:txBody>
              <a:bodyPr>
                <a:normAutofit/>
              </a:bodyPr>
              <a:lstStyle/>
              <a:p>
                <a:r>
                  <a:rPr lang="en-US" altLang="ja-JP" dirty="0"/>
                  <a:t>In the mode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Λ</m:t>
                    </m:r>
                    <m:r>
                      <a:rPr lang="en-US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ja-JP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ja-JP" alt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altLang="ja-JP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ja-JP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altLang="ja-JP" dirty="0">
                  <a:solidFill>
                    <a:srgbClr val="00B050"/>
                  </a:solidFill>
                </a:endParaRPr>
              </a:p>
              <a:p>
                <a:r>
                  <a:rPr lang="en-US" altLang="ja-JP" dirty="0"/>
                  <a:t>Data used: 30.5 fb</a:t>
                </a:r>
                <a:r>
                  <a:rPr lang="en-US" altLang="ja-JP" baseline="30000" dirty="0"/>
                  <a:t>-1</a:t>
                </a:r>
                <a:r>
                  <a:rPr lang="en-US" altLang="ja-JP" dirty="0"/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ja-JP" altLang="en-US" dirty="0">
                    <a:solidFill>
                      <a:srgbClr val="00B050"/>
                    </a:solidFill>
                  </a:rPr>
                  <a:t> </a:t>
                </a:r>
                <a:r>
                  <a:rPr lang="en-US" altLang="ja-JP" dirty="0">
                    <a:solidFill>
                      <a:srgbClr val="00B05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(2</m:t>
                    </m:r>
                    <m:r>
                      <a:rPr lang="en-US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altLang="ja-JP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ja-JP" altLang="en-US" dirty="0">
                    <a:solidFill>
                      <a:srgbClr val="0070C0"/>
                    </a:solidFill>
                  </a:rPr>
                  <a:t> </a:t>
                </a:r>
                <a:endParaRPr lang="en-US" altLang="ja-JP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9B40191A-D987-323F-CA21-86E77AAC93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070" y="875128"/>
                <a:ext cx="9001000" cy="1380574"/>
              </a:xfrm>
              <a:blipFill>
                <a:blip r:embed="rId3"/>
                <a:stretch>
                  <a:fillRect l="-1557" t="-531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図 4">
            <a:extLst>
              <a:ext uri="{FF2B5EF4-FFF2-40B4-BE49-F238E27FC236}">
                <a16:creationId xmlns:a16="http://schemas.microsoft.com/office/drawing/2014/main" id="{33ED10AB-E752-94CF-90B2-861003C44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48880"/>
            <a:ext cx="5256668" cy="43204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31F1E1AC-22E0-08FD-A377-372AF053F7C7}"/>
                  </a:ext>
                </a:extLst>
              </p:cNvPr>
              <p:cNvSpPr txBox="1"/>
              <p:nvPr/>
            </p:nvSpPr>
            <p:spPr>
              <a:xfrm>
                <a:off x="5436096" y="1988840"/>
                <a:ext cx="2838662" cy="2554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3200" dirty="0"/>
                  <a:t>No signal for </a:t>
                </a:r>
                <a:br>
                  <a:rPr kumimoji="1" lang="en-US" altLang="ja-JP" sz="32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altLang="ja-JP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kumimoji="1" lang="en-US" altLang="ja-JP" sz="3200" dirty="0">
                    <a:solidFill>
                      <a:schemeClr val="tx1"/>
                    </a:solidFill>
                  </a:rPr>
                  <a:t>(</a:t>
                </a:r>
                <a:r>
                  <a:rPr kumimoji="1" lang="en-US" altLang="ja-JP" sz="3200" dirty="0"/>
                  <a:t>4338)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ja-JP" sz="3200" dirty="0"/>
                  <a:t>Evidence for</a:t>
                </a:r>
                <a:br>
                  <a:rPr lang="en-US" altLang="ja-JP" sz="32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sz="3200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altLang="ja-JP" sz="32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ja-JP" sz="3200" dirty="0"/>
                  <a:t>(4459)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ja-JP" sz="3200" dirty="0"/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31F1E1AC-22E0-08FD-A377-372AF053F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988840"/>
                <a:ext cx="2838662" cy="2554545"/>
              </a:xfrm>
              <a:prstGeom prst="rect">
                <a:avLst/>
              </a:prstGeom>
              <a:blipFill>
                <a:blip r:embed="rId5"/>
                <a:stretch>
                  <a:fillRect l="-4946" t="-3103" r="-451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451DDA-A973-951C-FAA2-505826DC91E0}"/>
              </a:ext>
            </a:extLst>
          </p:cNvPr>
          <p:cNvSpPr txBox="1"/>
          <p:nvPr/>
        </p:nvSpPr>
        <p:spPr>
          <a:xfrm>
            <a:off x="1403648" y="2204864"/>
            <a:ext cx="3547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	[PRL</a:t>
            </a:r>
            <a:r>
              <a:rPr lang="en-US" altLang="ja-JP" sz="2000" b="1" dirty="0"/>
              <a:t>135</a:t>
            </a:r>
            <a:r>
              <a:rPr lang="en-US" altLang="ja-JP" sz="2000" dirty="0"/>
              <a:t> (2025)041901]</a:t>
            </a:r>
          </a:p>
          <a:p>
            <a:endParaRPr kumimoji="1" lang="ja-JP" altLang="en-US" sz="2000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5082BA08-EFAA-E211-A71F-4548A4144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8063" y="4050943"/>
            <a:ext cx="4076693" cy="1034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921A93C8-1208-7438-490A-97C33462DA93}"/>
                  </a:ext>
                </a:extLst>
              </p:cNvPr>
              <p:cNvSpPr txBox="1"/>
              <p:nvPr/>
            </p:nvSpPr>
            <p:spPr>
              <a:xfrm>
                <a:off x="5529063" y="5178362"/>
                <a:ext cx="3579441" cy="13978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en-US" altLang="ja-JP" sz="2800" dirty="0"/>
                  <a:t>c.f. LHCb values</a:t>
                </a:r>
                <a:br>
                  <a:rPr lang="en-US" altLang="ja-JP" sz="2800" dirty="0"/>
                </a:br>
                <a14:m>
                  <m:oMathPara xmlns:m="http://schemas.openxmlformats.org/officeDocument/2006/math">
                    <m:oMath>
                      <m:r>
                        <a:rPr lang="en-US" altLang="ja-JP" sz="28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ja-JP" sz="2800" b="0" i="1" smtClean="0">
                          <a:latin typeface="Cambria Math" panose="02040503050406030204" pitchFamily="18" charset="0"/>
                        </a:rPr>
                        <m:t>=4458.8±</m:t>
                      </m:r>
                      <m:sSubSup>
                        <m:sSubSupPr>
                          <m:ctrlP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2.9</m:t>
                          </m:r>
                        </m:e>
                        <m:sub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−1.1</m:t>
                          </m:r>
                        </m:sub>
                        <m:sup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+4.7</m:t>
                          </m:r>
                        </m:sup>
                      </m:sSubSup>
                    </m:oMath>
                    <m:oMath>
                      <m:r>
                        <m:rPr>
                          <m:sty m:val="p"/>
                        </m:rPr>
                        <a:rPr lang="el-GR" altLang="ja-JP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  <m:r>
                        <a:rPr lang="en-US" altLang="ja-JP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=17</m:t>
                      </m:r>
                      <m:r>
                        <a:rPr lang="en-US" altLang="ja-JP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ja-JP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ja-JP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Sup>
                        <m:sSubSupPr>
                          <m:ctrlP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altLang="ja-JP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  <m:sub>
                          <m:r>
                            <a:rPr lang="en-US" altLang="ja-JP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ja-JP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b>
                        <m:sup>
                          <m:r>
                            <a:rPr lang="en-US" altLang="ja-JP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altLang="ja-JP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1" lang="ja-JP" altLang="en-US" sz="2800" dirty="0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921A93C8-1208-7438-490A-97C33462D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063" y="5178362"/>
                <a:ext cx="3579441" cy="1397819"/>
              </a:xfrm>
              <a:prstGeom prst="rect">
                <a:avLst/>
              </a:prstGeom>
              <a:blipFill>
                <a:blip r:embed="rId7"/>
                <a:stretch>
                  <a:fillRect l="-3578" t="-391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3051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09FC988D-C416-2F4C-A3F7-753F4B0DCA8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8007" y="10284"/>
                <a:ext cx="8229600" cy="89843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sub>
                    </m:sSub>
                  </m:oMath>
                </a14:m>
                <a:r>
                  <a:rPr kumimoji="1" lang="ja-JP" altLang="en-US" dirty="0">
                    <a:solidFill>
                      <a:srgbClr val="0070C0"/>
                    </a:solidFill>
                  </a:rPr>
                  <a:t> </a:t>
                </a:r>
                <a:r>
                  <a:rPr kumimoji="1" lang="en-US" altLang="ja-JP" dirty="0">
                    <a:solidFill>
                      <a:srgbClr val="0070C0"/>
                    </a:solidFill>
                  </a:rPr>
                  <a:t>search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ja-JP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kumimoji="1"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(1,2</m:t>
                    </m:r>
                    <m:r>
                      <a:rPr kumimoji="1"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kumimoji="1"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 dirty="0">
                    <a:solidFill>
                      <a:srgbClr val="0070C0"/>
                    </a:solidFill>
                  </a:rPr>
                  <a:t> </a:t>
                </a:r>
                <a:r>
                  <a:rPr kumimoji="1" lang="en-US" altLang="ja-JP" dirty="0">
                    <a:solidFill>
                      <a:srgbClr val="0070C0"/>
                    </a:solidFill>
                  </a:rPr>
                  <a:t>decays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09FC988D-C416-2F4C-A3F7-753F4B0DCA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8007" y="10284"/>
                <a:ext cx="8229600" cy="898436"/>
              </a:xfrm>
              <a:blipFill>
                <a:blip r:embed="rId2"/>
                <a:stretch>
                  <a:fillRect t="-6803" b="-2517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51B2D079-046B-3326-B61A-03D2831BF8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4509120"/>
                <a:ext cx="8229600" cy="2338596"/>
              </a:xfrm>
            </p:spPr>
            <p:txBody>
              <a:bodyPr>
                <a:normAutofit/>
              </a:bodyPr>
              <a:lstStyle/>
              <a:p>
                <a:r>
                  <a:rPr lang="en-US" altLang="ja-JP" dirty="0"/>
                  <a:t>Similar method,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Λ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ja-JP" altLang="en-US" i="1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ja-JP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→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𝐽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/</m:t>
                    </m:r>
                    <m:r>
                      <a:rPr lang="ja-JP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𝜓</m:t>
                    </m:r>
                  </m:oMath>
                </a14:m>
                <a:r>
                  <a:rPr lang="ja-JP" altLang="en-US" dirty="0">
                    <a:solidFill>
                      <a:srgbClr val="0070C0"/>
                    </a:solidFill>
                  </a:rPr>
                  <a:t> </a:t>
                </a:r>
                <a:endParaRPr kumimoji="1" lang="en-US" altLang="ja-JP" dirty="0"/>
              </a:p>
              <a:p>
                <a:r>
                  <a:rPr kumimoji="1" lang="en-US" altLang="ja-JP" dirty="0"/>
                  <a:t>No clear signals were found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sub>
                    </m:sSub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states found in LHCb.</a:t>
                </a:r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51B2D079-046B-3326-B61A-03D2831BF8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509120"/>
                <a:ext cx="8229600" cy="2338596"/>
              </a:xfrm>
              <a:blipFill>
                <a:blip r:embed="rId3"/>
                <a:stretch>
                  <a:fillRect l="-1704" t="-31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図 4">
            <a:extLst>
              <a:ext uri="{FF2B5EF4-FFF2-40B4-BE49-F238E27FC236}">
                <a16:creationId xmlns:a16="http://schemas.microsoft.com/office/drawing/2014/main" id="{26868BF9-D54E-D18D-C5DC-273EFAD0C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5" y="1124744"/>
            <a:ext cx="9044250" cy="324036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957655-1693-BF39-2F22-ED6C28DBEC61}"/>
              </a:ext>
            </a:extLst>
          </p:cNvPr>
          <p:cNvSpPr txBox="1"/>
          <p:nvPr/>
        </p:nvSpPr>
        <p:spPr>
          <a:xfrm>
            <a:off x="6876256" y="908720"/>
            <a:ext cx="21675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[JHEP</a:t>
            </a:r>
            <a:r>
              <a:rPr lang="en-US" altLang="ja-JP" sz="2000" b="1" dirty="0"/>
              <a:t>09</a:t>
            </a:r>
            <a:r>
              <a:rPr lang="en-US" altLang="ja-JP" sz="2000" dirty="0"/>
              <a:t>(2025)048]</a:t>
            </a:r>
          </a:p>
          <a:p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36431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3397B9-FA02-3203-C16D-8627C0B9C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Branching ratios (upper limits)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7DF5C4E0-2A1C-4694-49E4-525F2F9579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24744"/>
                <a:ext cx="9013258" cy="5688632"/>
              </a:xfrm>
            </p:spPr>
            <p:txBody>
              <a:bodyPr/>
              <a:lstStyle/>
              <a:p>
                <a:r>
                  <a:rPr kumimoji="1" lang="en-US" altLang="ja-JP" dirty="0"/>
                  <a:t>Inclusive branches/cross section</a:t>
                </a:r>
              </a:p>
              <a:p>
                <a:endParaRPr lang="en-US" altLang="ja-JP" dirty="0"/>
              </a:p>
              <a:p>
                <a:pPr marL="0" indent="0">
                  <a:buNone/>
                </a:pPr>
                <a:endParaRPr lang="en-US" altLang="ja-JP" dirty="0"/>
              </a:p>
              <a:p>
                <a:endParaRPr kumimoji="1" lang="en-US" altLang="ja-JP" dirty="0"/>
              </a:p>
              <a:p>
                <a:r>
                  <a:rPr kumimoji="1" lang="en-US" altLang="ja-JP" dirty="0"/>
                  <a:t>Upper limits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sub>
                    </m:sSub>
                  </m:oMath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7DF5C4E0-2A1C-4694-49E4-525F2F9579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24744"/>
                <a:ext cx="9013258" cy="5688632"/>
              </a:xfrm>
              <a:blipFill>
                <a:blip r:embed="rId2"/>
                <a:stretch>
                  <a:fillRect l="-1556" t="-139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図 4">
            <a:extLst>
              <a:ext uri="{FF2B5EF4-FFF2-40B4-BE49-F238E27FC236}">
                <a16:creationId xmlns:a16="http://schemas.microsoft.com/office/drawing/2014/main" id="{64F5D0EF-C682-C9E2-C67D-2954231FC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435" y="1700808"/>
            <a:ext cx="8434201" cy="131075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067FBD0-A417-8E8A-9CEE-5709116F9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38" y="4149080"/>
            <a:ext cx="8518258" cy="244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87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574D5-30F8-90AC-DBEC-78E816B04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3417B740-EBB4-1FD2-3B41-12649B4EA82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7504" y="274638"/>
                <a:ext cx="8928992" cy="6394722"/>
              </a:xfrm>
            </p:spPr>
            <p:txBody>
              <a:bodyPr>
                <a:normAutofit/>
              </a:bodyPr>
              <a:lstStyle/>
              <a:p>
                <a:r>
                  <a:rPr lang="en-US" altLang="ja-JP" sz="8000" dirty="0"/>
                  <a:t>2</a:t>
                </a:r>
                <a:r>
                  <a:rPr kumimoji="1" lang="en-US" altLang="ja-JP" sz="8000" dirty="0"/>
                  <a:t>. Search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ja-JP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Ξ</m:t>
                        </m:r>
                      </m:e>
                      <m:sup>
                        <m:r>
                          <a:rPr lang="en-US" altLang="ja-JP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ja-JP" sz="8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altLang="ja-JP" sz="8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l-GR" altLang="ja-JP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ja-JP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sz="8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altLang="ja-JP" sz="8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l-GR" altLang="ja-JP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ja-JP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sz="8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ja-JP" sz="8000" dirty="0">
                    <a:solidFill>
                      <a:schemeClr val="tx1"/>
                    </a:solidFill>
                  </a:rPr>
                  <a:t> dibaryons</a:t>
                </a:r>
                <a:r>
                  <a:rPr kumimoji="1" lang="en-US" altLang="ja-JP" sz="8000" dirty="0">
                    <a:solidFill>
                      <a:schemeClr val="tx1"/>
                    </a:solidFill>
                  </a:rPr>
                  <a:t> </a:t>
                </a:r>
                <a:endParaRPr kumimoji="1" lang="ja-JP" altLang="en-US" sz="8000" dirty="0"/>
              </a:p>
            </p:txBody>
          </p:sp>
        </mc:Choice>
        <mc:Fallback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3417B740-EBB4-1FD2-3B41-12649B4EA8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7504" y="274638"/>
                <a:ext cx="8928992" cy="639472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5033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A88A20-4220-FC4C-3C8C-87E2F6691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5444"/>
            <a:ext cx="8229600" cy="922114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Possibility of bound states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E0D2F669-BF33-9B40-4CD1-C5235C5C8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504" y="1052736"/>
                <a:ext cx="8856984" cy="5688632"/>
              </a:xfrm>
            </p:spPr>
            <p:txBody>
              <a:bodyPr/>
              <a:lstStyle/>
              <a:p>
                <a:r>
                  <a:rPr kumimoji="1" lang="en-US" altLang="ja-JP" dirty="0"/>
                  <a:t>Some interaction models predict BB bound states (dibaryons)</a:t>
                </a:r>
              </a:p>
              <a:p>
                <a:pPr lvl="1"/>
                <a:r>
                  <a:rPr lang="en-US" altLang="ja-JP" dirty="0"/>
                  <a:t>Especially,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ja-JP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bound state is predicted by LQCD and quark model</a:t>
                </a:r>
                <a:endParaRPr kumimoji="1" lang="ja-JP" altLang="en-US" dirty="0"/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E0D2F669-BF33-9B40-4CD1-C5235C5C8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052736"/>
                <a:ext cx="8856984" cy="5688632"/>
              </a:xfrm>
              <a:blipFill>
                <a:blip r:embed="rId2"/>
                <a:stretch>
                  <a:fillRect l="-1583" t="-1393" r="-55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図 6">
            <a:extLst>
              <a:ext uri="{FF2B5EF4-FFF2-40B4-BE49-F238E27FC236}">
                <a16:creationId xmlns:a16="http://schemas.microsoft.com/office/drawing/2014/main" id="{6E14DE73-5D84-B198-8C59-B35B1918C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957" y="2852936"/>
            <a:ext cx="4343547" cy="399686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B365C37-8268-61A6-3F83-845CFEC14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75" y="3356992"/>
            <a:ext cx="461135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81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DBD17D-05FE-B921-5EB2-60E5D63BF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42353"/>
            <a:ext cx="8229600" cy="868958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Analysis channels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B95175-E47C-FA3D-DD9D-6B0A564E1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7A72085-65D9-B8E7-149A-365707F4C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05" y="1091380"/>
            <a:ext cx="8545062" cy="572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5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2C051-6FE0-0888-F617-C8C4294E1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86D07C-6BE9-B13F-D525-96E135DF9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5444"/>
            <a:ext cx="8229600" cy="922114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Result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FAF628-90D0-C19D-F340-FB2865644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5589240"/>
            <a:ext cx="8856984" cy="1152128"/>
          </a:xfrm>
        </p:spPr>
        <p:txBody>
          <a:bodyPr/>
          <a:lstStyle/>
          <a:p>
            <a:r>
              <a:rPr kumimoji="1" lang="en-US" altLang="ja-JP" dirty="0"/>
              <a:t>No significant signals were observed in all the channels…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0200317-2B26-89AE-2B46-A3537E7D5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7" y="1017558"/>
            <a:ext cx="9069354" cy="414696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32F7FA1-51C3-EF8C-20EC-7753EA2DCD31}"/>
              </a:ext>
            </a:extLst>
          </p:cNvPr>
          <p:cNvSpPr txBox="1"/>
          <p:nvPr/>
        </p:nvSpPr>
        <p:spPr>
          <a:xfrm>
            <a:off x="6516216" y="786725"/>
            <a:ext cx="25922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prstClr val="black"/>
                </a:solidFill>
              </a:rPr>
              <a:t>[arXiv:2605.29778]</a:t>
            </a:r>
            <a:endParaRPr lang="ja-JP" altLang="en-US" dirty="0"/>
          </a:p>
        </p:txBody>
      </p:sp>
      <p:pic>
        <p:nvPicPr>
          <p:cNvPr id="8" name="Picture 2" descr="ãBelle II logoãã®ç»åæ¤ç´¢çµæ">
            <a:extLst>
              <a:ext uri="{FF2B5EF4-FFF2-40B4-BE49-F238E27FC236}">
                <a16:creationId xmlns:a16="http://schemas.microsoft.com/office/drawing/2014/main" id="{1F8036C5-CC8D-D83A-053A-6F38C454B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7" y="0"/>
            <a:ext cx="1214351" cy="12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212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00324-BE2F-ACC3-B50B-84FC5D1BA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2452E-EAFA-2FF7-ECD2-671FFDA74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394"/>
            <a:ext cx="9144000" cy="922114"/>
          </a:xfrm>
        </p:spPr>
        <p:txBody>
          <a:bodyPr>
            <a:normAutofit/>
          </a:bodyPr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Introduction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896A856E-1F66-938E-835A-40C248EADA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504" y="908720"/>
                <a:ext cx="9001000" cy="5904656"/>
              </a:xfrm>
            </p:spPr>
            <p:txBody>
              <a:bodyPr>
                <a:normAutofit/>
              </a:bodyPr>
              <a:lstStyle/>
              <a:p>
                <a:r>
                  <a:rPr lang="en-US" altLang="ja-JP" dirty="0" err="1"/>
                  <a:t>e</a:t>
                </a:r>
                <a:r>
                  <a:rPr lang="en-US" altLang="ja-JP" baseline="30000" dirty="0" err="1"/>
                  <a:t>+</a:t>
                </a:r>
                <a:r>
                  <a:rPr lang="en-US" altLang="ja-JP" dirty="0" err="1"/>
                  <a:t>e</a:t>
                </a:r>
                <a:r>
                  <a:rPr lang="en-US" altLang="ja-JP" baseline="30000" dirty="0"/>
                  <a:t>- </a:t>
                </a:r>
                <a:r>
                  <a:rPr lang="en-US" altLang="ja-JP" dirty="0"/>
                  <a:t>colliders are primarily used for particle physics, but excellent for hadron spectroscopy, too.</a:t>
                </a:r>
              </a:p>
              <a:p>
                <a:r>
                  <a:rPr lang="en-US" altLang="ja-JP" dirty="0">
                    <a:solidFill>
                      <a:srgbClr val="0070C0"/>
                    </a:solidFill>
                  </a:rPr>
                  <a:t>Small background </a:t>
                </a:r>
              </a:p>
              <a:p>
                <a:pPr lvl="1"/>
                <a:r>
                  <a:rPr lang="en-US" altLang="ja-JP" dirty="0"/>
                  <a:t>No hadrons in the initial state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en-US" altLang="ja-JP" dirty="0"/>
                  <a:t> production is flavor blind. </a:t>
                </a:r>
                <a:br>
                  <a:rPr lang="en-US" altLang="ja-JP" dirty="0"/>
                </a:br>
                <a:r>
                  <a:rPr lang="en-US" altLang="ja-JP" dirty="0"/>
                  <a:t>Only (charge)</a:t>
                </a:r>
                <a:r>
                  <a:rPr lang="en-US" altLang="ja-JP" baseline="30000" dirty="0"/>
                  <a:t>2</a:t>
                </a:r>
                <a:r>
                  <a:rPr lang="en-US" altLang="ja-JP" dirty="0"/>
                  <a:t> matters </a:t>
                </a:r>
                <a:r>
                  <a:rPr lang="en-US" altLang="ja-JP" dirty="0">
                    <a:sym typeface="Wingdings" panose="05000000000000000000" pitchFamily="2" charset="2"/>
                  </a:rPr>
                  <a:t> Production of heavy hadrons</a:t>
                </a:r>
                <a:endParaRPr lang="en-US" altLang="ja-JP" dirty="0"/>
              </a:p>
              <a:p>
                <a:r>
                  <a:rPr lang="en-US" altLang="ja-JP" dirty="0">
                    <a:solidFill>
                      <a:srgbClr val="0070C0"/>
                    </a:solidFill>
                  </a:rPr>
                  <a:t>Missing mass spectroscopy is possible</a:t>
                </a:r>
              </a:p>
              <a:p>
                <a:pPr lvl="1"/>
                <a:r>
                  <a:rPr kumimoji="1" lang="en-US" altLang="ja-JP" dirty="0"/>
                  <a:t>Absolute branching fraction</a:t>
                </a:r>
              </a:p>
              <a:p>
                <a:pPr lvl="1"/>
                <a:r>
                  <a:rPr kumimoji="1" lang="en-US" altLang="ja-JP" dirty="0"/>
                  <a:t>Study of decays with missing particles (n, </a:t>
                </a:r>
                <a:r>
                  <a:rPr kumimoji="1" lang="en-US" altLang="ja-JP" dirty="0">
                    <a:latin typeface="Symbol" panose="05050102010706020507" pitchFamily="18" charset="2"/>
                  </a:rPr>
                  <a:t>n</a:t>
                </a:r>
                <a:r>
                  <a:rPr kumimoji="1" lang="en-US" altLang="ja-JP" dirty="0"/>
                  <a:t>, …)</a:t>
                </a:r>
              </a:p>
              <a:p>
                <a:r>
                  <a:rPr kumimoji="1" lang="en-US" altLang="ja-JP" dirty="0">
                    <a:solidFill>
                      <a:srgbClr val="FF0000"/>
                    </a:solidFill>
                  </a:rPr>
                  <a:t>Many exotic hadrons/candidates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 are found </a:t>
                </a:r>
                <a:br>
                  <a:rPr lang="en-US" altLang="ja-JP" dirty="0">
                    <a:solidFill>
                      <a:srgbClr val="FF0000"/>
                    </a:solidFill>
                  </a:rPr>
                </a:br>
                <a:r>
                  <a:rPr lang="en-US" altLang="ja-JP" dirty="0">
                    <a:solidFill>
                      <a:srgbClr val="FF0000"/>
                    </a:solidFill>
                  </a:rPr>
                  <a:t>at </a:t>
                </a:r>
                <a:r>
                  <a:rPr kumimoji="1" lang="en-US" altLang="ja-JP" dirty="0" err="1">
                    <a:solidFill>
                      <a:srgbClr val="FF0000"/>
                    </a:solidFill>
                  </a:rPr>
                  <a:t>e</a:t>
                </a:r>
                <a:r>
                  <a:rPr kumimoji="1" lang="en-US" altLang="ja-JP" baseline="30000" dirty="0" err="1">
                    <a:solidFill>
                      <a:srgbClr val="FF0000"/>
                    </a:solidFill>
                  </a:rPr>
                  <a:t>+</a:t>
                </a:r>
                <a:r>
                  <a:rPr kumimoji="1" lang="en-US" altLang="ja-JP" dirty="0" err="1">
                    <a:solidFill>
                      <a:srgbClr val="FF0000"/>
                    </a:solidFill>
                  </a:rPr>
                  <a:t>e</a:t>
                </a:r>
                <a:r>
                  <a:rPr kumimoji="1" lang="en-US" altLang="ja-JP" baseline="30000" dirty="0">
                    <a:solidFill>
                      <a:srgbClr val="FF0000"/>
                    </a:solidFill>
                  </a:rPr>
                  <a:t>-</a:t>
                </a:r>
                <a:r>
                  <a:rPr kumimoji="1" lang="en-US" altLang="ja-JP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ja-JP" dirty="0">
                    <a:solidFill>
                      <a:srgbClr val="FF0000"/>
                    </a:solidFill>
                  </a:rPr>
                  <a:t>machines</a:t>
                </a:r>
                <a:endParaRPr kumimoji="1" lang="en-US" altLang="ja-JP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896A856E-1F66-938E-835A-40C248EADA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908720"/>
                <a:ext cx="9001000" cy="5904656"/>
              </a:xfrm>
              <a:blipFill>
                <a:blip r:embed="rId2"/>
                <a:stretch>
                  <a:fillRect l="-1558" t="-1342" r="-2100" b="-14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7328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AD7CB1-5B4F-A992-8A77-ADC118D53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en-US" altLang="ja-JP" dirty="0">
                <a:solidFill>
                  <a:srgbClr val="00B050"/>
                </a:solidFill>
              </a:rPr>
              <a:t>Upper limits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FACBEFC2-49E6-DA45-F33E-ABE78E5CFB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07" y="5955668"/>
                <a:ext cx="9109585" cy="648072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ja-JP" dirty="0">
                    <a:solidFill>
                      <a:srgbClr val="00B050"/>
                    </a:solidFill>
                  </a:rPr>
                  <a:t>UL is O(10-100) lower than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ja-JP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ja-JP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</m:oMath>
                </a14:m>
                <a:r>
                  <a:rPr kumimoji="1" lang="ja-JP" altLang="en-US" dirty="0">
                    <a:solidFill>
                      <a:srgbClr val="00B050"/>
                    </a:solidFill>
                  </a:rPr>
                  <a:t> </a:t>
                </a:r>
                <a:r>
                  <a:rPr lang="en-US" altLang="ja-JP" dirty="0">
                    <a:solidFill>
                      <a:srgbClr val="00B050"/>
                    </a:solidFill>
                  </a:rPr>
                  <a:t>--</a:t>
                </a:r>
                <a:r>
                  <a:rPr kumimoji="1" lang="en-US" altLang="ja-JP" dirty="0">
                    <a:solidFill>
                      <a:srgbClr val="00B050"/>
                    </a:solidFill>
                  </a:rPr>
                  <a:t> stringent constraints</a:t>
                </a:r>
                <a:endParaRPr kumimoji="1" lang="ja-JP" altLang="en-US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FACBEFC2-49E6-DA45-F33E-ABE78E5CFB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07" y="5955668"/>
                <a:ext cx="9109585" cy="648072"/>
              </a:xfrm>
              <a:blipFill>
                <a:blip r:embed="rId2"/>
                <a:stretch>
                  <a:fillRect l="-1539" t="-9434" r="-1473" b="-2358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図 4">
            <a:extLst>
              <a:ext uri="{FF2B5EF4-FFF2-40B4-BE49-F238E27FC236}">
                <a16:creationId xmlns:a16="http://schemas.microsoft.com/office/drawing/2014/main" id="{7DE72DD7-1D7A-EF79-10EF-4CC2A87CA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935118"/>
            <a:ext cx="6192688" cy="4842300"/>
          </a:xfrm>
          <a:prstGeom prst="rect">
            <a:avLst/>
          </a:prstGeom>
        </p:spPr>
      </p:pic>
      <p:pic>
        <p:nvPicPr>
          <p:cNvPr id="7" name="Picture 2" descr="ãBelle II logoãã®ç»åæ¤ç´¢çµæ">
            <a:extLst>
              <a:ext uri="{FF2B5EF4-FFF2-40B4-BE49-F238E27FC236}">
                <a16:creationId xmlns:a16="http://schemas.microsoft.com/office/drawing/2014/main" id="{019A1490-C3F7-1AEA-0358-6A5470CC1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7" y="0"/>
            <a:ext cx="1214351" cy="12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D3B08F-424D-1689-4873-285833EB77E7}"/>
              </a:ext>
            </a:extLst>
          </p:cNvPr>
          <p:cNvSpPr txBox="1"/>
          <p:nvPr/>
        </p:nvSpPr>
        <p:spPr>
          <a:xfrm>
            <a:off x="6543082" y="553297"/>
            <a:ext cx="25922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prstClr val="black"/>
                </a:solidFill>
              </a:rPr>
              <a:t>[arXiv:2605.29778]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14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643B3-AD8C-D98F-A20F-EA26F91BA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981C5B12-4306-4533-4066-5CA7B5D8D14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7504" y="274638"/>
                <a:ext cx="8928992" cy="6394722"/>
              </a:xfrm>
            </p:spPr>
            <p:txBody>
              <a:bodyPr>
                <a:normAutofit/>
              </a:bodyPr>
              <a:lstStyle/>
              <a:p>
                <a:r>
                  <a:rPr lang="en-US" altLang="ja-JP" sz="8000" dirty="0"/>
                  <a:t>3</a:t>
                </a:r>
                <a:r>
                  <a:rPr kumimoji="1" lang="en-US" altLang="ja-JP" sz="8000" dirty="0"/>
                  <a:t>. </a:t>
                </a:r>
                <a:r>
                  <a:rPr lang="en-US" altLang="ja-JP" sz="8000" dirty="0"/>
                  <a:t>Observation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8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sSup>
                      <m:sSupPr>
                        <m:ctrlPr>
                          <a:rPr lang="en-US" altLang="ja-JP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(2317)</m:t>
                        </m:r>
                      </m:e>
                      <m:sup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ja-JP" sz="8000" i="1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ja-JP" sz="8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ja-JP" sz="8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ja-JP" altLang="en-US" sz="8000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endParaRPr kumimoji="1" lang="ja-JP" altLang="en-US" sz="8000" dirty="0"/>
              </a:p>
            </p:txBody>
          </p:sp>
        </mc:Choice>
        <mc:Fallback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981C5B12-4306-4533-4066-5CA7B5D8D1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7504" y="274638"/>
                <a:ext cx="8928992" cy="639472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3332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6FA07525-B2FB-656B-0C24-0796AA221D9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44624"/>
                <a:ext cx="8229600" cy="850106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ja-JP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ja-JP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ja-JP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sSup>
                        <m:sSupPr>
                          <m:ctrlPr>
                            <a:rPr lang="en-US" altLang="ja-JP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(2317)</m:t>
                          </m:r>
                        </m:e>
                        <m:sup>
                          <m:r>
                            <a:rPr lang="en-US" altLang="ja-JP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6FA07525-B2FB-656B-0C24-0796AA221D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44624"/>
                <a:ext cx="8229600" cy="85010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4903A343-2195-5B91-B1D1-A640751402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5661248"/>
                <a:ext cx="8229600" cy="115212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(2317)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/>
                    </m:sSub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460</m:t>
                        </m:r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ja-JP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ja-JP" altLang="en-US" dirty="0"/>
                  <a:t> </a:t>
                </a:r>
                <a:r>
                  <a:rPr lang="en-US" altLang="ja-JP" dirty="0"/>
                  <a:t>do not match with QM prediction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4903A343-2195-5B91-B1D1-A640751402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661248"/>
                <a:ext cx="8229600" cy="1152128"/>
              </a:xfrm>
              <a:blipFill>
                <a:blip r:embed="rId3"/>
                <a:stretch>
                  <a:fillRect t="-2116" b="-1481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D18D6B38-1C39-3693-4BAD-04996A5EC8C2}"/>
              </a:ext>
            </a:extLst>
          </p:cNvPr>
          <p:cNvGrpSpPr/>
          <p:nvPr/>
        </p:nvGrpSpPr>
        <p:grpSpPr>
          <a:xfrm>
            <a:off x="1115616" y="836712"/>
            <a:ext cx="6192688" cy="4948307"/>
            <a:chOff x="1115616" y="836712"/>
            <a:chExt cx="6192688" cy="4948307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DD5B47AE-3D60-9ED1-ECA7-BF9B571D2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616" y="910214"/>
              <a:ext cx="5904656" cy="4874805"/>
            </a:xfrm>
            <a:prstGeom prst="rect">
              <a:avLst/>
            </a:prstGeom>
          </p:spPr>
        </p:pic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F46AE5C3-D0E3-5E71-D477-12CE54925D50}"/>
                </a:ext>
              </a:extLst>
            </p:cNvPr>
            <p:cNvSpPr/>
            <p:nvPr/>
          </p:nvSpPr>
          <p:spPr>
            <a:xfrm>
              <a:off x="5292080" y="836712"/>
              <a:ext cx="20162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032394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35B329-FF09-9181-D2FD-1F05C1689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854968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Observation of Radiative decay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E175FA-EF7A-FA03-21AD-25A067FA0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128" y="1124744"/>
            <a:ext cx="3312368" cy="5184576"/>
          </a:xfrm>
        </p:spPr>
        <p:txBody>
          <a:bodyPr/>
          <a:lstStyle/>
          <a:p>
            <a:r>
              <a:rPr kumimoji="1" lang="en-US" altLang="ja-JP" dirty="0"/>
              <a:t>Clear peaks are observed both in Belle and Belle II</a:t>
            </a:r>
          </a:p>
          <a:p>
            <a:r>
              <a:rPr kumimoji="1" lang="en-US" altLang="ja-JP" dirty="0"/>
              <a:t>Efficiency corrected yields</a:t>
            </a:r>
            <a:br>
              <a:rPr kumimoji="1" lang="en-US" altLang="ja-JP" dirty="0"/>
            </a:br>
            <a:r>
              <a:rPr kumimoji="1" lang="en-US" altLang="ja-JP" dirty="0"/>
              <a:t>are consistent</a:t>
            </a:r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B5B063D-53C2-6081-9580-3B9BA69BE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771832"/>
            <a:ext cx="3954162" cy="6086168"/>
          </a:xfrm>
          <a:prstGeom prst="rect">
            <a:avLst/>
          </a:prstGeom>
        </p:spPr>
      </p:pic>
      <p:pic>
        <p:nvPicPr>
          <p:cNvPr id="8" name="Picture 2" descr="http://belle.kek.jp/image/B-logo-small.gif">
            <a:extLst>
              <a:ext uri="{FF2B5EF4-FFF2-40B4-BE49-F238E27FC236}">
                <a16:creationId xmlns:a16="http://schemas.microsoft.com/office/drawing/2014/main" id="{6D21A785-B156-64FC-8D81-EDA18A0EB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135255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ãBelle II logoãã®ç»åæ¤ç´¢çµæ">
            <a:extLst>
              <a:ext uri="{FF2B5EF4-FFF2-40B4-BE49-F238E27FC236}">
                <a16:creationId xmlns:a16="http://schemas.microsoft.com/office/drawing/2014/main" id="{3C93F0EE-83A1-7F60-E373-3AB179EDB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11" y="4407000"/>
            <a:ext cx="1283451" cy="128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480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ABBE9E-C1E4-6A16-086E-A80ECAA3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Relative ratio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DF1F81A3-2833-23B0-92D4-A54D1D20D4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988841"/>
                <a:ext cx="9108504" cy="12241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ja-JP" dirty="0"/>
                  <a:t>m</a:t>
                </a:r>
                <a:r>
                  <a:rPr kumimoji="1" lang="en-US" altLang="ja-JP" dirty="0"/>
                  <a:t>atches rather well with QM</a:t>
                </a:r>
              </a:p>
              <a:p>
                <a:pPr marL="0" indent="0">
                  <a:buNone/>
                </a:pPr>
                <a:r>
                  <a:rPr lang="en-US" altLang="ja-JP" dirty="0">
                    <a:solidFill>
                      <a:srgbClr val="0070C0"/>
                    </a:solidFill>
                    <a:sym typeface="Wingdings" panose="05000000000000000000" pitchFamily="2" charset="2"/>
                  </a:rPr>
                  <a:t> Could be a mixture of </a:t>
                </a:r>
                <a14:m>
                  <m:oMath xmlns:m="http://schemas.openxmlformats.org/officeDocument/2006/math"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accPr>
                      <m:e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𝑠</m:t>
                        </m:r>
                      </m:e>
                    </m:acc>
                  </m:oMath>
                </a14:m>
                <a:r>
                  <a:rPr kumimoji="1" lang="ja-JP" altLang="en-US" dirty="0">
                    <a:solidFill>
                      <a:srgbClr val="0070C0"/>
                    </a:solidFill>
                  </a:rPr>
                  <a:t> </a:t>
                </a:r>
                <a:r>
                  <a:rPr kumimoji="1" lang="en-US" altLang="ja-JP" dirty="0">
                    <a:solidFill>
                      <a:srgbClr val="0070C0"/>
                    </a:solidFill>
                  </a:rPr>
                  <a:t>and molecular state??</a:t>
                </a:r>
                <a:endParaRPr kumimoji="1" lang="ja-JP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DF1F81A3-2833-23B0-92D4-A54D1D20D4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988841"/>
                <a:ext cx="9108504" cy="1224136"/>
              </a:xfrm>
              <a:blipFill>
                <a:blip r:embed="rId2"/>
                <a:stretch>
                  <a:fillRect l="-1673" t="-6468" b="-1194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図 6">
            <a:extLst>
              <a:ext uri="{FF2B5EF4-FFF2-40B4-BE49-F238E27FC236}">
                <a16:creationId xmlns:a16="http://schemas.microsoft.com/office/drawing/2014/main" id="{1A4DCC28-9B13-F77B-C7CD-E0E2B9E98C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5556" b="20606"/>
          <a:stretch>
            <a:fillRect/>
          </a:stretch>
        </p:blipFill>
        <p:spPr>
          <a:xfrm>
            <a:off x="899592" y="1074440"/>
            <a:ext cx="3528392" cy="86409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4AC9E80-3835-356A-E973-B23A90582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80" y="3200169"/>
            <a:ext cx="5533900" cy="36132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274FEAB7-78E5-01BF-10A0-BFADC5F939CF}"/>
                  </a:ext>
                </a:extLst>
              </p:cNvPr>
              <p:cNvSpPr txBox="1"/>
              <p:nvPr/>
            </p:nvSpPr>
            <p:spPr>
              <a:xfrm>
                <a:off x="4355976" y="1244878"/>
                <a:ext cx="381752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kumimoji="1" lang="en-US" altLang="ja-JP" sz="2800" b="0" i="1" smtClean="0">
                          <a:latin typeface="Cambria Math" panose="02040503050406030204" pitchFamily="18" charset="0"/>
                        </a:rPr>
                        <m:t>=7.13</m:t>
                      </m:r>
                      <m:r>
                        <a:rPr kumimoji="1" lang="en-US" altLang="ja-JP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±0.70</m:t>
                      </m:r>
                      <m:r>
                        <a:rPr lang="en-US" altLang="ja-JP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altLang="ja-JP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0.26%</m:t>
                      </m:r>
                    </m:oMath>
                  </m:oMathPara>
                </a14:m>
                <a:endParaRPr kumimoji="1" lang="ja-JP" altLang="en-US" sz="2800" dirty="0"/>
              </a:p>
            </p:txBody>
          </p:sp>
        </mc:Choice>
        <mc:Fallback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274FEAB7-78E5-01BF-10A0-BFADC5F93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244878"/>
                <a:ext cx="381752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8181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684CC-3713-4F55-C1ED-3CC67432F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1B254EB4-33A2-1D13-BD6F-402170924CB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7504" y="274638"/>
                <a:ext cx="8928992" cy="6394722"/>
              </a:xfrm>
            </p:spPr>
            <p:txBody>
              <a:bodyPr>
                <a:normAutofit/>
              </a:bodyPr>
              <a:lstStyle/>
              <a:p>
                <a:r>
                  <a:rPr lang="en-US" altLang="ja-JP" sz="8000" dirty="0"/>
                  <a:t>4</a:t>
                </a:r>
                <a:r>
                  <a:rPr kumimoji="1" lang="en-US" altLang="ja-JP" sz="8000" dirty="0"/>
                  <a:t>. </a:t>
                </a:r>
                <a14:m>
                  <m:oMath xmlns:m="http://schemas.openxmlformats.org/officeDocument/2006/math">
                    <m:r>
                      <a:rPr lang="en-US" altLang="ja-JP" sz="8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altLang="ja-JP" sz="8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sz="8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3872</m:t>
                        </m:r>
                      </m:e>
                    </m:d>
                  </m:oMath>
                </a14:m>
                <a:br>
                  <a:rPr lang="en-US" altLang="ja-JP" sz="8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ja-JP" sz="8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ja-JP" altLang="en-US" sz="8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ja-JP" altLang="en-US" sz="8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ja-JP" altLang="en-US" sz="8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ja-JP" sz="8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ja-JP" altLang="en-US" sz="8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ja-JP" sz="8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en-US" altLang="ja-JP" sz="8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ja-JP" sz="8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sz="8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altLang="ja-JP" sz="8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altLang="ja-JP" sz="8000" dirty="0"/>
                  <a:t> etc.</a:t>
                </a:r>
                <a:endParaRPr kumimoji="1" lang="ja-JP" altLang="en-US" sz="8000" dirty="0"/>
              </a:p>
            </p:txBody>
          </p:sp>
        </mc:Choice>
        <mc:Fallback>
          <p:sp>
            <p:nvSpPr>
              <p:cNvPr id="2" name="タイトル 1">
                <a:extLst>
                  <a:ext uri="{FF2B5EF4-FFF2-40B4-BE49-F238E27FC236}">
                    <a16:creationId xmlns:a16="http://schemas.microsoft.com/office/drawing/2014/main" id="{1B254EB4-33A2-1D13-BD6F-402170924C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7504" y="274638"/>
                <a:ext cx="8928992" cy="639472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620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9AC6AC-A9B9-A9D3-5B89-3A7BBAFC3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X(3872)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2DBA4A3F-9AB0-145E-620E-A64F5194E0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496" y="1124744"/>
                <a:ext cx="9001000" cy="5544616"/>
              </a:xfrm>
            </p:spPr>
            <p:txBody>
              <a:bodyPr/>
              <a:lstStyle/>
              <a:p>
                <a:r>
                  <a:rPr kumimoji="1" lang="en-US" altLang="ja-JP" dirty="0"/>
                  <a:t>Most famous exotic hadron </a:t>
                </a:r>
              </a:p>
              <a:p>
                <a:r>
                  <a:rPr lang="en-US" altLang="ja-JP" dirty="0"/>
                  <a:t>W</a:t>
                </a:r>
                <a:r>
                  <a:rPr kumimoji="1" lang="en-US" altLang="ja-JP" dirty="0"/>
                  <a:t>ell studied since </a:t>
                </a:r>
                <a:r>
                  <a:rPr lang="en-US" altLang="ja-JP" dirty="0"/>
                  <a:t>the discovery in 2003, yet its nature is not 100% certain</a:t>
                </a:r>
              </a:p>
              <a:p>
                <a:pPr lvl="1"/>
                <a:r>
                  <a:rPr lang="en-US" altLang="ja-JP" dirty="0"/>
                  <a:t>Most likely a mixture of molecular state &amp; charmonium</a:t>
                </a:r>
              </a:p>
              <a:p>
                <a:r>
                  <a:rPr lang="en-US" altLang="ja-JP" dirty="0">
                    <a:solidFill>
                      <a:srgbClr val="FF0000"/>
                    </a:solidFill>
                  </a:rPr>
                  <a:t>Decay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ja-JP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ja-JP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ja-JP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altLang="ja-JP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ja-JP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3872</m:t>
                                </m:r>
                              </m:e>
                            </m:d>
                            <m:r>
                              <a:rPr lang="en-US" altLang="ja-JP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</m:t>
                            </m:r>
                            <m:r>
                              <a:rPr lang="ja-JP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ja-JP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ja-JP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en-US" altLang="ja-JP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ja-JP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dirty="0">
                    <a:solidFill>
                      <a:srgbClr val="FF0000"/>
                    </a:solidFill>
                  </a:rPr>
                  <a:t>is sensitive to internal structure</a:t>
                </a:r>
              </a:p>
              <a:p>
                <a:pPr lvl="1"/>
                <a:r>
                  <a:rPr lang="en-US" altLang="ja-JP" dirty="0"/>
                  <a:t>Expect small rate for a charmonium</a:t>
                </a:r>
              </a:p>
              <a:p>
                <a:pPr lvl="1"/>
                <a:r>
                  <a:rPr kumimoji="1" lang="en-US" altLang="ja-JP" dirty="0"/>
                  <a:t>Can be significant for molecule/tetraquark</a:t>
                </a:r>
              </a:p>
              <a:p>
                <a:pPr lvl="1"/>
                <a:r>
                  <a:rPr lang="en-US" altLang="ja-JP" dirty="0">
                    <a:solidFill>
                      <a:srgbClr val="0070C0"/>
                    </a:solidFill>
                  </a:rPr>
                  <a:t>Good test for theoretical models</a:t>
                </a:r>
                <a:endParaRPr kumimoji="1" lang="ja-JP" altLang="en-US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2DBA4A3F-9AB0-145E-620E-A64F5194E0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496" y="1124744"/>
                <a:ext cx="9001000" cy="5544616"/>
              </a:xfrm>
              <a:blipFill>
                <a:blip r:embed="rId2"/>
                <a:stretch>
                  <a:fillRect l="-1558" t="-14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745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A46228-0DFD-6EE2-4D82-6503D3AFF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5092"/>
            <a:ext cx="8039740" cy="778098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Result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2F043DF4-BC3F-934A-0BF2-1C3FF362C0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3568" y="5593252"/>
                <a:ext cx="8280920" cy="11881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ja-JP" dirty="0"/>
                  <a:t>First evidence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d>
                      <m:dPr>
                        <m:ctrlP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3872</m:t>
                        </m:r>
                      </m:e>
                    </m:d>
                    <m:r>
                      <a:rPr lang="en-US" altLang="ja-JP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ja-JP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ja-JP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ja-JP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ja-JP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ja-JP" dirty="0"/>
                  <a:t> (3.4</a:t>
                </a:r>
                <a:r>
                  <a:rPr lang="en-US" altLang="ja-JP" dirty="0">
                    <a:latin typeface="Symbol" panose="05050102010706020507" pitchFamily="18" charset="2"/>
                  </a:rPr>
                  <a:t>s</a:t>
                </a:r>
                <a:r>
                  <a:rPr lang="en-US" altLang="ja-JP" dirty="0"/>
                  <a:t>)</a:t>
                </a:r>
              </a:p>
              <a:p>
                <a:r>
                  <a:rPr lang="en-US" altLang="ja-JP" dirty="0"/>
                  <a:t>Not significant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ja-JP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ja-JP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ja-JP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ja-JP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</m:oMath>
                </a14:m>
                <a:endParaRPr lang="en-US" altLang="ja-JP" dirty="0"/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2F043DF4-BC3F-934A-0BF2-1C3FF362C0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3568" y="5593252"/>
                <a:ext cx="8280920" cy="1188132"/>
              </a:xfrm>
              <a:blipFill>
                <a:blip r:embed="rId2"/>
                <a:stretch>
                  <a:fillRect l="-1692" t="-11856" b="-927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図 4">
            <a:extLst>
              <a:ext uri="{FF2B5EF4-FFF2-40B4-BE49-F238E27FC236}">
                <a16:creationId xmlns:a16="http://schemas.microsoft.com/office/drawing/2014/main" id="{7AECA982-EA6E-028D-7468-05B9BDD907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6890"/>
          <a:stretch>
            <a:fillRect/>
          </a:stretch>
        </p:blipFill>
        <p:spPr>
          <a:xfrm>
            <a:off x="899592" y="803189"/>
            <a:ext cx="6984776" cy="459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74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238B12-6C1A-BD46-D4E3-BE6C260B9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06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Discussion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BF2D52F7-0274-078B-AE32-4C778A9380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496" y="850106"/>
                <a:ext cx="9001000" cy="1570782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ja-JP" dirty="0"/>
                  <a:t>B</a:t>
                </a:r>
                <a:r>
                  <a:rPr lang="en-US" altLang="ja-JP" dirty="0"/>
                  <a:t>ranching ratios relative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ja-JP" alt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ja-JP" alt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ja-JP" alt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altLang="ja-JP" dirty="0"/>
              </a:p>
              <a:p>
                <a:pPr marL="0" indent="0">
                  <a:buNone/>
                </a:pPr>
                <a:r>
                  <a:rPr lang="en-US" altLang="ja-JP" sz="2400" dirty="0">
                    <a:ea typeface="Cambria Math" panose="02040503050406030204" pitchFamily="18" charset="0"/>
                  </a:rPr>
                  <a:t>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/>
                    </m:sSubSup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/</m:t>
                    </m:r>
                    <m:sSubSup>
                      <m:sSubSupPr>
                        <m:ctrl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sSup>
                          <m:sSupPr>
                            <m:ctrlPr>
                              <a:rPr lang="ja-JP" alt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ja-JP" alt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ja-JP" alt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ja-JP" alt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ja-JP" altLang="en-US" i="1">
                            <a:latin typeface="Cambria Math" panose="02040503050406030204" pitchFamily="18" charset="0"/>
                          </a:rPr>
                          <m:t>𝜓</m:t>
                        </m:r>
                        <m:r>
                          <m:rPr>
                            <m:nor/>
                          </m:rPr>
                          <a:rPr lang="en-US" altLang="ja-JP" dirty="0"/>
                          <m:t> </m:t>
                        </m:r>
                      </m:sub>
                      <m:sup/>
                    </m:sSubSup>
                    <m:r>
                      <a:rPr lang="en-US" altLang="ja-JP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r>
                      <a:rPr lang="en-US" altLang="ja-JP" i="1" dirty="0" smtClean="0">
                        <a:latin typeface="Cambria Math" panose="02040503050406030204" pitchFamily="18" charset="0"/>
                      </a:rPr>
                      <m:t>2.3</m:t>
                    </m:r>
                    <m:r>
                      <a:rPr lang="en-US" altLang="ja-JP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altLang="ja-JP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0.8±0.4</m:t>
                    </m:r>
                    <m:r>
                      <a:rPr lang="en-US" altLang="ja-JP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ja-JP" dirty="0"/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BF2D52F7-0274-078B-AE32-4C778A9380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496" y="850106"/>
                <a:ext cx="9001000" cy="1570782"/>
              </a:xfrm>
              <a:blipFill>
                <a:blip r:embed="rId2"/>
                <a:stretch>
                  <a:fillRect l="-1558" t="-465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図 6">
            <a:extLst>
              <a:ext uri="{FF2B5EF4-FFF2-40B4-BE49-F238E27FC236}">
                <a16:creationId xmlns:a16="http://schemas.microsoft.com/office/drawing/2014/main" id="{3CD5BE72-1A38-70E5-6860-99E460C35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2609922"/>
            <a:ext cx="6290340" cy="4230446"/>
          </a:xfrm>
          <a:prstGeom prst="rect">
            <a:avLst/>
          </a:prstGeom>
        </p:spPr>
      </p:pic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D4CBC236-DD5E-1CB2-5B10-465374594B71}"/>
              </a:ext>
            </a:extLst>
          </p:cNvPr>
          <p:cNvSpPr txBox="1">
            <a:spLocks/>
          </p:cNvSpPr>
          <p:nvPr/>
        </p:nvSpPr>
        <p:spPr>
          <a:xfrm>
            <a:off x="6156176" y="2581039"/>
            <a:ext cx="2880320" cy="42304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/>
              <a:t>Disfavors pure quarkonium</a:t>
            </a:r>
          </a:p>
          <a:p>
            <a:r>
              <a:rPr lang="en-US" altLang="ja-JP" dirty="0"/>
              <a:t>Consistent with most molecular/</a:t>
            </a:r>
            <a:br>
              <a:rPr lang="en-US" altLang="ja-JP" dirty="0"/>
            </a:br>
            <a:r>
              <a:rPr lang="en-US" altLang="ja-JP" dirty="0"/>
              <a:t>tetraquark models</a:t>
            </a:r>
          </a:p>
        </p:txBody>
      </p:sp>
    </p:spTree>
    <p:extLst>
      <p:ext uri="{BB962C8B-B14F-4D97-AF65-F5344CB8AC3E}">
        <p14:creationId xmlns:p14="http://schemas.microsoft.com/office/powerpoint/2010/main" val="35416387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855009-0F19-4166-8EB7-BD0E3E814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6394722"/>
          </a:xfrm>
        </p:spPr>
        <p:txBody>
          <a:bodyPr>
            <a:normAutofit/>
          </a:bodyPr>
          <a:lstStyle/>
          <a:p>
            <a:r>
              <a:rPr lang="en-US" altLang="ja-JP" sz="6600" dirty="0"/>
              <a:t>F</a:t>
            </a:r>
            <a:r>
              <a:rPr kumimoji="1" lang="en-US" altLang="ja-JP" sz="6600" dirty="0"/>
              <a:t>uture prospects</a:t>
            </a:r>
            <a:endParaRPr kumimoji="1"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2106167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0E4A95-66B7-4255-BF26-AE552B7C5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394"/>
            <a:ext cx="9144000" cy="922114"/>
          </a:xfrm>
        </p:spPr>
        <p:txBody>
          <a:bodyPr>
            <a:normAutofit/>
          </a:bodyPr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Hadron production in </a:t>
            </a:r>
            <a:r>
              <a:rPr lang="en-US" altLang="ja-JP" dirty="0" err="1">
                <a:solidFill>
                  <a:srgbClr val="00B050"/>
                </a:solidFill>
              </a:rPr>
              <a:t>e</a:t>
            </a:r>
            <a:r>
              <a:rPr lang="en-US" altLang="ja-JP" baseline="30000" dirty="0" err="1">
                <a:solidFill>
                  <a:srgbClr val="00B050"/>
                </a:solidFill>
              </a:rPr>
              <a:t>+</a:t>
            </a:r>
            <a:r>
              <a:rPr lang="en-US" altLang="ja-JP" dirty="0" err="1">
                <a:solidFill>
                  <a:srgbClr val="00B050"/>
                </a:solidFill>
              </a:rPr>
              <a:t>e</a:t>
            </a:r>
            <a:r>
              <a:rPr lang="en-US" altLang="ja-JP" baseline="30000" dirty="0">
                <a:solidFill>
                  <a:srgbClr val="00B050"/>
                </a:solidFill>
              </a:rPr>
              <a:t>-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3AD8CB15-AF32-4F11-B3EF-6A0F0C713C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504" y="1052736"/>
                <a:ext cx="9001000" cy="5688632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ja-JP" dirty="0">
                    <a:solidFill>
                      <a:srgbClr val="0070C0"/>
                    </a:solidFill>
                  </a:rPr>
                  <a:t>Direct resonance production</a:t>
                </a:r>
              </a:p>
              <a:p>
                <a:pPr lvl="1"/>
                <a:r>
                  <a:rPr lang="en-US" altLang="ja-JP" dirty="0"/>
                  <a:t>1</a:t>
                </a:r>
                <a:r>
                  <a:rPr lang="en-US" altLang="ja-JP" baseline="30000" dirty="0"/>
                  <a:t>--</a:t>
                </a:r>
                <a:r>
                  <a:rPr lang="en-US" altLang="ja-JP" dirty="0"/>
                  <a:t> states: </a:t>
                </a:r>
                <a14:m>
                  <m:oMath xmlns:m="http://schemas.openxmlformats.org/officeDocument/2006/math">
                    <m:r>
                      <a:rPr lang="ja-JP" altLang="en-US" i="1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l-GR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</m:oMath>
                </a14:m>
                <a:endParaRPr kumimoji="1" lang="en-US" altLang="ja-JP" dirty="0"/>
              </a:p>
              <a:p>
                <a:pPr lvl="1"/>
                <a:r>
                  <a:rPr kumimoji="1" lang="en-US" altLang="ja-JP" dirty="0"/>
                  <a:t>Initial state radiation allows </a:t>
                </a:r>
                <a:br>
                  <a:rPr kumimoji="1" lang="en-US" altLang="ja-JP" dirty="0"/>
                </a:br>
                <a:r>
                  <a:rPr kumimoji="1" lang="en-US" altLang="ja-JP" dirty="0"/>
                  <a:t>lower mass than </a:t>
                </a:r>
                <a:r>
                  <a:rPr kumimoji="1" lang="ja-JP" altLang="en-US" dirty="0"/>
                  <a:t>√</a:t>
                </a:r>
                <a:r>
                  <a:rPr kumimoji="1" lang="en-US" altLang="ja-JP" dirty="0"/>
                  <a:t>s</a:t>
                </a:r>
              </a:p>
              <a:p>
                <a:pPr lvl="1"/>
                <a:r>
                  <a:rPr kumimoji="1" lang="en-US" altLang="ja-JP" dirty="0"/>
                  <a:t>2-photon process: 0</a:t>
                </a:r>
                <a:r>
                  <a:rPr kumimoji="1" lang="en-US" altLang="ja-JP" baseline="30000" dirty="0"/>
                  <a:t>++</a:t>
                </a:r>
                <a:r>
                  <a:rPr kumimoji="1" lang="en-US" altLang="ja-JP" dirty="0"/>
                  <a:t>, 2</a:t>
                </a:r>
                <a:r>
                  <a:rPr kumimoji="1" lang="en-US" altLang="ja-JP" baseline="30000" dirty="0"/>
                  <a:t>++</a:t>
                </a:r>
                <a:r>
                  <a:rPr kumimoji="1" lang="en-US" altLang="ja-JP" dirty="0"/>
                  <a:t>,…</a:t>
                </a:r>
              </a:p>
              <a:p>
                <a:r>
                  <a:rPr lang="en-US" altLang="ja-JP" dirty="0">
                    <a:solidFill>
                      <a:srgbClr val="0070C0"/>
                    </a:solidFill>
                  </a:rPr>
                  <a:t>Indirect production</a:t>
                </a:r>
                <a:endParaRPr kumimoji="1" lang="en-US" altLang="ja-JP" dirty="0">
                  <a:solidFill>
                    <a:srgbClr val="0070C0"/>
                  </a:solidFill>
                </a:endParaRPr>
              </a:p>
              <a:p>
                <a:pPr lvl="1"/>
                <a:r>
                  <a:rPr kumimoji="1" lang="en-US" altLang="ja-JP" dirty="0"/>
                  <a:t>Quark fragmentation from </a:t>
                </a:r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endParaRPr kumimoji="1" lang="en-US" altLang="ja-JP" dirty="0"/>
              </a:p>
              <a:p>
                <a:pPr lvl="1"/>
                <a:r>
                  <a:rPr lang="en-US" altLang="ja-JP" dirty="0"/>
                  <a:t>Cascade decays</a:t>
                </a:r>
                <a:br>
                  <a:rPr lang="en-US" altLang="ja-JP" dirty="0"/>
                </a:br>
                <a:r>
                  <a:rPr lang="en-US" altLang="ja-JP" dirty="0"/>
                  <a:t>b </a:t>
                </a:r>
                <a:r>
                  <a:rPr lang="en-US" altLang="ja-JP" dirty="0">
                    <a:sym typeface="Wingdings" panose="05000000000000000000" pitchFamily="2" charset="2"/>
                  </a:rPr>
                  <a:t> c,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</m:oMath>
                </a14:m>
                <a:r>
                  <a:rPr lang="en-US" altLang="ja-JP" dirty="0"/>
                  <a:t> decays, …</a:t>
                </a:r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3AD8CB15-AF32-4F11-B3EF-6A0F0C713C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052736"/>
                <a:ext cx="9001000" cy="5688632"/>
              </a:xfrm>
              <a:blipFill>
                <a:blip r:embed="rId2"/>
                <a:stretch>
                  <a:fillRect l="-1558" t="-139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AE8A8E7-C2BD-4A2B-940B-48856768FD5A}"/>
              </a:ext>
            </a:extLst>
          </p:cNvPr>
          <p:cNvGrpSpPr/>
          <p:nvPr/>
        </p:nvGrpSpPr>
        <p:grpSpPr>
          <a:xfrm>
            <a:off x="5666304" y="4443541"/>
            <a:ext cx="3442200" cy="2369835"/>
            <a:chOff x="5666304" y="4437112"/>
            <a:chExt cx="3442200" cy="2369835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69822024-BE07-41BC-ACE2-0FB42205E1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6304" y="4509120"/>
              <a:ext cx="3442200" cy="22978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BD0A05D2-65F6-4FEA-8723-7A802752BDCE}"/>
                </a:ext>
              </a:extLst>
            </p:cNvPr>
            <p:cNvSpPr/>
            <p:nvPr/>
          </p:nvSpPr>
          <p:spPr>
            <a:xfrm>
              <a:off x="6660232" y="4437112"/>
              <a:ext cx="1512168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1" name="図 10">
            <a:extLst>
              <a:ext uri="{FF2B5EF4-FFF2-40B4-BE49-F238E27FC236}">
                <a16:creationId xmlns:a16="http://schemas.microsoft.com/office/drawing/2014/main" id="{1278221D-2DBE-081A-D373-288DE9AE4C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2" b="31273"/>
          <a:stretch/>
        </p:blipFill>
        <p:spPr>
          <a:xfrm>
            <a:off x="5857404" y="980728"/>
            <a:ext cx="3060000" cy="1512168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A2FA420E-FB65-12DE-AE3F-B54BDF9415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1" b="17326"/>
          <a:stretch/>
        </p:blipFill>
        <p:spPr>
          <a:xfrm>
            <a:off x="5857404" y="2492896"/>
            <a:ext cx="3060000" cy="201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26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F11B13-1C84-F3DA-870A-79864DAE5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814"/>
            <a:ext cx="8229600" cy="850106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Luminosity Projection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C851AD-B23B-CD71-FDB9-A61736084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0192" y="1196752"/>
            <a:ext cx="2810066" cy="5216986"/>
          </a:xfrm>
        </p:spPr>
        <p:txBody>
          <a:bodyPr>
            <a:normAutofit/>
          </a:bodyPr>
          <a:lstStyle/>
          <a:p>
            <a:pPr marL="214313" indent="-214313"/>
            <a:r>
              <a:rPr lang="en-US" altLang="ja-JP" sz="2800" dirty="0"/>
              <a:t>Short term goal: </a:t>
            </a:r>
            <a:r>
              <a:rPr lang="en-US" altLang="ja-JP" sz="2800" dirty="0">
                <a:solidFill>
                  <a:srgbClr val="00B050"/>
                </a:solidFill>
              </a:rPr>
              <a:t>L=1x10</a:t>
            </a:r>
            <a:r>
              <a:rPr lang="en-US" altLang="ja-JP" sz="2800" baseline="30000" dirty="0">
                <a:solidFill>
                  <a:srgbClr val="00B050"/>
                </a:solidFill>
              </a:rPr>
              <a:t>35</a:t>
            </a:r>
            <a:r>
              <a:rPr lang="en-US" altLang="ja-JP" sz="2800" dirty="0">
                <a:solidFill>
                  <a:srgbClr val="00B050"/>
                </a:solidFill>
              </a:rPr>
              <a:t> cm</a:t>
            </a:r>
            <a:r>
              <a:rPr lang="en-US" altLang="ja-JP" sz="2800" baseline="30000" dirty="0">
                <a:solidFill>
                  <a:srgbClr val="00B050"/>
                </a:solidFill>
              </a:rPr>
              <a:t>-2</a:t>
            </a:r>
            <a:r>
              <a:rPr lang="en-US" altLang="ja-JP" sz="2800" dirty="0">
                <a:solidFill>
                  <a:srgbClr val="00B050"/>
                </a:solidFill>
              </a:rPr>
              <a:t>s</a:t>
            </a:r>
            <a:r>
              <a:rPr lang="en-US" altLang="ja-JP" sz="2800" baseline="30000" dirty="0">
                <a:solidFill>
                  <a:srgbClr val="00B050"/>
                </a:solidFill>
              </a:rPr>
              <a:t>-1</a:t>
            </a:r>
            <a:r>
              <a:rPr lang="en-US" altLang="ja-JP" sz="2800" dirty="0">
                <a:solidFill>
                  <a:srgbClr val="00B050"/>
                </a:solidFill>
              </a:rPr>
              <a:t> </a:t>
            </a:r>
            <a:endParaRPr lang="en-US" altLang="ja-JP" sz="2800" dirty="0"/>
          </a:p>
          <a:p>
            <a:pPr marL="214313" indent="-214313"/>
            <a:r>
              <a:rPr lang="en-US" altLang="ja-JP" sz="2800" dirty="0"/>
              <a:t>Longer term: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altLang="ja-JP" dirty="0"/>
              <a:t>up to </a:t>
            </a:r>
            <a:r>
              <a:rPr lang="en-US" altLang="ja-JP" dirty="0">
                <a:solidFill>
                  <a:srgbClr val="00B050"/>
                </a:solidFill>
              </a:rPr>
              <a:t>L=</a:t>
            </a:r>
            <a:br>
              <a:rPr lang="en-US" altLang="ja-JP" dirty="0">
                <a:solidFill>
                  <a:srgbClr val="00B050"/>
                </a:solidFill>
              </a:rPr>
            </a:br>
            <a:r>
              <a:rPr lang="en-US" altLang="ja-JP" dirty="0">
                <a:solidFill>
                  <a:srgbClr val="00B050"/>
                </a:solidFill>
              </a:rPr>
              <a:t>6x10</a:t>
            </a:r>
            <a:r>
              <a:rPr lang="en-US" altLang="ja-JP" baseline="30000" dirty="0">
                <a:solidFill>
                  <a:srgbClr val="00B050"/>
                </a:solidFill>
              </a:rPr>
              <a:t>35</a:t>
            </a:r>
            <a:r>
              <a:rPr lang="en-US" altLang="ja-JP" dirty="0">
                <a:solidFill>
                  <a:srgbClr val="00B050"/>
                </a:solidFill>
              </a:rPr>
              <a:t> cm</a:t>
            </a:r>
            <a:r>
              <a:rPr lang="en-US" altLang="ja-JP" baseline="30000" dirty="0">
                <a:solidFill>
                  <a:srgbClr val="00B050"/>
                </a:solidFill>
              </a:rPr>
              <a:t>-2</a:t>
            </a:r>
            <a:r>
              <a:rPr lang="en-US" altLang="ja-JP" dirty="0">
                <a:solidFill>
                  <a:srgbClr val="00B050"/>
                </a:solidFill>
              </a:rPr>
              <a:t>s</a:t>
            </a:r>
            <a:r>
              <a:rPr lang="en-US" altLang="ja-JP" baseline="30000" dirty="0">
                <a:solidFill>
                  <a:srgbClr val="00B050"/>
                </a:solidFill>
              </a:rPr>
              <a:t>-1</a:t>
            </a:r>
            <a:r>
              <a:rPr lang="en-US" altLang="ja-JP" dirty="0">
                <a:solidFill>
                  <a:srgbClr val="00B050"/>
                </a:solidFill>
              </a:rPr>
              <a:t>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altLang="ja-JP" dirty="0"/>
              <a:t>Integrated luminosity:</a:t>
            </a:r>
            <a:br>
              <a:rPr lang="en-US" altLang="ja-JP" dirty="0"/>
            </a:br>
            <a:r>
              <a:rPr lang="en-US" altLang="ja-JP" dirty="0">
                <a:solidFill>
                  <a:srgbClr val="00B050"/>
                </a:solidFill>
              </a:rPr>
              <a:t>10 ab</a:t>
            </a:r>
            <a:r>
              <a:rPr lang="en-US" altLang="ja-JP" baseline="30000" dirty="0">
                <a:solidFill>
                  <a:srgbClr val="00B050"/>
                </a:solidFill>
              </a:rPr>
              <a:t>-1</a:t>
            </a:r>
            <a:r>
              <a:rPr lang="en-US" altLang="ja-JP" dirty="0">
                <a:solidFill>
                  <a:srgbClr val="00B050"/>
                </a:solidFill>
              </a:rPr>
              <a:t> </a:t>
            </a:r>
            <a:r>
              <a:rPr lang="en-US" altLang="ja-JP" dirty="0"/>
              <a:t>by LS2 </a:t>
            </a:r>
            <a:br>
              <a:rPr lang="en-US" altLang="ja-JP" dirty="0"/>
            </a:br>
            <a:r>
              <a:rPr lang="en-US" altLang="ja-JP" dirty="0">
                <a:solidFill>
                  <a:srgbClr val="00B050"/>
                </a:solidFill>
              </a:rPr>
              <a:t>50 ab</a:t>
            </a:r>
            <a:r>
              <a:rPr lang="en-US" altLang="ja-JP" baseline="30000" dirty="0">
                <a:solidFill>
                  <a:srgbClr val="00B050"/>
                </a:solidFill>
              </a:rPr>
              <a:t>-1</a:t>
            </a:r>
            <a:r>
              <a:rPr lang="en-US" altLang="ja-JP" dirty="0">
                <a:solidFill>
                  <a:srgbClr val="00B050"/>
                </a:solidFill>
              </a:rPr>
              <a:t> </a:t>
            </a:r>
            <a:r>
              <a:rPr lang="en-US" altLang="ja-JP" dirty="0"/>
              <a:t>eventually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8A5F6F8-6420-CED4-D8BD-7F6C25D80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402"/>
            <a:ext cx="6350967" cy="592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524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BD42E4-948F-ADAF-EE27-D75A6CB4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Some possibilities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C73ADA-2D6E-31B4-84D1-9DF3E08A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6512" y="894730"/>
            <a:ext cx="9361039" cy="6134670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Search for further states</a:t>
            </a:r>
          </a:p>
          <a:p>
            <a:pPr lvl="1"/>
            <a:r>
              <a:rPr lang="en-US" altLang="ja-JP" dirty="0"/>
              <a:t>E.g., </a:t>
            </a:r>
            <a:r>
              <a:rPr lang="en-US" altLang="ja-JP" dirty="0">
                <a:solidFill>
                  <a:srgbClr val="00B050"/>
                </a:solidFill>
                <a:latin typeface="Symbol" panose="05050102010706020507" pitchFamily="18" charset="2"/>
              </a:rPr>
              <a:t>X</a:t>
            </a:r>
            <a:r>
              <a:rPr lang="en-US" altLang="ja-JP" baseline="30000" dirty="0">
                <a:solidFill>
                  <a:srgbClr val="00B050"/>
                </a:solidFill>
              </a:rPr>
              <a:t>*</a:t>
            </a:r>
            <a:r>
              <a:rPr lang="en-US" altLang="ja-JP" dirty="0">
                <a:solidFill>
                  <a:srgbClr val="00B050"/>
                </a:solidFill>
              </a:rPr>
              <a:t> and </a:t>
            </a:r>
            <a:r>
              <a:rPr lang="en-US" altLang="ja-JP" dirty="0">
                <a:solidFill>
                  <a:srgbClr val="00B050"/>
                </a:solidFill>
                <a:latin typeface="Symbol" panose="05050102010706020507" pitchFamily="18" charset="2"/>
              </a:rPr>
              <a:t>W</a:t>
            </a:r>
            <a:r>
              <a:rPr lang="en-US" altLang="ja-JP" baseline="30000" dirty="0">
                <a:solidFill>
                  <a:srgbClr val="00B050"/>
                </a:solidFill>
              </a:rPr>
              <a:t>*</a:t>
            </a:r>
            <a:r>
              <a:rPr lang="en-US" altLang="ja-JP" dirty="0"/>
              <a:t> as well as charmed baryons and </a:t>
            </a:r>
            <a:r>
              <a:rPr lang="en-US" altLang="ja-JP" dirty="0" err="1"/>
              <a:t>quarkonia</a:t>
            </a:r>
            <a:endParaRPr lang="en-US" altLang="ja-JP" dirty="0"/>
          </a:p>
          <a:p>
            <a:pPr lvl="1"/>
            <a:r>
              <a:rPr kumimoji="1" lang="en-US" altLang="ja-JP" dirty="0"/>
              <a:t>Exotic states</a:t>
            </a:r>
            <a:r>
              <a:rPr lang="en-US" altLang="ja-JP" dirty="0"/>
              <a:t> may be hidden in baryons</a:t>
            </a:r>
          </a:p>
          <a:p>
            <a:r>
              <a:rPr kumimoji="1" lang="en-US" altLang="ja-JP" dirty="0"/>
              <a:t>Search for bound states</a:t>
            </a:r>
          </a:p>
          <a:p>
            <a:pPr lvl="1"/>
            <a:r>
              <a:rPr lang="en-US" altLang="ja-JP" dirty="0"/>
              <a:t>Baryonium, dibaryon, etc.</a:t>
            </a:r>
            <a:endParaRPr kumimoji="1" lang="en-US" altLang="ja-JP" dirty="0"/>
          </a:p>
          <a:p>
            <a:r>
              <a:rPr kumimoji="1" lang="en-US" altLang="ja-JP" dirty="0"/>
              <a:t>Elucidating the nature of exotic candidates</a:t>
            </a:r>
          </a:p>
          <a:p>
            <a:pPr lvl="1"/>
            <a:r>
              <a:rPr lang="en-US" altLang="ja-JP" dirty="0"/>
              <a:t>E.g., </a:t>
            </a:r>
            <a:r>
              <a:rPr lang="en-US" altLang="ja-JP" dirty="0">
                <a:solidFill>
                  <a:srgbClr val="00B050"/>
                </a:solidFill>
              </a:rPr>
              <a:t>X(3872): </a:t>
            </a:r>
            <a:r>
              <a:rPr lang="en-US" altLang="ja-JP" dirty="0"/>
              <a:t>Absolute branching ratio measurement</a:t>
            </a:r>
            <a:br>
              <a:rPr lang="en-US" altLang="ja-JP" dirty="0"/>
            </a:br>
            <a:r>
              <a:rPr lang="en-US" altLang="ja-JP" dirty="0"/>
              <a:t>&amp; precise </a:t>
            </a:r>
            <a:r>
              <a:rPr lang="en-US" altLang="ja-JP" dirty="0" err="1"/>
              <a:t>lineshape</a:t>
            </a:r>
            <a:r>
              <a:rPr lang="en-US" altLang="ja-JP" dirty="0"/>
              <a:t> measurements in both </a:t>
            </a:r>
            <a:br>
              <a:rPr lang="en-US" altLang="ja-JP" dirty="0"/>
            </a:br>
            <a:r>
              <a:rPr lang="en-US" altLang="ja-JP" dirty="0"/>
              <a:t>DD* &amp; J/</a:t>
            </a:r>
            <a:r>
              <a:rPr lang="en-US" altLang="ja-JP" dirty="0" err="1">
                <a:latin typeface="Symbol" panose="05050102010706020507" pitchFamily="18" charset="2"/>
              </a:rPr>
              <a:t>ypp</a:t>
            </a:r>
            <a:endParaRPr lang="en-US" altLang="ja-JP" dirty="0">
              <a:latin typeface="Symbol" panose="05050102010706020507" pitchFamily="18" charset="2"/>
            </a:endParaRPr>
          </a:p>
          <a:p>
            <a:r>
              <a:rPr lang="en-US" altLang="ja-JP" dirty="0">
                <a:solidFill>
                  <a:srgbClr val="FF0000"/>
                </a:solidFill>
              </a:rPr>
              <a:t>Many more</a:t>
            </a:r>
            <a:endParaRPr lang="en-US" altLang="ja-JP" dirty="0">
              <a:solidFill>
                <a:srgbClr val="FF0000"/>
              </a:solidFill>
              <a:latin typeface="Symbol" panose="05050102010706020507" pitchFamily="18" charset="2"/>
            </a:endParaRPr>
          </a:p>
          <a:p>
            <a:pPr marL="457200" lvl="1" indent="0">
              <a:buNone/>
            </a:pP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100393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Summary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04656"/>
          </a:xfrm>
        </p:spPr>
        <p:txBody>
          <a:bodyPr>
            <a:normAutofit/>
          </a:bodyPr>
          <a:lstStyle/>
          <a:p>
            <a:r>
              <a:rPr lang="en-US" altLang="ja-JP" dirty="0">
                <a:solidFill>
                  <a:srgbClr val="FF0000"/>
                </a:solidFill>
              </a:rPr>
              <a:t>Belle (II) is actively producing data for hadron spectroscopy</a:t>
            </a:r>
          </a:p>
          <a:p>
            <a:pPr lvl="1"/>
            <a:r>
              <a:rPr lang="en-US" altLang="ja-JP" dirty="0"/>
              <a:t>Excellent for flavored hadrons with small background</a:t>
            </a:r>
          </a:p>
          <a:p>
            <a:pPr lvl="1"/>
            <a:r>
              <a:rPr lang="en-US" altLang="ja-JP" dirty="0"/>
              <a:t>Hyperons, charmed baryons/mesons, </a:t>
            </a:r>
            <a:r>
              <a:rPr lang="en-US" altLang="ja-JP" dirty="0" err="1"/>
              <a:t>quarkonia</a:t>
            </a:r>
            <a:r>
              <a:rPr lang="en-US" altLang="ja-JP" dirty="0"/>
              <a:t>, </a:t>
            </a:r>
            <a:br>
              <a:rPr lang="en-US" altLang="ja-JP" dirty="0"/>
            </a:br>
            <a:r>
              <a:rPr lang="en-US" altLang="ja-JP" dirty="0"/>
              <a:t>exotic hadrons…</a:t>
            </a:r>
            <a:endParaRPr lang="en-US" altLang="ja-JP" dirty="0">
              <a:solidFill>
                <a:srgbClr val="00B050"/>
              </a:solidFill>
            </a:endParaRPr>
          </a:p>
          <a:p>
            <a:r>
              <a:rPr lang="en-US" altLang="ja-JP" dirty="0">
                <a:solidFill>
                  <a:srgbClr val="00B050"/>
                </a:solidFill>
              </a:rPr>
              <a:t>Belle II will acquire x50 more statistics than Belle</a:t>
            </a:r>
          </a:p>
          <a:p>
            <a:pPr lvl="1"/>
            <a:r>
              <a:rPr lang="en-US" altLang="ja-JP" dirty="0">
                <a:solidFill>
                  <a:srgbClr val="FF0000"/>
                </a:solidFill>
              </a:rPr>
              <a:t>Instantaneous luminosity already surpassed</a:t>
            </a:r>
            <a:br>
              <a:rPr lang="en-US" altLang="ja-JP" dirty="0">
                <a:solidFill>
                  <a:srgbClr val="FF0000"/>
                </a:solidFill>
              </a:rPr>
            </a:br>
            <a:r>
              <a:rPr lang="en-US" altLang="ja-JP" dirty="0">
                <a:solidFill>
                  <a:srgbClr val="0070C0"/>
                </a:solidFill>
                <a:sym typeface="Wingdings" panose="05000000000000000000" pitchFamily="2" charset="2"/>
              </a:rPr>
              <a:t> New record: 5</a:t>
            </a:r>
            <a:r>
              <a:rPr lang="en-US" altLang="ja-JP" sz="2800" dirty="0">
                <a:solidFill>
                  <a:srgbClr val="0070C0"/>
                </a:solidFill>
              </a:rPr>
              <a:t>.3x10</a:t>
            </a:r>
            <a:r>
              <a:rPr lang="en-US" altLang="ja-JP" sz="2800" baseline="30000" dirty="0">
                <a:solidFill>
                  <a:srgbClr val="0070C0"/>
                </a:solidFill>
              </a:rPr>
              <a:t>34</a:t>
            </a:r>
            <a:r>
              <a:rPr lang="en-US" altLang="ja-JP" sz="2800" dirty="0">
                <a:solidFill>
                  <a:srgbClr val="0070C0"/>
                </a:solidFill>
              </a:rPr>
              <a:t> cm</a:t>
            </a:r>
            <a:r>
              <a:rPr lang="en-US" altLang="ja-JP" sz="2800" baseline="30000" dirty="0">
                <a:solidFill>
                  <a:srgbClr val="0070C0"/>
                </a:solidFill>
              </a:rPr>
              <a:t>-2</a:t>
            </a:r>
            <a:r>
              <a:rPr lang="en-US" altLang="ja-JP" sz="2800" dirty="0">
                <a:solidFill>
                  <a:srgbClr val="0070C0"/>
                </a:solidFill>
              </a:rPr>
              <a:t>s</a:t>
            </a:r>
            <a:r>
              <a:rPr lang="en-US" altLang="ja-JP" sz="2800" baseline="30000" dirty="0">
                <a:solidFill>
                  <a:srgbClr val="0070C0"/>
                </a:solidFill>
              </a:rPr>
              <a:t>-1 </a:t>
            </a:r>
            <a:r>
              <a:rPr lang="en-US" altLang="ja-JP" sz="2800" dirty="0">
                <a:solidFill>
                  <a:srgbClr val="0070C0"/>
                </a:solidFill>
              </a:rPr>
              <a:t>achieved</a:t>
            </a:r>
            <a:endParaRPr lang="en-US" altLang="ja-JP" dirty="0"/>
          </a:p>
          <a:p>
            <a:pPr lvl="1"/>
            <a:r>
              <a:rPr lang="en-US" altLang="ja-JP" dirty="0"/>
              <a:t>Expecting a lot of further discoveries in the future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82ACCB-5AD5-2ED9-1A76-13E9A4A6297A}"/>
              </a:ext>
            </a:extLst>
          </p:cNvPr>
          <p:cNvSpPr txBox="1"/>
          <p:nvPr/>
        </p:nvSpPr>
        <p:spPr>
          <a:xfrm>
            <a:off x="3059832" y="5805264"/>
            <a:ext cx="2561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>
                <a:solidFill>
                  <a:srgbClr val="FF0000"/>
                </a:solidFill>
              </a:rPr>
              <a:t>Thank you!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1578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3681D6-010D-422A-A7F8-BABBDBE4C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kumimoji="1" lang="en-US" altLang="ja-JP" sz="8000" dirty="0"/>
              <a:t>Backup</a:t>
            </a:r>
            <a:endParaRPr kumimoji="1" lang="ja-JP" altLang="en-US" sz="8000" dirty="0"/>
          </a:p>
        </p:txBody>
      </p:sp>
    </p:spTree>
    <p:extLst>
      <p:ext uri="{BB962C8B-B14F-4D97-AF65-F5344CB8AC3E}">
        <p14:creationId xmlns:p14="http://schemas.microsoft.com/office/powerpoint/2010/main" val="6322161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A41D05-6C3E-4970-8BBF-F7007925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Quarkonium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C01A7CB8-0B1D-40A8-97A5-4B71C4B29E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496" y="1052736"/>
                <a:ext cx="9073008" cy="576064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i="1" dirty="0" smtClean="0">
                        <a:latin typeface="Cambria Math" panose="020405030504060302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kumimoji="1" lang="en-US" altLang="ja-JP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ja-JP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kumimoji="1" lang="en-US" altLang="ja-JP" dirty="0"/>
                  <a:t> meson with a heavy quark (</a:t>
                </a:r>
                <a:r>
                  <a:rPr lang="en-US" altLang="ja-JP" dirty="0"/>
                  <a:t>i.e.,</a:t>
                </a:r>
                <a:r>
                  <a:rPr kumimoji="1" lang="en-US" altLang="ja-JP" dirty="0"/>
                  <a:t> Q=c or b)</a:t>
                </a:r>
              </a:p>
              <a:p>
                <a:r>
                  <a:rPr lang="en-US" altLang="ja-JP" dirty="0"/>
                  <a:t>Is a good playground for </a:t>
                </a:r>
                <a:br>
                  <a:rPr lang="en-US" altLang="ja-JP" dirty="0"/>
                </a:br>
                <a:r>
                  <a:rPr lang="en-US" altLang="ja-JP" dirty="0"/>
                  <a:t>constituent quark model</a:t>
                </a:r>
              </a:p>
              <a:p>
                <a:pPr lvl="1"/>
                <a:r>
                  <a:rPr kumimoji="1" lang="en-US" altLang="ja-JP" dirty="0"/>
                  <a:t>Simple two body </a:t>
                </a:r>
                <a:r>
                  <a:rPr lang="en-US" altLang="ja-JP" dirty="0"/>
                  <a:t>system</a:t>
                </a:r>
              </a:p>
              <a:p>
                <a:pPr lvl="1"/>
                <a:r>
                  <a:rPr lang="en-US" altLang="ja-JP" dirty="0"/>
                  <a:t>Large</a:t>
                </a:r>
                <a:r>
                  <a:rPr lang="ja-JP" altLang="en-US" dirty="0"/>
                  <a:t> </a:t>
                </a:r>
                <a:r>
                  <a:rPr lang="en-US" altLang="ja-JP" dirty="0"/>
                  <a:t>mass</a:t>
                </a:r>
                <a:br>
                  <a:rPr lang="en-US" altLang="ja-JP" dirty="0"/>
                </a:br>
                <a:r>
                  <a:rPr lang="ja-JP" altLang="en-US" dirty="0"/>
                  <a:t>→ </a:t>
                </a:r>
                <a:r>
                  <a:rPr lang="en-US" altLang="ja-JP" dirty="0"/>
                  <a:t>Non-relativistic, perturbative</a:t>
                </a:r>
              </a:p>
              <a:p>
                <a:r>
                  <a:rPr lang="en-US" altLang="ja-JP" dirty="0">
                    <a:solidFill>
                      <a:srgbClr val="FF0000"/>
                    </a:solidFill>
                  </a:rPr>
                  <a:t>Also a good playground for exotics</a:t>
                </a:r>
              </a:p>
              <a:p>
                <a:pPr lvl="1"/>
                <a:r>
                  <a:rPr lang="en-US" altLang="ja-JP" dirty="0"/>
                  <a:t>QM predictions are robust</a:t>
                </a:r>
                <a:br>
                  <a:rPr lang="en-US" altLang="ja-JP" dirty="0"/>
                </a:br>
                <a:r>
                  <a:rPr lang="ja-JP" altLang="en-US" dirty="0"/>
                  <a:t>→ </a:t>
                </a:r>
                <a:r>
                  <a:rPr lang="en-US" altLang="ja-JP" dirty="0"/>
                  <a:t>Exotics (Tetraquarks, hybrids, molecular states, glueballs, …) are distinguishable </a:t>
                </a:r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C01A7CB8-0B1D-40A8-97A5-4B71C4B29E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496" y="1052736"/>
                <a:ext cx="9073008" cy="5760640"/>
              </a:xfrm>
              <a:blipFill>
                <a:blip r:embed="rId2"/>
                <a:stretch>
                  <a:fillRect l="-1546" t="-127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s://upload.wikimedia.org/wikipedia/commons/thumb/c/cd/Quark_structure_charmonium.svg/525px-Quark_structure_charmonium.svg.png">
            <a:extLst>
              <a:ext uri="{FF2B5EF4-FFF2-40B4-BE49-F238E27FC236}">
                <a16:creationId xmlns:a16="http://schemas.microsoft.com/office/drawing/2014/main" id="{7FE83039-31EE-4B10-A713-C9489C080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412776"/>
            <a:ext cx="3076377" cy="307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980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B2E81F-7374-4D2D-A150-0887C0C26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Production mechanisms in </a:t>
            </a:r>
            <a:r>
              <a:rPr kumimoji="1" lang="en-US" altLang="ja-JP" dirty="0" err="1">
                <a:solidFill>
                  <a:srgbClr val="00B050"/>
                </a:solidFill>
              </a:rPr>
              <a:t>e</a:t>
            </a:r>
            <a:r>
              <a:rPr kumimoji="1" lang="en-US" altLang="ja-JP" baseline="30000" dirty="0" err="1">
                <a:solidFill>
                  <a:srgbClr val="00B050"/>
                </a:solidFill>
              </a:rPr>
              <a:t>+</a:t>
            </a:r>
            <a:r>
              <a:rPr kumimoji="1" lang="en-US" altLang="ja-JP" dirty="0" err="1">
                <a:solidFill>
                  <a:srgbClr val="00B050"/>
                </a:solidFill>
              </a:rPr>
              <a:t>e</a:t>
            </a:r>
            <a:r>
              <a:rPr lang="en-US" altLang="ja-JP" baseline="30000" dirty="0">
                <a:solidFill>
                  <a:srgbClr val="00B050"/>
                </a:solidFill>
              </a:rPr>
              <a:t>-</a:t>
            </a:r>
            <a:r>
              <a:rPr kumimoji="1" lang="en-US" altLang="ja-JP" dirty="0">
                <a:solidFill>
                  <a:srgbClr val="00B050"/>
                </a:solidFill>
              </a:rPr>
              <a:t> 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10CD922-9371-4793-80DE-B1AEBFFD8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5472608"/>
          </a:xfrm>
        </p:spPr>
        <p:txBody>
          <a:bodyPr/>
          <a:lstStyle/>
          <a:p>
            <a:r>
              <a:rPr kumimoji="1" lang="en-US" altLang="ja-JP" dirty="0"/>
              <a:t>B decays – </a:t>
            </a:r>
            <a:r>
              <a:rPr kumimoji="1" lang="en-US" altLang="ja-JP" dirty="0" err="1"/>
              <a:t>charmonia</a:t>
            </a:r>
            <a:endParaRPr lang="ja-JP" altLang="en-US" dirty="0"/>
          </a:p>
          <a:p>
            <a:r>
              <a:rPr lang="en-US" altLang="ja-JP" dirty="0"/>
              <a:t>Direct production/Initial State </a:t>
            </a:r>
            <a:br>
              <a:rPr lang="en-US" altLang="ja-JP" dirty="0"/>
            </a:br>
            <a:r>
              <a:rPr lang="en-US" altLang="ja-JP" dirty="0"/>
              <a:t>Radiation (ISR)</a:t>
            </a:r>
          </a:p>
          <a:p>
            <a:pPr lvl="1"/>
            <a:r>
              <a:rPr lang="en-US" altLang="ja-JP" dirty="0"/>
              <a:t>J</a:t>
            </a:r>
            <a:r>
              <a:rPr lang="en-US" altLang="ja-JP" baseline="30000" dirty="0"/>
              <a:t>PC</a:t>
            </a:r>
            <a:r>
              <a:rPr lang="en-US" altLang="ja-JP" dirty="0"/>
              <a:t>=1</a:t>
            </a:r>
            <a:r>
              <a:rPr lang="en-US" altLang="ja-JP" baseline="30000" dirty="0"/>
              <a:t>--</a:t>
            </a:r>
          </a:p>
          <a:p>
            <a:r>
              <a:rPr lang="en-US" altLang="ja-JP" dirty="0"/>
              <a:t>Two photon collision</a:t>
            </a:r>
          </a:p>
          <a:p>
            <a:pPr lvl="1"/>
            <a:r>
              <a:rPr lang="en-US" altLang="ja-JP" dirty="0"/>
              <a:t>J</a:t>
            </a:r>
            <a:r>
              <a:rPr lang="en-US" altLang="ja-JP" baseline="30000" dirty="0"/>
              <a:t>PC</a:t>
            </a:r>
            <a:r>
              <a:rPr lang="en-US" altLang="ja-JP" dirty="0"/>
              <a:t>=0</a:t>
            </a:r>
            <a:r>
              <a:rPr lang="en-US" altLang="ja-JP" baseline="30000" dirty="0"/>
              <a:t>++</a:t>
            </a:r>
            <a:r>
              <a:rPr lang="en-US" altLang="ja-JP" dirty="0"/>
              <a:t>, 2</a:t>
            </a:r>
            <a:r>
              <a:rPr lang="en-US" altLang="ja-JP" baseline="30000" dirty="0"/>
              <a:t>++</a:t>
            </a:r>
            <a:r>
              <a:rPr lang="en-US" altLang="ja-JP" dirty="0"/>
              <a:t>, …</a:t>
            </a:r>
          </a:p>
          <a:p>
            <a:r>
              <a:rPr lang="en-US" altLang="ja-JP" dirty="0"/>
              <a:t>Quarkonium transitions </a:t>
            </a:r>
          </a:p>
          <a:p>
            <a:pPr lvl="1"/>
            <a:r>
              <a:rPr lang="en-US" altLang="ja-JP" dirty="0"/>
              <a:t>Feed-down from higher states</a:t>
            </a:r>
          </a:p>
          <a:p>
            <a:endParaRPr lang="en-US" altLang="ja-JP" dirty="0"/>
          </a:p>
          <a:p>
            <a:pPr lvl="1"/>
            <a:endParaRPr lang="en-US" altLang="ja-JP" dirty="0"/>
          </a:p>
          <a:p>
            <a:endParaRPr kumimoji="1" lang="ja-JP" altLang="en-US" dirty="0"/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A46E1AED-AB9B-49DB-A9FF-6EF24986ADC0}"/>
              </a:ext>
            </a:extLst>
          </p:cNvPr>
          <p:cNvGrpSpPr/>
          <p:nvPr/>
        </p:nvGrpSpPr>
        <p:grpSpPr>
          <a:xfrm>
            <a:off x="6048504" y="836712"/>
            <a:ext cx="3060000" cy="5688632"/>
            <a:chOff x="6084168" y="1196753"/>
            <a:chExt cx="3060000" cy="5688632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45929BE4-EA04-4227-9A81-E9EA4CAC1C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694" b="11137"/>
            <a:stretch/>
          </p:blipFill>
          <p:spPr>
            <a:xfrm>
              <a:off x="6084168" y="1196753"/>
              <a:ext cx="3059832" cy="2160240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415AE5CC-3951-4ADF-893E-40A1DE93D2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272" b="31273"/>
            <a:stretch/>
          </p:blipFill>
          <p:spPr>
            <a:xfrm>
              <a:off x="6084168" y="3356992"/>
              <a:ext cx="3060000" cy="1512168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EE9BDF53-D8EE-4F52-BF6A-F5891D4A77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401" b="17326"/>
            <a:stretch/>
          </p:blipFill>
          <p:spPr>
            <a:xfrm>
              <a:off x="6084168" y="4869160"/>
              <a:ext cx="3060000" cy="2016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4486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42A86D-565F-4BC0-B533-08CE1688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614"/>
            <a:ext cx="8229600" cy="922114"/>
          </a:xfrm>
        </p:spPr>
        <p:txBody>
          <a:bodyPr/>
          <a:lstStyle/>
          <a:p>
            <a:r>
              <a:rPr kumimoji="1" lang="en-US" altLang="ja-JP" dirty="0" err="1">
                <a:solidFill>
                  <a:srgbClr val="00B050"/>
                </a:solidFill>
              </a:rPr>
              <a:t>Quarkonia</a:t>
            </a:r>
            <a:r>
              <a:rPr kumimoji="1" lang="en-US" altLang="ja-JP" dirty="0">
                <a:solidFill>
                  <a:srgbClr val="00B050"/>
                </a:solidFill>
              </a:rPr>
              <a:t> summary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133457-3FCA-44C3-9121-AB4E89702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5389932"/>
            <a:ext cx="9001000" cy="1409454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Good agreement below open flavor threshold</a:t>
            </a:r>
          </a:p>
          <a:p>
            <a:r>
              <a:rPr lang="en-US" altLang="ja-JP" dirty="0"/>
              <a:t>Exotic candidates, so called XYZ states, discovered</a:t>
            </a: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98FDC30-4A56-41E9-9FDE-6497C86FA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908720"/>
            <a:ext cx="4608955" cy="439248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1037093-DEC7-40F1-B4FD-45811A2F4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985590"/>
            <a:ext cx="4621393" cy="440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661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84BA49-7470-4483-91A4-195EB600F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94122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B050"/>
                </a:solidFill>
              </a:rPr>
              <a:t>W</a:t>
            </a:r>
            <a:r>
              <a:rPr kumimoji="1" lang="en-US" altLang="ja-JP" baseline="-25000" dirty="0">
                <a:solidFill>
                  <a:srgbClr val="00B050"/>
                </a:solidFill>
              </a:rPr>
              <a:t>b</a:t>
            </a:r>
            <a:endParaRPr kumimoji="1" lang="ja-JP" altLang="en-US" baseline="-25000" dirty="0">
              <a:solidFill>
                <a:srgbClr val="00B05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6886C74-004B-450E-87B6-0B605B97D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733256"/>
          </a:xfrm>
        </p:spPr>
        <p:txBody>
          <a:bodyPr>
            <a:normAutofit/>
          </a:bodyPr>
          <a:lstStyle/>
          <a:p>
            <a:r>
              <a:rPr lang="en-US" altLang="ja-JP" dirty="0" err="1"/>
              <a:t>Z</a:t>
            </a:r>
            <a:r>
              <a:rPr lang="en-US" altLang="ja-JP" baseline="-25000" dirty="0" err="1"/>
              <a:t>b</a:t>
            </a:r>
            <a:r>
              <a:rPr lang="en-US" altLang="ja-JP" dirty="0"/>
              <a:t>(10610) &amp; </a:t>
            </a:r>
            <a:r>
              <a:rPr lang="en-US" altLang="ja-JP" dirty="0" err="1"/>
              <a:t>Z</a:t>
            </a:r>
            <a:r>
              <a:rPr lang="en-US" altLang="ja-JP" baseline="-25000" dirty="0" err="1"/>
              <a:t>b</a:t>
            </a:r>
            <a:r>
              <a:rPr lang="en-US" altLang="ja-JP" dirty="0"/>
              <a:t>(10650) are </a:t>
            </a:r>
            <a:br>
              <a:rPr lang="en-US" altLang="ja-JP" dirty="0"/>
            </a:br>
            <a:r>
              <a:rPr lang="en-US" altLang="ja-JP" dirty="0"/>
              <a:t>molecular states? </a:t>
            </a:r>
          </a:p>
          <a:p>
            <a:pPr lvl="1"/>
            <a:r>
              <a:rPr lang="en-US" altLang="ja-JP" dirty="0"/>
              <a:t>Explains the fact they can </a:t>
            </a:r>
            <a:br>
              <a:rPr lang="en-US" altLang="ja-JP" dirty="0"/>
            </a:br>
            <a:r>
              <a:rPr lang="en-US" altLang="ja-JP" dirty="0"/>
              <a:t>decay both spin triplet states </a:t>
            </a:r>
            <a:br>
              <a:rPr lang="en-US" altLang="ja-JP" dirty="0"/>
            </a:br>
            <a:r>
              <a:rPr lang="en-US" altLang="ja-JP" dirty="0"/>
              <a:t>and singlet states</a:t>
            </a:r>
          </a:p>
          <a:p>
            <a:r>
              <a:rPr lang="en-US" altLang="ja-JP" dirty="0">
                <a:solidFill>
                  <a:srgbClr val="FF0000"/>
                </a:solidFill>
              </a:rPr>
              <a:t>If so, there should be </a:t>
            </a:r>
            <a:br>
              <a:rPr lang="en-US" altLang="ja-JP" dirty="0">
                <a:solidFill>
                  <a:srgbClr val="FF0000"/>
                </a:solidFill>
              </a:rPr>
            </a:br>
            <a:r>
              <a:rPr lang="en-US" altLang="ja-JP" dirty="0">
                <a:solidFill>
                  <a:srgbClr val="FF0000"/>
                </a:solidFill>
              </a:rPr>
              <a:t>Heavy-quark-spin-symmetry </a:t>
            </a:r>
            <a:br>
              <a:rPr lang="en-US" altLang="ja-JP" dirty="0">
                <a:solidFill>
                  <a:srgbClr val="FF0000"/>
                </a:solidFill>
              </a:rPr>
            </a:br>
            <a:r>
              <a:rPr lang="en-US" altLang="ja-JP" dirty="0">
                <a:solidFill>
                  <a:srgbClr val="FF0000"/>
                </a:solidFill>
              </a:rPr>
              <a:t>partner states nearby: W</a:t>
            </a:r>
            <a:r>
              <a:rPr lang="en-US" altLang="ja-JP" baseline="-25000" dirty="0">
                <a:solidFill>
                  <a:srgbClr val="FF0000"/>
                </a:solidFill>
              </a:rPr>
              <a:t>b</a:t>
            </a:r>
            <a:endParaRPr lang="en-US" altLang="ja-JP" dirty="0">
              <a:solidFill>
                <a:srgbClr val="FF0000"/>
              </a:solidFill>
            </a:endParaRPr>
          </a:p>
          <a:p>
            <a:pPr lvl="1"/>
            <a:r>
              <a:rPr lang="en-US" altLang="ja-JP" dirty="0"/>
              <a:t>Simplest one: J</a:t>
            </a:r>
            <a:r>
              <a:rPr lang="en-US" altLang="ja-JP" baseline="30000" dirty="0"/>
              <a:t>P</a:t>
            </a:r>
            <a:r>
              <a:rPr lang="en-US" altLang="ja-JP" dirty="0"/>
              <a:t>=2</a:t>
            </a:r>
            <a:r>
              <a:rPr lang="en-US" altLang="ja-JP" baseline="30000" dirty="0"/>
              <a:t>+</a:t>
            </a:r>
            <a:r>
              <a:rPr lang="en-US" altLang="ja-JP" dirty="0"/>
              <a:t> state</a:t>
            </a:r>
            <a:r>
              <a:rPr lang="ja-JP" altLang="en-US" dirty="0"/>
              <a:t> </a:t>
            </a:r>
            <a:r>
              <a:rPr lang="en-US" altLang="ja-JP" dirty="0"/>
              <a:t>(B</a:t>
            </a:r>
            <a:r>
              <a:rPr lang="en-US" altLang="ja-JP" baseline="30000" dirty="0"/>
              <a:t>*</a:t>
            </a:r>
            <a:r>
              <a:rPr lang="en-US" altLang="ja-JP" dirty="0"/>
              <a:t>B</a:t>
            </a:r>
            <a:r>
              <a:rPr lang="en-US" altLang="ja-JP" baseline="30000" dirty="0"/>
              <a:t>*</a:t>
            </a:r>
            <a:r>
              <a:rPr lang="en-US" altLang="ja-JP" dirty="0"/>
              <a:t>)</a:t>
            </a:r>
          </a:p>
          <a:p>
            <a:r>
              <a:rPr lang="en-US" altLang="ja-JP" dirty="0"/>
              <a:t>Can be searched in radiative transitions &amp; </a:t>
            </a:r>
            <a:r>
              <a:rPr lang="en-US" altLang="ja-JP" dirty="0">
                <a:latin typeface="Symbol" panose="05050102010706020507" pitchFamily="18" charset="2"/>
              </a:rPr>
              <a:t>pp</a:t>
            </a:r>
            <a:r>
              <a:rPr lang="en-US" altLang="ja-JP" dirty="0"/>
              <a:t> decay from </a:t>
            </a:r>
            <a:r>
              <a:rPr lang="en-US" altLang="ja-JP" dirty="0">
                <a:latin typeface="Symbol" panose="05050102010706020507" pitchFamily="18" charset="2"/>
              </a:rPr>
              <a:t>U</a:t>
            </a:r>
            <a:r>
              <a:rPr lang="en-US" altLang="ja-JP" dirty="0"/>
              <a:t>(5S) and </a:t>
            </a:r>
            <a:r>
              <a:rPr lang="en-US" altLang="ja-JP" dirty="0">
                <a:latin typeface="Symbol" panose="05050102010706020507" pitchFamily="18" charset="2"/>
              </a:rPr>
              <a:t>U</a:t>
            </a:r>
            <a:r>
              <a:rPr lang="en-US" altLang="ja-JP" dirty="0"/>
              <a:t>(6S)</a:t>
            </a:r>
            <a:r>
              <a:rPr lang="ja-JP" altLang="en-US" dirty="0"/>
              <a:t> </a:t>
            </a:r>
            <a:endParaRPr lang="en-US" altLang="ja-JP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91B790F-5DB2-4F0C-96AD-4D5497C14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825" y="692695"/>
            <a:ext cx="3657679" cy="203724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7FB940F-59CE-49F9-B16B-D81CE6E72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826" y="2708920"/>
            <a:ext cx="3657678" cy="1988245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EDCDA75-937A-4F56-80A9-995D18C0D685}"/>
              </a:ext>
            </a:extLst>
          </p:cNvPr>
          <p:cNvSpPr txBox="1"/>
          <p:nvPr/>
        </p:nvSpPr>
        <p:spPr>
          <a:xfrm>
            <a:off x="6876256" y="2523546"/>
            <a:ext cx="61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/>
              <a:t>±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4689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B9D2CBC-C6DE-4D8B-A7DB-52519E1DC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7" y="0"/>
            <a:ext cx="9101937" cy="681337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35E1D9D-487F-4522-A79D-5FB628E5F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D5CF72-BC75-4201-9CD7-B2690B236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E94462-ACE5-4254-8F08-2E0736C851E8}"/>
              </a:ext>
            </a:extLst>
          </p:cNvPr>
          <p:cNvSpPr/>
          <p:nvPr/>
        </p:nvSpPr>
        <p:spPr>
          <a:xfrm>
            <a:off x="8532440" y="44624"/>
            <a:ext cx="504056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11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850106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Belle experiment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4016" y="5559078"/>
            <a:ext cx="8651304" cy="1398314"/>
          </a:xfrm>
        </p:spPr>
        <p:txBody>
          <a:bodyPr>
            <a:normAutofit lnSpcReduction="10000"/>
          </a:bodyPr>
          <a:lstStyle/>
          <a:p>
            <a:r>
              <a:rPr lang="en-US" altLang="ja-JP" sz="2800" dirty="0"/>
              <a:t>Almost 4</a:t>
            </a:r>
            <a:r>
              <a:rPr lang="en-US" altLang="ja-JP" sz="2800" dirty="0">
                <a:latin typeface="Symbol" pitchFamily="18" charset="2"/>
              </a:rPr>
              <a:t>p</a:t>
            </a:r>
            <a:r>
              <a:rPr lang="en-US" altLang="ja-JP" sz="2800" dirty="0"/>
              <a:t>, good momentum resolution (</a:t>
            </a:r>
            <a:r>
              <a:rPr lang="en-US" altLang="ja-JP" sz="2800" dirty="0" err="1">
                <a:latin typeface="Symbol" pitchFamily="18" charset="2"/>
              </a:rPr>
              <a:t>D</a:t>
            </a:r>
            <a:r>
              <a:rPr lang="en-US" altLang="ja-JP" sz="2800" dirty="0" err="1"/>
              <a:t>p</a:t>
            </a:r>
            <a:r>
              <a:rPr lang="en-US" altLang="ja-JP" sz="2800" dirty="0"/>
              <a:t>/p</a:t>
            </a:r>
            <a:r>
              <a:rPr lang="ja-JP" altLang="en-US" sz="2800" dirty="0"/>
              <a:t>～</a:t>
            </a:r>
            <a:r>
              <a:rPr lang="en-US" altLang="ja-JP" sz="2800" dirty="0"/>
              <a:t>0.1%), </a:t>
            </a:r>
            <a:br>
              <a:rPr lang="en-US" altLang="ja-JP" sz="2800" dirty="0"/>
            </a:br>
            <a:r>
              <a:rPr lang="en-US" altLang="ja-JP" sz="2800" dirty="0"/>
              <a:t>EM calorimeter, PID &amp; Si Vertex detector</a:t>
            </a:r>
          </a:p>
          <a:p>
            <a:r>
              <a:rPr lang="en-US" altLang="ja-JP" sz="2800" dirty="0"/>
              <a:t>Data taking: 1999-2010, Integrated Luminosity </a:t>
            </a:r>
            <a:r>
              <a:rPr lang="en-US" altLang="ja-JP" sz="2800" dirty="0">
                <a:solidFill>
                  <a:srgbClr val="FF0000"/>
                </a:solidFill>
              </a:rPr>
              <a:t>~ 1 ab</a:t>
            </a:r>
            <a:r>
              <a:rPr lang="en-US" altLang="ja-JP" sz="2800" baseline="30000" dirty="0">
                <a:solidFill>
                  <a:srgbClr val="FF0000"/>
                </a:solidFill>
              </a:rPr>
              <a:t>-1</a:t>
            </a:r>
            <a:endParaRPr lang="ja-JP" altLang="en-US" sz="2800" baseline="30000" dirty="0">
              <a:solidFill>
                <a:srgbClr val="FF0000"/>
              </a:solidFill>
            </a:endParaRPr>
          </a:p>
          <a:p>
            <a:endParaRPr lang="en-US" altLang="ja-JP" sz="2800" dirty="0"/>
          </a:p>
        </p:txBody>
      </p:sp>
      <p:pic>
        <p:nvPicPr>
          <p:cNvPr id="5" name="Picture 2" descr="http://belle.kek.jp/image/B-logo-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18730"/>
            <a:ext cx="1691105" cy="129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-8663" y="3933056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 dirty="0"/>
              <a:t>√</a:t>
            </a:r>
            <a:r>
              <a:rPr lang="en-US" altLang="ja-JP" sz="2400" dirty="0"/>
              <a:t>s~10.6 GeV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692696"/>
            <a:ext cx="7632848" cy="466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29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09339D-71C1-48B1-9F8A-4F529396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40371"/>
          </a:xfrm>
        </p:spPr>
        <p:txBody>
          <a:bodyPr/>
          <a:lstStyle/>
          <a:p>
            <a:r>
              <a:rPr lang="en-US" altLang="ja-JP" dirty="0" err="1">
                <a:solidFill>
                  <a:srgbClr val="0070C0"/>
                </a:solidFill>
              </a:rPr>
              <a:t>SuperKEKB</a:t>
            </a:r>
            <a:r>
              <a:rPr lang="en-US" altLang="ja-JP" dirty="0">
                <a:solidFill>
                  <a:srgbClr val="0070C0"/>
                </a:solidFill>
              </a:rPr>
              <a:t> and Belle II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92A12F-5F31-4361-AD1A-AF4D7B12A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E41875E-A4C1-4F89-878D-4066111E0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5" y="1005282"/>
            <a:ext cx="9080399" cy="514543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CC89867-20A2-440F-ABD3-AF1700E38AF2}"/>
              </a:ext>
            </a:extLst>
          </p:cNvPr>
          <p:cNvSpPr txBox="1"/>
          <p:nvPr/>
        </p:nvSpPr>
        <p:spPr>
          <a:xfrm>
            <a:off x="1189846" y="6095037"/>
            <a:ext cx="6910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</a:rPr>
              <a:t>Goal: x50 more statistics than Belle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817578-6617-4BF5-8224-E4382CD761B1}"/>
              </a:ext>
            </a:extLst>
          </p:cNvPr>
          <p:cNvSpPr txBox="1"/>
          <p:nvPr/>
        </p:nvSpPr>
        <p:spPr>
          <a:xfrm>
            <a:off x="31111" y="1042926"/>
            <a:ext cx="91450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Upgrade for </a:t>
            </a:r>
            <a:r>
              <a:rPr kumimoji="1" lang="en-US" altLang="ja-JP" sz="2800" dirty="0" err="1"/>
              <a:t>SuperKEKB</a:t>
            </a:r>
            <a:r>
              <a:rPr kumimoji="1" lang="en-US" altLang="ja-JP" sz="2800" dirty="0"/>
              <a:t> and Belle II to achieve </a:t>
            </a:r>
            <a:r>
              <a:rPr kumimoji="1" lang="en-US" altLang="ja-JP" sz="2800" dirty="0">
                <a:solidFill>
                  <a:srgbClr val="FF0000"/>
                </a:solidFill>
              </a:rPr>
              <a:t>30x peak </a:t>
            </a:r>
            <a:r>
              <a:rPr kumimoji="1" lang="en-US" altLang="ja-JP" sz="2800" dirty="0">
                <a:solidFill>
                  <a:srgbClr val="FF0000"/>
                </a:solidFill>
                <a:latin typeface="Pristina" panose="03060402040406080204" pitchFamily="66" charset="0"/>
              </a:rPr>
              <a:t>L</a:t>
            </a:r>
            <a:r>
              <a:rPr kumimoji="1" lang="en-US" altLang="ja-JP" sz="2800" dirty="0">
                <a:solidFill>
                  <a:srgbClr val="FF0000"/>
                </a:solidFill>
              </a:rPr>
              <a:t> 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2DCFC26-5553-FE46-E712-6C57A2767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922"/>
            <a:ext cx="1968207" cy="111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17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B9D2CBC-C6DE-4D8B-A7DB-52519E1DC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7" y="0"/>
            <a:ext cx="9101937" cy="681337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35E1D9D-487F-4522-A79D-5FB628E5F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936" y="19473"/>
            <a:ext cx="4248472" cy="457199"/>
          </a:xfrm>
        </p:spPr>
        <p:txBody>
          <a:bodyPr>
            <a:noAutofit/>
          </a:bodyPr>
          <a:lstStyle/>
          <a:p>
            <a:r>
              <a:rPr kumimoji="1" lang="en-US" altLang="ja-JP" sz="2800" dirty="0">
                <a:solidFill>
                  <a:srgbClr val="0070C0"/>
                </a:solidFill>
              </a:rPr>
              <a:t>Upgraded from Belle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D5CF72-BC75-4201-9CD7-B2690B236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E94462-ACE5-4254-8F08-2E0736C851E8}"/>
              </a:ext>
            </a:extLst>
          </p:cNvPr>
          <p:cNvSpPr/>
          <p:nvPr/>
        </p:nvSpPr>
        <p:spPr>
          <a:xfrm>
            <a:off x="8532440" y="44624"/>
            <a:ext cx="504056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0E5441D-4D01-9619-DDEC-17BDF0642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92696"/>
            <a:ext cx="1220818" cy="99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88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5F26FE-5A2B-441A-8E54-4F3C025ED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/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Belle II integrated luminosity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B926513B-5904-4AED-97D5-A8693F068367}"/>
                  </a:ext>
                </a:extLst>
              </p:cNvPr>
              <p:cNvSpPr txBox="1"/>
              <p:nvPr/>
            </p:nvSpPr>
            <p:spPr>
              <a:xfrm>
                <a:off x="35496" y="5428381"/>
                <a:ext cx="8857681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ja-JP" sz="2800" dirty="0">
                    <a:solidFill>
                      <a:srgbClr val="0070C0"/>
                    </a:solidFill>
                  </a:rPr>
                  <a:t>Instantaneous</a:t>
                </a:r>
                <a:r>
                  <a:rPr lang="ja-JP" altLang="en-US" sz="28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ja-JP" sz="2800" dirty="0">
                    <a:solidFill>
                      <a:srgbClr val="0070C0"/>
                    </a:solidFill>
                  </a:rPr>
                  <a:t>luminosity</a:t>
                </a:r>
                <a:r>
                  <a:rPr lang="ja-JP" altLang="en-US" sz="28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ja-JP" sz="2800" dirty="0">
                    <a:solidFill>
                      <a:srgbClr val="0070C0"/>
                    </a:solidFill>
                  </a:rPr>
                  <a:t>already</a:t>
                </a:r>
                <a:r>
                  <a:rPr lang="ja-JP" altLang="en-US" sz="28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ja-JP" sz="2800" dirty="0">
                    <a:solidFill>
                      <a:srgbClr val="0070C0"/>
                    </a:solidFill>
                  </a:rPr>
                  <a:t>exceeded Belle by x2.5</a:t>
                </a:r>
                <a:br>
                  <a:rPr lang="en-US" altLang="ja-JP" sz="2800" dirty="0">
                    <a:solidFill>
                      <a:srgbClr val="0070C0"/>
                    </a:solidFill>
                  </a:rPr>
                </a:br>
                <a:r>
                  <a:rPr lang="en-US" altLang="ja-JP" sz="28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 </a:t>
                </a:r>
                <a:r>
                  <a:rPr lang="en-US" altLang="ja-JP" sz="2800" dirty="0">
                    <a:solidFill>
                      <a:srgbClr val="FF0000"/>
                    </a:solidFill>
                  </a:rPr>
                  <a:t>New record: 5.3x10</a:t>
                </a:r>
                <a:r>
                  <a:rPr lang="en-US" altLang="ja-JP" sz="2800" baseline="30000" dirty="0">
                    <a:solidFill>
                      <a:srgbClr val="FF0000"/>
                    </a:solidFill>
                  </a:rPr>
                  <a:t>34</a:t>
                </a:r>
                <a:r>
                  <a:rPr lang="en-US" altLang="ja-JP" sz="2800" dirty="0">
                    <a:solidFill>
                      <a:srgbClr val="FF0000"/>
                    </a:solidFill>
                  </a:rPr>
                  <a:t> cm</a:t>
                </a:r>
                <a:r>
                  <a:rPr lang="en-US" altLang="ja-JP" sz="2800" baseline="30000" dirty="0">
                    <a:solidFill>
                      <a:srgbClr val="FF0000"/>
                    </a:solidFill>
                  </a:rPr>
                  <a:t>-2</a:t>
                </a:r>
                <a:r>
                  <a:rPr lang="en-US" altLang="ja-JP" sz="2800" dirty="0">
                    <a:solidFill>
                      <a:srgbClr val="FF0000"/>
                    </a:solidFill>
                  </a:rPr>
                  <a:t>s</a:t>
                </a:r>
                <a:r>
                  <a:rPr lang="en-US" altLang="ja-JP" sz="2800" baseline="30000" dirty="0">
                    <a:solidFill>
                      <a:srgbClr val="FF0000"/>
                    </a:solidFill>
                  </a:rPr>
                  <a:t>-1 </a:t>
                </a:r>
                <a:r>
                  <a:rPr lang="en-US" altLang="ja-JP" sz="2800" dirty="0">
                    <a:solidFill>
                      <a:srgbClr val="FF0000"/>
                    </a:solidFill>
                  </a:rPr>
                  <a:t>in June 2026.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ja-JP" sz="2800" dirty="0"/>
                  <a:t>Integrated luminosity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sz="2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(4</m:t>
                    </m:r>
                    <m:r>
                      <a:rPr lang="en-US" altLang="ja-JP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altLang="ja-JP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ja-JP" sz="2800" dirty="0"/>
                  <a:t>exceeded Belle, too.</a:t>
                </a:r>
              </a:p>
            </p:txBody>
          </p:sp>
        </mc:Choice>
        <mc:Fallback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B926513B-5904-4AED-97D5-A8693F0683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428381"/>
                <a:ext cx="8857681" cy="1384995"/>
              </a:xfrm>
              <a:prstGeom prst="rect">
                <a:avLst/>
              </a:prstGeom>
              <a:blipFill>
                <a:blip r:embed="rId2"/>
                <a:stretch>
                  <a:fillRect l="-1239" t="-3947" r="-344" b="-1140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EAB08A35-8C49-4035-8A7B-6716BEEE4D2D}"/>
                  </a:ext>
                </a:extLst>
              </p:cNvPr>
              <p:cNvSpPr txBox="1"/>
              <p:nvPr/>
            </p:nvSpPr>
            <p:spPr>
              <a:xfrm>
                <a:off x="6299559" y="2687704"/>
                <a:ext cx="28438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>
                    <a:solidFill>
                      <a:srgbClr val="FF0000"/>
                    </a:solidFill>
                  </a:rPr>
                  <a:t>Total: 914</a:t>
                </a:r>
                <a:r>
                  <a:rPr lang="en-US" altLang="ja-JP" sz="2400" dirty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ja-JP" sz="2400" dirty="0">
                    <a:solidFill>
                      <a:srgbClr val="FF0000"/>
                    </a:solidFill>
                  </a:rPr>
                  <a:t>fb</a:t>
                </a:r>
                <a:r>
                  <a:rPr kumimoji="1" lang="en-US" altLang="ja-JP" sz="2400" baseline="30000" dirty="0">
                    <a:solidFill>
                      <a:srgbClr val="FF0000"/>
                    </a:solidFill>
                  </a:rPr>
                  <a:t>-1</a:t>
                </a:r>
                <a:br>
                  <a:rPr lang="en-US" altLang="ja-JP" sz="2400" dirty="0">
                    <a:solidFill>
                      <a:schemeClr val="tx1"/>
                    </a:solidFill>
                  </a:rPr>
                </a:br>
                <a:r>
                  <a:rPr lang="en-US" altLang="ja-JP" sz="2400" dirty="0">
                    <a:solidFill>
                      <a:schemeClr val="tx1"/>
                    </a:solidFill>
                  </a:rPr>
                  <a:t>[808 fb</a:t>
                </a:r>
                <a:r>
                  <a:rPr lang="en-US" altLang="ja-JP" sz="2400" baseline="30000" dirty="0">
                    <a:solidFill>
                      <a:schemeClr val="tx1"/>
                    </a:solidFill>
                  </a:rPr>
                  <a:t>-1</a:t>
                </a:r>
                <a:r>
                  <a:rPr lang="en-US" altLang="ja-JP" sz="2400" dirty="0">
                    <a:solidFill>
                      <a:schemeClr val="tx1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(4</m:t>
                    </m:r>
                    <m:r>
                      <a:rPr lang="en-US" altLang="ja-JP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altLang="ja-JP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]</m:t>
                    </m:r>
                  </m:oMath>
                </a14:m>
                <a:endParaRPr kumimoji="1" lang="ja-JP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EAB08A35-8C49-4035-8A7B-6716BEEE4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559" y="2687704"/>
                <a:ext cx="2843808" cy="830997"/>
              </a:xfrm>
              <a:prstGeom prst="rect">
                <a:avLst/>
              </a:prstGeom>
              <a:blipFill>
                <a:blip r:embed="rId3"/>
                <a:stretch>
                  <a:fillRect l="-3212" t="-5882" b="-161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ãBelle II logoãã®ç»åæ¤ç´¢çµæ">
            <a:extLst>
              <a:ext uri="{FF2B5EF4-FFF2-40B4-BE49-F238E27FC236}">
                <a16:creationId xmlns:a16="http://schemas.microsoft.com/office/drawing/2014/main" id="{03250982-F888-6B80-ED4D-A84D4D4A5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350" y="1096270"/>
            <a:ext cx="1214351" cy="12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F9EE08D4-3A0D-9ED5-DB3C-DAAE34985D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870" y="899642"/>
            <a:ext cx="5711480" cy="460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5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7AC1EE-6804-44CF-A889-F4C1CD99B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22114"/>
          </a:xfrm>
        </p:spPr>
        <p:txBody>
          <a:bodyPr/>
          <a:lstStyle/>
          <a:p>
            <a:r>
              <a:rPr lang="en-US" altLang="ja-JP" dirty="0">
                <a:solidFill>
                  <a:srgbClr val="00B050"/>
                </a:solidFill>
              </a:rPr>
              <a:t>List</a:t>
            </a:r>
            <a:r>
              <a:rPr kumimoji="1" lang="en-US" altLang="ja-JP" dirty="0">
                <a:solidFill>
                  <a:srgbClr val="00B050"/>
                </a:solidFill>
              </a:rPr>
              <a:t> of recent (~ </a:t>
            </a:r>
            <a:r>
              <a:rPr lang="en-US" altLang="ja-JP" dirty="0">
                <a:solidFill>
                  <a:srgbClr val="00B050"/>
                </a:solidFill>
              </a:rPr>
              <a:t>2</a:t>
            </a:r>
            <a:r>
              <a:rPr kumimoji="1" lang="en-US" altLang="ja-JP" dirty="0">
                <a:solidFill>
                  <a:srgbClr val="00B050"/>
                </a:solidFill>
              </a:rPr>
              <a:t> years) results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9CCBBC31-77D7-4F3B-8E1C-756985F3A4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124744"/>
                <a:ext cx="9180512" cy="5472608"/>
              </a:xfrm>
            </p:spPr>
            <p:txBody>
              <a:bodyPr>
                <a:norm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Υ</m:t>
                        </m:r>
                      </m:e>
                      <m:sub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sub>
                    </m:sSub>
                    <m:d>
                      <m:d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states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Υ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sub>
                    </m:sSub>
                    <m:d>
                      <m:d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ja-JP" alt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altLang="ja-JP" b="0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>
                    <a:solidFill>
                      <a:srgbClr val="0070C0"/>
                    </a:solidFill>
                  </a:rPr>
                  <a:t>and </a:t>
                </a:r>
                <a:br>
                  <a:rPr lang="en-US" altLang="ja-JP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Υ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sub>
                    </m:sSub>
                    <m:d>
                      <m:d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ja-JP" altLang="en-US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ja-JP" sz="2400" dirty="0">
                    <a:solidFill>
                      <a:prstClr val="black"/>
                    </a:solidFill>
                  </a:rPr>
                  <a:t> [arXiv:2607.04369]</a:t>
                </a:r>
                <a:endParaRPr lang="en-US" altLang="ja-JP" b="0" i="1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3872</m:t>
                        </m:r>
                      </m:e>
                    </m:d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ja-JP" altLang="en-US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ja-JP" altLang="en-US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ja-JP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ja-JP" alt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etc. 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[arXiv:2606.24578]</a:t>
                </a:r>
                <a:endParaRPr lang="en-US" altLang="ja-JP" dirty="0">
                  <a:solidFill>
                    <a:srgbClr val="0070C0"/>
                  </a:solidFill>
                </a:endParaRPr>
              </a:p>
              <a:p>
                <a:pPr lvl="0">
                  <a:defRPr/>
                </a:pPr>
                <a:r>
                  <a:rPr lang="en-US" altLang="ja-JP" dirty="0">
                    <a:solidFill>
                      <a:srgbClr val="0070C0"/>
                    </a:solidFill>
                  </a:rPr>
                  <a:t>Search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ja-JP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Ξ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l-GR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l-GR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dibaryons 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[arXiv:2605.29778]</a:t>
                </a:r>
                <a:endParaRPr lang="en-US" altLang="ja-JP" dirty="0">
                  <a:solidFill>
                    <a:srgbClr val="0070C0"/>
                  </a:solidFill>
                </a:endParaRPr>
              </a:p>
              <a:p>
                <a:pPr lvl="0">
                  <a:defRPr/>
                </a:pPr>
                <a:r>
                  <a:rPr lang="en-US" altLang="ja-JP" dirty="0">
                    <a:solidFill>
                      <a:srgbClr val="0070C0"/>
                    </a:solidFill>
                  </a:rPr>
                  <a:t>Search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d>
                      <m:d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altLang="ja-JP" i="1" dirty="0">
                    <a:solidFill>
                      <a:srgbClr val="0070C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[JHEP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06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(2026)278]</a:t>
                </a:r>
                <a:endParaRPr lang="en-US" altLang="ja-JP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(2317)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ja-JP" alt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ja-JP" i="1" dirty="0">
                    <a:solidFill>
                      <a:srgbClr val="0070C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[PRL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136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(2026)241901]</a:t>
                </a:r>
                <a:endParaRPr lang="en-US" altLang="ja-JP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ja-JP" alt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(ISR)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 [PRD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113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(2026)112010]</a:t>
                </a:r>
                <a:endParaRPr lang="en-US" altLang="ja-JP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ja-JP" alt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m:rPr>
                        <m:sty m:val="p"/>
                      </m:rPr>
                      <a:rPr lang="el-GR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d>
                      <m:d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ja-JP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ja-JP" alt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ja-JP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[PRD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113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(2026)051102]</a:t>
                </a:r>
                <a:endParaRPr lang="en-US" altLang="ja-JP" dirty="0">
                  <a:solidFill>
                    <a:srgbClr val="0070C0"/>
                  </a:solidFill>
                </a:endParaRPr>
              </a:p>
              <a:p>
                <a:pPr lvl="0">
                  <a:defRPr/>
                </a:pPr>
                <a:r>
                  <a:rPr lang="en-US" altLang="ja-JP" dirty="0">
                    <a:solidFill>
                      <a:srgbClr val="0070C0"/>
                    </a:solidFill>
                  </a:rPr>
                  <a:t>Search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ja-JP" alt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𝑏𝐽</m:t>
                        </m:r>
                      </m:sub>
                    </m:sSub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[PRD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113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(2026)052009 ]</a:t>
                </a:r>
                <a:endParaRPr lang="en-US" altLang="ja-JP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9CCBBC31-77D7-4F3B-8E1C-756985F3A4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24744"/>
                <a:ext cx="9180512" cy="5472608"/>
              </a:xfrm>
              <a:blipFill>
                <a:blip r:embed="rId2"/>
                <a:stretch>
                  <a:fillRect l="-1527" t="-122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336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00565-B748-4573-624F-A54F9A78E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7EF6CA-6E7E-FAA2-9727-CA1200767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624"/>
            <a:ext cx="9108504" cy="922114"/>
          </a:xfrm>
        </p:spPr>
        <p:txBody>
          <a:bodyPr>
            <a:normAutofit/>
          </a:bodyPr>
          <a:lstStyle/>
          <a:p>
            <a:r>
              <a:rPr lang="en-US" altLang="ja-JP" dirty="0">
                <a:solidFill>
                  <a:srgbClr val="00B050"/>
                </a:solidFill>
              </a:rPr>
              <a:t>List</a:t>
            </a:r>
            <a:r>
              <a:rPr kumimoji="1" lang="en-US" altLang="ja-JP" dirty="0">
                <a:solidFill>
                  <a:srgbClr val="00B050"/>
                </a:solidFill>
              </a:rPr>
              <a:t> of recent (~ 2 years) results (cont.)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95663D15-0AA9-9647-BFCB-9082CF8468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124744"/>
                <a:ext cx="9180512" cy="5760640"/>
              </a:xfrm>
            </p:spPr>
            <p:txBody>
              <a:bodyPr>
                <a:normAutofit/>
              </a:bodyPr>
              <a:lstStyle/>
              <a:p>
                <a:pPr lvl="0">
                  <a:defRPr/>
                </a:pPr>
                <a:r>
                  <a:rPr lang="en-US" altLang="ja-JP" dirty="0">
                    <a:solidFill>
                      <a:srgbClr val="0070C0"/>
                    </a:solidFill>
                  </a:rPr>
                  <a:t>Search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(1,2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decays 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[JHEP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09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(2025)048]</a:t>
                </a:r>
              </a:p>
              <a:p>
                <a:pPr lvl="0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𝑏𝐽</m:t>
                        </m:r>
                      </m:sub>
                    </m:sSub>
                    <m:d>
                      <m:d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ja-JP" alt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m:rPr>
                        <m:sty m:val="p"/>
                      </m:rPr>
                      <a:rPr lang="el-GR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ja-JP" sz="2400" dirty="0">
                    <a:solidFill>
                      <a:prstClr val="black"/>
                    </a:solidFill>
                  </a:rPr>
                  <a:t> [PRL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135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(2025)121902]</a:t>
                </a:r>
              </a:p>
              <a:p>
                <a:pPr>
                  <a:defRPr/>
                </a:pPr>
                <a:r>
                  <a:rPr lang="en-US" altLang="ja-JP" dirty="0">
                    <a:solidFill>
                      <a:srgbClr val="0070C0"/>
                    </a:solidFill>
                  </a:rPr>
                  <a:t>Search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(1,2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ja-JP" dirty="0">
                    <a:solidFill>
                      <a:srgbClr val="0070C0"/>
                    </a:solidFill>
                  </a:rPr>
                  <a:t> decays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 [PRL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135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(2025)041901]</a:t>
                </a:r>
                <a:endParaRPr lang="en-US" altLang="ja-JP" dirty="0">
                  <a:solidFill>
                    <a:srgbClr val="0070C0"/>
                  </a:solidFill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ja-JP" alt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𝑏𝐽</m:t>
                        </m:r>
                      </m:sub>
                    </m:sSub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(1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ja-JP" sz="2400" dirty="0">
                    <a:solidFill>
                      <a:prstClr val="black"/>
                    </a:solidFill>
                  </a:rPr>
                  <a:t> [PRD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111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(2025)011102]</a:t>
                </a:r>
                <a:endParaRPr lang="en-US" altLang="ja-JP" dirty="0">
                  <a:solidFill>
                    <a:srgbClr val="0070C0"/>
                  </a:solidFill>
                  <a:latin typeface="Symbol" panose="05050102010706020507" pitchFamily="18" charset="2"/>
                </a:endParaRPr>
              </a:p>
              <a:p>
                <a:pPr>
                  <a:defRPr/>
                </a:pPr>
                <a:r>
                  <a:rPr lang="en-US" altLang="ja-JP" dirty="0">
                    <a:solidFill>
                      <a:srgbClr val="0070C0"/>
                    </a:solidFill>
                    <a:latin typeface="Symbol" panose="05050102010706020507" pitchFamily="18" charset="2"/>
                  </a:rPr>
                  <a:t>W(2012) </a:t>
                </a:r>
                <a:r>
                  <a:rPr lang="en-US" altLang="ja-JP" dirty="0">
                    <a:solidFill>
                      <a:srgbClr val="0070C0"/>
                    </a:solidFill>
                    <a:latin typeface="Symbol" panose="05050102010706020507" pitchFamily="18" charset="2"/>
                    <a:sym typeface="Wingdings" panose="05000000000000000000" pitchFamily="2" charset="2"/>
                  </a:rPr>
                  <a:t> X(1530)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</m:acc>
                  </m:oMath>
                </a14:m>
                <a:r>
                  <a:rPr lang="en-US" altLang="ja-JP" dirty="0">
                    <a:solidFill>
                      <a:prstClr val="black"/>
                    </a:solidFill>
                  </a:rPr>
                  <a:t> 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[PLB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860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(2025)139224]</a:t>
                </a:r>
              </a:p>
              <a:p>
                <a:pP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e>
                      <m:sub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l-GR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Υ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ja-JP" sz="2400" dirty="0">
                    <a:solidFill>
                      <a:prstClr val="black"/>
                    </a:solidFill>
                  </a:rPr>
                  <a:t> [PRL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133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(2024)261901]</a:t>
                </a:r>
              </a:p>
              <a:p>
                <a:pPr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acc>
                      <m:accPr>
                        <m:chr m:val="̅"/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ja-JP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p>
                        <m:r>
                          <a:rPr lang="en-US" altLang="ja-JP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ja-JP" dirty="0">
                    <a:solidFill>
                      <a:srgbClr val="0070C0"/>
                    </a:solidFill>
                    <a:latin typeface="Symbol" panose="05050102010706020507" pitchFamily="18" charset="2"/>
                  </a:rPr>
                  <a:t> </a:t>
                </a:r>
                <a:r>
                  <a:rPr lang="en-US" altLang="ja-JP" dirty="0">
                    <a:solidFill>
                      <a:srgbClr val="0070C0"/>
                    </a:solidFill>
                  </a:rPr>
                  <a:t>cross section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 [JHEP</a:t>
                </a:r>
                <a:r>
                  <a:rPr lang="en-US" altLang="ja-JP" sz="2400" b="1" dirty="0">
                    <a:solidFill>
                      <a:prstClr val="black"/>
                    </a:solidFill>
                  </a:rPr>
                  <a:t>10</a:t>
                </a:r>
                <a:r>
                  <a:rPr lang="en-US" altLang="ja-JP" sz="2400" dirty="0">
                    <a:solidFill>
                      <a:prstClr val="black"/>
                    </a:solidFill>
                  </a:rPr>
                  <a:t>(2024)114]</a:t>
                </a:r>
              </a:p>
              <a:p>
                <a:pPr>
                  <a:defRPr/>
                </a:pPr>
                <a:endParaRPr lang="en-US" altLang="ja-JP" dirty="0">
                  <a:solidFill>
                    <a:srgbClr val="0070C0"/>
                  </a:solidFill>
                  <a:latin typeface="Symbol" panose="05050102010706020507" pitchFamily="18" charset="2"/>
                </a:endParaRPr>
              </a:p>
              <a:p>
                <a:pPr marL="0" indent="0">
                  <a:buNone/>
                  <a:defRPr/>
                </a:pPr>
                <a:r>
                  <a:rPr lang="en-US" altLang="ja-JP" b="1" dirty="0">
                    <a:solidFill>
                      <a:srgbClr val="FF0000"/>
                    </a:solidFill>
                  </a:rPr>
                  <a:t>More and more are coming!</a:t>
                </a:r>
              </a:p>
              <a:p>
                <a:pPr lvl="0">
                  <a:defRPr/>
                </a:pPr>
                <a:endParaRPr lang="en-US" altLang="ja-JP" sz="2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95663D15-0AA9-9647-BFCB-9082CF8468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24744"/>
                <a:ext cx="9180512" cy="5760640"/>
              </a:xfrm>
              <a:blipFill>
                <a:blip r:embed="rId2"/>
                <a:stretch>
                  <a:fillRect l="-1660" t="-127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793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39663</TotalTime>
  <Words>1358</Words>
  <Application>Microsoft Office PowerPoint</Application>
  <PresentationFormat>画面に合わせる (4:3)</PresentationFormat>
  <Paragraphs>172</Paragraphs>
  <Slides>38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38</vt:i4>
      </vt:variant>
    </vt:vector>
  </HeadingPairs>
  <TitlesOfParts>
    <vt:vector size="45" baseType="lpstr">
      <vt:lpstr>Arial</vt:lpstr>
      <vt:lpstr>Calibri</vt:lpstr>
      <vt:lpstr>Cambria Math</vt:lpstr>
      <vt:lpstr>Pristina</vt:lpstr>
      <vt:lpstr>Symbol</vt:lpstr>
      <vt:lpstr>Wingdings</vt:lpstr>
      <vt:lpstr>Office テーマ</vt:lpstr>
      <vt:lpstr>Recent results on exotic and heavy hadrons from Belle II experiment</vt:lpstr>
      <vt:lpstr>Introduction</vt:lpstr>
      <vt:lpstr>Hadron production in e+e-</vt:lpstr>
      <vt:lpstr>Belle experiment</vt:lpstr>
      <vt:lpstr>SuperKEKB and Belle II</vt:lpstr>
      <vt:lpstr>Upgraded from Belle</vt:lpstr>
      <vt:lpstr>Belle II integrated luminosity</vt:lpstr>
      <vt:lpstr>List of recent (~ 2 years) results</vt:lpstr>
      <vt:lpstr>List of recent (~ 2 years) results (cont.)</vt:lpstr>
      <vt:lpstr>Topics of the day</vt:lpstr>
      <vt:lpstr>1. Search for pentaquarks,  P_(cc ̅ ), P_(cc ̅s)</vt:lpstr>
      <vt:lpstr>Pentaquarks observed by LHCb</vt:lpstr>
      <vt:lpstr>P_(cc ̅s) search in Υ(1,2S) decays</vt:lpstr>
      <vt:lpstr>P_(cc ̅ ) search in Υ(1,2S) decays</vt:lpstr>
      <vt:lpstr>Branching ratios (upper limits)</vt:lpstr>
      <vt:lpstr>2. Search for Ξ^0 p, Ω^- p,Ω^- n dibaryons </vt:lpstr>
      <vt:lpstr>Possibility of bound states</vt:lpstr>
      <vt:lpstr>Analysis channels</vt:lpstr>
      <vt:lpstr>Result</vt:lpstr>
      <vt:lpstr>Upper limits</vt:lpstr>
      <vt:lpstr>3. Observation of D_s0^∗ 〖(2317)〗^+→D_s^∗ γ</vt:lpstr>
      <vt:lpstr>D_s0^∗ 〖(2317)〗^+</vt:lpstr>
      <vt:lpstr>Observation of Radiative decay</vt:lpstr>
      <vt:lpstr>Relative ratio</vt:lpstr>
      <vt:lpstr>4. X(3872) →〖π^0 χ〗_c0 (1P) etc.</vt:lpstr>
      <vt:lpstr>X(3872)</vt:lpstr>
      <vt:lpstr>Result</vt:lpstr>
      <vt:lpstr>Discussion</vt:lpstr>
      <vt:lpstr>Future prospects</vt:lpstr>
      <vt:lpstr>Luminosity Projection</vt:lpstr>
      <vt:lpstr>Some possibilities</vt:lpstr>
      <vt:lpstr>Summary</vt:lpstr>
      <vt:lpstr>Backup</vt:lpstr>
      <vt:lpstr>Quarkonium</vt:lpstr>
      <vt:lpstr>Production mechanisms in e+e- </vt:lpstr>
      <vt:lpstr>Quarkonia summary</vt:lpstr>
      <vt:lpstr>Wb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チャームバリオンにおけるΛ(1405)アナログについて</dc:title>
  <dc:creator>tanida</dc:creator>
  <cp:lastModifiedBy>聖 谷田</cp:lastModifiedBy>
  <cp:revision>948</cp:revision>
  <cp:lastPrinted>2020-09-17T05:32:24Z</cp:lastPrinted>
  <dcterms:created xsi:type="dcterms:W3CDTF">2010-12-02T06:22:42Z</dcterms:created>
  <dcterms:modified xsi:type="dcterms:W3CDTF">2026-08-23T22:57:45Z</dcterms:modified>
</cp:coreProperties>
</file>